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-624" y="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6A1-726B-4E32-B198-F8B2E9C0513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4841-D1AE-4EAE-97AC-DE257329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4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6A1-726B-4E32-B198-F8B2E9C0513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4841-D1AE-4EAE-97AC-DE257329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59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6A1-726B-4E32-B198-F8B2E9C0513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4841-D1AE-4EAE-97AC-DE257329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4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6A1-726B-4E32-B198-F8B2E9C0513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4841-D1AE-4EAE-97AC-DE257329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8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6A1-726B-4E32-B198-F8B2E9C0513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4841-D1AE-4EAE-97AC-DE257329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29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6A1-726B-4E32-B198-F8B2E9C0513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4841-D1AE-4EAE-97AC-DE257329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82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6A1-726B-4E32-B198-F8B2E9C0513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4841-D1AE-4EAE-97AC-DE257329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6A1-726B-4E32-B198-F8B2E9C0513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4841-D1AE-4EAE-97AC-DE257329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75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6A1-726B-4E32-B198-F8B2E9C0513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4841-D1AE-4EAE-97AC-DE257329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85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6A1-726B-4E32-B198-F8B2E9C0513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4841-D1AE-4EAE-97AC-DE257329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13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E6A1-726B-4E32-B198-F8B2E9C0513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4841-D1AE-4EAE-97AC-DE257329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70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E6A1-726B-4E32-B198-F8B2E9C0513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4841-D1AE-4EAE-97AC-DE257329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80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/오른쪽/위쪽/아래쪽 화살표 5"/>
          <p:cNvSpPr/>
          <p:nvPr/>
        </p:nvSpPr>
        <p:spPr>
          <a:xfrm>
            <a:off x="1833880" y="121920"/>
            <a:ext cx="8234680" cy="6675120"/>
          </a:xfrm>
          <a:prstGeom prst="quadArrow">
            <a:avLst>
              <a:gd name="adj1" fmla="val 635"/>
              <a:gd name="adj2" fmla="val 1475"/>
              <a:gd name="adj3" fmla="val 1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50280" y="3195320"/>
            <a:ext cx="198120" cy="187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050280" y="3545840"/>
            <a:ext cx="198120" cy="187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59120" y="3545840"/>
            <a:ext cx="198120" cy="187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59120" y="3195320"/>
            <a:ext cx="198120" cy="1879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149340" y="3101340"/>
            <a:ext cx="198120" cy="187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243320" y="3040380"/>
            <a:ext cx="198120" cy="187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342380" y="3007360"/>
            <a:ext cx="198120" cy="187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441440" y="3007360"/>
            <a:ext cx="198120" cy="187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535420" y="3040380"/>
            <a:ext cx="198120" cy="187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629400" y="3101340"/>
            <a:ext cx="198120" cy="187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706870" y="3172460"/>
            <a:ext cx="198120" cy="187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106160" y="3596640"/>
            <a:ext cx="198120" cy="187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162040" y="3665220"/>
            <a:ext cx="198120" cy="187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217920" y="3728720"/>
            <a:ext cx="198120" cy="187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273800" y="3794760"/>
            <a:ext cx="198120" cy="187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316980" y="3853180"/>
            <a:ext cx="198120" cy="187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367780" y="3921760"/>
            <a:ext cx="198120" cy="187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410960" y="3987800"/>
            <a:ext cx="198120" cy="187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400040" y="3761740"/>
            <a:ext cx="198120" cy="187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115560" y="3987800"/>
            <a:ext cx="198120" cy="187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4815840" y="4241800"/>
            <a:ext cx="198120" cy="187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536440" y="4505960"/>
            <a:ext cx="198120" cy="187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257040" y="4749800"/>
            <a:ext cx="198120" cy="187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140325" y="2646680"/>
            <a:ext cx="198120" cy="1879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617720" y="2087880"/>
            <a:ext cx="198120" cy="1879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157980" y="1574800"/>
            <a:ext cx="198120" cy="1879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722359" y="264160"/>
            <a:ext cx="134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번 이동체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833880" y="264160"/>
            <a:ext cx="147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 smtClean="0"/>
              <a:t>번 이동체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821420" y="3648948"/>
            <a:ext cx="133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</a:t>
            </a:r>
            <a:r>
              <a:rPr lang="ko-KR" altLang="en-US" b="1" dirty="0" smtClean="0"/>
              <a:t>번 이동체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833880" y="3648948"/>
            <a:ext cx="147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 smtClean="0"/>
              <a:t>번 이동체</a:t>
            </a:r>
            <a:endParaRPr lang="ko-KR" alt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821420" y="775732"/>
            <a:ext cx="30200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제약 조건</a:t>
            </a:r>
            <a:endParaRPr lang="en-US" altLang="ko-KR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값과 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값이 모두 양수이다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 , Y) = (+ , +)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 Y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방향각도 범위는 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˚ 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˚ 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이다</a:t>
            </a:r>
            <a:r>
              <a:rPr lang="en-US" altLang="ko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ko-KR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821420" y="4175760"/>
            <a:ext cx="232918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제약 조건</a:t>
            </a:r>
            <a:endParaRPr lang="en-US" altLang="ko-KR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값은 양수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값은 음수이다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 , Y) = (+ , 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 Y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방향각도 범위는 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270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˚ ≤ 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360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˚ 이다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11350" y="775732"/>
            <a:ext cx="23291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제약 조건</a:t>
            </a:r>
            <a:endParaRPr lang="en-US" altLang="ko-KR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값은 음수</a:t>
            </a:r>
            <a:r>
              <a:rPr lang="en-US" altLang="ko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값은 양수이다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 , Y) = (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+)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 Y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방향각도 범위는 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˚ ≤ 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180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˚ 이다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80870" y="4175760"/>
            <a:ext cx="23291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제약 조건</a:t>
            </a:r>
            <a:endParaRPr lang="en-US" altLang="ko-KR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값과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값은 모두 음수이다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 , Y) = (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－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 Y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방향각도 범위는 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180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˚ ≤ 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270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˚ 이다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106160" y="2316023"/>
            <a:ext cx="3403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지정된 범위를 벗어날 수 없고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지정된 범위를 벗어날 경우 이동체의 이동이 정지된다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758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29" y="161589"/>
            <a:ext cx="8284310" cy="6558828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8625415" y="325967"/>
            <a:ext cx="28786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</a:t>
            </a:r>
            <a:r>
              <a:rPr lang="ko-KR" altLang="en-US" sz="1000" b="1" dirty="0" smtClean="0"/>
              <a:t>번 이동체</a:t>
            </a:r>
            <a:endParaRPr lang="en-US" altLang="ko-KR" sz="1000" b="1" dirty="0" smtClean="0"/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이동속도 </a:t>
            </a:r>
            <a:r>
              <a:rPr lang="en-US" altLang="ko-KR" sz="1000" b="1" dirty="0" smtClean="0"/>
              <a:t>: 10(knot)</a:t>
            </a:r>
            <a:r>
              <a:rPr lang="ko-KR" altLang="en-US" sz="1000" b="1" dirty="0" smtClean="0"/>
              <a:t> </a:t>
            </a:r>
            <a:endParaRPr lang="en-US" altLang="ko-KR" sz="1000" b="1" dirty="0" smtClean="0"/>
          </a:p>
          <a:p>
            <a:r>
              <a:rPr lang="en-US" altLang="ko-KR" sz="1000" b="1" dirty="0" smtClean="0">
                <a:solidFill>
                  <a:srgbClr val="0070C0"/>
                </a:solidFill>
              </a:rPr>
              <a:t>(1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노트 당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0.1m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씩 증가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sz="10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이동속도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1</a:t>
            </a:r>
            <a:r>
              <a:rPr lang="ko-KR" altLang="en-US" sz="1000" b="1" dirty="0" err="1" smtClean="0">
                <a:solidFill>
                  <a:srgbClr val="0070C0"/>
                </a:solidFill>
              </a:rPr>
              <a:t>노트씩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 증가되게 가정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)</a:t>
            </a:r>
            <a:br>
              <a:rPr lang="en-US" altLang="ko-KR" sz="1000" b="1" dirty="0" smtClean="0">
                <a:solidFill>
                  <a:srgbClr val="0070C0"/>
                </a:solidFill>
              </a:rPr>
            </a:br>
            <a:r>
              <a:rPr lang="ko-KR" altLang="en-US" sz="1000" b="1" dirty="0" smtClean="0">
                <a:solidFill>
                  <a:srgbClr val="0070C0"/>
                </a:solidFill>
              </a:rPr>
              <a:t>단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, 1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노트가 증가되면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(X,Y) 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값이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0.1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씩 증가함</a:t>
            </a:r>
            <a:endParaRPr lang="en-US" altLang="ko-KR" sz="1000" b="1" dirty="0" smtClean="0">
              <a:solidFill>
                <a:srgbClr val="0070C0"/>
              </a:solidFill>
            </a:endParaRPr>
          </a:p>
          <a:p>
            <a:endParaRPr lang="en-US" altLang="ko-KR" sz="1000" b="1" dirty="0" smtClean="0">
              <a:solidFill>
                <a:srgbClr val="FF0000"/>
              </a:solidFill>
            </a:endParaRPr>
          </a:p>
          <a:p>
            <a:r>
              <a:rPr lang="ko-KR" altLang="en-US" sz="1000" b="1" dirty="0" smtClean="0"/>
              <a:t>최초 방향각도 </a:t>
            </a:r>
            <a:r>
              <a:rPr lang="en-US" altLang="ko-KR" sz="1000" b="1" dirty="0" smtClean="0"/>
              <a:t>: 45</a:t>
            </a:r>
            <a:r>
              <a:rPr lang="ko-KR" altLang="en-US" sz="1000" b="1" dirty="0" smtClean="0"/>
              <a:t>˚</a:t>
            </a:r>
            <a:endParaRPr lang="en-US" altLang="ko-KR" sz="1000" b="1" dirty="0" smtClean="0"/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여기서의 가정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초당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˚씩 증가되게 가정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000" b="1" dirty="0" smtClean="0">
                <a:solidFill>
                  <a:srgbClr val="FF0000"/>
                </a:solidFill>
              </a:rPr>
              <a:t>단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˚가 증가되면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(X, Y)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중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X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0.1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씩 감소함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625415" y="2218267"/>
            <a:ext cx="3407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결국 </a:t>
            </a:r>
            <a:r>
              <a:rPr lang="en-US" altLang="ko-KR" sz="1000" b="1" dirty="0" smtClean="0"/>
              <a:t>1</a:t>
            </a:r>
            <a:r>
              <a:rPr lang="ko-KR" altLang="en-US" sz="1000" b="1" dirty="0" smtClean="0"/>
              <a:t>번 이동체와 같이 좌표가 </a:t>
            </a:r>
            <a:r>
              <a:rPr lang="en-US" altLang="ko-KR" sz="1000" b="1" dirty="0" smtClean="0"/>
              <a:t>1</a:t>
            </a:r>
            <a:r>
              <a:rPr lang="ko-KR" altLang="en-US" sz="1000" b="1" dirty="0" smtClean="0"/>
              <a:t>초단위로 찍히게 된다</a:t>
            </a:r>
            <a:r>
              <a:rPr lang="en-US" altLang="ko-KR" sz="1000" b="1" dirty="0" smtClean="0"/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576224" y="5615517"/>
            <a:ext cx="54334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현재시간</a:t>
            </a:r>
            <a:r>
              <a:rPr lang="en-US" altLang="ko-KR" sz="1000" b="1" dirty="0" smtClean="0"/>
              <a:t> = 2021-04-22 16:00:00 </a:t>
            </a:r>
          </a:p>
          <a:p>
            <a:r>
              <a:rPr lang="ko-KR" altLang="en-US" sz="1000" b="1" dirty="0" smtClean="0"/>
              <a:t>이동속도 </a:t>
            </a:r>
            <a:r>
              <a:rPr lang="en-US" altLang="ko-KR" sz="1000" b="1" dirty="0" smtClean="0"/>
              <a:t>= 10(knot)</a:t>
            </a:r>
          </a:p>
          <a:p>
            <a:r>
              <a:rPr lang="ko-KR" altLang="en-US" sz="1000" b="1" dirty="0" err="1" smtClean="0"/>
              <a:t>이동좌표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= (1 , 1.1)</a:t>
            </a:r>
          </a:p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이동면적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= (0 , 0)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→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(1 , 1.1)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의 거리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*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이동체의 지름 또는 한 변의 길이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이동면적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전체면적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= MPI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값도 출력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2548" y="4290252"/>
            <a:ext cx="64978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이동면적</a:t>
            </a:r>
            <a:r>
              <a:rPr lang="ko-KR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(X1 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Y1) </a:t>
            </a:r>
            <a:r>
              <a:rPr lang="ko-KR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(X2 </a:t>
            </a:r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ko-KR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ko-KR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거리 </a:t>
            </a:r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14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</a:p>
          <a:p>
            <a:r>
              <a:rPr lang="ko-KR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이동체의 </a:t>
            </a:r>
            <a:r>
              <a:rPr lang="ko-KR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지름 또는 한 변의 </a:t>
            </a:r>
            <a:r>
              <a:rPr lang="ko-KR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길이 </a:t>
            </a:r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14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ko-KR" sz="140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521883" y="5595769"/>
            <a:ext cx="76200" cy="85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808567" y="5638800"/>
            <a:ext cx="783166" cy="800100"/>
          </a:xfrm>
          <a:custGeom>
            <a:avLst/>
            <a:gdLst>
              <a:gd name="connsiteX0" fmla="*/ 12700 w 783166"/>
              <a:gd name="connsiteY0" fmla="*/ 800100 h 800100"/>
              <a:gd name="connsiteX1" fmla="*/ 8466 w 783166"/>
              <a:gd name="connsiteY1" fmla="*/ 766233 h 800100"/>
              <a:gd name="connsiteX2" fmla="*/ 4233 w 783166"/>
              <a:gd name="connsiteY2" fmla="*/ 745067 h 800100"/>
              <a:gd name="connsiteX3" fmla="*/ 0 w 783166"/>
              <a:gd name="connsiteY3" fmla="*/ 711200 h 800100"/>
              <a:gd name="connsiteX4" fmla="*/ 4233 w 783166"/>
              <a:gd name="connsiteY4" fmla="*/ 618067 h 800100"/>
              <a:gd name="connsiteX5" fmla="*/ 12700 w 783166"/>
              <a:gd name="connsiteY5" fmla="*/ 584200 h 800100"/>
              <a:gd name="connsiteX6" fmla="*/ 25400 w 783166"/>
              <a:gd name="connsiteY6" fmla="*/ 550333 h 800100"/>
              <a:gd name="connsiteX7" fmla="*/ 38100 w 783166"/>
              <a:gd name="connsiteY7" fmla="*/ 516467 h 800100"/>
              <a:gd name="connsiteX8" fmla="*/ 46566 w 783166"/>
              <a:gd name="connsiteY8" fmla="*/ 478367 h 800100"/>
              <a:gd name="connsiteX9" fmla="*/ 50800 w 783166"/>
              <a:gd name="connsiteY9" fmla="*/ 461433 h 800100"/>
              <a:gd name="connsiteX10" fmla="*/ 76200 w 783166"/>
              <a:gd name="connsiteY10" fmla="*/ 414867 h 800100"/>
              <a:gd name="connsiteX11" fmla="*/ 97366 w 783166"/>
              <a:gd name="connsiteY11" fmla="*/ 368300 h 800100"/>
              <a:gd name="connsiteX12" fmla="*/ 105833 w 783166"/>
              <a:gd name="connsiteY12" fmla="*/ 351367 h 800100"/>
              <a:gd name="connsiteX13" fmla="*/ 114300 w 783166"/>
              <a:gd name="connsiteY13" fmla="*/ 334433 h 800100"/>
              <a:gd name="connsiteX14" fmla="*/ 131233 w 783166"/>
              <a:gd name="connsiteY14" fmla="*/ 309033 h 800100"/>
              <a:gd name="connsiteX15" fmla="*/ 148166 w 783166"/>
              <a:gd name="connsiteY15" fmla="*/ 283633 h 800100"/>
              <a:gd name="connsiteX16" fmla="*/ 156633 w 783166"/>
              <a:gd name="connsiteY16" fmla="*/ 270933 h 800100"/>
              <a:gd name="connsiteX17" fmla="*/ 169333 w 783166"/>
              <a:gd name="connsiteY17" fmla="*/ 258233 h 800100"/>
              <a:gd name="connsiteX18" fmla="*/ 186266 w 783166"/>
              <a:gd name="connsiteY18" fmla="*/ 232833 h 800100"/>
              <a:gd name="connsiteX19" fmla="*/ 232833 w 783166"/>
              <a:gd name="connsiteY19" fmla="*/ 194733 h 800100"/>
              <a:gd name="connsiteX20" fmla="*/ 245533 w 783166"/>
              <a:gd name="connsiteY20" fmla="*/ 190500 h 800100"/>
              <a:gd name="connsiteX21" fmla="*/ 270933 w 783166"/>
              <a:gd name="connsiteY21" fmla="*/ 173567 h 800100"/>
              <a:gd name="connsiteX22" fmla="*/ 283633 w 783166"/>
              <a:gd name="connsiteY22" fmla="*/ 165100 h 800100"/>
              <a:gd name="connsiteX23" fmla="*/ 313266 w 783166"/>
              <a:gd name="connsiteY23" fmla="*/ 156633 h 800100"/>
              <a:gd name="connsiteX24" fmla="*/ 330200 w 783166"/>
              <a:gd name="connsiteY24" fmla="*/ 148167 h 800100"/>
              <a:gd name="connsiteX25" fmla="*/ 368300 w 783166"/>
              <a:gd name="connsiteY25" fmla="*/ 131233 h 800100"/>
              <a:gd name="connsiteX26" fmla="*/ 381000 w 783166"/>
              <a:gd name="connsiteY26" fmla="*/ 127000 h 800100"/>
              <a:gd name="connsiteX27" fmla="*/ 414866 w 783166"/>
              <a:gd name="connsiteY27" fmla="*/ 114300 h 800100"/>
              <a:gd name="connsiteX28" fmla="*/ 431800 w 783166"/>
              <a:gd name="connsiteY28" fmla="*/ 105833 h 800100"/>
              <a:gd name="connsiteX29" fmla="*/ 457200 w 783166"/>
              <a:gd name="connsiteY29" fmla="*/ 97367 h 800100"/>
              <a:gd name="connsiteX30" fmla="*/ 474133 w 783166"/>
              <a:gd name="connsiteY30" fmla="*/ 88900 h 800100"/>
              <a:gd name="connsiteX31" fmla="*/ 508000 w 783166"/>
              <a:gd name="connsiteY31" fmla="*/ 80433 h 800100"/>
              <a:gd name="connsiteX32" fmla="*/ 550333 w 783166"/>
              <a:gd name="connsiteY32" fmla="*/ 63500 h 800100"/>
              <a:gd name="connsiteX33" fmla="*/ 563033 w 783166"/>
              <a:gd name="connsiteY33" fmla="*/ 59267 h 800100"/>
              <a:gd name="connsiteX34" fmla="*/ 592666 w 783166"/>
              <a:gd name="connsiteY34" fmla="*/ 46567 h 800100"/>
              <a:gd name="connsiteX35" fmla="*/ 626533 w 783166"/>
              <a:gd name="connsiteY35" fmla="*/ 38100 h 800100"/>
              <a:gd name="connsiteX36" fmla="*/ 643466 w 783166"/>
              <a:gd name="connsiteY36" fmla="*/ 29633 h 800100"/>
              <a:gd name="connsiteX37" fmla="*/ 673100 w 783166"/>
              <a:gd name="connsiteY37" fmla="*/ 21167 h 800100"/>
              <a:gd name="connsiteX38" fmla="*/ 711200 w 783166"/>
              <a:gd name="connsiteY38" fmla="*/ 8467 h 800100"/>
              <a:gd name="connsiteX39" fmla="*/ 723900 w 783166"/>
              <a:gd name="connsiteY39" fmla="*/ 4233 h 800100"/>
              <a:gd name="connsiteX40" fmla="*/ 783166 w 783166"/>
              <a:gd name="connsiteY40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83166" h="800100">
                <a:moveTo>
                  <a:pt x="12700" y="800100"/>
                </a:moveTo>
                <a:cubicBezTo>
                  <a:pt x="11289" y="788811"/>
                  <a:pt x="10196" y="777478"/>
                  <a:pt x="8466" y="766233"/>
                </a:cubicBezTo>
                <a:cubicBezTo>
                  <a:pt x="7372" y="759122"/>
                  <a:pt x="5327" y="752178"/>
                  <a:pt x="4233" y="745067"/>
                </a:cubicBezTo>
                <a:cubicBezTo>
                  <a:pt x="2503" y="733822"/>
                  <a:pt x="1411" y="722489"/>
                  <a:pt x="0" y="711200"/>
                </a:cubicBezTo>
                <a:cubicBezTo>
                  <a:pt x="1411" y="680156"/>
                  <a:pt x="1141" y="648989"/>
                  <a:pt x="4233" y="618067"/>
                </a:cubicBezTo>
                <a:cubicBezTo>
                  <a:pt x="5391" y="606488"/>
                  <a:pt x="9878" y="595489"/>
                  <a:pt x="12700" y="584200"/>
                </a:cubicBezTo>
                <a:cubicBezTo>
                  <a:pt x="18464" y="561143"/>
                  <a:pt x="14330" y="572472"/>
                  <a:pt x="25400" y="550333"/>
                </a:cubicBezTo>
                <a:cubicBezTo>
                  <a:pt x="36266" y="506865"/>
                  <a:pt x="21496" y="560744"/>
                  <a:pt x="38100" y="516467"/>
                </a:cubicBezTo>
                <a:cubicBezTo>
                  <a:pt x="40915" y="508961"/>
                  <a:pt x="45104" y="484948"/>
                  <a:pt x="46566" y="478367"/>
                </a:cubicBezTo>
                <a:cubicBezTo>
                  <a:pt x="47828" y="472687"/>
                  <a:pt x="48562" y="466804"/>
                  <a:pt x="50800" y="461433"/>
                </a:cubicBezTo>
                <a:cubicBezTo>
                  <a:pt x="61472" y="435820"/>
                  <a:pt x="64173" y="432907"/>
                  <a:pt x="76200" y="414867"/>
                </a:cubicBezTo>
                <a:cubicBezTo>
                  <a:pt x="84424" y="390194"/>
                  <a:pt x="78439" y="406155"/>
                  <a:pt x="97366" y="368300"/>
                </a:cubicBezTo>
                <a:lnTo>
                  <a:pt x="105833" y="351367"/>
                </a:lnTo>
                <a:cubicBezTo>
                  <a:pt x="108655" y="345722"/>
                  <a:pt x="110799" y="339684"/>
                  <a:pt x="114300" y="334433"/>
                </a:cubicBezTo>
                <a:lnTo>
                  <a:pt x="131233" y="309033"/>
                </a:lnTo>
                <a:lnTo>
                  <a:pt x="148166" y="283633"/>
                </a:lnTo>
                <a:cubicBezTo>
                  <a:pt x="150988" y="279400"/>
                  <a:pt x="153035" y="274531"/>
                  <a:pt x="156633" y="270933"/>
                </a:cubicBezTo>
                <a:cubicBezTo>
                  <a:pt x="160866" y="266700"/>
                  <a:pt x="165657" y="262959"/>
                  <a:pt x="169333" y="258233"/>
                </a:cubicBezTo>
                <a:cubicBezTo>
                  <a:pt x="175580" y="250201"/>
                  <a:pt x="179071" y="240028"/>
                  <a:pt x="186266" y="232833"/>
                </a:cubicBezTo>
                <a:cubicBezTo>
                  <a:pt x="198694" y="220405"/>
                  <a:pt x="218337" y="199565"/>
                  <a:pt x="232833" y="194733"/>
                </a:cubicBezTo>
                <a:lnTo>
                  <a:pt x="245533" y="190500"/>
                </a:lnTo>
                <a:lnTo>
                  <a:pt x="270933" y="173567"/>
                </a:lnTo>
                <a:cubicBezTo>
                  <a:pt x="275166" y="170745"/>
                  <a:pt x="278697" y="166334"/>
                  <a:pt x="283633" y="165100"/>
                </a:cubicBezTo>
                <a:cubicBezTo>
                  <a:pt x="292235" y="162950"/>
                  <a:pt x="304757" y="160280"/>
                  <a:pt x="313266" y="156633"/>
                </a:cubicBezTo>
                <a:cubicBezTo>
                  <a:pt x="319067" y="154147"/>
                  <a:pt x="324721" y="151298"/>
                  <a:pt x="330200" y="148167"/>
                </a:cubicBezTo>
                <a:cubicBezTo>
                  <a:pt x="358380" y="132065"/>
                  <a:pt x="323945" y="146018"/>
                  <a:pt x="368300" y="131233"/>
                </a:cubicBezTo>
                <a:lnTo>
                  <a:pt x="381000" y="127000"/>
                </a:lnTo>
                <a:cubicBezTo>
                  <a:pt x="407085" y="109610"/>
                  <a:pt x="378249" y="126506"/>
                  <a:pt x="414866" y="114300"/>
                </a:cubicBezTo>
                <a:cubicBezTo>
                  <a:pt x="420853" y="112304"/>
                  <a:pt x="425940" y="108177"/>
                  <a:pt x="431800" y="105833"/>
                </a:cubicBezTo>
                <a:cubicBezTo>
                  <a:pt x="440086" y="102519"/>
                  <a:pt x="449218" y="101358"/>
                  <a:pt x="457200" y="97367"/>
                </a:cubicBezTo>
                <a:cubicBezTo>
                  <a:pt x="462844" y="94545"/>
                  <a:pt x="468146" y="90896"/>
                  <a:pt x="474133" y="88900"/>
                </a:cubicBezTo>
                <a:cubicBezTo>
                  <a:pt x="485172" y="85220"/>
                  <a:pt x="497592" y="85637"/>
                  <a:pt x="508000" y="80433"/>
                </a:cubicBezTo>
                <a:cubicBezTo>
                  <a:pt x="532914" y="67977"/>
                  <a:pt x="518949" y="73961"/>
                  <a:pt x="550333" y="63500"/>
                </a:cubicBezTo>
                <a:cubicBezTo>
                  <a:pt x="554566" y="62089"/>
                  <a:pt x="559042" y="61263"/>
                  <a:pt x="563033" y="59267"/>
                </a:cubicBezTo>
                <a:cubicBezTo>
                  <a:pt x="576914" y="52326"/>
                  <a:pt x="578960" y="50305"/>
                  <a:pt x="592666" y="46567"/>
                </a:cubicBezTo>
                <a:cubicBezTo>
                  <a:pt x="603892" y="43505"/>
                  <a:pt x="626533" y="38100"/>
                  <a:pt x="626533" y="38100"/>
                </a:cubicBezTo>
                <a:cubicBezTo>
                  <a:pt x="632177" y="35278"/>
                  <a:pt x="637666" y="32119"/>
                  <a:pt x="643466" y="29633"/>
                </a:cubicBezTo>
                <a:cubicBezTo>
                  <a:pt x="654531" y="24891"/>
                  <a:pt x="661166" y="24747"/>
                  <a:pt x="673100" y="21167"/>
                </a:cubicBezTo>
                <a:cubicBezTo>
                  <a:pt x="685922" y="17320"/>
                  <a:pt x="698500" y="12700"/>
                  <a:pt x="711200" y="8467"/>
                </a:cubicBezTo>
                <a:cubicBezTo>
                  <a:pt x="715433" y="7056"/>
                  <a:pt x="719451" y="4575"/>
                  <a:pt x="723900" y="4233"/>
                </a:cubicBezTo>
                <a:cubicBezTo>
                  <a:pt x="780340" y="-108"/>
                  <a:pt x="760534" y="0"/>
                  <a:pt x="78316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52707" y="5461628"/>
            <a:ext cx="457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1400" b="1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625415" y="2592540"/>
            <a:ext cx="32575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이동체의 지름 또는 한 변의 길이는 시뮬레이션 설정 입력할 때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원타입이냐</a:t>
            </a:r>
            <a:r>
              <a:rPr lang="en-US" altLang="ko-KR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정사각형타입이냐를</a:t>
            </a:r>
            <a:r>
              <a:rPr lang="ko-KR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선택하고 만약에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원타입이라고</a:t>
            </a:r>
            <a:r>
              <a:rPr lang="ko-KR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하면</a:t>
            </a:r>
            <a:r>
              <a:rPr lang="en-US" altLang="ko-K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지름을 입력하게 되고</a:t>
            </a:r>
            <a:r>
              <a:rPr lang="en-US" altLang="ko-KR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정사각형타입이면</a:t>
            </a:r>
            <a:endParaRPr lang="en-US" altLang="ko-K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한 변의 길이를 입력하게 된다</a:t>
            </a:r>
            <a:r>
              <a:rPr lang="en-US" altLang="ko-KR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altLang="ko-K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다만</a:t>
            </a:r>
            <a:r>
              <a:rPr lang="en-US" altLang="ko-KR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여기서 겹치는 면적은 고려하지 않고</a:t>
            </a:r>
            <a:endParaRPr lang="en-US" altLang="ko-KR" sz="1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아래의 그림과 같이 두 지점의 좌표의 거리를 통해 계산되게 한다</a:t>
            </a:r>
            <a:r>
              <a:rPr lang="en-US" altLang="ko-KR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ko-K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나중에 계산된 값을 후처리 하는 방법을 고안하면 될 것으로 판단됨</a:t>
            </a:r>
            <a:endParaRPr lang="en-US" altLang="ko-KR" sz="1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직사각형 24"/>
          <p:cNvSpPr/>
          <p:nvPr/>
        </p:nvSpPr>
        <p:spPr>
          <a:xfrm rot="2673210">
            <a:off x="1143160" y="5501248"/>
            <a:ext cx="113980" cy="109314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44241" y="148889"/>
            <a:ext cx="7477186" cy="631147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9595382" y="4998926"/>
            <a:ext cx="599326" cy="596843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 rot="2673210">
            <a:off x="8950823" y="5191890"/>
            <a:ext cx="108445" cy="38810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211916" y="518437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÷</a:t>
            </a:r>
            <a:endParaRPr lang="ko-KR" altLang="en-US" dirty="0"/>
          </a:p>
        </p:txBody>
      </p:sp>
      <p:sp>
        <p:nvSpPr>
          <p:cNvPr id="105" name="직사각형 104"/>
          <p:cNvSpPr/>
          <p:nvPr/>
        </p:nvSpPr>
        <p:spPr>
          <a:xfrm>
            <a:off x="10258884" y="5178257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altLang="ko-K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r>
              <a:rPr lang="en-US" altLang="ko-KR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ko-KR" altLang="en-US" baseline="-25000" dirty="0"/>
          </a:p>
        </p:txBody>
      </p:sp>
      <p:sp>
        <p:nvSpPr>
          <p:cNvPr id="106" name="직사각형 105"/>
          <p:cNvSpPr/>
          <p:nvPr/>
        </p:nvSpPr>
        <p:spPr>
          <a:xfrm rot="2673210">
            <a:off x="8844130" y="6288255"/>
            <a:ext cx="119267" cy="10331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 rot="2673210">
            <a:off x="8920383" y="6208552"/>
            <a:ext cx="119267" cy="10331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 rot="2673210">
            <a:off x="9007774" y="6119689"/>
            <a:ext cx="119267" cy="10331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 rot="2673210">
            <a:off x="9103352" y="6038806"/>
            <a:ext cx="119267" cy="10331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 rot="2673210">
            <a:off x="9198932" y="5951594"/>
            <a:ext cx="119267" cy="10331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9290885" y="601181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÷</a:t>
            </a:r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9634076" y="5842057"/>
            <a:ext cx="599326" cy="596843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10303355" y="5955812"/>
            <a:ext cx="112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 T-</a:t>
            </a:r>
            <a:r>
              <a:rPr lang="en-US" altLang="ko-K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r>
              <a:rPr lang="en-US" altLang="ko-KR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ko-KR" altLang="en-US" baseline="-25000" dirty="0"/>
          </a:p>
        </p:txBody>
      </p:sp>
      <p:sp>
        <p:nvSpPr>
          <p:cNvPr id="115" name="직사각형 114"/>
          <p:cNvSpPr/>
          <p:nvPr/>
        </p:nvSpPr>
        <p:spPr>
          <a:xfrm rot="2673210">
            <a:off x="1933415" y="4667921"/>
            <a:ext cx="113980" cy="109314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 rot="2673210">
            <a:off x="2769133" y="3642512"/>
            <a:ext cx="152687" cy="125192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 rot="2673210">
            <a:off x="3690399" y="2579233"/>
            <a:ext cx="169652" cy="137498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 rot="2673210">
            <a:off x="4695081" y="1455058"/>
            <a:ext cx="175352" cy="146574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23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158" y="315713"/>
            <a:ext cx="7421562" cy="606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6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328161" y="547247"/>
            <a:ext cx="3261359" cy="2899532"/>
          </a:xfrm>
          <a:prstGeom prst="rect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/오른쪽/위쪽/아래쪽 화살표 5"/>
          <p:cNvSpPr/>
          <p:nvPr/>
        </p:nvSpPr>
        <p:spPr>
          <a:xfrm>
            <a:off x="162560" y="182880"/>
            <a:ext cx="8234680" cy="6675120"/>
          </a:xfrm>
          <a:prstGeom prst="quadArrow">
            <a:avLst>
              <a:gd name="adj1" fmla="val 635"/>
              <a:gd name="adj2" fmla="val 1475"/>
              <a:gd name="adj3" fmla="val 1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180840" y="3439160"/>
            <a:ext cx="198120" cy="187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727090" y="2839827"/>
            <a:ext cx="198120" cy="187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22800" y="3439160"/>
            <a:ext cx="5588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flipH="1">
            <a:off x="4198620" y="3149600"/>
            <a:ext cx="1625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993640" y="3439160"/>
            <a:ext cx="5588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364480" y="3436620"/>
            <a:ext cx="5588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735320" y="3436620"/>
            <a:ext cx="5588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106160" y="3436620"/>
            <a:ext cx="5588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477000" y="3434080"/>
            <a:ext cx="5588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847840" y="3434080"/>
            <a:ext cx="5588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7218680" y="3434080"/>
            <a:ext cx="5588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589520" y="3431540"/>
            <a:ext cx="5588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flipH="1">
            <a:off x="4198620" y="2854960"/>
            <a:ext cx="1625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flipH="1">
            <a:off x="4198620" y="2560320"/>
            <a:ext cx="1625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 flipH="1">
            <a:off x="4198620" y="2265680"/>
            <a:ext cx="1625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flipH="1">
            <a:off x="4198620" y="1971040"/>
            <a:ext cx="1625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 flipH="1">
            <a:off x="4198620" y="1676400"/>
            <a:ext cx="1625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 flipH="1">
            <a:off x="4198620" y="1381760"/>
            <a:ext cx="1625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 flipH="1">
            <a:off x="4198620" y="1087120"/>
            <a:ext cx="1625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 flipH="1">
            <a:off x="4198620" y="792480"/>
            <a:ext cx="1625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flipH="1">
            <a:off x="4198620" y="497840"/>
            <a:ext cx="1625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flipH="1">
            <a:off x="4198620" y="6477000"/>
            <a:ext cx="1625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 flipH="1">
            <a:off x="4198620" y="6182360"/>
            <a:ext cx="1625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flipH="1">
            <a:off x="4198620" y="5887720"/>
            <a:ext cx="1625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flipH="1">
            <a:off x="4198620" y="5593080"/>
            <a:ext cx="1625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flipH="1">
            <a:off x="4198620" y="5298440"/>
            <a:ext cx="1625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flipH="1">
            <a:off x="4198620" y="5003800"/>
            <a:ext cx="1625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flipH="1">
            <a:off x="4198620" y="4709160"/>
            <a:ext cx="1625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H="1">
            <a:off x="4198620" y="4414520"/>
            <a:ext cx="1625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flipH="1">
            <a:off x="4198620" y="4119880"/>
            <a:ext cx="1625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flipH="1">
            <a:off x="4198620" y="3825240"/>
            <a:ext cx="1625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919480" y="3446780"/>
            <a:ext cx="5588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290320" y="3446780"/>
            <a:ext cx="5588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661160" y="3444240"/>
            <a:ext cx="5588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2032000" y="3444240"/>
            <a:ext cx="5588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2402840" y="3444240"/>
            <a:ext cx="5588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2773680" y="3441700"/>
            <a:ext cx="5588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3144520" y="3441700"/>
            <a:ext cx="5588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515360" y="3441700"/>
            <a:ext cx="5588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886200" y="3439160"/>
            <a:ext cx="5588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3141" y="3625856"/>
            <a:ext cx="33233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1         2        3         4        5         6         7         8         9 </a:t>
            </a:r>
            <a:endParaRPr lang="ko-KR" altLang="en-US" sz="1100" dirty="0"/>
          </a:p>
        </p:txBody>
      </p:sp>
      <p:sp>
        <p:nvSpPr>
          <p:cNvPr id="91" name="직사각형 90"/>
          <p:cNvSpPr/>
          <p:nvPr/>
        </p:nvSpPr>
        <p:spPr>
          <a:xfrm>
            <a:off x="3840480" y="376039"/>
            <a:ext cx="255198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ko-KR" sz="1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endParaRPr lang="en-US" altLang="ko-KR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endParaRPr lang="en-US" altLang="ko-KR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endParaRPr lang="en-US" altLang="ko-KR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endParaRPr lang="en-US" altLang="ko-KR" sz="1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ko-KR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en-US" altLang="ko-KR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endParaRPr lang="en-US" altLang="ko-KR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endParaRPr lang="ko-KR" altLang="en-US" sz="1100" dirty="0"/>
          </a:p>
        </p:txBody>
      </p:sp>
      <p:sp>
        <p:nvSpPr>
          <p:cNvPr id="94" name="타원 93"/>
          <p:cNvSpPr/>
          <p:nvPr/>
        </p:nvSpPr>
        <p:spPr>
          <a:xfrm>
            <a:off x="4481135" y="3146252"/>
            <a:ext cx="198120" cy="187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4974518" y="2537139"/>
            <a:ext cx="198120" cy="187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8666480" y="227150"/>
            <a:ext cx="34086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프로그램 수행 </a:t>
            </a:r>
            <a:r>
              <a:rPr lang="ko-KR" altLang="en-US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입력값</a:t>
            </a:r>
            <a:endParaRPr lang="en-US" altLang="ko-KR" sz="1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이름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ID, 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이동속도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시작지점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방향각도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개별임무영역</a:t>
            </a:r>
            <a:endParaRPr lang="en-US" altLang="ko-KR" sz="1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이름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한글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영문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숫자 혼용 가능 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ko-KR" altLang="en-US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자이내</a:t>
            </a:r>
            <a:endParaRPr lang="en-US" altLang="ko-KR" sz="1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가나다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</a:p>
          <a:p>
            <a:endParaRPr lang="en-US" altLang="ko-KR" sz="1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ID: 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이동체의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는 숫자 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자 이내 </a:t>
            </a:r>
            <a:endParaRPr lang="en-US" altLang="ko-KR" sz="1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123</a:t>
            </a:r>
          </a:p>
          <a:p>
            <a:endParaRPr lang="en-US" altLang="ko-KR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시작지점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이동체의 임무 참여 수량에 따라 달라짐</a:t>
            </a:r>
            <a:endParaRPr lang="en-US" altLang="ko-KR" sz="1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번 이동체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(X</a:t>
            </a:r>
            <a:r>
              <a:rPr lang="en-US" altLang="ko-KR" sz="10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ko-KR" sz="10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(+ , +)</a:t>
            </a:r>
            <a:endParaRPr lang="en-US" altLang="ko-KR" sz="1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번 이동체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altLang="ko-KR" sz="1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000" b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ko-KR" sz="10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+)</a:t>
            </a:r>
          </a:p>
          <a:p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번 이동체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altLang="ko-KR" sz="1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000" b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000" b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번 이동체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(X</a:t>
            </a:r>
            <a:r>
              <a:rPr lang="en-US" altLang="ko-KR" sz="10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000" b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(+ , 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ko-KR" sz="1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1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번 이동체의 전체 이동 영역 </a:t>
            </a:r>
            <a:endParaRPr lang="en-US" altLang="ko-KR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번 이동체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X</a:t>
            </a:r>
            <a:r>
              <a:rPr lang="en-US" altLang="ko-KR" sz="10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0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｜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10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｜</a:t>
            </a:r>
            <a:endParaRPr lang="en-US" altLang="ko-KR" sz="1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번 이동체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X</a:t>
            </a:r>
            <a:r>
              <a:rPr lang="en-US" altLang="ko-KR" sz="10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0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｜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10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｜</a:t>
            </a:r>
            <a:endParaRPr lang="en-US" altLang="ko-KR" sz="1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번 이동체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X</a:t>
            </a:r>
            <a:r>
              <a:rPr lang="en-US" altLang="ko-KR" sz="10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0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｜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10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｜</a:t>
            </a:r>
            <a:endParaRPr lang="en-US" altLang="ko-KR" sz="1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번 이동체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X</a:t>
            </a:r>
            <a:r>
              <a:rPr lang="en-US" altLang="ko-KR" sz="10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0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｜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10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｜</a:t>
            </a:r>
            <a:endParaRPr lang="en-US" altLang="ko-KR" sz="1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이동속도 및 </a:t>
            </a:r>
            <a:r>
              <a:rPr lang="ko-KR" altLang="en-US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방향각도에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대한 구동 알고리즘 정리</a:t>
            </a:r>
            <a:endParaRPr lang="en-US" altLang="ko-KR" sz="1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왼쪽 그림 참조 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머릿속에 있는 것 그림</a:t>
            </a:r>
            <a:r>
              <a:rPr lang="en-US" altLang="ko-KR" sz="1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R" sz="1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823339" y="4119880"/>
            <a:ext cx="2291012" cy="1595460"/>
            <a:chOff x="8924362" y="3166188"/>
            <a:chExt cx="2291012" cy="1595460"/>
          </a:xfrm>
        </p:grpSpPr>
        <p:sp>
          <p:nvSpPr>
            <p:cNvPr id="99" name="타원 98"/>
            <p:cNvSpPr/>
            <p:nvPr/>
          </p:nvSpPr>
          <p:spPr>
            <a:xfrm>
              <a:off x="8990861" y="3191988"/>
              <a:ext cx="198120" cy="1879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188981" y="3166188"/>
              <a:ext cx="98616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</a:t>
              </a:r>
              <a:r>
                <a:rPr lang="en-US" altLang="ko-KR" sz="1000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ko-KR" altLang="en-US" sz="1000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번 이동체 </a:t>
              </a:r>
              <a:endParaRPr lang="ko-KR" altLang="en-US" sz="1000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924362" y="3438209"/>
              <a:ext cx="2291012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ko-KR" altLang="en-US" sz="1000" b="1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번 이동체의 선행 조건 </a:t>
              </a:r>
              <a:r>
                <a:rPr lang="en-US" altLang="ko-KR" sz="1000" b="1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ko-KR" altLang="en-US" sz="1000" b="1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사용자 입력</a:t>
              </a:r>
              <a:r>
                <a:rPr lang="en-US" altLang="ko-KR" sz="1000" b="1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endParaRPr lang="en-US" altLang="ko-KR" sz="10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000" b="1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 </a:t>
              </a:r>
              <a:r>
                <a:rPr lang="ko-KR" altLang="en-US" sz="1000" b="1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이름</a:t>
              </a:r>
              <a:r>
                <a:rPr lang="en-US" altLang="ko-KR" sz="1000" b="1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ko-KR" altLang="en-US" sz="1000" b="1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이동체</a:t>
              </a:r>
              <a:endParaRPr lang="en-US" altLang="ko-KR" sz="1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000" b="1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ID: 123</a:t>
              </a:r>
            </a:p>
            <a:p>
              <a:r>
                <a:rPr lang="en-US" altLang="ko-KR" sz="1000" b="1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ko-KR" altLang="en-US" sz="1000" b="1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시작지점</a:t>
              </a:r>
              <a:r>
                <a:rPr lang="en-US" altLang="ko-KR" sz="1000" b="1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(0 , 0)</a:t>
              </a:r>
            </a:p>
            <a:p>
              <a:r>
                <a:rPr lang="en-US" altLang="ko-KR" sz="1000" b="1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4) </a:t>
              </a:r>
              <a:r>
                <a:rPr lang="ko-KR" altLang="en-US" sz="1000" b="1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출발방향각도</a:t>
              </a:r>
              <a:r>
                <a:rPr lang="en-US" altLang="ko-KR" sz="1000" b="1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(45</a:t>
              </a:r>
              <a:r>
                <a:rPr lang="ko-KR" altLang="en-US" sz="1000" b="1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˚</a:t>
              </a:r>
              <a:r>
                <a:rPr lang="en-US" altLang="ko-KR" sz="1000" b="1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altLang="ko-KR" sz="1000" b="1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5) </a:t>
              </a:r>
              <a:r>
                <a:rPr lang="ko-KR" altLang="en-US" sz="1000" b="1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이동속도</a:t>
              </a:r>
              <a:r>
                <a:rPr lang="en-US" altLang="ko-KR" sz="1000" b="1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10(knot)</a:t>
              </a:r>
            </a:p>
            <a:p>
              <a:r>
                <a:rPr lang="en-US" altLang="ko-KR" sz="1000" b="1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6) </a:t>
              </a:r>
              <a:r>
                <a:rPr lang="ko-KR" altLang="en-US" sz="1000" b="1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방향각도증가량</a:t>
              </a:r>
              <a:r>
                <a:rPr lang="en-US" altLang="ko-KR" sz="1000" b="1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1</a:t>
              </a:r>
              <a:r>
                <a:rPr lang="ko-KR" altLang="en-US" sz="1000" b="1" dirty="0" smtClean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˚</a:t>
              </a:r>
              <a:endParaRPr lang="en-US" altLang="ko-KR" sz="1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7645400" y="539284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294114" y="3446780"/>
            <a:ext cx="33233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557770" y="3096503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 flipV="1">
            <a:off x="4395073" y="543559"/>
            <a:ext cx="0" cy="29718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4316333" y="210182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b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516257" y="1068020"/>
            <a:ext cx="7697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3200" b="1" baseline="-25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ko-KR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5217160" y="2195649"/>
            <a:ext cx="198120" cy="187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5435379" y="1847421"/>
            <a:ext cx="198120" cy="187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5726479" y="1511299"/>
            <a:ext cx="198120" cy="187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5633499" y="4190154"/>
            <a:ext cx="141433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ko-KR" sz="1100" b="1" baseline="-25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ko-KR" sz="1100" b="1" baseline="-25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11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(0 , 0)</a:t>
            </a:r>
            <a:endParaRPr lang="en-US" altLang="ko-KR" sz="11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ko-KR" sz="1100" b="1" baseline="-25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ko-KR" sz="1100" b="1" baseline="-25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11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(0.9, 1)</a:t>
            </a:r>
          </a:p>
          <a:p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ko-KR" sz="1100" b="1" baseline="-25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ko-KR" sz="1100" b="1" baseline="-25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(1.8, 2)</a:t>
            </a:r>
          </a:p>
          <a:p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ko-KR" sz="1100" b="1" baseline="-25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ko-KR" sz="1100" b="1" baseline="-25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(2.7, 3)</a:t>
            </a:r>
          </a:p>
          <a:p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ko-KR" sz="1100" b="1" baseline="-25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ko-KR" sz="1100" b="1" baseline="-25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(3.6, 4)</a:t>
            </a:r>
          </a:p>
          <a:p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ko-KR" sz="1100" b="1" baseline="-25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ko-KR" sz="1100" b="1" baseline="-25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(4.5, 5)</a:t>
            </a:r>
          </a:p>
          <a:p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ko-KR" sz="1100" b="1" baseline="-25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ko-KR" sz="1100" b="1" baseline="-25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(5.4, 6)</a:t>
            </a:r>
          </a:p>
          <a:p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ko-KR" sz="1100" b="1" baseline="-25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ko-KR" sz="1100" b="1" baseline="-25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(6.3, 7)</a:t>
            </a:r>
            <a:endParaRPr lang="en-US" altLang="ko-KR" sz="1100" b="1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.              . </a:t>
            </a:r>
          </a:p>
          <a:p>
            <a:r>
              <a:rPr lang="en-US" altLang="ko-KR" sz="11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.              .</a:t>
            </a:r>
            <a:endParaRPr lang="en-US" altLang="ko-KR" sz="11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직선 화살표 연결선 137"/>
          <p:cNvCxnSpPr>
            <a:endCxn id="136" idx="1"/>
          </p:cNvCxnSpPr>
          <p:nvPr/>
        </p:nvCxnSpPr>
        <p:spPr>
          <a:xfrm>
            <a:off x="5021580" y="2933807"/>
            <a:ext cx="611919" cy="21488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5316220" y="6015091"/>
            <a:ext cx="36599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★ </a:t>
            </a:r>
            <a:r>
              <a:rPr lang="en-US" altLang="ko-KR" sz="2400" b="1" dirty="0" smtClean="0"/>
              <a:t>3~4 </a:t>
            </a:r>
            <a:r>
              <a:rPr lang="ko-KR" altLang="en-US" sz="2400" b="1" dirty="0" smtClean="0"/>
              <a:t>페이지 그림 참조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795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49" y="375616"/>
            <a:ext cx="7838831" cy="616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71" y="375616"/>
            <a:ext cx="3735636" cy="45291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48765" y="630767"/>
            <a:ext cx="28786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</a:t>
            </a:r>
            <a:r>
              <a:rPr lang="ko-KR" altLang="en-US" sz="1000" b="1" dirty="0" smtClean="0"/>
              <a:t>번 이동체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이동속도 </a:t>
            </a:r>
            <a:r>
              <a:rPr lang="en-US" altLang="ko-KR" sz="1000" b="1" dirty="0" smtClean="0"/>
              <a:t>: 10(knot)</a:t>
            </a:r>
            <a:r>
              <a:rPr lang="ko-KR" altLang="en-US" sz="1000" b="1" dirty="0" smtClean="0"/>
              <a:t> </a:t>
            </a:r>
            <a:endParaRPr lang="en-US" altLang="ko-KR" sz="1000" b="1" dirty="0" smtClean="0"/>
          </a:p>
          <a:p>
            <a:r>
              <a:rPr lang="en-US" altLang="ko-KR" sz="1000" b="1" dirty="0" smtClean="0">
                <a:solidFill>
                  <a:srgbClr val="0070C0"/>
                </a:solidFill>
              </a:rPr>
              <a:t>(10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노트 당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1m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씩 증가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sz="10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이동속도는 증가되지 않고 계속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10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노트 유지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)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endParaRPr lang="en-US" altLang="ko-KR" sz="1000" b="1" dirty="0" smtClean="0">
              <a:solidFill>
                <a:srgbClr val="FF0000"/>
              </a:solidFill>
            </a:endParaRPr>
          </a:p>
          <a:p>
            <a:r>
              <a:rPr lang="ko-KR" altLang="en-US" sz="1000" b="1" dirty="0" smtClean="0"/>
              <a:t>최초 방향각도 </a:t>
            </a:r>
            <a:r>
              <a:rPr lang="en-US" altLang="ko-KR" sz="1000" b="1" dirty="0" smtClean="0"/>
              <a:t>: 45</a:t>
            </a:r>
            <a:r>
              <a:rPr lang="ko-KR" altLang="en-US" sz="1000" b="1" dirty="0" smtClean="0"/>
              <a:t>˚</a:t>
            </a:r>
            <a:endParaRPr lang="en-US" altLang="ko-KR" sz="1000" b="1" dirty="0" smtClean="0"/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여기서의 가정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초당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˚씩 증가되게 가정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000" b="1" dirty="0" smtClean="0">
                <a:solidFill>
                  <a:srgbClr val="FF0000"/>
                </a:solidFill>
              </a:rPr>
              <a:t>단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˚가 증가되면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(X, Y)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중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X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0.1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씩 감소함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37202" y="2640184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</a:t>
            </a:r>
            <a:r>
              <a:rPr lang="ko-KR" altLang="en-US" b="1" dirty="0">
                <a:solidFill>
                  <a:srgbClr val="FF0000"/>
                </a:solidFill>
              </a:rPr>
              <a:t>값 </a:t>
            </a:r>
            <a:r>
              <a:rPr lang="en-US" altLang="ko-KR" b="1" dirty="0" smtClean="0">
                <a:solidFill>
                  <a:srgbClr val="FF0000"/>
                </a:solidFill>
              </a:rPr>
              <a:t>0.1 </a:t>
            </a:r>
            <a:r>
              <a:rPr lang="ko-KR" altLang="en-US" b="1" dirty="0" smtClean="0">
                <a:solidFill>
                  <a:srgbClr val="FF0000"/>
                </a:solidFill>
              </a:rPr>
              <a:t>감소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530240" y="3009516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</a:t>
            </a:r>
            <a:r>
              <a:rPr lang="ko-KR" altLang="en-US" b="1" dirty="0">
                <a:solidFill>
                  <a:srgbClr val="FF0000"/>
                </a:solidFill>
              </a:rPr>
              <a:t>값 </a:t>
            </a:r>
            <a:r>
              <a:rPr lang="en-US" altLang="ko-KR" b="1" dirty="0" smtClean="0">
                <a:solidFill>
                  <a:srgbClr val="FF0000"/>
                </a:solidFill>
              </a:rPr>
              <a:t>0.2 </a:t>
            </a:r>
            <a:r>
              <a:rPr lang="ko-KR" altLang="en-US" b="1" dirty="0" smtClean="0">
                <a:solidFill>
                  <a:srgbClr val="FF0000"/>
                </a:solidFill>
              </a:rPr>
              <a:t>감소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537202" y="337884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</a:t>
            </a:r>
            <a:r>
              <a:rPr lang="ko-KR" altLang="en-US" b="1" dirty="0">
                <a:solidFill>
                  <a:srgbClr val="FF0000"/>
                </a:solidFill>
              </a:rPr>
              <a:t>값 </a:t>
            </a:r>
            <a:r>
              <a:rPr lang="en-US" altLang="ko-KR" b="1" dirty="0" smtClean="0">
                <a:solidFill>
                  <a:srgbClr val="FF0000"/>
                </a:solidFill>
              </a:rPr>
              <a:t>0.3 </a:t>
            </a:r>
            <a:r>
              <a:rPr lang="ko-KR" altLang="en-US" b="1" dirty="0" smtClean="0">
                <a:solidFill>
                  <a:srgbClr val="FF0000"/>
                </a:solidFill>
              </a:rPr>
              <a:t>감소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537201" y="377246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</a:t>
            </a:r>
            <a:r>
              <a:rPr lang="ko-KR" altLang="en-US" b="1" dirty="0">
                <a:solidFill>
                  <a:srgbClr val="FF0000"/>
                </a:solidFill>
              </a:rPr>
              <a:t>값 </a:t>
            </a:r>
            <a:r>
              <a:rPr lang="en-US" altLang="ko-KR" b="1" dirty="0" smtClean="0">
                <a:solidFill>
                  <a:srgbClr val="FF0000"/>
                </a:solidFill>
              </a:rPr>
              <a:t>0.4 </a:t>
            </a:r>
            <a:r>
              <a:rPr lang="ko-KR" altLang="en-US" b="1" dirty="0" smtClean="0">
                <a:solidFill>
                  <a:srgbClr val="FF0000"/>
                </a:solidFill>
              </a:rPr>
              <a:t>감소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530239" y="414180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</a:t>
            </a:r>
            <a:r>
              <a:rPr lang="ko-KR" altLang="en-US" b="1" dirty="0">
                <a:solidFill>
                  <a:srgbClr val="FF0000"/>
                </a:solidFill>
              </a:rPr>
              <a:t>값 </a:t>
            </a:r>
            <a:r>
              <a:rPr lang="en-US" altLang="ko-KR" b="1" dirty="0" smtClean="0">
                <a:solidFill>
                  <a:srgbClr val="FF0000"/>
                </a:solidFill>
              </a:rPr>
              <a:t>0.5 </a:t>
            </a:r>
            <a:r>
              <a:rPr lang="ko-KR" altLang="en-US" b="1" dirty="0" smtClean="0">
                <a:solidFill>
                  <a:srgbClr val="FF0000"/>
                </a:solidFill>
              </a:rPr>
              <a:t>감소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530238" y="4523276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</a:t>
            </a:r>
            <a:r>
              <a:rPr lang="ko-KR" altLang="en-US" b="1" dirty="0">
                <a:solidFill>
                  <a:srgbClr val="FF0000"/>
                </a:solidFill>
              </a:rPr>
              <a:t>값 </a:t>
            </a:r>
            <a:r>
              <a:rPr lang="en-US" altLang="ko-KR" b="1" dirty="0" smtClean="0">
                <a:solidFill>
                  <a:srgbClr val="FF0000"/>
                </a:solidFill>
              </a:rPr>
              <a:t>0.6 </a:t>
            </a:r>
            <a:r>
              <a:rPr lang="ko-KR" altLang="en-US" b="1" dirty="0" smtClean="0">
                <a:solidFill>
                  <a:srgbClr val="FF0000"/>
                </a:solidFill>
              </a:rPr>
              <a:t>감소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602942" y="1184735"/>
            <a:ext cx="1091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X,Y</a:t>
            </a:r>
            <a:r>
              <a:rPr lang="ko-KR" altLang="en-US" b="1" dirty="0" smtClean="0">
                <a:solidFill>
                  <a:srgbClr val="0070C0"/>
                </a:solidFill>
              </a:rPr>
              <a:t>값 </a:t>
            </a: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1</a:t>
            </a:r>
            <a:r>
              <a:rPr lang="ko-KR" altLang="en-US" b="1" dirty="0" smtClean="0">
                <a:solidFill>
                  <a:srgbClr val="0070C0"/>
                </a:solidFill>
              </a:rPr>
              <a:t>씩 증가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위쪽/아래쪽 화살표 7"/>
          <p:cNvSpPr/>
          <p:nvPr/>
        </p:nvSpPr>
        <p:spPr>
          <a:xfrm>
            <a:off x="1365138" y="485871"/>
            <a:ext cx="120762" cy="20498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362486" y="3996174"/>
            <a:ext cx="13997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/>
              <a:t>1</a:t>
            </a:r>
            <a:r>
              <a:rPr lang="ko-KR" altLang="en-US" sz="6000" b="1" dirty="0"/>
              <a:t>번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8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12" y="355600"/>
            <a:ext cx="7840905" cy="61842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33" y="355600"/>
            <a:ext cx="3583894" cy="431530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670285" y="253373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X</a:t>
            </a:r>
            <a:r>
              <a:rPr lang="ko-KR" altLang="en-US" b="1" dirty="0" smtClean="0">
                <a:solidFill>
                  <a:srgbClr val="FF0000"/>
                </a:solidFill>
              </a:rPr>
              <a:t>값 </a:t>
            </a:r>
            <a:r>
              <a:rPr lang="en-US" altLang="ko-KR" b="1" dirty="0" smtClean="0">
                <a:solidFill>
                  <a:srgbClr val="FF0000"/>
                </a:solidFill>
              </a:rPr>
              <a:t>0.1 </a:t>
            </a:r>
            <a:r>
              <a:rPr lang="ko-KR" altLang="en-US" b="1" dirty="0" smtClean="0">
                <a:solidFill>
                  <a:srgbClr val="FF0000"/>
                </a:solidFill>
              </a:rPr>
              <a:t>감소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617160" y="706005"/>
            <a:ext cx="1055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1.1</a:t>
            </a:r>
            <a:r>
              <a:rPr lang="ko-KR" altLang="en-US" b="1" dirty="0" smtClean="0">
                <a:solidFill>
                  <a:srgbClr val="0070C0"/>
                </a:solidFill>
              </a:rPr>
              <a:t> 증가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23746" y="1075337"/>
            <a:ext cx="1055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1.2</a:t>
            </a:r>
            <a:r>
              <a:rPr lang="ko-KR" altLang="en-US" b="1" dirty="0" smtClean="0">
                <a:solidFill>
                  <a:srgbClr val="0070C0"/>
                </a:solidFill>
              </a:rPr>
              <a:t> 증가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30332" y="1444669"/>
            <a:ext cx="1055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1.3</a:t>
            </a:r>
            <a:r>
              <a:rPr lang="ko-KR" altLang="en-US" b="1" dirty="0" smtClean="0">
                <a:solidFill>
                  <a:srgbClr val="0070C0"/>
                </a:solidFill>
              </a:rPr>
              <a:t> 증가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51117" y="1814001"/>
            <a:ext cx="1055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1.4</a:t>
            </a:r>
            <a:r>
              <a:rPr lang="ko-KR" altLang="en-US" b="1" dirty="0" smtClean="0">
                <a:solidFill>
                  <a:srgbClr val="0070C0"/>
                </a:solidFill>
              </a:rPr>
              <a:t> 증가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60701" y="2164406"/>
            <a:ext cx="1055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1.5</a:t>
            </a:r>
            <a:r>
              <a:rPr lang="ko-KR" altLang="en-US" b="1" dirty="0" smtClean="0">
                <a:solidFill>
                  <a:srgbClr val="0070C0"/>
                </a:solidFill>
              </a:rPr>
              <a:t> 증가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79869" y="286497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</a:t>
            </a:r>
            <a:r>
              <a:rPr lang="ko-KR" altLang="en-US" b="1" dirty="0">
                <a:solidFill>
                  <a:srgbClr val="FF0000"/>
                </a:solidFill>
              </a:rPr>
              <a:t>값 </a:t>
            </a:r>
            <a:r>
              <a:rPr lang="en-US" altLang="ko-KR" b="1" dirty="0" smtClean="0">
                <a:solidFill>
                  <a:srgbClr val="FF0000"/>
                </a:solidFill>
              </a:rPr>
              <a:t>0.2 </a:t>
            </a:r>
            <a:r>
              <a:rPr lang="ko-KR" altLang="en-US" b="1" dirty="0" smtClean="0">
                <a:solidFill>
                  <a:srgbClr val="FF0000"/>
                </a:solidFill>
              </a:rPr>
              <a:t>감소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689453" y="319620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</a:t>
            </a:r>
            <a:r>
              <a:rPr lang="ko-KR" altLang="en-US" b="1" dirty="0">
                <a:solidFill>
                  <a:srgbClr val="FF0000"/>
                </a:solidFill>
              </a:rPr>
              <a:t>값 </a:t>
            </a:r>
            <a:r>
              <a:rPr lang="en-US" altLang="ko-KR" b="1" dirty="0" smtClean="0">
                <a:solidFill>
                  <a:srgbClr val="FF0000"/>
                </a:solidFill>
              </a:rPr>
              <a:t>0.3 </a:t>
            </a:r>
            <a:r>
              <a:rPr lang="ko-KR" altLang="en-US" b="1" dirty="0" smtClean="0">
                <a:solidFill>
                  <a:srgbClr val="FF0000"/>
                </a:solidFill>
              </a:rPr>
              <a:t>감소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689453" y="3583271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</a:t>
            </a:r>
            <a:r>
              <a:rPr lang="ko-KR" altLang="en-US" b="1" dirty="0">
                <a:solidFill>
                  <a:srgbClr val="FF0000"/>
                </a:solidFill>
              </a:rPr>
              <a:t>값 </a:t>
            </a:r>
            <a:r>
              <a:rPr lang="en-US" altLang="ko-KR" b="1" dirty="0" smtClean="0">
                <a:solidFill>
                  <a:srgbClr val="FF0000"/>
                </a:solidFill>
              </a:rPr>
              <a:t>0.4 </a:t>
            </a:r>
            <a:r>
              <a:rPr lang="ko-KR" altLang="en-US" b="1" dirty="0" smtClean="0">
                <a:solidFill>
                  <a:srgbClr val="FF0000"/>
                </a:solidFill>
              </a:rPr>
              <a:t>감소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689453" y="391752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</a:t>
            </a:r>
            <a:r>
              <a:rPr lang="ko-KR" altLang="en-US" b="1" dirty="0">
                <a:solidFill>
                  <a:srgbClr val="FF0000"/>
                </a:solidFill>
              </a:rPr>
              <a:t>값 </a:t>
            </a:r>
            <a:r>
              <a:rPr lang="en-US" altLang="ko-KR" b="1" dirty="0" smtClean="0">
                <a:solidFill>
                  <a:srgbClr val="FF0000"/>
                </a:solidFill>
              </a:rPr>
              <a:t>0.5 </a:t>
            </a:r>
            <a:r>
              <a:rPr lang="ko-KR" altLang="en-US" b="1" dirty="0" smtClean="0">
                <a:solidFill>
                  <a:srgbClr val="FF0000"/>
                </a:solidFill>
              </a:rPr>
              <a:t>감소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689453" y="4251785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</a:t>
            </a:r>
            <a:r>
              <a:rPr lang="ko-KR" altLang="en-US" b="1" dirty="0">
                <a:solidFill>
                  <a:srgbClr val="FF0000"/>
                </a:solidFill>
              </a:rPr>
              <a:t>값 </a:t>
            </a:r>
            <a:r>
              <a:rPr lang="en-US" altLang="ko-KR" b="1" dirty="0" smtClean="0">
                <a:solidFill>
                  <a:srgbClr val="FF0000"/>
                </a:solidFill>
              </a:rPr>
              <a:t>0.6 </a:t>
            </a:r>
            <a:r>
              <a:rPr lang="ko-KR" altLang="en-US" b="1" dirty="0" smtClean="0">
                <a:solidFill>
                  <a:srgbClr val="FF0000"/>
                </a:solidFill>
              </a:rPr>
              <a:t>감소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48765" y="630767"/>
            <a:ext cx="287866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</a:t>
            </a:r>
            <a:r>
              <a:rPr lang="ko-KR" altLang="en-US" sz="1000" b="1" dirty="0" smtClean="0"/>
              <a:t>번 이동체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이동속도 </a:t>
            </a:r>
            <a:r>
              <a:rPr lang="en-US" altLang="ko-KR" sz="1000" b="1" dirty="0" smtClean="0"/>
              <a:t>: 10(knot)</a:t>
            </a:r>
            <a:r>
              <a:rPr lang="ko-KR" altLang="en-US" sz="1000" b="1" dirty="0" smtClean="0"/>
              <a:t> </a:t>
            </a:r>
            <a:endParaRPr lang="en-US" altLang="ko-KR" sz="1000" b="1" dirty="0" smtClean="0"/>
          </a:p>
          <a:p>
            <a:r>
              <a:rPr lang="en-US" altLang="ko-KR" sz="1000" b="1" dirty="0" smtClean="0">
                <a:solidFill>
                  <a:srgbClr val="0070C0"/>
                </a:solidFill>
              </a:rPr>
              <a:t>(1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노트 당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0.1m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씩 증가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sz="10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이동속도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1</a:t>
            </a:r>
            <a:r>
              <a:rPr lang="ko-KR" altLang="en-US" sz="1000" b="1" dirty="0" err="1" smtClean="0">
                <a:solidFill>
                  <a:srgbClr val="0070C0"/>
                </a:solidFill>
              </a:rPr>
              <a:t>노트씩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 증가되게 가정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)</a:t>
            </a:r>
            <a:br>
              <a:rPr lang="en-US" altLang="ko-KR" sz="1000" b="1" dirty="0" smtClean="0">
                <a:solidFill>
                  <a:srgbClr val="0070C0"/>
                </a:solidFill>
              </a:rPr>
            </a:br>
            <a:r>
              <a:rPr lang="ko-KR" altLang="en-US" sz="1000" b="1" dirty="0" smtClean="0">
                <a:solidFill>
                  <a:srgbClr val="0070C0"/>
                </a:solidFill>
              </a:rPr>
              <a:t>단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, 1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노트가 증가되면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(X,Y) 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값이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0.1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씩 증가함</a:t>
            </a:r>
            <a:endParaRPr lang="en-US" altLang="ko-KR" sz="1000" b="1" dirty="0" smtClean="0">
              <a:solidFill>
                <a:srgbClr val="0070C0"/>
              </a:solidFill>
            </a:endParaRP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endParaRPr lang="en-US" altLang="ko-KR" sz="1000" b="1" dirty="0" smtClean="0">
              <a:solidFill>
                <a:srgbClr val="FF0000"/>
              </a:solidFill>
            </a:endParaRPr>
          </a:p>
          <a:p>
            <a:r>
              <a:rPr lang="ko-KR" altLang="en-US" sz="1000" b="1" dirty="0" smtClean="0"/>
              <a:t>최초 방향각도 </a:t>
            </a:r>
            <a:r>
              <a:rPr lang="en-US" altLang="ko-KR" sz="1000" b="1" dirty="0" smtClean="0"/>
              <a:t>: 45</a:t>
            </a:r>
            <a:r>
              <a:rPr lang="ko-KR" altLang="en-US" sz="1000" b="1" dirty="0" smtClean="0"/>
              <a:t>˚</a:t>
            </a:r>
            <a:endParaRPr lang="en-US" altLang="ko-KR" sz="1000" b="1" dirty="0" smtClean="0"/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여기서의 가정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초당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˚씩 증가되게 가정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000" b="1" dirty="0" smtClean="0">
                <a:solidFill>
                  <a:srgbClr val="FF0000"/>
                </a:solidFill>
              </a:rPr>
              <a:t>단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˚가 증가되면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(X, Y)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중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X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0.1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씩 감소함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362486" y="3996174"/>
            <a:ext cx="13997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/>
              <a:t>1</a:t>
            </a:r>
            <a:r>
              <a:rPr lang="ko-KR" altLang="en-US" sz="6000" b="1" dirty="0"/>
              <a:t>번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982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879" y="365653"/>
            <a:ext cx="8014169" cy="61536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92" y="365653"/>
            <a:ext cx="3601887" cy="403701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406899" y="3932767"/>
            <a:ext cx="28786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</a:t>
            </a:r>
            <a:r>
              <a:rPr lang="ko-KR" altLang="en-US" sz="1000" b="1" dirty="0" smtClean="0"/>
              <a:t>번 이동체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이동속도 </a:t>
            </a:r>
            <a:r>
              <a:rPr lang="en-US" altLang="ko-KR" sz="1000" b="1" dirty="0" smtClean="0"/>
              <a:t>: 10(knot)</a:t>
            </a:r>
            <a:r>
              <a:rPr lang="ko-KR" altLang="en-US" sz="1000" b="1" dirty="0" smtClean="0"/>
              <a:t> </a:t>
            </a:r>
            <a:endParaRPr lang="en-US" altLang="ko-KR" sz="1000" b="1" dirty="0" smtClean="0"/>
          </a:p>
          <a:p>
            <a:r>
              <a:rPr lang="en-US" altLang="ko-KR" sz="1000" b="1" dirty="0" smtClean="0">
                <a:solidFill>
                  <a:srgbClr val="0070C0"/>
                </a:solidFill>
              </a:rPr>
              <a:t>(10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노트 당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1m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씩 증가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sz="10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이동속도는 증가되지 않고 계속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10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노트 유지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)</a:t>
            </a: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endParaRPr lang="en-US" altLang="ko-KR" sz="1000" b="1" dirty="0" smtClean="0">
              <a:solidFill>
                <a:srgbClr val="FF0000"/>
              </a:solidFill>
            </a:endParaRPr>
          </a:p>
          <a:p>
            <a:r>
              <a:rPr lang="ko-KR" altLang="en-US" sz="1000" b="1" dirty="0" smtClean="0"/>
              <a:t>최초 방향각도 </a:t>
            </a:r>
            <a:r>
              <a:rPr lang="en-US" altLang="ko-KR" sz="1000" b="1" dirty="0" smtClean="0"/>
              <a:t>: 135</a:t>
            </a:r>
            <a:r>
              <a:rPr lang="ko-KR" altLang="en-US" sz="1000" b="1" dirty="0" smtClean="0"/>
              <a:t>˚</a:t>
            </a:r>
            <a:endParaRPr lang="en-US" altLang="ko-KR" sz="1000" b="1" dirty="0" smtClean="0"/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여기서의 가정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초당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˚씩 증가되게 가정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000" b="1" dirty="0" smtClean="0">
                <a:solidFill>
                  <a:srgbClr val="FF0000"/>
                </a:solidFill>
              </a:rPr>
              <a:t>단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˚가 증가되면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(X, Y)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중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X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0.1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씩 감소함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24038" y="1328669"/>
            <a:ext cx="1555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X</a:t>
            </a:r>
            <a:r>
              <a:rPr lang="ko-KR" altLang="en-US" b="1" dirty="0" smtClean="0">
                <a:solidFill>
                  <a:srgbClr val="0070C0"/>
                </a:solidFill>
              </a:rPr>
              <a:t>값 </a:t>
            </a:r>
            <a:r>
              <a:rPr lang="en-US" altLang="ko-KR" b="1" dirty="0" smtClean="0">
                <a:solidFill>
                  <a:srgbClr val="0070C0"/>
                </a:solidFill>
              </a:rPr>
              <a:t>1</a:t>
            </a:r>
            <a:r>
              <a:rPr lang="ko-KR" altLang="en-US" b="1" dirty="0" smtClean="0">
                <a:solidFill>
                  <a:srgbClr val="0070C0"/>
                </a:solidFill>
              </a:rPr>
              <a:t>씩 감소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Y</a:t>
            </a:r>
            <a:r>
              <a:rPr lang="ko-KR" altLang="en-US" b="1" dirty="0" smtClean="0">
                <a:solidFill>
                  <a:srgbClr val="0070C0"/>
                </a:solidFill>
              </a:rPr>
              <a:t>값 </a:t>
            </a:r>
            <a:r>
              <a:rPr lang="en-US" altLang="ko-KR" b="1" dirty="0" smtClean="0">
                <a:solidFill>
                  <a:srgbClr val="0070C0"/>
                </a:solidFill>
              </a:rPr>
              <a:t>1</a:t>
            </a:r>
            <a:r>
              <a:rPr lang="ko-KR" altLang="en-US" b="1" dirty="0" smtClean="0">
                <a:solidFill>
                  <a:srgbClr val="0070C0"/>
                </a:solidFill>
              </a:rPr>
              <a:t>씩 증가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0" name="위쪽/아래쪽 화살표 29"/>
          <p:cNvSpPr/>
          <p:nvPr/>
        </p:nvSpPr>
        <p:spPr>
          <a:xfrm>
            <a:off x="1410213" y="892271"/>
            <a:ext cx="91129" cy="17831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679883" y="3350959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X</a:t>
            </a:r>
            <a:r>
              <a:rPr lang="ko-KR" altLang="en-US" b="1" dirty="0" smtClean="0">
                <a:solidFill>
                  <a:srgbClr val="FF0000"/>
                </a:solidFill>
              </a:rPr>
              <a:t>값 </a:t>
            </a:r>
            <a:r>
              <a:rPr lang="en-US" altLang="ko-KR" b="1" dirty="0" smtClean="0">
                <a:solidFill>
                  <a:srgbClr val="FF0000"/>
                </a:solidFill>
              </a:rPr>
              <a:t>0.1</a:t>
            </a:r>
            <a:r>
              <a:rPr lang="ko-KR" altLang="en-US" b="1" dirty="0" smtClean="0">
                <a:solidFill>
                  <a:srgbClr val="FF0000"/>
                </a:solidFill>
              </a:rPr>
              <a:t>씩 감소</a:t>
            </a:r>
            <a:endParaRPr lang="ko-KR" altLang="en-US" dirty="0"/>
          </a:p>
        </p:txBody>
      </p:sp>
      <p:sp>
        <p:nvSpPr>
          <p:cNvPr id="32" name="위쪽/아래쪽 화살표 31"/>
          <p:cNvSpPr/>
          <p:nvPr/>
        </p:nvSpPr>
        <p:spPr>
          <a:xfrm>
            <a:off x="1490569" y="2735560"/>
            <a:ext cx="87714" cy="1590907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667286" y="724654"/>
            <a:ext cx="13997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 smtClean="0"/>
              <a:t>2</a:t>
            </a:r>
            <a:r>
              <a:rPr lang="ko-KR" altLang="en-US" sz="6000" b="1" dirty="0" smtClean="0"/>
              <a:t>번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70923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24" y="378791"/>
            <a:ext cx="3625758" cy="459335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07" y="365653"/>
            <a:ext cx="7760888" cy="60113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4057" y="3976972"/>
            <a:ext cx="4618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</a:t>
            </a:r>
            <a:r>
              <a:rPr lang="ko-KR" altLang="en-US" sz="1000" b="1" dirty="0" smtClean="0"/>
              <a:t>번 이동체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이동속도 </a:t>
            </a:r>
            <a:r>
              <a:rPr lang="en-US" altLang="ko-KR" sz="1000" b="1" dirty="0" smtClean="0"/>
              <a:t>: 10(knot)</a:t>
            </a:r>
            <a:r>
              <a:rPr lang="ko-KR" altLang="en-US" sz="1000" b="1" dirty="0" smtClean="0"/>
              <a:t> </a:t>
            </a:r>
            <a:endParaRPr lang="en-US" altLang="ko-KR" sz="1000" b="1" dirty="0" smtClean="0"/>
          </a:p>
          <a:p>
            <a:r>
              <a:rPr lang="en-US" altLang="ko-KR" sz="1000" b="1" dirty="0" smtClean="0">
                <a:solidFill>
                  <a:srgbClr val="0070C0"/>
                </a:solidFill>
              </a:rPr>
              <a:t>(1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노트 당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0.1m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씩 증가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sz="10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이동속도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1</a:t>
            </a:r>
            <a:r>
              <a:rPr lang="ko-KR" altLang="en-US" sz="1000" b="1" dirty="0" err="1" smtClean="0">
                <a:solidFill>
                  <a:srgbClr val="0070C0"/>
                </a:solidFill>
              </a:rPr>
              <a:t>노트씩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 증가되게 가정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)</a:t>
            </a:r>
            <a:br>
              <a:rPr lang="en-US" altLang="ko-KR" sz="1000" b="1" dirty="0" smtClean="0">
                <a:solidFill>
                  <a:srgbClr val="0070C0"/>
                </a:solidFill>
              </a:rPr>
            </a:br>
            <a:r>
              <a:rPr lang="ko-KR" altLang="en-US" sz="1000" b="1" dirty="0" smtClean="0">
                <a:solidFill>
                  <a:srgbClr val="0070C0"/>
                </a:solidFill>
              </a:rPr>
              <a:t>단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, 1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노트가 증가되면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(X,Y) 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중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X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값은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0.1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씩 감소하고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Y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값은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0.1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씩 증가함</a:t>
            </a:r>
            <a:endParaRPr lang="en-US" altLang="ko-KR" sz="1000" b="1" dirty="0" smtClean="0">
              <a:solidFill>
                <a:srgbClr val="0070C0"/>
              </a:solidFill>
            </a:endParaRP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endParaRPr lang="en-US" altLang="ko-KR" sz="1000" b="1" dirty="0" smtClean="0">
              <a:solidFill>
                <a:srgbClr val="FF0000"/>
              </a:solidFill>
            </a:endParaRPr>
          </a:p>
          <a:p>
            <a:r>
              <a:rPr lang="ko-KR" altLang="en-US" sz="1000" b="1" dirty="0" smtClean="0"/>
              <a:t>최초 방향각도 </a:t>
            </a:r>
            <a:r>
              <a:rPr lang="en-US" altLang="ko-KR" sz="1000" b="1" dirty="0" smtClean="0"/>
              <a:t>: 45</a:t>
            </a:r>
            <a:r>
              <a:rPr lang="ko-KR" altLang="en-US" sz="1000" b="1" dirty="0" smtClean="0"/>
              <a:t>˚</a:t>
            </a:r>
            <a:endParaRPr lang="en-US" altLang="ko-KR" sz="1000" b="1" dirty="0" smtClean="0"/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여기서의 가정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초당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˚씩 증가되게 가정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000" b="1" dirty="0" smtClean="0">
                <a:solidFill>
                  <a:srgbClr val="FF0000"/>
                </a:solidFill>
              </a:rPr>
              <a:t>단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˚가 증가되면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(X, Y)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중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X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0.1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씩 감소함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24725" y="1452777"/>
            <a:ext cx="1749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X</a:t>
            </a:r>
            <a:r>
              <a:rPr lang="ko-KR" altLang="en-US" b="1" dirty="0" smtClean="0">
                <a:solidFill>
                  <a:srgbClr val="0070C0"/>
                </a:solidFill>
              </a:rPr>
              <a:t>값 </a:t>
            </a:r>
            <a:r>
              <a:rPr lang="en-US" altLang="ko-KR" b="1" dirty="0" smtClean="0">
                <a:solidFill>
                  <a:srgbClr val="0070C0"/>
                </a:solidFill>
              </a:rPr>
              <a:t>1.1</a:t>
            </a:r>
            <a:r>
              <a:rPr lang="ko-KR" altLang="en-US" b="1" dirty="0" smtClean="0">
                <a:solidFill>
                  <a:srgbClr val="0070C0"/>
                </a:solidFill>
              </a:rPr>
              <a:t>씩 감소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Y</a:t>
            </a:r>
            <a:r>
              <a:rPr lang="ko-KR" altLang="en-US" b="1" dirty="0" smtClean="0">
                <a:solidFill>
                  <a:srgbClr val="0070C0"/>
                </a:solidFill>
              </a:rPr>
              <a:t>값 </a:t>
            </a:r>
            <a:r>
              <a:rPr lang="en-US" altLang="ko-KR" b="1" dirty="0" smtClean="0">
                <a:solidFill>
                  <a:srgbClr val="0070C0"/>
                </a:solidFill>
              </a:rPr>
              <a:t>1.1</a:t>
            </a:r>
            <a:r>
              <a:rPr lang="ko-KR" altLang="en-US" b="1" dirty="0" smtClean="0">
                <a:solidFill>
                  <a:srgbClr val="0070C0"/>
                </a:solidFill>
              </a:rPr>
              <a:t>씩 증가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24725" y="3614564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X</a:t>
            </a:r>
            <a:r>
              <a:rPr lang="ko-KR" altLang="en-US" b="1" dirty="0" smtClean="0">
                <a:solidFill>
                  <a:srgbClr val="FF0000"/>
                </a:solidFill>
              </a:rPr>
              <a:t>값 </a:t>
            </a:r>
            <a:r>
              <a:rPr lang="en-US" altLang="ko-KR" b="1" dirty="0" smtClean="0">
                <a:solidFill>
                  <a:srgbClr val="FF0000"/>
                </a:solidFill>
              </a:rPr>
              <a:t>0.1</a:t>
            </a:r>
            <a:r>
              <a:rPr lang="ko-KR" altLang="en-US" b="1" dirty="0" smtClean="0">
                <a:solidFill>
                  <a:srgbClr val="FF0000"/>
                </a:solidFill>
              </a:rPr>
              <a:t>씩 감소</a:t>
            </a:r>
            <a:endParaRPr lang="ko-KR" altLang="en-US" dirty="0"/>
          </a:p>
        </p:txBody>
      </p:sp>
      <p:sp>
        <p:nvSpPr>
          <p:cNvPr id="11" name="위쪽/아래쪽 화살표 10"/>
          <p:cNvSpPr/>
          <p:nvPr/>
        </p:nvSpPr>
        <p:spPr>
          <a:xfrm>
            <a:off x="1777674" y="2927491"/>
            <a:ext cx="74080" cy="1952517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쪽/아래쪽 화살표 11"/>
          <p:cNvSpPr/>
          <p:nvPr/>
        </p:nvSpPr>
        <p:spPr>
          <a:xfrm>
            <a:off x="1760625" y="884344"/>
            <a:ext cx="91129" cy="17831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667286" y="724654"/>
            <a:ext cx="13997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 smtClean="0"/>
              <a:t>2</a:t>
            </a:r>
            <a:r>
              <a:rPr lang="ko-KR" altLang="en-US" sz="6000" b="1" dirty="0" smtClean="0"/>
              <a:t>번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1977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0" y="378791"/>
            <a:ext cx="3708744" cy="45826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789" y="378791"/>
            <a:ext cx="7757587" cy="5734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0323" y="1036883"/>
            <a:ext cx="4618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3</a:t>
            </a:r>
            <a:r>
              <a:rPr lang="ko-KR" altLang="en-US" sz="1000" b="1" dirty="0" smtClean="0"/>
              <a:t>번 이동체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이동속도 </a:t>
            </a:r>
            <a:r>
              <a:rPr lang="en-US" altLang="ko-KR" sz="1000" b="1" dirty="0" smtClean="0"/>
              <a:t>: 10(knot)</a:t>
            </a:r>
            <a:r>
              <a:rPr lang="ko-KR" altLang="en-US" sz="1000" b="1" dirty="0" smtClean="0"/>
              <a:t> </a:t>
            </a:r>
            <a:endParaRPr lang="en-US" altLang="ko-KR" sz="1000" b="1" dirty="0" smtClean="0"/>
          </a:p>
          <a:p>
            <a:r>
              <a:rPr lang="en-US" altLang="ko-KR" sz="1000" b="1" dirty="0" smtClean="0">
                <a:solidFill>
                  <a:srgbClr val="0070C0"/>
                </a:solidFill>
              </a:rPr>
              <a:t>(1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노트 당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0.1m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씩 증가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sz="10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이동속도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1</a:t>
            </a:r>
            <a:r>
              <a:rPr lang="ko-KR" altLang="en-US" sz="1000" b="1" dirty="0" err="1" smtClean="0">
                <a:solidFill>
                  <a:srgbClr val="0070C0"/>
                </a:solidFill>
              </a:rPr>
              <a:t>노트씩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 증가되게 가정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)</a:t>
            </a:r>
            <a:br>
              <a:rPr lang="en-US" altLang="ko-KR" sz="1000" b="1" dirty="0" smtClean="0">
                <a:solidFill>
                  <a:srgbClr val="0070C0"/>
                </a:solidFill>
              </a:rPr>
            </a:br>
            <a:r>
              <a:rPr lang="ko-KR" altLang="en-US" sz="1000" b="1" dirty="0" smtClean="0">
                <a:solidFill>
                  <a:srgbClr val="0070C0"/>
                </a:solidFill>
              </a:rPr>
              <a:t>단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, 1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노트가 증가되면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(X,Y) 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값이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1.1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씩 감소함</a:t>
            </a:r>
            <a:endParaRPr lang="en-US" altLang="ko-KR" sz="1000" b="1" dirty="0" smtClean="0">
              <a:solidFill>
                <a:srgbClr val="0070C0"/>
              </a:solidFill>
            </a:endParaRP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endParaRPr lang="en-US" altLang="ko-KR" sz="1000" b="1" dirty="0" smtClean="0">
              <a:solidFill>
                <a:srgbClr val="FF0000"/>
              </a:solidFill>
            </a:endParaRPr>
          </a:p>
          <a:p>
            <a:r>
              <a:rPr lang="ko-KR" altLang="en-US" sz="1000" b="1" dirty="0" smtClean="0"/>
              <a:t>최초 방향각도 </a:t>
            </a:r>
            <a:r>
              <a:rPr lang="en-US" altLang="ko-KR" sz="1000" b="1" dirty="0" smtClean="0"/>
              <a:t>: 225</a:t>
            </a:r>
            <a:r>
              <a:rPr lang="ko-KR" altLang="en-US" sz="1000" b="1" dirty="0" smtClean="0"/>
              <a:t>˚</a:t>
            </a:r>
            <a:endParaRPr lang="en-US" altLang="ko-KR" sz="1000" b="1" dirty="0" smtClean="0"/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여기서의 가정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초당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˚씩 증가되게 가정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000" b="1" dirty="0" smtClean="0">
                <a:solidFill>
                  <a:srgbClr val="FF0000"/>
                </a:solidFill>
              </a:rPr>
              <a:t>단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˚가 증가되면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(X, Y)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중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X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0.1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씩 감소함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24725" y="1452777"/>
            <a:ext cx="1725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X,Y </a:t>
            </a:r>
            <a:r>
              <a:rPr lang="ko-KR" altLang="en-US" b="1" dirty="0" smtClean="0">
                <a:solidFill>
                  <a:srgbClr val="0070C0"/>
                </a:solidFill>
              </a:rPr>
              <a:t>값이 </a:t>
            </a:r>
            <a:r>
              <a:rPr lang="en-US" altLang="ko-KR" b="1" dirty="0" smtClean="0">
                <a:solidFill>
                  <a:srgbClr val="0070C0"/>
                </a:solidFill>
              </a:rPr>
              <a:t>1.1</a:t>
            </a:r>
            <a:r>
              <a:rPr lang="ko-KR" altLang="en-US" b="1" dirty="0" smtClean="0">
                <a:solidFill>
                  <a:srgbClr val="0070C0"/>
                </a:solidFill>
              </a:rPr>
              <a:t>씩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감소함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18729" y="2976289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Y</a:t>
            </a:r>
            <a:r>
              <a:rPr lang="ko-KR" altLang="en-US" b="1" dirty="0" smtClean="0">
                <a:solidFill>
                  <a:srgbClr val="FF0000"/>
                </a:solidFill>
              </a:rPr>
              <a:t>값 </a:t>
            </a:r>
            <a:r>
              <a:rPr lang="en-US" altLang="ko-KR" b="1" dirty="0" smtClean="0">
                <a:solidFill>
                  <a:srgbClr val="FF0000"/>
                </a:solidFill>
              </a:rPr>
              <a:t>0.1</a:t>
            </a:r>
            <a:r>
              <a:rPr lang="ko-KR" altLang="en-US" b="1" dirty="0" smtClean="0">
                <a:solidFill>
                  <a:srgbClr val="FF0000"/>
                </a:solidFill>
              </a:rPr>
              <a:t> 감소</a:t>
            </a:r>
            <a:endParaRPr lang="ko-KR" altLang="en-US" dirty="0"/>
          </a:p>
        </p:txBody>
      </p:sp>
      <p:sp>
        <p:nvSpPr>
          <p:cNvPr id="11" name="위쪽/아래쪽 화살표 10"/>
          <p:cNvSpPr/>
          <p:nvPr/>
        </p:nvSpPr>
        <p:spPr>
          <a:xfrm>
            <a:off x="1777674" y="2927491"/>
            <a:ext cx="74080" cy="1952517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쪽/아래쪽 화살표 11"/>
          <p:cNvSpPr/>
          <p:nvPr/>
        </p:nvSpPr>
        <p:spPr>
          <a:xfrm>
            <a:off x="1760625" y="884343"/>
            <a:ext cx="91129" cy="19376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45386" y="3345621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Y</a:t>
            </a:r>
            <a:r>
              <a:rPr lang="ko-KR" altLang="en-US" b="1" dirty="0" smtClean="0">
                <a:solidFill>
                  <a:srgbClr val="FF0000"/>
                </a:solidFill>
              </a:rPr>
              <a:t>값 </a:t>
            </a:r>
            <a:r>
              <a:rPr lang="en-US" altLang="ko-KR" b="1" dirty="0" smtClean="0">
                <a:solidFill>
                  <a:srgbClr val="FF0000"/>
                </a:solidFill>
              </a:rPr>
              <a:t>0.2</a:t>
            </a:r>
            <a:r>
              <a:rPr lang="ko-KR" altLang="en-US" b="1" dirty="0" smtClean="0">
                <a:solidFill>
                  <a:srgbClr val="FF0000"/>
                </a:solidFill>
              </a:rPr>
              <a:t> 감소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945386" y="3765440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Y</a:t>
            </a:r>
            <a:r>
              <a:rPr lang="ko-KR" altLang="en-US" b="1" dirty="0" smtClean="0">
                <a:solidFill>
                  <a:srgbClr val="FF0000"/>
                </a:solidFill>
              </a:rPr>
              <a:t>값 </a:t>
            </a:r>
            <a:r>
              <a:rPr lang="en-US" altLang="ko-KR" b="1" dirty="0" smtClean="0">
                <a:solidFill>
                  <a:srgbClr val="FF0000"/>
                </a:solidFill>
              </a:rPr>
              <a:t>0.3</a:t>
            </a:r>
            <a:r>
              <a:rPr lang="ko-KR" altLang="en-US" b="1" dirty="0" smtClean="0">
                <a:solidFill>
                  <a:srgbClr val="FF0000"/>
                </a:solidFill>
              </a:rPr>
              <a:t> 감소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49422" y="4134772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Y</a:t>
            </a:r>
            <a:r>
              <a:rPr lang="ko-KR" altLang="en-US" b="1" dirty="0" smtClean="0">
                <a:solidFill>
                  <a:srgbClr val="FF0000"/>
                </a:solidFill>
              </a:rPr>
              <a:t>값 </a:t>
            </a:r>
            <a:r>
              <a:rPr lang="en-US" altLang="ko-KR" b="1" dirty="0" smtClean="0">
                <a:solidFill>
                  <a:srgbClr val="FF0000"/>
                </a:solidFill>
              </a:rPr>
              <a:t>0.4</a:t>
            </a:r>
            <a:r>
              <a:rPr lang="ko-KR" altLang="en-US" b="1" dirty="0" smtClean="0">
                <a:solidFill>
                  <a:srgbClr val="FF0000"/>
                </a:solidFill>
              </a:rPr>
              <a:t> 감소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932817" y="4546124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Y</a:t>
            </a:r>
            <a:r>
              <a:rPr lang="ko-KR" altLang="en-US" b="1" dirty="0" smtClean="0">
                <a:solidFill>
                  <a:srgbClr val="FF0000"/>
                </a:solidFill>
              </a:rPr>
              <a:t>값 </a:t>
            </a:r>
            <a:r>
              <a:rPr lang="en-US" altLang="ko-KR" b="1" dirty="0" smtClean="0">
                <a:solidFill>
                  <a:srgbClr val="FF0000"/>
                </a:solidFill>
              </a:rPr>
              <a:t>0.5</a:t>
            </a:r>
            <a:r>
              <a:rPr lang="ko-KR" altLang="en-US" b="1" dirty="0" smtClean="0">
                <a:solidFill>
                  <a:srgbClr val="FF0000"/>
                </a:solidFill>
              </a:rPr>
              <a:t> 감소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362486" y="3996174"/>
            <a:ext cx="13997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 smtClean="0"/>
              <a:t>3</a:t>
            </a:r>
            <a:r>
              <a:rPr lang="ko-KR" altLang="en-US" sz="6000" b="1" dirty="0" smtClean="0"/>
              <a:t>번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96265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183" y="301789"/>
            <a:ext cx="7932513" cy="62454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30" y="378791"/>
            <a:ext cx="3708744" cy="4582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35397" y="1036882"/>
            <a:ext cx="4618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</a:t>
            </a:r>
            <a:r>
              <a:rPr lang="ko-KR" altLang="en-US" sz="1000" b="1" dirty="0" smtClean="0"/>
              <a:t>번 이동체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이동속도 </a:t>
            </a:r>
            <a:r>
              <a:rPr lang="en-US" altLang="ko-KR" sz="1000" b="1" dirty="0" smtClean="0"/>
              <a:t>: 10(knot)</a:t>
            </a:r>
            <a:r>
              <a:rPr lang="ko-KR" altLang="en-US" sz="1000" b="1" dirty="0" smtClean="0"/>
              <a:t> </a:t>
            </a:r>
            <a:endParaRPr lang="en-US" altLang="ko-KR" sz="1000" b="1" dirty="0" smtClean="0"/>
          </a:p>
          <a:p>
            <a:r>
              <a:rPr lang="en-US" altLang="ko-KR" sz="1000" b="1" dirty="0" smtClean="0">
                <a:solidFill>
                  <a:srgbClr val="0070C0"/>
                </a:solidFill>
              </a:rPr>
              <a:t>(1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노트 당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0.1m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씩 증가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sz="10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이동속도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1</a:t>
            </a:r>
            <a:r>
              <a:rPr lang="ko-KR" altLang="en-US" sz="1000" b="1" dirty="0" err="1" smtClean="0">
                <a:solidFill>
                  <a:srgbClr val="0070C0"/>
                </a:solidFill>
              </a:rPr>
              <a:t>노트씩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 증가되게 가정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)</a:t>
            </a:r>
            <a:br>
              <a:rPr lang="en-US" altLang="ko-KR" sz="1000" b="1" dirty="0" smtClean="0">
                <a:solidFill>
                  <a:srgbClr val="0070C0"/>
                </a:solidFill>
              </a:rPr>
            </a:br>
            <a:r>
              <a:rPr lang="ko-KR" altLang="en-US" sz="1000" b="1" dirty="0" smtClean="0">
                <a:solidFill>
                  <a:srgbClr val="0070C0"/>
                </a:solidFill>
              </a:rPr>
              <a:t>단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, 1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노트가 증가되면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(X,Y) 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중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X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값은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1.1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씩 증가하고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, Y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값은 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1.1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씩 감소함</a:t>
            </a:r>
            <a:endParaRPr lang="en-US" altLang="ko-KR" sz="1000" b="1" dirty="0" smtClean="0">
              <a:solidFill>
                <a:srgbClr val="0070C0"/>
              </a:solidFill>
            </a:endParaRP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endParaRPr lang="en-US" altLang="ko-KR" sz="1000" b="1" dirty="0" smtClean="0">
              <a:solidFill>
                <a:srgbClr val="FF0000"/>
              </a:solidFill>
            </a:endParaRPr>
          </a:p>
          <a:p>
            <a:r>
              <a:rPr lang="ko-KR" altLang="en-US" sz="1000" b="1" dirty="0" smtClean="0"/>
              <a:t>최초 방향각도 </a:t>
            </a:r>
            <a:r>
              <a:rPr lang="en-US" altLang="ko-KR" sz="1000" b="1" dirty="0" smtClean="0"/>
              <a:t>: 315</a:t>
            </a:r>
            <a:r>
              <a:rPr lang="ko-KR" altLang="en-US" sz="1000" b="1" dirty="0" smtClean="0"/>
              <a:t>˚</a:t>
            </a:r>
            <a:endParaRPr lang="en-US" altLang="ko-KR" sz="1000" b="1" dirty="0" smtClean="0"/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여기서의 가정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초당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˚씩 증가되게 가정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000" b="1" dirty="0" smtClean="0">
                <a:solidFill>
                  <a:srgbClr val="FF0000"/>
                </a:solidFill>
              </a:rPr>
              <a:t>단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˚가 증가되면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(X, Y)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중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X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0.1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씩 증가함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24725" y="1452777"/>
            <a:ext cx="1980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X</a:t>
            </a:r>
            <a:r>
              <a:rPr lang="ko-KR" altLang="en-US" b="1" dirty="0" smtClean="0">
                <a:solidFill>
                  <a:srgbClr val="0070C0"/>
                </a:solidFill>
              </a:rPr>
              <a:t>값은 </a:t>
            </a:r>
            <a:r>
              <a:rPr lang="en-US" altLang="ko-KR" b="1" dirty="0" smtClean="0">
                <a:solidFill>
                  <a:srgbClr val="0070C0"/>
                </a:solidFill>
              </a:rPr>
              <a:t>1.1</a:t>
            </a:r>
            <a:r>
              <a:rPr lang="ko-KR" altLang="en-US" b="1" dirty="0" smtClean="0">
                <a:solidFill>
                  <a:srgbClr val="0070C0"/>
                </a:solidFill>
              </a:rPr>
              <a:t>씩 증가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Y</a:t>
            </a:r>
            <a:r>
              <a:rPr lang="ko-KR" altLang="en-US" b="1" dirty="0" smtClean="0">
                <a:solidFill>
                  <a:srgbClr val="0070C0"/>
                </a:solidFill>
              </a:rPr>
              <a:t>값은 </a:t>
            </a:r>
            <a:r>
              <a:rPr lang="en-US" altLang="ko-KR" b="1" dirty="0" smtClean="0">
                <a:solidFill>
                  <a:srgbClr val="0070C0"/>
                </a:solidFill>
              </a:rPr>
              <a:t>1.1</a:t>
            </a:r>
            <a:r>
              <a:rPr lang="ko-KR" altLang="en-US" b="1" dirty="0" smtClean="0">
                <a:solidFill>
                  <a:srgbClr val="0070C0"/>
                </a:solidFill>
              </a:rPr>
              <a:t>씩 감소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18729" y="297628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</a:t>
            </a:r>
            <a:r>
              <a:rPr lang="ko-KR" altLang="en-US" b="1" dirty="0" smtClean="0">
                <a:solidFill>
                  <a:srgbClr val="FF0000"/>
                </a:solidFill>
              </a:rPr>
              <a:t>값 </a:t>
            </a:r>
            <a:r>
              <a:rPr lang="en-US" altLang="ko-KR" b="1" dirty="0" smtClean="0">
                <a:solidFill>
                  <a:srgbClr val="FF0000"/>
                </a:solidFill>
              </a:rPr>
              <a:t>0.1</a:t>
            </a:r>
            <a:r>
              <a:rPr lang="ko-KR" altLang="en-US" b="1" dirty="0" smtClean="0">
                <a:solidFill>
                  <a:srgbClr val="FF0000"/>
                </a:solidFill>
              </a:rPr>
              <a:t> 증가</a:t>
            </a:r>
            <a:endParaRPr lang="ko-KR" altLang="en-US" dirty="0"/>
          </a:p>
        </p:txBody>
      </p:sp>
      <p:sp>
        <p:nvSpPr>
          <p:cNvPr id="11" name="위쪽/아래쪽 화살표 10"/>
          <p:cNvSpPr/>
          <p:nvPr/>
        </p:nvSpPr>
        <p:spPr>
          <a:xfrm>
            <a:off x="1777674" y="2927491"/>
            <a:ext cx="74080" cy="1952517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쪽/아래쪽 화살표 11"/>
          <p:cNvSpPr/>
          <p:nvPr/>
        </p:nvSpPr>
        <p:spPr>
          <a:xfrm>
            <a:off x="1760625" y="884343"/>
            <a:ext cx="91129" cy="19376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45386" y="3345621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X</a:t>
            </a:r>
            <a:r>
              <a:rPr lang="ko-KR" altLang="en-US" b="1" dirty="0" smtClean="0">
                <a:solidFill>
                  <a:srgbClr val="FF0000"/>
                </a:solidFill>
              </a:rPr>
              <a:t>값 </a:t>
            </a:r>
            <a:r>
              <a:rPr lang="en-US" altLang="ko-KR" b="1" dirty="0" smtClean="0">
                <a:solidFill>
                  <a:srgbClr val="FF0000"/>
                </a:solidFill>
              </a:rPr>
              <a:t>0.2</a:t>
            </a:r>
            <a:r>
              <a:rPr lang="ko-KR" altLang="en-US" b="1" dirty="0" smtClean="0">
                <a:solidFill>
                  <a:srgbClr val="FF0000"/>
                </a:solidFill>
              </a:rPr>
              <a:t> 증가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945386" y="376544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X</a:t>
            </a:r>
            <a:r>
              <a:rPr lang="ko-KR" altLang="en-US" b="1" dirty="0" smtClean="0">
                <a:solidFill>
                  <a:srgbClr val="FF0000"/>
                </a:solidFill>
              </a:rPr>
              <a:t>값 </a:t>
            </a:r>
            <a:r>
              <a:rPr lang="en-US" altLang="ko-KR" b="1" dirty="0" smtClean="0">
                <a:solidFill>
                  <a:srgbClr val="FF0000"/>
                </a:solidFill>
              </a:rPr>
              <a:t>0.3</a:t>
            </a:r>
            <a:r>
              <a:rPr lang="ko-KR" altLang="en-US" b="1" dirty="0" smtClean="0">
                <a:solidFill>
                  <a:srgbClr val="FF0000"/>
                </a:solidFill>
              </a:rPr>
              <a:t> 증가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49422" y="4134772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X</a:t>
            </a:r>
            <a:r>
              <a:rPr lang="ko-KR" altLang="en-US" b="1" dirty="0" smtClean="0">
                <a:solidFill>
                  <a:srgbClr val="FF0000"/>
                </a:solidFill>
              </a:rPr>
              <a:t>값 </a:t>
            </a:r>
            <a:r>
              <a:rPr lang="en-US" altLang="ko-KR" b="1" dirty="0" smtClean="0">
                <a:solidFill>
                  <a:srgbClr val="FF0000"/>
                </a:solidFill>
              </a:rPr>
              <a:t>0.4</a:t>
            </a:r>
            <a:r>
              <a:rPr lang="ko-KR" altLang="en-US" b="1" dirty="0" smtClean="0">
                <a:solidFill>
                  <a:srgbClr val="FF0000"/>
                </a:solidFill>
              </a:rPr>
              <a:t> 증가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932817" y="4546124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X</a:t>
            </a:r>
            <a:r>
              <a:rPr lang="ko-KR" altLang="en-US" b="1" dirty="0" smtClean="0">
                <a:solidFill>
                  <a:srgbClr val="FF0000"/>
                </a:solidFill>
              </a:rPr>
              <a:t>값 </a:t>
            </a:r>
            <a:r>
              <a:rPr lang="en-US" altLang="ko-KR" b="1" dirty="0" smtClean="0">
                <a:solidFill>
                  <a:srgbClr val="FF0000"/>
                </a:solidFill>
              </a:rPr>
              <a:t>0.5</a:t>
            </a:r>
            <a:r>
              <a:rPr lang="ko-KR" altLang="en-US" b="1" dirty="0" smtClean="0">
                <a:solidFill>
                  <a:srgbClr val="FF0000"/>
                </a:solidFill>
              </a:rPr>
              <a:t> 증가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120686" y="5149334"/>
            <a:ext cx="13997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/>
              <a:t>4</a:t>
            </a:r>
            <a:r>
              <a:rPr lang="ko-KR" altLang="en-US" sz="6000" b="1" dirty="0" smtClean="0"/>
              <a:t>번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842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1320</Words>
  <Application>Microsoft Office PowerPoint</Application>
  <PresentationFormat>와이드스크린</PresentationFormat>
  <Paragraphs>229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</cp:revision>
  <dcterms:created xsi:type="dcterms:W3CDTF">2021-04-21T23:27:22Z</dcterms:created>
  <dcterms:modified xsi:type="dcterms:W3CDTF">2021-04-22T07:45:17Z</dcterms:modified>
</cp:coreProperties>
</file>