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316" r:id="rId3"/>
    <p:sldId id="317" r:id="rId4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111A"/>
    <a:srgbClr val="1B4989"/>
    <a:srgbClr val="301119"/>
    <a:srgbClr val="471218"/>
    <a:srgbClr val="3C225E"/>
    <a:srgbClr val="351C52"/>
    <a:srgbClr val="32131B"/>
    <a:srgbClr val="471A50"/>
    <a:srgbClr val="23518C"/>
    <a:srgbClr val="3B0F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428" y="-102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35D55F5A-4795-4ECD-A3D7-1C3046A7CB54}" type="datetimeFigureOut">
              <a:rPr lang="ko-KR" altLang="en-US" smtClean="0"/>
              <a:pPr/>
              <a:t>2020-02-07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D783A536-4AC3-4AD8-9E38-5F4D77DCE7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245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135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 cstate="print">
            <a:extLst/>
          </a:blip>
          <a:srcRect t="12551" b="5530"/>
          <a:stretch/>
        </p:blipFill>
        <p:spPr>
          <a:xfrm>
            <a:off x="0" y="702128"/>
            <a:ext cx="9906000" cy="597768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직사각형 18"/>
          <p:cNvSpPr/>
          <p:nvPr userDrawn="1"/>
        </p:nvSpPr>
        <p:spPr>
          <a:xfrm>
            <a:off x="0" y="6597352"/>
            <a:ext cx="9906000" cy="260648"/>
          </a:xfrm>
          <a:prstGeom prst="rect">
            <a:avLst/>
          </a:prstGeom>
          <a:gradFill>
            <a:gsLst>
              <a:gs pos="0">
                <a:srgbClr val="D2D2D2"/>
              </a:gs>
              <a:gs pos="35000">
                <a:srgbClr val="E1E1E1"/>
              </a:gs>
              <a:gs pos="100000">
                <a:srgbClr val="FAFAFA"/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가을체" pitchFamily="18" charset="-127"/>
              <a:ea typeface="가을체" pitchFamily="18" charset="-127"/>
            </a:endParaRPr>
          </a:p>
        </p:txBody>
      </p:sp>
      <p:sp>
        <p:nvSpPr>
          <p:cNvPr id="10" name="Slide Number Placeholder 22"/>
          <p:cNvSpPr txBox="1">
            <a:spLocks/>
          </p:cNvSpPr>
          <p:nvPr userDrawn="1"/>
        </p:nvSpPr>
        <p:spPr>
          <a:xfrm>
            <a:off x="4612144" y="6590870"/>
            <a:ext cx="678447" cy="23898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E21D87B-3FC2-4C96-A295-E56B0187B7DE}" type="slidenum">
              <a:rPr 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9811" y="6679816"/>
            <a:ext cx="25843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Copyright@</a:t>
            </a:r>
            <a:r>
              <a:rPr lang="en-US" altLang="ko-KR" sz="600" b="0" baseline="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2015 ASIANA IDT, INC. All Rights Reserved Confidential.</a:t>
            </a:r>
            <a:endParaRPr lang="ko-KR" altLang="en-US" sz="600" b="0" dirty="0"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21" name="그림 20" descr="makingULifeSmar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74404" y="6626508"/>
            <a:ext cx="992970" cy="20334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" y="0"/>
            <a:ext cx="6560520" cy="70212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536" y="6631991"/>
            <a:ext cx="915633" cy="20942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565" y="6626508"/>
            <a:ext cx="711193" cy="1885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3"/>
          <a:stretch/>
        </p:blipFill>
        <p:spPr>
          <a:xfrm>
            <a:off x="6327320" y="-254"/>
            <a:ext cx="3578679" cy="702383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0" y="702129"/>
            <a:ext cx="9906000" cy="36000"/>
          </a:xfrm>
          <a:prstGeom prst="rect">
            <a:avLst/>
          </a:prstGeom>
          <a:gradFill>
            <a:gsLst>
              <a:gs pos="80000">
                <a:srgbClr val="411B54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3D1C52"/>
              </a:gs>
            </a:gsLst>
            <a:lin ang="156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고딕" panose="020D06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1" y="15987"/>
            <a:ext cx="484108" cy="21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2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702129"/>
            <a:ext cx="9906000" cy="36000"/>
          </a:xfrm>
          <a:prstGeom prst="rect">
            <a:avLst/>
          </a:prstGeom>
          <a:gradFill>
            <a:gsLst>
              <a:gs pos="80000">
                <a:srgbClr val="411B54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3D1C52"/>
              </a:gs>
            </a:gsLst>
            <a:lin ang="156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고딕" panose="020D0604000000000000" pitchFamily="50" charset="-127"/>
            </a:endParaRPr>
          </a:p>
        </p:txBody>
      </p:sp>
      <p:sp>
        <p:nvSpPr>
          <p:cNvPr id="16" name="제목 2"/>
          <p:cNvSpPr txBox="1">
            <a:spLocks/>
          </p:cNvSpPr>
          <p:nvPr userDrawn="1"/>
        </p:nvSpPr>
        <p:spPr bwMode="auto">
          <a:xfrm>
            <a:off x="3901479" y="182738"/>
            <a:ext cx="5754150" cy="43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lnSpc>
                <a:spcPct val="105000"/>
              </a:lnSpc>
            </a:pPr>
            <a:r>
              <a:rPr lang="en-US" altLang="ko-KR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설계서</a:t>
            </a:r>
            <a:endParaRPr lang="en-US" altLang="ko-KR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786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343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96132" y="1100096"/>
            <a:ext cx="6161386" cy="566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ts val="3700"/>
              </a:lnSpc>
            </a:pPr>
            <a:r>
              <a:rPr kumimoji="0" lang="en-US" altLang="ko-KR" sz="3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설계서</a:t>
            </a:r>
            <a:endParaRPr kumimoji="0"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Picture 5" descr="oj-2-01"/>
          <p:cNvPicPr preferRelativeResize="0">
            <a:picLocks noChangeArrowheads="1"/>
          </p:cNvPicPr>
          <p:nvPr/>
        </p:nvPicPr>
        <p:blipFill>
          <a:blip r:embed="rId2" cstate="print">
            <a:lum bright="12000"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294471" y="1746421"/>
            <a:ext cx="7478810" cy="4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716477" y="4044412"/>
            <a:ext cx="2671267" cy="41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ts val="3700"/>
              </a:lnSpc>
            </a:pPr>
            <a:r>
              <a:rPr kumimoji="0" lang="en-US" altLang="ko-KR" b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kumimoji="0"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  <a:endParaRPr kumimoji="0" lang="en-US" altLang="ko-KR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146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879356"/>
              </p:ext>
            </p:extLst>
          </p:nvPr>
        </p:nvGraphicFramePr>
        <p:xfrm>
          <a:off x="336550" y="987435"/>
          <a:ext cx="9188484" cy="5328000"/>
        </p:xfrm>
        <a:graphic>
          <a:graphicData uri="http://schemas.openxmlformats.org/drawingml/2006/table">
            <a:tbl>
              <a:tblPr/>
              <a:tblGrid>
                <a:gridCol w="1363174"/>
                <a:gridCol w="4189380"/>
                <a:gridCol w="1224136"/>
                <a:gridCol w="2411794"/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UI-GRW-CM-001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일정관리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kern="12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RFP-059-001, RFP-076-001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홍길동</a:t>
                      </a:r>
                      <a:endParaRPr kumimoji="1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설명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일정관리 모듈 자원예약 현황 차량 예약 조회화면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621297"/>
              </p:ext>
            </p:extLst>
          </p:nvPr>
        </p:nvGraphicFramePr>
        <p:xfrm>
          <a:off x="7100046" y="1859037"/>
          <a:ext cx="2330611" cy="233577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7682"/>
                <a:gridCol w="1942929"/>
              </a:tblGrid>
              <a:tr h="269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69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차량 목록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517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차량 예약 일정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자원에 등록된 모든 차량의 예약 일정 표시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517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차량 예약</a:t>
                      </a: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일정 표시</a:t>
                      </a:r>
                      <a:endParaRPr lang="en-US" altLang="ko-KR" sz="80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차량이름</a:t>
                      </a:r>
                      <a:r>
                        <a:rPr lang="en-US" altLang="ko-KR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차량번호 </a:t>
                      </a:r>
                      <a:r>
                        <a:rPr lang="en-US" altLang="ko-KR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등록자</a:t>
                      </a:r>
                      <a:r>
                        <a:rPr lang="en-US" altLang="ko-KR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 </a:t>
                      </a: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용무 로 표기함</a:t>
                      </a:r>
                      <a:endParaRPr lang="en-US" altLang="ko-KR" sz="80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517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차량 예약 일정</a:t>
                      </a: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아이템에 오버 시 </a:t>
                      </a:r>
                      <a:r>
                        <a:rPr lang="ko-KR" altLang="en-US" sz="8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툴팁</a:t>
                      </a: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표기</a:t>
                      </a:r>
                      <a:endParaRPr lang="en-US" altLang="ko-KR" sz="80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차량이름</a:t>
                      </a:r>
                      <a:r>
                        <a:rPr lang="en-US" altLang="ko-KR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차량번호</a:t>
                      </a:r>
                      <a:r>
                        <a:rPr lang="en-US" altLang="ko-KR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 </a:t>
                      </a: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용무 </a:t>
                      </a:r>
                      <a:endParaRPr lang="en-US" altLang="ko-KR" sz="80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07/13 </a:t>
                      </a: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 </a:t>
                      </a:r>
                      <a:r>
                        <a:rPr lang="en-US" altLang="ko-KR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02:00 </a:t>
                      </a: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오후 </a:t>
                      </a:r>
                      <a:r>
                        <a:rPr lang="en-US" altLang="ko-KR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07/13 </a:t>
                      </a: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 </a:t>
                      </a:r>
                      <a:r>
                        <a:rPr lang="en-US" altLang="ko-KR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04:00 </a:t>
                      </a: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오후   로 표기</a:t>
                      </a:r>
                      <a:endParaRPr lang="en-US" altLang="ko-KR" sz="80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1876425"/>
            <a:ext cx="6480344" cy="3960519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485101" y="3896431"/>
            <a:ext cx="1116000" cy="1656643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고딕" panose="020D0604000000000000" pitchFamily="50" charset="-127"/>
            </a:endParaRPr>
          </a:p>
        </p:txBody>
      </p:sp>
      <p:sp>
        <p:nvSpPr>
          <p:cNvPr id="24" name="순서도: 연결자 23"/>
          <p:cNvSpPr/>
          <p:nvPr/>
        </p:nvSpPr>
        <p:spPr>
          <a:xfrm>
            <a:off x="380678" y="3829769"/>
            <a:ext cx="216024" cy="219125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  <a:ea typeface="나눔고딕" panose="020D0604000000000000" pitchFamily="50" charset="-127"/>
              </a:rPr>
              <a:t>1</a:t>
            </a:r>
            <a:endParaRPr lang="ko-KR" altLang="en-US" sz="1000" b="1" dirty="0">
              <a:solidFill>
                <a:srgbClr val="FF0000"/>
              </a:solidFill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53500" y="2239788"/>
            <a:ext cx="5104499" cy="331328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고딕" panose="020D0604000000000000" pitchFamily="50" charset="-127"/>
            </a:endParaRPr>
          </a:p>
        </p:txBody>
      </p:sp>
      <p:sp>
        <p:nvSpPr>
          <p:cNvPr id="9" name="순서도: 연결자 8"/>
          <p:cNvSpPr/>
          <p:nvPr/>
        </p:nvSpPr>
        <p:spPr>
          <a:xfrm>
            <a:off x="1645488" y="2130225"/>
            <a:ext cx="216024" cy="219125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  <a:ea typeface="나눔고딕" panose="020D0604000000000000" pitchFamily="50" charset="-127"/>
              </a:rPr>
              <a:t>2</a:t>
            </a:r>
            <a:endParaRPr lang="ko-KR" altLang="en-US" sz="1000" b="1" dirty="0">
              <a:solidFill>
                <a:srgbClr val="FF0000"/>
              </a:solidFill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67874" y="3676650"/>
            <a:ext cx="742051" cy="262681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고딕" panose="020D0604000000000000" pitchFamily="50" charset="-127"/>
            </a:endParaRPr>
          </a:p>
        </p:txBody>
      </p:sp>
      <p:sp>
        <p:nvSpPr>
          <p:cNvPr id="11" name="순서도: 연결자 10"/>
          <p:cNvSpPr/>
          <p:nvPr/>
        </p:nvSpPr>
        <p:spPr>
          <a:xfrm>
            <a:off x="2321762" y="3566440"/>
            <a:ext cx="216024" cy="219125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  <a:ea typeface="나눔고딕" panose="020D0604000000000000" pitchFamily="50" charset="-127"/>
              </a:rPr>
              <a:t>3</a:t>
            </a:r>
            <a:endParaRPr lang="ko-KR" altLang="en-US" sz="1000" b="1" dirty="0">
              <a:solidFill>
                <a:srgbClr val="FF0000"/>
              </a:solidFill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021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978106"/>
              </p:ext>
            </p:extLst>
          </p:nvPr>
        </p:nvGraphicFramePr>
        <p:xfrm>
          <a:off x="336550" y="987435"/>
          <a:ext cx="9188484" cy="5328000"/>
        </p:xfrm>
        <a:graphic>
          <a:graphicData uri="http://schemas.openxmlformats.org/drawingml/2006/table">
            <a:tbl>
              <a:tblPr/>
              <a:tblGrid>
                <a:gridCol w="1363174"/>
                <a:gridCol w="4189380"/>
                <a:gridCol w="1224136"/>
                <a:gridCol w="2411794"/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UI-GRW-CM-002-01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일정관리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kern="12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RFP-059-001, RFP-076-001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홍길동</a:t>
                      </a:r>
                      <a:endParaRPr kumimoji="1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설명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일정관리 모듈 차량 배차신청 화면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팝업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788810"/>
              </p:ext>
            </p:extLst>
          </p:nvPr>
        </p:nvGraphicFramePr>
        <p:xfrm>
          <a:off x="7100046" y="1811412"/>
          <a:ext cx="2330611" cy="418604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7682"/>
                <a:gridCol w="1942929"/>
              </a:tblGrid>
              <a:tr h="269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864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배차신청 팝업 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이전 </a:t>
                      </a:r>
                      <a:r>
                        <a:rPr lang="ko-KR" altLang="en-US" sz="8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배차신청후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반납하지 않은 경우 새로운 배차 신청 불가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이전 배차신청을 반납하신 후 신청 가능합니다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.”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517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 일시</a:t>
                      </a:r>
                      <a:r>
                        <a:rPr lang="en-US" altLang="ko-KR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: 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차량 예약 시 중복되는 시간이 없으면 예약 가능 만약 선택한 예약 일시가 중복될 경우 저장 버튼 클릭 시에 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해당시간에 차량 예약이 되어있어 예약할 수 없습니다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.” 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라는 메시지 표기 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344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행선지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예상운행거리</a:t>
                      </a:r>
                      <a:r>
                        <a:rPr lang="en-US" altLang="ko-KR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: </a:t>
                      </a: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예상 운행거리는 소수점 첫째 자리까지 표기 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401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신청부서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운행자</a:t>
                      </a:r>
                      <a:r>
                        <a:rPr lang="en-US" altLang="ko-KR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: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신청부서에는 </a:t>
                      </a:r>
                      <a:r>
                        <a:rPr lang="ko-KR" altLang="en-US" sz="8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조직도에서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선택한 운행자의 부서 표기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운행자에는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조직도에서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선택한 사람의 이름</a:t>
                      </a: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표기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461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동행자</a:t>
                      </a:r>
                      <a:r>
                        <a:rPr lang="en-US" altLang="ko-KR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: </a:t>
                      </a: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차량을 같이 사용하는 인원</a:t>
                      </a:r>
                      <a:endParaRPr lang="en-US" altLang="ko-KR" sz="80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8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조직도에서</a:t>
                      </a: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선택한 사람의 이름을 표기</a:t>
                      </a:r>
                      <a:r>
                        <a:rPr lang="en-US" altLang="ko-KR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8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여러명</a:t>
                      </a: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선택 가능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312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 사용자 관련 첨부 내용 기입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en-US" altLang="ko-KR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운행자</a:t>
                      </a: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이름 외 사용자 인원 기입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215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차량을 사용하는 용무를 기입</a:t>
                      </a:r>
                    </a:p>
                  </a:txBody>
                  <a:tcPr anchor="ctr">
                    <a:noFill/>
                  </a:tcPr>
                </a:tc>
              </a:tr>
              <a:tr h="294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동행자 제외 모든 내용은 필수 일력 내용임 입력 필드의 내용 중 하나라도 기입되지 않았을 경우 저장 버튼 클릭 시  메시지 노출 </a:t>
                      </a: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“xx </a:t>
                      </a: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입력해 주세요</a:t>
                      </a:r>
                      <a:r>
                        <a:rPr lang="en-US" altLang="ko-KR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.,”</a:t>
                      </a:r>
                      <a:endParaRPr lang="ko-KR" altLang="en-US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1904999"/>
            <a:ext cx="6436665" cy="393382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61476" y="2401007"/>
            <a:ext cx="4305974" cy="279011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고딕" panose="020D0604000000000000" pitchFamily="50" charset="-127"/>
            </a:endParaRPr>
          </a:p>
        </p:txBody>
      </p:sp>
      <p:sp>
        <p:nvSpPr>
          <p:cNvPr id="8" name="순서도: 연결자 7"/>
          <p:cNvSpPr/>
          <p:nvPr/>
        </p:nvSpPr>
        <p:spPr>
          <a:xfrm>
            <a:off x="1805165" y="2258788"/>
            <a:ext cx="216024" cy="219125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  <a:ea typeface="나눔고딕" panose="020D0604000000000000" pitchFamily="50" charset="-127"/>
              </a:rPr>
              <a:t>1</a:t>
            </a:r>
            <a:endParaRPr lang="ko-KR" altLang="en-US" sz="1000" b="1" dirty="0">
              <a:solidFill>
                <a:srgbClr val="FF0000"/>
              </a:solidFill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85999" y="2571750"/>
            <a:ext cx="3457575" cy="16192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고딕" panose="020D0604000000000000" pitchFamily="50" charset="-127"/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2219866" y="2533625"/>
            <a:ext cx="216024" cy="219125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  <a:ea typeface="나눔고딕" panose="020D0604000000000000" pitchFamily="50" charset="-127"/>
              </a:rPr>
              <a:t>2</a:t>
            </a:r>
            <a:endParaRPr lang="ko-KR" altLang="en-US" sz="1000" b="1" dirty="0">
              <a:solidFill>
                <a:srgbClr val="FF0000"/>
              </a:solidFill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85999" y="2876550"/>
            <a:ext cx="3457575" cy="16192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고딕" panose="020D0604000000000000" pitchFamily="50" charset="-127"/>
            </a:endParaRPr>
          </a:p>
        </p:txBody>
      </p:sp>
      <p:sp>
        <p:nvSpPr>
          <p:cNvPr id="12" name="순서도: 연결자 11"/>
          <p:cNvSpPr/>
          <p:nvPr/>
        </p:nvSpPr>
        <p:spPr>
          <a:xfrm>
            <a:off x="2219866" y="2838425"/>
            <a:ext cx="216024" cy="219125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  <a:ea typeface="나눔고딕" panose="020D0604000000000000" pitchFamily="50" charset="-127"/>
              </a:rPr>
              <a:t>3</a:t>
            </a:r>
            <a:endParaRPr lang="ko-KR" altLang="en-US" sz="1000" b="1" dirty="0">
              <a:solidFill>
                <a:srgbClr val="FF0000"/>
              </a:solidFill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85999" y="3048000"/>
            <a:ext cx="3457575" cy="16192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고딕" panose="020D0604000000000000" pitchFamily="50" charset="-127"/>
            </a:endParaRPr>
          </a:p>
        </p:txBody>
      </p:sp>
      <p:sp>
        <p:nvSpPr>
          <p:cNvPr id="14" name="순서도: 연결자 13"/>
          <p:cNvSpPr/>
          <p:nvPr/>
        </p:nvSpPr>
        <p:spPr>
          <a:xfrm>
            <a:off x="2219866" y="3009875"/>
            <a:ext cx="216024" cy="219125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  <a:ea typeface="나눔고딕" panose="020D0604000000000000" pitchFamily="50" charset="-127"/>
              </a:rPr>
              <a:t>4</a:t>
            </a:r>
            <a:endParaRPr lang="ko-KR" altLang="en-US" sz="1000" b="1" dirty="0">
              <a:solidFill>
                <a:srgbClr val="FF0000"/>
              </a:solidFill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95525" y="3219450"/>
            <a:ext cx="3448050" cy="38100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고딕" panose="020D0604000000000000" pitchFamily="50" charset="-127"/>
            </a:endParaRPr>
          </a:p>
        </p:txBody>
      </p:sp>
      <p:sp>
        <p:nvSpPr>
          <p:cNvPr id="16" name="순서도: 연결자 15"/>
          <p:cNvSpPr/>
          <p:nvPr/>
        </p:nvSpPr>
        <p:spPr>
          <a:xfrm>
            <a:off x="2219866" y="3181325"/>
            <a:ext cx="216024" cy="219125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  <a:ea typeface="나눔고딕" panose="020D0604000000000000" pitchFamily="50" charset="-127"/>
              </a:rPr>
              <a:t>5</a:t>
            </a:r>
            <a:endParaRPr lang="ko-KR" altLang="en-US" sz="1000" b="1" dirty="0">
              <a:solidFill>
                <a:srgbClr val="FF0000"/>
              </a:solidFill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95525" y="3600450"/>
            <a:ext cx="3448050" cy="18100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고딕" panose="020D0604000000000000" pitchFamily="50" charset="-127"/>
            </a:endParaRPr>
          </a:p>
        </p:txBody>
      </p:sp>
      <p:sp>
        <p:nvSpPr>
          <p:cNvPr id="18" name="순서도: 연결자 17"/>
          <p:cNvSpPr/>
          <p:nvPr/>
        </p:nvSpPr>
        <p:spPr>
          <a:xfrm>
            <a:off x="2229391" y="3562325"/>
            <a:ext cx="216024" cy="219125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  <a:ea typeface="나눔고딕" panose="020D0604000000000000" pitchFamily="50" charset="-127"/>
              </a:rPr>
              <a:t>6</a:t>
            </a:r>
            <a:endParaRPr lang="ko-KR" altLang="en-US" sz="1000" b="1" dirty="0">
              <a:solidFill>
                <a:srgbClr val="FF0000"/>
              </a:solidFill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05050" y="3810000"/>
            <a:ext cx="3448050" cy="41910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고딕" panose="020D0604000000000000" pitchFamily="50" charset="-127"/>
            </a:endParaRPr>
          </a:p>
        </p:txBody>
      </p:sp>
      <p:sp>
        <p:nvSpPr>
          <p:cNvPr id="20" name="순서도: 연결자 19"/>
          <p:cNvSpPr/>
          <p:nvPr/>
        </p:nvSpPr>
        <p:spPr>
          <a:xfrm>
            <a:off x="2229391" y="3771875"/>
            <a:ext cx="216024" cy="219125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  <a:ea typeface="나눔고딕" panose="020D0604000000000000" pitchFamily="50" charset="-127"/>
              </a:rPr>
              <a:t>7</a:t>
            </a:r>
            <a:endParaRPr lang="ko-KR" altLang="en-US" sz="1000" b="1" dirty="0">
              <a:solidFill>
                <a:srgbClr val="FF0000"/>
              </a:solidFill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021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7581</TotalTime>
  <Words>265</Words>
  <Application>Microsoft Office PowerPoint</Application>
  <PresentationFormat>A4 용지(210x297mm)</PresentationFormat>
  <Paragraphs>68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bitcamp</cp:lastModifiedBy>
  <cp:revision>782</cp:revision>
  <dcterms:created xsi:type="dcterms:W3CDTF">2014-06-30T02:21:22Z</dcterms:created>
  <dcterms:modified xsi:type="dcterms:W3CDTF">2020-02-07T05:33:47Z</dcterms:modified>
</cp:coreProperties>
</file>