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FEAF7-C864-BDCD-B4C9-71209CD88591}" v="682" dt="2024-10-18T15:02:49.786"/>
    <p1510:client id="{F31CF76E-3255-D73A-05B6-14A3D19D7E24}" v="29" dt="2024-10-18T00:27:00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C4F64-504B-AB4B-8DD7-9F2C588645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6D4EF-BFBD-B64D-B1FC-34EA47D89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6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assignment-operator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D4EF-BFBD-B64D-B1FC-34EA47D897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8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D4EF-BFBD-B64D-B1FC-34EA47D897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/>
              <a:t>Real Python – “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Once you’ve created a variable with an </a:t>
            </a:r>
            <a:r>
              <a:rPr lang="en-US" b="0" i="0" u="none" strike="noStrike">
                <a:solidFill>
                  <a:srgbClr val="619CCD"/>
                </a:solidFill>
                <a:effectLst/>
                <a:latin typeface="source sans pro" panose="020F0502020204030204" pitchFamily="34" charset="0"/>
                <a:hlinkClick r:id="rId3"/>
              </a:rPr>
              <a:t>assignment statement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, then you can access the referenced object throughout your code by using the variable name. If the referenced object is mutable, then you can also perform </a:t>
            </a:r>
            <a:r>
              <a:rPr lang="en-US" b="1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mutations</a:t>
            </a:r>
            <a:r>
              <a:rPr lang="en-US" b="0" i="0">
                <a:solidFill>
                  <a:srgbClr val="222222"/>
                </a:solidFill>
                <a:effectLst/>
                <a:latin typeface="source sans pro" panose="020F0502020204030204" pitchFamily="34" charset="0"/>
              </a:rPr>
              <a:t> on it through the variable. Mutability or immutability is intrinsic to objects rather than to variables.”</a:t>
            </a:r>
          </a:p>
          <a:p>
            <a:pPr algn="l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  <a:p>
            <a:pPr algn="l"/>
            <a:endParaRPr lang="en-US" b="0" i="0">
              <a:solidFill>
                <a:srgbClr val="222222"/>
              </a:solidFill>
              <a:effectLst/>
              <a:latin typeface="source sans pro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6D4EF-BFBD-B64D-B1FC-34EA47D897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57DC-DB4F-0540-B08E-8F68DFD7BD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131E-0DAC-164B-8457-D98DD90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57DC-DB4F-0540-B08E-8F68DFD7BD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131E-0DAC-164B-8457-D98DD90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57DC-DB4F-0540-B08E-8F68DFD7BD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131E-0DAC-164B-8457-D98DD90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57DC-DB4F-0540-B08E-8F68DFD7BD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131E-0DAC-164B-8457-D98DD90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57DC-DB4F-0540-B08E-8F68DFD7BD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131E-0DAC-164B-8457-D98DD90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57DC-DB4F-0540-B08E-8F68DFD7BD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131E-0DAC-164B-8457-D98DD90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2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57DC-DB4F-0540-B08E-8F68DFD7BD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131E-0DAC-164B-8457-D98DD90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57DC-DB4F-0540-B08E-8F68DFD7BD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131E-0DAC-164B-8457-D98DD90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57DC-DB4F-0540-B08E-8F68DFD7BD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131E-0DAC-164B-8457-D98DD90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8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57DC-DB4F-0540-B08E-8F68DFD7BD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131E-0DAC-164B-8457-D98DD90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57DC-DB4F-0540-B08E-8F68DFD7BD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131E-0DAC-164B-8457-D98DD90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57DC-DB4F-0540-B08E-8F68DFD7BD7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4131E-0DAC-164B-8457-D98DD90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www.scientecheasy.com%2F2022%2F11%2Ffunctions-in-python.html%2F&amp;psig=AOvVaw0g1xElDXqtqLN7E_uDy2Z0&amp;ust=1729287767665000&amp;source=images&amp;cd=vfe&amp;opi=89978449&amp;ved=0CBQQjRxqFwoTCJDPp5GxlokDFQAAAAAdAAAAABA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a-flowchart-and-its-typ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7F28B-2A28-40F5-6397-F449A3221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CS 5001 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32536-41E5-FED5-EBC8-907F5379C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07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709-899B-3559-B054-BF626606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pic>
        <p:nvPicPr>
          <p:cNvPr id="1026" name="Picture 2" descr="Functions in Python | Types, Example - Scientech Easy">
            <a:extLst>
              <a:ext uri="{FF2B5EF4-FFF2-40B4-BE49-F238E27FC236}">
                <a16:creationId xmlns:a16="http://schemas.microsoft.com/office/drawing/2014/main" id="{76EB2277-BA00-4D1C-85A9-57033ED90F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4" y="1690688"/>
            <a:ext cx="6633891" cy="436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F4D823-2F7A-C8DF-E541-EA123A7EAAF1}"/>
              </a:ext>
            </a:extLst>
          </p:cNvPr>
          <p:cNvSpPr txBox="1"/>
          <p:nvPr/>
        </p:nvSpPr>
        <p:spPr>
          <a:xfrm>
            <a:off x="6918866" y="6056763"/>
            <a:ext cx="230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4"/>
              </a:rPr>
              <a:t>Science Easy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2A2A2-0C4B-C216-112F-5BC87A4A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Pass by Reference vs. Pass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6157-B60D-E940-3E3B-01B3C4C19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Mutable vs. Immutable Objects</a:t>
            </a:r>
          </a:p>
          <a:p>
            <a:pPr lvl="1"/>
            <a:r>
              <a:rPr lang="en-US" sz="2000" b="1" dirty="0"/>
              <a:t>Mutable</a:t>
            </a:r>
            <a:endParaRPr lang="en-US" sz="2000" b="1" dirty="0">
              <a:ea typeface="Calibri"/>
              <a:cs typeface="Calibri"/>
            </a:endParaRPr>
          </a:p>
          <a:p>
            <a:pPr lvl="2"/>
            <a:r>
              <a:rPr lang="en-US" b="1" dirty="0"/>
              <a:t>Lists</a:t>
            </a:r>
            <a:endParaRPr lang="en-US" b="1" dirty="0">
              <a:ea typeface="Calibri"/>
              <a:cs typeface="Calibri"/>
            </a:endParaRPr>
          </a:p>
          <a:p>
            <a:pPr lvl="2"/>
            <a:r>
              <a:rPr lang="en-US" dirty="0"/>
              <a:t>Dictionaries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/>
              <a:t>Sets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sz="2000" b="1" dirty="0"/>
              <a:t>Immutable</a:t>
            </a:r>
            <a:endParaRPr lang="en-US" sz="2000" b="1" dirty="0">
              <a:ea typeface="Calibri"/>
              <a:cs typeface="Calibri"/>
            </a:endParaRPr>
          </a:p>
          <a:p>
            <a:pPr lvl="2"/>
            <a:r>
              <a:rPr lang="en-US" dirty="0"/>
              <a:t>Strings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/>
              <a:t>Tuples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/>
              <a:t>Numbers (int, floats)</a:t>
            </a:r>
            <a:endParaRPr lang="en-US" dirty="0"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48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A1184-79CD-CB6D-24CC-23AD4151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Conditionals &amp; </a:t>
            </a:r>
            <a:r>
              <a:rPr lang="en-US" sz="4800" dirty="0" err="1"/>
              <a:t>boolean</a:t>
            </a:r>
            <a:r>
              <a:rPr lang="en-US" sz="4800" dirty="0"/>
              <a:t>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7DD1-2899-3676-5689-1C7A9D342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numCol="2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Conditionals:</a:t>
            </a:r>
            <a:r>
              <a:rPr lang="en-US" sz="19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Equals: a ==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Not Equals: a !=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Less than: a &lt;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Less than or equal to: a &lt;=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Greater than: a &gt;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Greater than or equal to: a &gt;= b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b="1"/>
          </a:p>
          <a:p>
            <a:pPr>
              <a:buFont typeface="Arial" panose="020B0604020202020204" pitchFamily="34" charset="0"/>
              <a:buChar char="•"/>
            </a:pPr>
            <a:endParaRPr lang="en-US" sz="19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Booleans:</a:t>
            </a:r>
            <a:r>
              <a:rPr lang="en-US" sz="19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and - conjunction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or - disjunction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not - negation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isinstance(True, int) -&gt;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isinstance(False, int) -&gt; True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int(True) -&gt;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int(False) -&gt; 0</a:t>
            </a:r>
          </a:p>
          <a:p>
            <a:endParaRPr lang="en-US" sz="19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4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2D07F-F823-6CA6-1896-8CA454CF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Iterations with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151A-E27A-27A4-5DEC-07ADB9D8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while </a:t>
            </a:r>
            <a:r>
              <a:rPr lang="en-US" sz="2400" i="1" dirty="0" err="1"/>
              <a:t>i</a:t>
            </a:r>
            <a:r>
              <a:rPr lang="en-US" sz="2400" i="1" dirty="0"/>
              <a:t> &lt; number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while True</a:t>
            </a:r>
            <a:r>
              <a:rPr lang="en-US" sz="2400" dirty="0"/>
              <a:t>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i="1" dirty="0" err="1"/>
              <a:t>Playing_game</a:t>
            </a:r>
            <a:r>
              <a:rPr lang="en-US" sz="2400" i="1" dirty="0"/>
              <a:t> = True; while </a:t>
            </a:r>
            <a:r>
              <a:rPr lang="en-US" sz="2400" i="1" dirty="0" err="1"/>
              <a:t>playing_game</a:t>
            </a:r>
            <a:r>
              <a:rPr lang="en-US" sz="2400" dirty="0"/>
              <a:t>:</a:t>
            </a:r>
            <a:endParaRPr lang="en-US" sz="2400" dirty="0"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76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705D8-331A-832F-6C9B-EBA28BB2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Lists, strings, for loops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BC0D-D8C7-9957-7C39-ABC540F46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Iterating by position</a:t>
            </a:r>
          </a:p>
          <a:p>
            <a:pPr lvl="1"/>
            <a:r>
              <a:rPr lang="en-US" dirty="0"/>
              <a:t>For </a:t>
            </a:r>
            <a:r>
              <a:rPr lang="en-US" err="1"/>
              <a:t>i</a:t>
            </a:r>
            <a:r>
              <a:rPr lang="en-US" dirty="0"/>
              <a:t> in range(</a:t>
            </a:r>
            <a:r>
              <a:rPr lang="en-US" err="1"/>
              <a:t>len</a:t>
            </a:r>
            <a:r>
              <a:rPr lang="en-US" dirty="0"/>
              <a:t>(songs)):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Calibri"/>
                <a:cs typeface="Calibri"/>
              </a:rPr>
              <a:t>song = songs[</a:t>
            </a:r>
            <a:r>
              <a:rPr lang="en-US" err="1">
                <a:ea typeface="Calibri"/>
                <a:cs typeface="Calibri"/>
              </a:rPr>
              <a:t>i</a:t>
            </a:r>
            <a:r>
              <a:rPr lang="en-US">
                <a:ea typeface="Calibri"/>
                <a:cs typeface="Calibri"/>
              </a:rPr>
              <a:t>]</a:t>
            </a:r>
            <a:endParaRPr lang="en-US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Iterating by value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000" dirty="0">
                <a:ea typeface="Calibri"/>
                <a:cs typeface="Calibri"/>
              </a:rPr>
              <a:t>Songs = [["…","…"],["…","…"]]</a:t>
            </a:r>
          </a:p>
          <a:p>
            <a:pPr lvl="1"/>
            <a:r>
              <a:rPr lang="en-US" dirty="0"/>
              <a:t>For song in songs: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Calibri"/>
                <a:cs typeface="Calibri"/>
              </a:rPr>
              <a:t>For line in song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Mutability</a:t>
            </a:r>
            <a:endParaRPr lang="en-US" sz="2400" b="1" dirty="0"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9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C223-4476-003C-7794-7F169872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BE97-1689-4268-998F-3DFAB321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Make sure to review the </a:t>
            </a:r>
            <a:r>
              <a:rPr lang="en-US" b="1" dirty="0">
                <a:ea typeface="Calibri"/>
                <a:cs typeface="Calibri"/>
              </a:rPr>
              <a:t>Recitation: Midterm Review module</a:t>
            </a:r>
            <a:r>
              <a:rPr lang="en-US" dirty="0">
                <a:ea typeface="Calibri"/>
                <a:cs typeface="Calibri"/>
              </a:rPr>
              <a:t> as it contains more details on topics covered in the exam.</a:t>
            </a:r>
          </a:p>
          <a:p>
            <a:r>
              <a:rPr lang="en-US" dirty="0">
                <a:ea typeface="Calibri"/>
                <a:cs typeface="Calibri"/>
              </a:rPr>
              <a:t>Do practice problems!</a:t>
            </a:r>
          </a:p>
          <a:p>
            <a:r>
              <a:rPr lang="en-US" dirty="0">
                <a:ea typeface="Calibri"/>
                <a:cs typeface="Calibri"/>
              </a:rPr>
              <a:t>Review lab problems</a:t>
            </a:r>
          </a:p>
          <a:p>
            <a:r>
              <a:rPr lang="en-US" dirty="0">
                <a:ea typeface="Calibri"/>
                <a:cs typeface="Calibri"/>
              </a:rPr>
              <a:t>Review previous homeworks</a:t>
            </a:r>
          </a:p>
          <a:p>
            <a:r>
              <a:rPr lang="en-US" dirty="0">
                <a:ea typeface="Calibri"/>
                <a:cs typeface="Calibri"/>
              </a:rPr>
              <a:t>Use the IDLE to test single lines of code</a:t>
            </a:r>
          </a:p>
        </p:txBody>
      </p:sp>
    </p:spTree>
    <p:extLst>
      <p:ext uri="{BB962C8B-B14F-4D97-AF65-F5344CB8AC3E}">
        <p14:creationId xmlns:p14="http://schemas.microsoft.com/office/powerpoint/2010/main" val="229890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6193-57BA-37D1-CD11-45F533D9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Agenda 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2E86-896E-E882-B10C-7FAC2B14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Test Format</a:t>
            </a:r>
          </a:p>
          <a:p>
            <a:r>
              <a:rPr lang="en-US" sz="2400" dirty="0"/>
              <a:t>Topics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2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FBB3-1505-2C9C-32E0-352D6386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Format 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3A1B-969C-E01E-1CC0-C246BFE38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Multiple Choice</a:t>
            </a:r>
          </a:p>
          <a:p>
            <a:r>
              <a:rPr lang="en-US" sz="2400"/>
              <a:t>Flowcharts</a:t>
            </a:r>
          </a:p>
          <a:p>
            <a:r>
              <a:rPr lang="en-US" sz="2400"/>
              <a:t>Understanding &amp; Writing Code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3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32603-D6A6-8F85-AEB1-683F24BD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Topics ✍️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9B66-CD8B-5E92-8E4C-56969D0E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Lato Extended"/>
              </a:rPr>
              <a:t>What does a computer language do?</a:t>
            </a: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Lato Extended"/>
              </a:rPr>
              <a:t>What is an </a:t>
            </a:r>
            <a:r>
              <a:rPr lang="en-US" sz="1500" b="1" dirty="0">
                <a:effectLst/>
                <a:latin typeface="Lato Extended"/>
              </a:rPr>
              <a:t>algorithm</a:t>
            </a:r>
            <a:r>
              <a:rPr lang="en-US" sz="1500" b="0" i="0" dirty="0">
                <a:effectLst/>
                <a:latin typeface="Lato Extended"/>
              </a:rPr>
              <a:t> &amp; why is that concept important?</a:t>
            </a: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Lato Extended"/>
              </a:rPr>
              <a:t>Variables, memory, arithmetic operations, flowcharts</a:t>
            </a: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Lato Extended"/>
              </a:rPr>
              <a:t>Procedural decomposition</a:t>
            </a: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i="0" dirty="0">
                <a:effectLst/>
                <a:latin typeface="Lato Extended"/>
              </a:rPr>
              <a:t>Functions</a:t>
            </a: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0" i="1" dirty="0">
                <a:effectLst/>
                <a:latin typeface="Lato Extended"/>
              </a:rPr>
              <a:t>Conditionals</a:t>
            </a:r>
            <a:r>
              <a:rPr lang="en-US" sz="1500" b="0" i="0" dirty="0">
                <a:effectLst/>
                <a:latin typeface="Lato Extended"/>
              </a:rPr>
              <a:t> and </a:t>
            </a:r>
            <a:r>
              <a:rPr lang="en-US" sz="1500" b="0" i="1" err="1">
                <a:effectLst/>
                <a:latin typeface="Lato Extended"/>
              </a:rPr>
              <a:t>boolean</a:t>
            </a:r>
            <a:r>
              <a:rPr lang="en-US" sz="1500" b="0" i="0" dirty="0">
                <a:effectLst/>
                <a:latin typeface="Lato Extended"/>
              </a:rPr>
              <a:t> expressions</a:t>
            </a: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Lato Extended"/>
              </a:rPr>
              <a:t>Iteration with </a:t>
            </a:r>
            <a:r>
              <a:rPr lang="en-US" sz="1500" b="0" i="1" dirty="0">
                <a:effectLst/>
                <a:latin typeface="Lato Extended"/>
              </a:rPr>
              <a:t>while</a:t>
            </a:r>
            <a:r>
              <a:rPr lang="en-US" sz="1500" b="0" i="0" dirty="0">
                <a:effectLst/>
                <a:latin typeface="Lato Extended"/>
              </a:rPr>
              <a:t> loops</a:t>
            </a:r>
          </a:p>
          <a:p>
            <a:pPr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Lato Extended"/>
              </a:rPr>
              <a:t>Lists, strings and </a:t>
            </a:r>
            <a:r>
              <a:rPr lang="en-US" sz="1500" b="0" i="1" dirty="0">
                <a:effectLst/>
                <a:latin typeface="Lato Extended"/>
              </a:rPr>
              <a:t>for</a:t>
            </a:r>
            <a:r>
              <a:rPr lang="en-US" sz="1500" b="0" i="0" dirty="0">
                <a:effectLst/>
                <a:latin typeface="Lato Extended"/>
              </a:rPr>
              <a:t> loops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0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451B4-2404-C417-C8E8-DA7F96F6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What does a computer language do? 🧑‍💻</a:t>
            </a:r>
            <a:r>
              <a:rPr lang="en-US" sz="48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4DDD-5FF4-3567-57A2-7792386A0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Communicate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Remember things</a:t>
            </a:r>
            <a:endParaRPr lang="en-US" sz="2400" dirty="0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 things</a:t>
            </a:r>
            <a:endParaRPr lang="en-US" sz="2400" dirty="0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Make decisions</a:t>
            </a:r>
            <a:endParaRPr lang="en-US" sz="2400" dirty="0"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3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0CCE0-7A2D-9F31-41DD-B2081814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an algorithm? 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4B43-CB9A-24CB-6FBB-85816072C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Ordered set of unambiguous steps that solve a problem in a finite amount of time</a:t>
            </a:r>
          </a:p>
          <a:p>
            <a:pPr lvl="1"/>
            <a:r>
              <a:rPr lang="en-US" dirty="0"/>
              <a:t>Solve a problem (sorting, counting, searching, etc.)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A finite amount of time (sooner the better!)</a:t>
            </a:r>
            <a:endParaRPr lang="en-US" dirty="0"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1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532A0-86A9-E281-18D9-F3F6C7FE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Variables, memory, arithmetic operations 💾 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185B-D7CD-7DE9-5624-1370AA1EF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300" dirty="0"/>
              <a:t>Arithmetic operations - +,-,/,%,//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1300" dirty="0">
                <a:ea typeface="Calibri"/>
                <a:cs typeface="Calibri"/>
              </a:rPr>
              <a:t>Variables</a:t>
            </a:r>
          </a:p>
          <a:p>
            <a:pPr lvl="1"/>
            <a:r>
              <a:rPr lang="en-US" sz="1300" dirty="0"/>
              <a:t>global variables</a:t>
            </a:r>
            <a:endParaRPr lang="en-US" sz="1300" dirty="0">
              <a:ea typeface="Calibri"/>
              <a:cs typeface="Calibri"/>
            </a:endParaRPr>
          </a:p>
          <a:p>
            <a:pPr lvl="1"/>
            <a:r>
              <a:rPr lang="en-US" sz="1300" dirty="0"/>
              <a:t>local variables</a:t>
            </a:r>
            <a:endParaRPr lang="en-US" sz="1300" dirty="0">
              <a:ea typeface="Calibri"/>
              <a:cs typeface="Calibri"/>
            </a:endParaRPr>
          </a:p>
          <a:p>
            <a:pPr lvl="1"/>
            <a:r>
              <a:rPr lang="en-US" sz="1300" dirty="0"/>
              <a:t>Constants - PI = 3.14, MAX_RETRIES = 10</a:t>
            </a:r>
            <a:endParaRPr lang="en-US" sz="1300" dirty="0">
              <a:ea typeface="Calibri"/>
              <a:cs typeface="Calibri"/>
            </a:endParaRPr>
          </a:p>
          <a:p>
            <a:r>
              <a:rPr lang="en-US" sz="1300" dirty="0"/>
              <a:t>Data types</a:t>
            </a:r>
            <a:endParaRPr lang="en-US" sz="1300" dirty="0">
              <a:ea typeface="Calibri"/>
              <a:cs typeface="Calibri"/>
            </a:endParaRPr>
          </a:p>
          <a:p>
            <a:pPr lvl="1"/>
            <a:r>
              <a:rPr lang="en-US" sz="1300" dirty="0"/>
              <a:t>Int – 1,2,3, int("3") -&gt; 3</a:t>
            </a:r>
            <a:endParaRPr lang="en-US" sz="1300" dirty="0">
              <a:ea typeface="Calibri"/>
              <a:cs typeface="Calibri"/>
            </a:endParaRPr>
          </a:p>
          <a:p>
            <a:pPr lvl="1"/>
            <a:r>
              <a:rPr lang="en-US" sz="1300" dirty="0"/>
              <a:t>Str - "hello, world", str(3) -&gt; "3"</a:t>
            </a:r>
            <a:endParaRPr lang="en-US" sz="1300" dirty="0">
              <a:ea typeface="Calibri"/>
              <a:cs typeface="Calibri"/>
            </a:endParaRPr>
          </a:p>
          <a:p>
            <a:pPr lvl="1"/>
            <a:r>
              <a:rPr lang="en-US" sz="1300" dirty="0"/>
              <a:t>Bool – True, False, bool() -&gt; False, bool("") -&gt; False, bool("hello") -&gt; True</a:t>
            </a:r>
            <a:endParaRPr lang="en-US" sz="1300" dirty="0">
              <a:ea typeface="Calibri"/>
              <a:cs typeface="Calibri"/>
            </a:endParaRPr>
          </a:p>
          <a:p>
            <a:r>
              <a:rPr lang="en-US" sz="1300" dirty="0"/>
              <a:t>Data Structures</a:t>
            </a:r>
            <a:endParaRPr lang="en-US" sz="1300" dirty="0">
              <a:ea typeface="Calibri"/>
              <a:cs typeface="Calibri"/>
            </a:endParaRPr>
          </a:p>
          <a:p>
            <a:pPr lvl="1"/>
            <a:r>
              <a:rPr lang="en-US" sz="1300" dirty="0"/>
              <a:t>List - [1,2,3,4], ["hello", "world"], [[1,2],[3,4]], list((1,2,3)) -&gt; [1,2,3]</a:t>
            </a:r>
          </a:p>
          <a:p>
            <a:pPr lvl="1"/>
            <a:r>
              <a:rPr lang="en-US" sz="1300" dirty="0"/>
              <a:t>Tuple - ('hello', 'world'), tuple()</a:t>
            </a:r>
            <a:endParaRPr lang="en-US" sz="1300" dirty="0">
              <a:ea typeface="Calibri"/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18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8B33-20FE-771B-D0DD-CE9C59A3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Flowchart </a:t>
            </a:r>
            <a:endParaRPr lang="en-US" dirty="0"/>
          </a:p>
        </p:txBody>
      </p:sp>
      <p:pic>
        <p:nvPicPr>
          <p:cNvPr id="7" name="Content Placeholder 6" descr="What is a Flowchart and its Types? - GeeksforGeeks">
            <a:extLst>
              <a:ext uri="{FF2B5EF4-FFF2-40B4-BE49-F238E27FC236}">
                <a16:creationId xmlns:a16="http://schemas.microsoft.com/office/drawing/2014/main" id="{192A6F97-AF8E-8832-AA84-2850F8EA6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923" y="1825625"/>
            <a:ext cx="823815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298EA2-280E-FBE5-D77B-1AD8666F6EFD}"/>
              </a:ext>
            </a:extLst>
          </p:cNvPr>
          <p:cNvSpPr txBox="1"/>
          <p:nvPr/>
        </p:nvSpPr>
        <p:spPr>
          <a:xfrm>
            <a:off x="6780835" y="6173164"/>
            <a:ext cx="3433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>
                <a:ea typeface="Calibri"/>
                <a:cs typeface="Calibri"/>
              </a:rPr>
              <a:t>Source: </a:t>
            </a:r>
            <a:r>
              <a:rPr lang="en-US" dirty="0">
                <a:ea typeface="Calibri"/>
                <a:cs typeface="Calibri"/>
                <a:hlinkClick r:id="rId3"/>
              </a:rPr>
              <a:t>geeksforgeeks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8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14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2013 - 2022 Theme</vt:lpstr>
      <vt:lpstr>CS 5001 Midterm Review</vt:lpstr>
      <vt:lpstr>Disclaimer</vt:lpstr>
      <vt:lpstr>Agenda 📋</vt:lpstr>
      <vt:lpstr>Format 📝</vt:lpstr>
      <vt:lpstr>Topics ✍️</vt:lpstr>
      <vt:lpstr>What does a computer language do? 🧑‍💻 </vt:lpstr>
      <vt:lpstr>What is an algorithm? 🤔</vt:lpstr>
      <vt:lpstr>Variables, memory, arithmetic operations 💾 🧮</vt:lpstr>
      <vt:lpstr>Flowchart </vt:lpstr>
      <vt:lpstr>Functions</vt:lpstr>
      <vt:lpstr>Pass by Reference vs. Pass by Value</vt:lpstr>
      <vt:lpstr>Conditionals &amp; boolean expressions</vt:lpstr>
      <vt:lpstr>Iterations with while loops</vt:lpstr>
      <vt:lpstr>Lists, strings, for loops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Carvalho</dc:creator>
  <cp:revision>137</cp:revision>
  <dcterms:created xsi:type="dcterms:W3CDTF">2024-10-17T21:36:38Z</dcterms:created>
  <dcterms:modified xsi:type="dcterms:W3CDTF">2024-10-18T15:28:49Z</dcterms:modified>
</cp:coreProperties>
</file>