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81" r:id="rId6"/>
    <p:sldId id="258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82" r:id="rId15"/>
    <p:sldId id="270" r:id="rId16"/>
    <p:sldId id="271" r:id="rId17"/>
    <p:sldId id="272" r:id="rId18"/>
    <p:sldId id="283" r:id="rId19"/>
    <p:sldId id="274" r:id="rId20"/>
    <p:sldId id="275" r:id="rId21"/>
    <p:sldId id="276" r:id="rId22"/>
    <p:sldId id="277" r:id="rId23"/>
    <p:sldId id="280" r:id="rId24"/>
    <p:sldId id="278" r:id="rId25"/>
  </p:sldIdLst>
  <p:sldSz cx="12192000" cy="6858000"/>
  <p:notesSz cx="6858000" cy="9144000"/>
  <p:embeddedFontLst>
    <p:embeddedFont>
      <p:font typeface="나눔바른고딕" panose="020B0603020101020101" pitchFamily="50" charset="-127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736"/>
    <a:srgbClr val="71733D"/>
    <a:srgbClr val="848C45"/>
    <a:srgbClr val="8C7764"/>
    <a:srgbClr val="F0F0F2"/>
    <a:srgbClr val="C6AEA2"/>
    <a:srgbClr val="E1B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02" autoAdjust="0"/>
    <p:restoredTop sz="94660"/>
  </p:normalViewPr>
  <p:slideViewPr>
    <p:cSldViewPr snapToGrid="0">
      <p:cViewPr>
        <p:scale>
          <a:sx n="75" d="100"/>
          <a:sy n="75" d="100"/>
        </p:scale>
        <p:origin x="-739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97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426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967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6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893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20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44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19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0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15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58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636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637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7824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1591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1514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7297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289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457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49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2901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3903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9318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2135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60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0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3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3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6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14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7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73AF2-201B-418F-B8B2-7E4D7387CD19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2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73AF2-201B-418F-B8B2-7E4D7387CD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E9E5-9C1B-40ED-8B7C-4D9E0847064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73AF2-201B-418F-B8B2-7E4D7387CD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E9E5-9C1B-40ED-8B7C-4D9E0847064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29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121" y="386080"/>
            <a:ext cx="4878113" cy="60858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34930" y="6471920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Artist - Kian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Mosharaf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2342213"/>
            <a:ext cx="326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유사 </a:t>
            </a:r>
            <a:r>
              <a:rPr lang="ko-KR" altLang="en-US" sz="2400" b="1" dirty="0" err="1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</a:t>
            </a:r>
            <a:r>
              <a:rPr lang="ko-KR" altLang="en-US" sz="24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분석 및 조사</a:t>
            </a:r>
            <a:endParaRPr lang="ko-KR" altLang="en-US" sz="24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1171063"/>
            <a:ext cx="465582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6600" dirty="0" smtClean="0">
                <a:solidFill>
                  <a:srgbClr val="8C7764"/>
                </a:solidFill>
                <a:latin typeface="Gotham Medium" panose="02000604030000020004" pitchFamily="50" charset="0"/>
              </a:rPr>
              <a:t>마음 실타래</a:t>
            </a:r>
            <a:endParaRPr lang="en-US" altLang="ko-KR" sz="6600" dirty="0" smtClean="0">
              <a:solidFill>
                <a:srgbClr val="8C7764"/>
              </a:solidFill>
              <a:latin typeface="Gotham Medium" panose="02000604030000020004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3009336"/>
            <a:ext cx="4439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6AE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b="1" dirty="0" smtClean="0">
                <a:solidFill>
                  <a:srgbClr val="C6AE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다이어리</a:t>
            </a:r>
            <a:endParaRPr lang="en-US" altLang="ko-KR" b="1" dirty="0" smtClean="0">
              <a:solidFill>
                <a:srgbClr val="C6AEA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 smtClean="0">
                <a:solidFill>
                  <a:srgbClr val="C6AE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b="1" dirty="0" smtClean="0">
                <a:solidFill>
                  <a:srgbClr val="C6AE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캘린더</a:t>
            </a:r>
            <a:endParaRPr lang="en-US" altLang="ko-KR" b="1" dirty="0" smtClean="0">
              <a:solidFill>
                <a:srgbClr val="C6AEA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 smtClean="0">
                <a:solidFill>
                  <a:srgbClr val="C6AE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b="1" dirty="0" smtClean="0">
                <a:solidFill>
                  <a:srgbClr val="C6AE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심리상담</a:t>
            </a:r>
            <a:endParaRPr lang="en-US" altLang="ko-KR" b="1" dirty="0" smtClean="0">
              <a:solidFill>
                <a:srgbClr val="C6AEA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6800" y="5469199"/>
            <a:ext cx="443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By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이송미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50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799" y="1171064"/>
            <a:ext cx="9989127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06.</a:t>
            </a: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Daylio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7386" y="2708929"/>
            <a:ext cx="9838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빠르고 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간편한 작성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글을 쓰지 않아도 되는 일기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주간 보고서</a:t>
            </a:r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</a:t>
            </a:r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통계 차트 등 이용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7387" y="2177493"/>
            <a:ext cx="9838539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4.7★ </a:t>
            </a:r>
            <a:r>
              <a:rPr lang="en-US" altLang="ko-KR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/ 5</a:t>
            </a: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00</a:t>
            </a:r>
            <a:r>
              <a:rPr lang="ko-KR" altLang="en-US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만 다운 </a:t>
            </a:r>
            <a:r>
              <a:rPr lang="en-US" altLang="ko-KR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/ </a:t>
            </a: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28</a:t>
            </a:r>
            <a:r>
              <a:rPr lang="ko-KR" altLang="en-US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만 리뷰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771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7092" y="766302"/>
            <a:ext cx="998912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44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06.</a:t>
            </a:r>
            <a:r>
              <a:rPr lang="en-US" altLang="ko-KR" sz="44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Daylio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33790" y="1544960"/>
            <a:ext cx="10338267" cy="3960000"/>
            <a:chOff x="933790" y="2074191"/>
            <a:chExt cx="10338267" cy="3960000"/>
          </a:xfrm>
        </p:grpSpPr>
        <p:sp>
          <p:nvSpPr>
            <p:cNvPr id="7" name="직사각형 6"/>
            <p:cNvSpPr/>
            <p:nvPr/>
          </p:nvSpPr>
          <p:spPr>
            <a:xfrm>
              <a:off x="933790" y="2074191"/>
              <a:ext cx="10338267" cy="3960000"/>
            </a:xfrm>
            <a:prstGeom prst="rect">
              <a:avLst/>
            </a:prstGeom>
            <a:solidFill>
              <a:srgbClr val="848C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70" name="Picture 2" descr="C:\Users\samsung\Desktop\2020_1학기\졸작자료\사진자료\어플 분석\다이어리\어플 실행 사진\KakaoTalk_20200321_035905789_14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798" y="2254191"/>
              <a:ext cx="1910565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1" name="Picture 3" descr="C:\Users\samsung\Desktop\2020_1학기\졸작자료\사진자료\어플 분석\다이어리\어플 실행 사진\KakaoTalk_20200321_035905789_15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7610" y="2254191"/>
              <a:ext cx="1859397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C:\Users\samsung\Desktop\2020_1학기\졸작자료\사진자료\어플 분석\다이어리\어플 실행 사진\KakaoTalk_20200321_035905789_18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445" y="2254191"/>
              <a:ext cx="1800000" cy="2501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3" name="Picture 5" descr="C:\Users\samsung\Desktop\2020_1학기\졸작자료\사진자료\어플 분석\다이어리\어플 실행 사진\KakaoTalk_20200321_035905789_21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3773" y="2254191"/>
              <a:ext cx="1902153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4" name="Picture 6" descr="C:\Users\samsung\Desktop\2020_1학기\졸작자료\사진자료\어플 분석\다이어리\어플 실행 사진\KakaoTalk_20200321_035905789_19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78" b="63805"/>
            <a:stretch/>
          </p:blipFill>
          <p:spPr bwMode="auto">
            <a:xfrm>
              <a:off x="5033445" y="4770667"/>
              <a:ext cx="1800000" cy="1086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5" name="Picture 7" descr="C:\Users\samsung\Desktop\2020_1학기\졸작자료\사진자료\어플 분석\다이어리\어플 실행 사진\KakaoTalk_20200321_035905789_22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40"/>
            <a:stretch/>
          </p:blipFill>
          <p:spPr bwMode="auto">
            <a:xfrm>
              <a:off x="7063961" y="2257062"/>
              <a:ext cx="1791993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933789" y="5617196"/>
            <a:ext cx="3963217" cy="400110"/>
          </a:xfrm>
          <a:prstGeom prst="rect">
            <a:avLst/>
          </a:prstGeom>
          <a:noFill/>
          <a:ln>
            <a:solidFill>
              <a:srgbClr val="59573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일기 작성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33445" y="5617196"/>
            <a:ext cx="3822509" cy="400110"/>
          </a:xfrm>
          <a:prstGeom prst="rect">
            <a:avLst/>
          </a:prstGeom>
          <a:noFill/>
          <a:ln>
            <a:solidFill>
              <a:srgbClr val="59573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통계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27375" y="5617196"/>
            <a:ext cx="2144682" cy="400110"/>
          </a:xfrm>
          <a:prstGeom prst="rect">
            <a:avLst/>
          </a:prstGeom>
          <a:noFill/>
          <a:ln>
            <a:solidFill>
              <a:srgbClr val="59573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주간 보고서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967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7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171063"/>
            <a:ext cx="2661604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C7764"/>
                </a:solidFill>
                <a:latin typeface="Gotham Medium" panose="02000604030000020004" pitchFamily="50" charset="0"/>
              </a:rPr>
              <a:t>[2] </a:t>
            </a:r>
            <a:r>
              <a:rPr lang="en-US" altLang="ko-KR" sz="4800" dirty="0" smtClean="0">
                <a:solidFill>
                  <a:srgbClr val="8C7764"/>
                </a:solidFill>
                <a:latin typeface="Gotham Medium" panose="02000604030000020004" pitchFamily="50" charset="0"/>
              </a:rPr>
              <a:t>Calendar</a:t>
            </a:r>
            <a:endParaRPr lang="ko-KR" altLang="en-US" sz="4800" dirty="0">
              <a:solidFill>
                <a:srgbClr val="8C7764"/>
              </a:solidFill>
              <a:latin typeface="Gotham Medium" panose="02000604030000020004" pitchFamily="50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84880" y="1460937"/>
            <a:ext cx="4064000" cy="471527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48048" y="1605280"/>
            <a:ext cx="6560591" cy="965200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8030" y="1960880"/>
            <a:ext cx="606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4.0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4.7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★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8404" y="1445548"/>
            <a:ext cx="34224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평점 </a:t>
            </a:r>
            <a:endParaRPr lang="ko-KR" altLang="en-US" sz="16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84880" y="2998212"/>
            <a:ext cx="4064000" cy="471527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48048" y="3142554"/>
            <a:ext cx="6560591" cy="1287206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08030" y="3498155"/>
            <a:ext cx="6065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1000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예외적으로 </a:t>
            </a:r>
            <a:r>
              <a:rPr lang="ko-KR" altLang="en-US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구글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캘린더는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 다운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8404" y="2982823"/>
            <a:ext cx="34224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다운로드 수</a:t>
            </a:r>
            <a:endParaRPr lang="ko-KR" altLang="en-US" sz="16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84880" y="4535487"/>
            <a:ext cx="4064000" cy="471527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48048" y="4679830"/>
            <a:ext cx="6560591" cy="965200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28404" y="4520098"/>
            <a:ext cx="34224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</a:t>
            </a:r>
            <a:r>
              <a:rPr lang="ko-KR" altLang="en-US" sz="16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6800" y="3012738"/>
            <a:ext cx="2020026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#</a:t>
            </a:r>
            <a:r>
              <a:rPr lang="ko-KR" altLang="en-US" sz="24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캘린더</a:t>
            </a:r>
            <a:endParaRPr lang="ko-KR" altLang="en-US" sz="24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08030" y="5010129"/>
            <a:ext cx="60653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다이어리에 비해 캘린더의 이용자 수가 월등히 더 많음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799" y="1171064"/>
            <a:ext cx="9989127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01.</a:t>
            </a: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Google </a:t>
            </a:r>
            <a:r>
              <a:rPr lang="ko-KR" altLang="en-US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캘린더</a:t>
            </a:r>
            <a:endParaRPr lang="en-US" altLang="ko-KR" sz="6600" dirty="0" smtClean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7386" y="2708929"/>
            <a:ext cx="983853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횟수</a:t>
            </a:r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 설정 시 비어있는 시간대에 자동 일정 생성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 조정</a:t>
            </a:r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나중으로 미루기</a:t>
            </a:r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달성 정도를 보여줌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7387" y="2177493"/>
            <a:ext cx="9838539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4.3★ </a:t>
            </a:r>
            <a:r>
              <a:rPr lang="en-US" altLang="ko-KR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/ </a:t>
            </a: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10</a:t>
            </a:r>
            <a:r>
              <a:rPr lang="ko-KR" altLang="en-US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억 </a:t>
            </a:r>
            <a:r>
              <a:rPr lang="ko-KR" altLang="en-US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다운 </a:t>
            </a:r>
            <a:r>
              <a:rPr lang="en-US" altLang="ko-KR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/ </a:t>
            </a: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117</a:t>
            </a:r>
            <a:r>
              <a:rPr lang="ko-KR" altLang="en-US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만 리뷰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33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799" y="1171064"/>
            <a:ext cx="9989127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02.Any.Do</a:t>
            </a:r>
            <a:endParaRPr lang="en-US" altLang="ko-KR" sz="6600" dirty="0" smtClean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7386" y="2708929"/>
            <a:ext cx="9838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터치를 통해 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간략하고 빠른 일정 추가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 일정 체크 가능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err="1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가독성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좋음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7387" y="2177493"/>
            <a:ext cx="9838539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4.4★ </a:t>
            </a:r>
            <a:r>
              <a:rPr lang="en-US" altLang="ko-KR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/ </a:t>
            </a: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1000</a:t>
            </a:r>
            <a:r>
              <a:rPr lang="ko-KR" altLang="en-US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만 </a:t>
            </a:r>
            <a:r>
              <a:rPr lang="ko-KR" altLang="en-US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다운 </a:t>
            </a:r>
            <a:r>
              <a:rPr lang="en-US" altLang="ko-KR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/ </a:t>
            </a: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34</a:t>
            </a:r>
            <a:r>
              <a:rPr lang="ko-KR" altLang="en-US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만 리뷰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217387" y="4139045"/>
            <a:ext cx="458489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17386" y="4293889"/>
            <a:ext cx="98385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유료 결제 유도가 심함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63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799" y="1171064"/>
            <a:ext cx="9989127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03.Time Tree</a:t>
            </a:r>
            <a:endParaRPr lang="en-US" altLang="ko-KR" sz="6600" dirty="0" smtClean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7386" y="2708929"/>
            <a:ext cx="9838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</a:t>
            </a:r>
            <a:r>
              <a:rPr lang="en-US" altLang="ko-KR" sz="2000" b="1" dirty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미정 일정 </a:t>
            </a:r>
            <a:r>
              <a:rPr lang="ko-KR" altLang="en-US" sz="2000" b="1" dirty="0" err="1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킵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가능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</a:t>
            </a:r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캘린더 공유에 특화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 참석 여부</a:t>
            </a:r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 err="1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댓글</a:t>
            </a:r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좋아요 등의 소통 기능이 잘 되어있음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err="1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카톡</a:t>
            </a:r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밴드</a:t>
            </a:r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 err="1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r>
              <a:rPr lang="ko-KR" altLang="en-US" sz="2000" b="1" dirty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등을 이용한 초대 방식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7387" y="2177493"/>
            <a:ext cx="9838539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4.6★ </a:t>
            </a:r>
            <a:r>
              <a:rPr lang="en-US" altLang="ko-KR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/ 5</a:t>
            </a: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00</a:t>
            </a:r>
            <a:r>
              <a:rPr lang="ko-KR" altLang="en-US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만 </a:t>
            </a:r>
            <a:r>
              <a:rPr lang="ko-KR" altLang="en-US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다운 </a:t>
            </a:r>
            <a:r>
              <a:rPr lang="en-US" altLang="ko-KR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/ </a:t>
            </a: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11</a:t>
            </a:r>
            <a:r>
              <a:rPr lang="ko-KR" altLang="en-US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만 리뷰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22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7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171063"/>
            <a:ext cx="2661604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C7764"/>
                </a:solidFill>
                <a:latin typeface="Gotham Medium" panose="02000604030000020004" pitchFamily="50" charset="0"/>
              </a:rPr>
              <a:t>[3] Mind</a:t>
            </a:r>
            <a:endParaRPr lang="ko-KR" altLang="en-US" sz="4800" dirty="0">
              <a:solidFill>
                <a:srgbClr val="8C7764"/>
              </a:solidFill>
              <a:latin typeface="Gotham Medium" panose="02000604030000020004" pitchFamily="50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84880" y="1460937"/>
            <a:ext cx="4064000" cy="471527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48048" y="1605280"/>
            <a:ext cx="6560591" cy="965200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8030" y="1960880"/>
            <a:ext cx="606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4.2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4.6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★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8404" y="1445548"/>
            <a:ext cx="34224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평점 </a:t>
            </a:r>
            <a:endParaRPr lang="ko-KR" altLang="en-US" sz="16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84880" y="2998212"/>
            <a:ext cx="4064000" cy="471527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48048" y="3142554"/>
            <a:ext cx="6560591" cy="941766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08030" y="3498155"/>
            <a:ext cx="60653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500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8404" y="2982823"/>
            <a:ext cx="34224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다운로드 수</a:t>
            </a:r>
            <a:endParaRPr lang="ko-KR" altLang="en-US" sz="16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84880" y="4230687"/>
            <a:ext cx="4064000" cy="471527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48048" y="4375030"/>
            <a:ext cx="6560591" cy="1568570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28404" y="4215298"/>
            <a:ext cx="34224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</a:t>
            </a:r>
            <a:r>
              <a:rPr lang="ko-KR" altLang="en-US" sz="16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6800" y="3012738"/>
            <a:ext cx="2020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#</a:t>
            </a:r>
            <a:r>
              <a:rPr lang="ko-KR" altLang="en-US" sz="24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마음</a:t>
            </a:r>
            <a:endParaRPr lang="en-US" altLang="ko-KR" sz="2400" dirty="0" smtClean="0">
              <a:solidFill>
                <a:srgbClr val="848C45"/>
              </a:solidFill>
              <a:latin typeface="Gotham Medium" panose="02000604030000020004" pitchFamily="50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#</a:t>
            </a:r>
            <a:r>
              <a:rPr lang="ko-KR" altLang="en-US" sz="24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심리</a:t>
            </a:r>
            <a:endParaRPr lang="en-US" altLang="ko-KR" sz="2400" dirty="0" smtClean="0">
              <a:solidFill>
                <a:srgbClr val="848C45"/>
              </a:solidFill>
              <a:latin typeface="Gotham Medium" panose="02000604030000020004" pitchFamily="50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#</a:t>
            </a:r>
            <a:r>
              <a:rPr lang="ko-KR" altLang="en-US" sz="24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심리상담</a:t>
            </a:r>
            <a:endParaRPr lang="ko-KR" altLang="en-US" sz="24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08030" y="4705329"/>
            <a:ext cx="6065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상담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전문 </a:t>
            </a:r>
            <a:r>
              <a:rPr lang="ko-KR" altLang="en-US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이용자 수가 상당히 적음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허나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전문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상담사가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있는 만큼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꺼내는 속마음의 정도가 더 깊고 무거운 얘기들을 발견할 수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76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799" y="1171064"/>
            <a:ext cx="9989127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01.</a:t>
            </a:r>
            <a:r>
              <a:rPr lang="ko-KR" altLang="en-US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마인드 카페</a:t>
            </a:r>
            <a:endParaRPr lang="en-US" altLang="ko-KR" sz="6600" dirty="0" smtClean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7386" y="2708929"/>
            <a:ext cx="98385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전문 </a:t>
            </a:r>
            <a:r>
              <a:rPr lang="ko-KR" altLang="en-US" sz="2000" b="1" dirty="0" err="1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상담사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보유</a:t>
            </a:r>
            <a:endParaRPr lang="en-US" altLang="ko-KR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커뮤니티 기능이 메인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전문 </a:t>
            </a:r>
            <a:r>
              <a:rPr lang="ko-KR" altLang="en-US" sz="2000" b="1" dirty="0" err="1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상담사</a:t>
            </a:r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 err="1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 일반인들이 </a:t>
            </a:r>
            <a:r>
              <a:rPr lang="ko-KR" altLang="en-US" sz="2000" b="1" dirty="0" err="1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댓글로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상담 및 위로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고민 카테고리 분류와 </a:t>
            </a:r>
            <a:r>
              <a:rPr lang="ko-KR" altLang="en-US" sz="2000" b="1" dirty="0" err="1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해쉬</a:t>
            </a:r>
            <a:r>
              <a:rPr lang="ko-KR" altLang="en-US" sz="2000" b="1" dirty="0" err="1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태그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활용이 잘 됨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자가테스트 기능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7387" y="2177493"/>
            <a:ext cx="9838539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4.6★ </a:t>
            </a:r>
            <a:r>
              <a:rPr lang="en-US" altLang="ko-KR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/ 1</a:t>
            </a: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</a:t>
            </a:r>
            <a:r>
              <a:rPr lang="ko-KR" altLang="en-US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만 </a:t>
            </a:r>
            <a:r>
              <a:rPr lang="ko-KR" altLang="en-US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다운 </a:t>
            </a:r>
            <a:r>
              <a:rPr lang="en-US" altLang="ko-KR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/ </a:t>
            </a: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4000</a:t>
            </a:r>
            <a:r>
              <a:rPr lang="ko-KR" altLang="en-US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 리뷰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2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799" y="1171064"/>
            <a:ext cx="9989127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02.</a:t>
            </a:r>
            <a:r>
              <a:rPr lang="ko-KR" altLang="en-US" sz="6600" dirty="0" err="1" smtClean="0">
                <a:solidFill>
                  <a:srgbClr val="848C45"/>
                </a:solidFill>
                <a:latin typeface="Gotham Medium" panose="02000604030000020004" pitchFamily="50" charset="0"/>
              </a:rPr>
              <a:t>트로스트</a:t>
            </a:r>
            <a:endParaRPr lang="en-US" altLang="ko-KR" sz="6600" dirty="0" smtClean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7386" y="2708929"/>
            <a:ext cx="9838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전문 </a:t>
            </a:r>
            <a:r>
              <a:rPr lang="ko-KR" altLang="en-US" sz="2000" b="1" dirty="0" err="1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상담사와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유료 연결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err="1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챗봇을</a:t>
            </a:r>
            <a:r>
              <a:rPr lang="ko-KR" altLang="en-US" sz="2000" b="1" dirty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이용해서 자유도가 떨어지는 편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일부 </a:t>
            </a:r>
            <a:r>
              <a:rPr lang="ko-KR" altLang="en-US" sz="2000" b="1" dirty="0" err="1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콘텐츠의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로딩 시간이 길어 이용이 상당히 불편함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감정 일기를 통해 기분을 기록할 수 있으나 전문 </a:t>
            </a:r>
            <a:r>
              <a:rPr lang="ko-KR" altLang="en-US" sz="2000" b="1" dirty="0" err="1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상담사와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연결로 끝남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7387" y="2177493"/>
            <a:ext cx="9838539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4.2★ </a:t>
            </a:r>
            <a:r>
              <a:rPr lang="en-US" altLang="ko-KR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/ </a:t>
            </a: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10</a:t>
            </a:r>
            <a:r>
              <a:rPr lang="ko-KR" altLang="en-US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만 </a:t>
            </a:r>
            <a:r>
              <a:rPr lang="ko-KR" altLang="en-US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다운 </a:t>
            </a:r>
            <a:r>
              <a:rPr lang="en-US" altLang="ko-KR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/ </a:t>
            </a: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558</a:t>
            </a:r>
            <a:r>
              <a:rPr lang="ko-KR" altLang="en-US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 리뷰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66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799" y="1171064"/>
            <a:ext cx="9989127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03. </a:t>
            </a:r>
            <a:r>
              <a:rPr lang="ko-KR" altLang="en-US" sz="6600" dirty="0" err="1" smtClean="0">
                <a:solidFill>
                  <a:srgbClr val="848C45"/>
                </a:solidFill>
                <a:latin typeface="Gotham Medium" panose="02000604030000020004" pitchFamily="50" charset="0"/>
              </a:rPr>
              <a:t>마음톡</a:t>
            </a:r>
            <a:endParaRPr lang="en-US" altLang="ko-KR" sz="6600" dirty="0" smtClean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7386" y="2708929"/>
            <a:ext cx="9838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자가 질문 기능이 있으나 선택지가 가볍고 극단적임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질문의 수는 많으나 결과는 빈약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근처 상담 병원 정보 제공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커뮤니티 기능 존재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7387" y="2177493"/>
            <a:ext cx="9838539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5.0★ </a:t>
            </a:r>
            <a:r>
              <a:rPr lang="en-US" altLang="ko-KR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/ </a:t>
            </a: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500</a:t>
            </a:r>
            <a:r>
              <a:rPr lang="ko-KR" altLang="en-US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 </a:t>
            </a:r>
            <a:r>
              <a:rPr lang="ko-KR" altLang="en-US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다운 </a:t>
            </a:r>
            <a:r>
              <a:rPr lang="en-US" altLang="ko-KR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/ </a:t>
            </a: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8</a:t>
            </a:r>
            <a:r>
              <a:rPr lang="ko-KR" altLang="en-US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 리뷰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0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8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66800" y="1171063"/>
            <a:ext cx="548640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INDEX</a:t>
            </a:r>
            <a:endParaRPr lang="ko-KR" altLang="en-US" sz="66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49680" y="2631440"/>
            <a:ext cx="2265680" cy="1808480"/>
          </a:xfrm>
          <a:prstGeom prst="rect">
            <a:avLst/>
          </a:prstGeom>
          <a:blipFill dpi="0" rotWithShape="1">
            <a:blip r:embed="rId2"/>
            <a:srcRect/>
            <a:stretch>
              <a:fillRect t="-10000" b="-2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49680" y="4569793"/>
            <a:ext cx="226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다이어</a:t>
            </a:r>
            <a:r>
              <a:rPr lang="ko-KR" altLang="en-US" sz="2000" b="1" dirty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35493" y="2631440"/>
            <a:ext cx="2265680" cy="1808480"/>
          </a:xfrm>
          <a:prstGeom prst="rect">
            <a:avLst/>
          </a:prstGeom>
          <a:blipFill>
            <a:blip r:embed="rId3"/>
            <a:stretch>
              <a:fillRect t="-10000" b="-2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35493" y="4569793"/>
            <a:ext cx="226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캘린</a:t>
            </a:r>
            <a:r>
              <a:rPr lang="ko-KR" altLang="en-US" sz="2000" b="1" dirty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21306" y="2631440"/>
            <a:ext cx="2265680" cy="1808480"/>
          </a:xfrm>
          <a:prstGeom prst="rect">
            <a:avLst/>
          </a:prstGeom>
          <a:blipFill>
            <a:blip r:embed="rId4"/>
            <a:stretch>
              <a:fillRect t="-10000" b="-2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21306" y="4569793"/>
            <a:ext cx="226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심리상</a:t>
            </a:r>
            <a:r>
              <a:rPr lang="ko-KR" altLang="en-US" sz="2000" b="1" dirty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07120" y="2631440"/>
            <a:ext cx="2265680" cy="1808480"/>
          </a:xfrm>
          <a:prstGeom prst="rect">
            <a:avLst/>
          </a:prstGeom>
          <a:blipFill>
            <a:blip r:embed="rId5"/>
            <a:stretch>
              <a:fillRect t="-10000" b="-2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07119" y="4569793"/>
            <a:ext cx="226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마음 실타래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66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799" y="1171064"/>
            <a:ext cx="9989127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04. </a:t>
            </a:r>
            <a:r>
              <a:rPr lang="ko-KR" altLang="en-US" sz="6600" dirty="0" err="1" smtClean="0">
                <a:solidFill>
                  <a:srgbClr val="848C45"/>
                </a:solidFill>
                <a:latin typeface="Gotham Medium" panose="02000604030000020004" pitchFamily="50" charset="0"/>
              </a:rPr>
              <a:t>어라운드</a:t>
            </a:r>
            <a:endParaRPr lang="en-US" altLang="ko-KR" sz="6600" dirty="0" smtClean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7386" y="2708929"/>
            <a:ext cx="98385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</a:t>
            </a:r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초대장이 있는 사람만 이용 가능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익명으로 진행되는 </a:t>
            </a:r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 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다이어리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좋아요</a:t>
            </a:r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 err="1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댓글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등을 달 수 있음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err="1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해쉬태그를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이용한 카테고리 분류</a:t>
            </a:r>
            <a:endParaRPr lang="en-US" altLang="ko-KR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일기로 종이비행기를 접어 던지 듯 가볍게 속마음을 쓸 수 있음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7387" y="2177493"/>
            <a:ext cx="9838539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4.8★ </a:t>
            </a:r>
            <a:r>
              <a:rPr lang="en-US" altLang="ko-KR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/ </a:t>
            </a: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50</a:t>
            </a:r>
            <a:r>
              <a:rPr lang="ko-KR" altLang="en-US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만 </a:t>
            </a:r>
            <a:r>
              <a:rPr lang="ko-KR" altLang="en-US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다운 </a:t>
            </a:r>
            <a:r>
              <a:rPr lang="en-US" altLang="ko-KR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/ </a:t>
            </a: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4</a:t>
            </a:r>
            <a:r>
              <a:rPr lang="ko-KR" altLang="en-US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만 리뷰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70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7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171063"/>
            <a:ext cx="2529840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C7764"/>
                </a:solidFill>
                <a:latin typeface="Gotham Medium" panose="02000604030000020004" pitchFamily="50" charset="0"/>
              </a:rPr>
              <a:t>04.</a:t>
            </a:r>
          </a:p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C7764"/>
                </a:solidFill>
                <a:latin typeface="Gotham Medium" panose="02000604030000020004" pitchFamily="50" charset="0"/>
              </a:rPr>
              <a:t>Mind- skein</a:t>
            </a:r>
            <a:endParaRPr lang="ko-KR" altLang="en-US" sz="6600" dirty="0">
              <a:solidFill>
                <a:srgbClr val="8C7764"/>
              </a:solidFill>
              <a:latin typeface="Gotham Medium" panose="02000604030000020004" pitchFamily="50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84880" y="1460937"/>
            <a:ext cx="4064000" cy="471527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48048" y="1605280"/>
            <a:ext cx="6560591" cy="2641600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8030" y="1960880"/>
            <a:ext cx="6065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속마음을 털어놓을 곳이 없는 사람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힘든 이야기를 편하게 풀어놓을 수 있는 장소가 필요한 사람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타인에게 위로를 받고 싶은 사람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감정을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말하는 것이 익숙하지 않은 사람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자신의 감정이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어떤지  </a:t>
            </a:r>
            <a:r>
              <a:rPr lang="ko-KR" altLang="en-US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모르겠는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28404" y="1445548"/>
            <a:ext cx="34224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사람들에게 위로를 전해 줄 것인가</a:t>
            </a:r>
            <a:r>
              <a:rPr lang="en-US" altLang="ko-KR" sz="16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6800" y="4135120"/>
            <a:ext cx="2020026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#</a:t>
            </a:r>
            <a:r>
              <a:rPr lang="ko-KR" altLang="en-US" sz="24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마음실타래</a:t>
            </a:r>
            <a:endParaRPr lang="ko-KR" altLang="en-US" sz="24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8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7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5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66800" y="1171063"/>
            <a:ext cx="998728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>
                <a:solidFill>
                  <a:srgbClr val="595736"/>
                </a:solidFill>
                <a:latin typeface="Gotham Medium" panose="02000604030000020004" pitchFamily="50" charset="0"/>
              </a:rPr>
              <a:t>1</a:t>
            </a:r>
            <a:r>
              <a:rPr lang="en-US" altLang="ko-KR" sz="6600" dirty="0" smtClean="0">
                <a:solidFill>
                  <a:srgbClr val="595736"/>
                </a:solidFill>
                <a:latin typeface="Gotham Medium" panose="02000604030000020004" pitchFamily="50" charset="0"/>
              </a:rPr>
              <a:t>. </a:t>
            </a:r>
            <a:r>
              <a:rPr lang="ko-KR" altLang="en-US" sz="6600" dirty="0" smtClean="0">
                <a:solidFill>
                  <a:srgbClr val="595736"/>
                </a:solidFill>
                <a:latin typeface="Gotham Medium" panose="02000604030000020004" pitchFamily="50" charset="0"/>
              </a:rPr>
              <a:t>마음 실타래</a:t>
            </a:r>
            <a:endParaRPr lang="ko-KR" altLang="en-US" sz="6600" dirty="0">
              <a:solidFill>
                <a:srgbClr val="595736"/>
              </a:solidFill>
              <a:latin typeface="Gotham Medium" panose="0200060403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8560" y="2082677"/>
            <a:ext cx="768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 err="1" smtClean="0">
                <a:solidFill>
                  <a:srgbClr val="5957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딥러닝과</a:t>
            </a:r>
            <a:r>
              <a:rPr lang="ko-KR" altLang="en-US" sz="2000" b="1" dirty="0" smtClean="0">
                <a:solidFill>
                  <a:srgbClr val="59573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자연어 처리를 이용한 감정 패턴 분석</a:t>
            </a:r>
            <a:endParaRPr lang="en-US" altLang="ko-KR" sz="2000" b="1" dirty="0" smtClean="0">
              <a:solidFill>
                <a:srgbClr val="59573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7386" y="2568978"/>
            <a:ext cx="35070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속마음을 </a:t>
            </a:r>
            <a:r>
              <a:rPr lang="ko-KR" altLang="en-US" sz="16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풀어놓을 수 있는 </a:t>
            </a:r>
            <a:r>
              <a:rPr lang="ko-KR" altLang="en-US" sz="1600" dirty="0" err="1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</a:t>
            </a:r>
            <a:r>
              <a:rPr lang="ko-KR" altLang="en-US" sz="1600" dirty="0" err="1" smtClean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들은</a:t>
            </a:r>
            <a:r>
              <a:rPr lang="ko-KR" altLang="en-US" sz="1600" dirty="0" smtClean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많이 존재한다</a:t>
            </a:r>
            <a:r>
              <a:rPr lang="en-US" altLang="ko-KR" sz="16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일기 형식</a:t>
            </a:r>
            <a:r>
              <a:rPr lang="en-US" altLang="ko-KR" sz="16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SNS </a:t>
            </a:r>
            <a:r>
              <a:rPr lang="ko-KR" altLang="en-US" sz="16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형식 등등 </a:t>
            </a:r>
            <a:r>
              <a:rPr lang="ko-KR" altLang="en-US" sz="1600" dirty="0" smtClean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형태를 가지고 있다</a:t>
            </a:r>
            <a:r>
              <a:rPr lang="en-US" altLang="ko-KR" sz="1600" dirty="0" smtClean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이것에 </a:t>
            </a:r>
            <a:r>
              <a:rPr lang="ko-KR" altLang="en-US" sz="16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대해 어떤 차별적인 위로 방법을 제공할 수 있는지가 중요하다</a:t>
            </a:r>
            <a:r>
              <a:rPr lang="en-US" altLang="ko-KR" sz="16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solidFill>
                <a:srgbClr val="848C4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3360" y="2544342"/>
            <a:ext cx="5913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명확하게 기쁘다</a:t>
            </a:r>
            <a:r>
              <a:rPr lang="en-US" altLang="ko-KR" sz="16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err="1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슬프다로</a:t>
            </a:r>
            <a:r>
              <a:rPr lang="ko-KR" altLang="en-US" sz="16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나누어지지 않는 기분에 대하여</a:t>
            </a:r>
            <a:r>
              <a:rPr lang="en-US" altLang="ko-KR" sz="16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endParaRPr lang="en-US" altLang="ko-KR" sz="1600" dirty="0" smtClean="0">
              <a:solidFill>
                <a:srgbClr val="848C4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오늘 </a:t>
            </a:r>
            <a:r>
              <a:rPr lang="ko-KR" altLang="en-US" sz="16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하루 나의 감정은 어떤 감정들로 구성되었나</a:t>
            </a:r>
            <a:r>
              <a:rPr lang="en-US" altLang="ko-KR" sz="16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endParaRPr lang="en-US" altLang="ko-KR" sz="1600" dirty="0" smtClean="0">
              <a:solidFill>
                <a:srgbClr val="848C4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</a:t>
            </a:r>
            <a:r>
              <a:rPr lang="ko-KR" altLang="en-US" sz="16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감정이 가장 컸나 </a:t>
            </a:r>
            <a:endParaRPr lang="en-US" altLang="ko-KR" sz="1600" dirty="0" smtClean="0">
              <a:solidFill>
                <a:srgbClr val="848C4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비율을 </a:t>
            </a:r>
            <a:r>
              <a:rPr lang="ko-KR" altLang="en-US" sz="16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제공하고 알려줄 수 있는 것이 </a:t>
            </a:r>
            <a:r>
              <a:rPr lang="ko-KR" altLang="en-US" sz="1600" dirty="0" smtClean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마음실타래의 차별 점이다</a:t>
            </a:r>
            <a:r>
              <a:rPr lang="en-US" altLang="ko-KR" sz="1600" dirty="0" smtClean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감정을 </a:t>
            </a:r>
            <a:r>
              <a:rPr lang="ko-KR" altLang="en-US" sz="16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말하는 것이 익숙하지 않은 사람들은 </a:t>
            </a:r>
            <a:endParaRPr lang="en-US" altLang="ko-KR" sz="1600" dirty="0" smtClean="0">
              <a:solidFill>
                <a:srgbClr val="848C4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자신이 </a:t>
            </a:r>
            <a:r>
              <a:rPr lang="ko-KR" altLang="en-US" sz="16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지금 느끼는 감정이 어떠한지조차도 </a:t>
            </a:r>
            <a:r>
              <a:rPr lang="ko-KR" altLang="en-US" sz="1600" dirty="0" err="1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헷갈려하는</a:t>
            </a:r>
            <a:r>
              <a:rPr lang="ko-KR" altLang="en-US" sz="16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경우가 있다</a:t>
            </a:r>
            <a:r>
              <a:rPr lang="en-US" altLang="ko-KR" sz="16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600" dirty="0" smtClean="0">
              <a:solidFill>
                <a:srgbClr val="848C4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그들에게 완벽한 </a:t>
            </a:r>
            <a:r>
              <a:rPr lang="ko-KR" altLang="en-US" sz="16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해답을 줄 수는 </a:t>
            </a:r>
            <a:r>
              <a:rPr lang="ko-KR" altLang="en-US" sz="1600" dirty="0" smtClean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없더라도 </a:t>
            </a:r>
            <a:endParaRPr lang="en-US" altLang="ko-KR" sz="1600" dirty="0" smtClean="0">
              <a:solidFill>
                <a:srgbClr val="848C4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자신의 감정의 </a:t>
            </a:r>
            <a:r>
              <a:rPr lang="ko-KR" altLang="en-US" sz="16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비율이 어떠한지 길잡이 역할을 해줄 수 있고</a:t>
            </a:r>
            <a:r>
              <a:rPr lang="en-US" altLang="ko-KR" sz="16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endParaRPr lang="en-US" altLang="ko-KR" sz="1600" dirty="0" smtClean="0">
              <a:solidFill>
                <a:srgbClr val="848C4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위로를 </a:t>
            </a:r>
            <a:r>
              <a:rPr lang="ko-KR" altLang="en-US" sz="1600" dirty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전해줄 수 있는 </a:t>
            </a:r>
            <a:r>
              <a:rPr lang="ko-KR" altLang="en-US" sz="1600" dirty="0" err="1" smtClean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앱으로</a:t>
            </a:r>
            <a:r>
              <a:rPr lang="ko-KR" altLang="en-US" sz="1600" dirty="0" smtClean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 smtClean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제작하려한다</a:t>
            </a:r>
            <a:r>
              <a:rPr lang="en-US" altLang="ko-KR" sz="1600" dirty="0" smtClean="0">
                <a:solidFill>
                  <a:srgbClr val="848C4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solidFill>
                <a:srgbClr val="848C4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885147" y="2879205"/>
            <a:ext cx="0" cy="26884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96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7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171063"/>
            <a:ext cx="241808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C7764"/>
                </a:solidFill>
                <a:latin typeface="Gotham Medium" panose="02000604030000020004" pitchFamily="50" charset="0"/>
              </a:rPr>
              <a:t>[1</a:t>
            </a:r>
            <a:r>
              <a:rPr lang="en-US" altLang="ko-KR" sz="6600" dirty="0">
                <a:solidFill>
                  <a:srgbClr val="8C7764"/>
                </a:solidFill>
                <a:latin typeface="Gotham Medium" panose="02000604030000020004" pitchFamily="50" charset="0"/>
              </a:rPr>
              <a:t>]</a:t>
            </a:r>
            <a:r>
              <a:rPr lang="en-US" altLang="ko-KR" sz="6600" dirty="0" smtClean="0">
                <a:solidFill>
                  <a:srgbClr val="8C7764"/>
                </a:solidFill>
                <a:latin typeface="Gotham Medium" panose="02000604030000020004" pitchFamily="50" charset="0"/>
              </a:rPr>
              <a:t> Diary</a:t>
            </a:r>
            <a:endParaRPr lang="ko-KR" altLang="en-US" sz="6600" dirty="0">
              <a:solidFill>
                <a:srgbClr val="8C7764"/>
              </a:solidFill>
              <a:latin typeface="Gotham Medium" panose="02000604030000020004" pitchFamily="50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84880" y="1460937"/>
            <a:ext cx="4064000" cy="471527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48048" y="1605280"/>
            <a:ext cx="6560591" cy="965200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8030" y="1960880"/>
            <a:ext cx="60653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4.1 – 4.7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★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8404" y="1445548"/>
            <a:ext cx="34224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평점 </a:t>
            </a:r>
            <a:endParaRPr lang="ko-KR" altLang="en-US" sz="16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84880" y="2998212"/>
            <a:ext cx="4064000" cy="471527"/>
          </a:xfrm>
          <a:prstGeom prst="rect">
            <a:avLst/>
          </a:prstGeom>
          <a:solidFill>
            <a:srgbClr val="8C7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48048" y="3142554"/>
            <a:ext cx="6560591" cy="1470086"/>
          </a:xfrm>
          <a:prstGeom prst="rect">
            <a:avLst/>
          </a:prstGeom>
          <a:solidFill>
            <a:srgbClr val="8C77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08030" y="3498155"/>
            <a:ext cx="6065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100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예외적으로 내 일기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5000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en-US" altLang="ko-KR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Daylio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500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다운로드 보유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8404" y="2982823"/>
            <a:ext cx="34224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다운로드 수</a:t>
            </a:r>
            <a:endParaRPr lang="ko-KR" altLang="en-US" sz="16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6800" y="3437979"/>
            <a:ext cx="2020026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# </a:t>
            </a:r>
            <a:r>
              <a:rPr lang="ko-KR" altLang="en-US" sz="24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다이어리</a:t>
            </a:r>
            <a:endParaRPr lang="ko-KR" altLang="en-US" sz="2400" dirty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34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799" y="1171064"/>
            <a:ext cx="9989127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01.</a:t>
            </a:r>
            <a:r>
              <a:rPr lang="ko-KR" altLang="en-US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내 </a:t>
            </a:r>
            <a:r>
              <a:rPr lang="ko-KR" altLang="en-US" sz="6600" dirty="0">
                <a:solidFill>
                  <a:srgbClr val="848C45"/>
                </a:solidFill>
                <a:latin typeface="Gotham Medium" panose="02000604030000020004" pitchFamily="50" charset="0"/>
              </a:rPr>
              <a:t>일기 </a:t>
            </a:r>
            <a:endParaRPr lang="en-US" altLang="ko-KR" sz="6600" dirty="0" smtClean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7386" y="2708929"/>
            <a:ext cx="9838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err="1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클라우드를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이용한 백업 방식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7386" y="3835883"/>
            <a:ext cx="9838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부실한 </a:t>
            </a:r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최신 리뷰가 적음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217386" y="3636818"/>
            <a:ext cx="458489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288939" y="2040939"/>
            <a:ext cx="5040000" cy="3960000"/>
          </a:xfrm>
          <a:prstGeom prst="rect">
            <a:avLst/>
          </a:prstGeom>
          <a:solidFill>
            <a:srgbClr val="848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amsung\Desktop\2020_1학기\졸작자료\사진자료\어플 분석\다이어리\어플 실행 사진\KakaoTalk_20200321_035905789_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386" y="2227536"/>
            <a:ext cx="186296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sung\Desktop\2020_1학기\졸작자료\사진자료\어플 분석\다이어리\어플 실행 사진\KakaoTalk_20200321_03590578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349" y="2227536"/>
            <a:ext cx="1968608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217387" y="2177493"/>
            <a:ext cx="9838539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4.7★ / 5000</a:t>
            </a:r>
            <a:r>
              <a:rPr lang="ko-KR" altLang="en-US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만 다운 </a:t>
            </a:r>
            <a:r>
              <a:rPr lang="en-US" altLang="ko-KR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/ 102</a:t>
            </a:r>
            <a:r>
              <a:rPr lang="ko-KR" altLang="en-US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만 </a:t>
            </a:r>
            <a:r>
              <a:rPr lang="ko-KR" altLang="en-US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리뷰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43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799" y="1171064"/>
            <a:ext cx="9989127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02.</a:t>
            </a:r>
            <a:r>
              <a:rPr lang="ko-KR" altLang="en-US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순간</a:t>
            </a:r>
            <a:r>
              <a:rPr lang="ko-KR" altLang="en-US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 </a:t>
            </a:r>
            <a:r>
              <a:rPr lang="ko-KR" altLang="en-US" sz="6600" dirty="0">
                <a:solidFill>
                  <a:srgbClr val="848C45"/>
                </a:solidFill>
                <a:latin typeface="Gotham Medium" panose="02000604030000020004" pitchFamily="50" charset="0"/>
              </a:rPr>
              <a:t>일기 </a:t>
            </a:r>
            <a:endParaRPr lang="en-US" altLang="ko-KR" sz="6600" dirty="0" smtClean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7386" y="2708929"/>
            <a:ext cx="9838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전 일기 알림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err="1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내 화폐를 이용한 상점 시스템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7386" y="3835883"/>
            <a:ext cx="9838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부실한 </a:t>
            </a:r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최신 리뷰가 적음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한글 부분적 지원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문제로 데이터 날아간 리뷰가 있음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217387" y="3624349"/>
            <a:ext cx="458489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17387" y="2177493"/>
            <a:ext cx="9838539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3.7</a:t>
            </a:r>
            <a:r>
              <a:rPr lang="en-US" altLang="ko-KR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★ / 1</a:t>
            </a: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00</a:t>
            </a:r>
            <a:r>
              <a:rPr lang="ko-KR" altLang="en-US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만 다운 </a:t>
            </a:r>
            <a:r>
              <a:rPr lang="en-US" altLang="ko-KR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/ </a:t>
            </a: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1</a:t>
            </a:r>
            <a:r>
              <a:rPr lang="ko-KR" altLang="en-US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만 리뷰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88939" y="2040939"/>
            <a:ext cx="5040000" cy="3960000"/>
            <a:chOff x="6253034" y="1929258"/>
            <a:chExt cx="5040000" cy="3960000"/>
          </a:xfrm>
        </p:grpSpPr>
        <p:sp>
          <p:nvSpPr>
            <p:cNvPr id="13" name="직사각형 12"/>
            <p:cNvSpPr/>
            <p:nvPr/>
          </p:nvSpPr>
          <p:spPr>
            <a:xfrm>
              <a:off x="6253034" y="1929258"/>
              <a:ext cx="5040000" cy="3960000"/>
            </a:xfrm>
            <a:prstGeom prst="rect">
              <a:avLst/>
            </a:prstGeom>
            <a:solidFill>
              <a:srgbClr val="848C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2" name="Picture 4" descr="C:\Users\samsung\Desktop\2020_1학기\졸작자료\사진자료\어플 분석\다이어리\어플 실행 사진\KakaoTalk_20200321_035905789_1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624" y="2109258"/>
              <a:ext cx="1812587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C:\Users\samsung\Desktop\2020_1학기\졸작자료\사진자료\어플 분석\다이어리\어플 실행 사진\KakaoTalk_20200321_035905789_13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9544" y="2109258"/>
              <a:ext cx="1864748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289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799" y="1171064"/>
            <a:ext cx="9989127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03.</a:t>
            </a:r>
            <a:r>
              <a:rPr lang="ko-KR" altLang="en-US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일상</a:t>
            </a:r>
            <a:r>
              <a:rPr lang="ko-KR" altLang="en-US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 </a:t>
            </a:r>
            <a:endParaRPr lang="en-US" altLang="ko-KR" sz="6600" dirty="0" smtClean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7386" y="2708929"/>
            <a:ext cx="98385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일기 공개 범위 설정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구독 등 </a:t>
            </a:r>
            <a:r>
              <a:rPr lang="ko-KR" altLang="en-US" sz="2000" b="1" dirty="0" err="1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소셜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기능 활성화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중요 일기</a:t>
            </a:r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추억으로 분류 가능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err="1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구글</a:t>
            </a:r>
            <a:r>
              <a:rPr lang="ko-KR" altLang="en-US" sz="2000" b="1" dirty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계정 백업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7387" y="2177493"/>
            <a:ext cx="9838539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4.6★ </a:t>
            </a:r>
            <a:r>
              <a:rPr lang="en-US" altLang="ko-KR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/ 5</a:t>
            </a: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</a:t>
            </a:r>
            <a:r>
              <a:rPr lang="ko-KR" altLang="en-US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만 다운 </a:t>
            </a:r>
            <a:r>
              <a:rPr lang="en-US" altLang="ko-KR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/ </a:t>
            </a: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1</a:t>
            </a:r>
            <a:r>
              <a:rPr lang="ko-KR" altLang="en-US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만 리뷰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88939" y="2040939"/>
            <a:ext cx="5040000" cy="3960000"/>
            <a:chOff x="6136655" y="1449000"/>
            <a:chExt cx="5040000" cy="3960000"/>
          </a:xfrm>
        </p:grpSpPr>
        <p:sp>
          <p:nvSpPr>
            <p:cNvPr id="13" name="직사각형 12"/>
            <p:cNvSpPr/>
            <p:nvPr/>
          </p:nvSpPr>
          <p:spPr>
            <a:xfrm>
              <a:off x="6136655" y="1449000"/>
              <a:ext cx="5040000" cy="3960000"/>
            </a:xfrm>
            <a:prstGeom prst="rect">
              <a:avLst/>
            </a:prstGeom>
            <a:solidFill>
              <a:srgbClr val="848C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5" name="Picture 3" descr="C:\Users\samsung\Desktop\2020_1학기\졸작자료\사진자료\어플 분석\다이어리\어플 실행 사진\KakaoTalk_20200321_035905789_05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1048" y="1629000"/>
              <a:ext cx="1942058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:\Users\samsung\Desktop\2020_1학기\졸작자료\사진자료\어플 분석\다이어리\어플 실행 사진\KakaoTalk_20200321_035905789_0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1970" y="1629000"/>
              <a:ext cx="1836561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22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799" y="1171064"/>
            <a:ext cx="9989127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04.</a:t>
            </a:r>
            <a:r>
              <a:rPr lang="ko-KR" altLang="en-US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질문 다이어리</a:t>
            </a:r>
            <a:r>
              <a:rPr lang="ko-KR" altLang="en-US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 </a:t>
            </a:r>
            <a:endParaRPr lang="en-US" altLang="ko-KR" sz="6600" dirty="0" smtClean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7386" y="2708929"/>
            <a:ext cx="9838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질문이라는  주제가 정해짐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질문 추가</a:t>
            </a:r>
            <a:r>
              <a:rPr lang="en-US" altLang="ko-KR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 가능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질문에 대한 토론 커뮤니티 및 카테고리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err="1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클라우드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백업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217387" y="4497185"/>
            <a:ext cx="458489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17387" y="2177493"/>
            <a:ext cx="9838539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4.4★ </a:t>
            </a:r>
            <a:r>
              <a:rPr lang="en-US" altLang="ko-KR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/ </a:t>
            </a: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100</a:t>
            </a:r>
            <a:r>
              <a:rPr lang="ko-KR" altLang="en-US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만 다운 </a:t>
            </a:r>
            <a:r>
              <a:rPr lang="en-US" altLang="ko-KR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/ 2</a:t>
            </a:r>
            <a:r>
              <a:rPr lang="ko-KR" altLang="en-US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만 리뷰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88939" y="2040939"/>
            <a:ext cx="5040000" cy="3960000"/>
          </a:xfrm>
          <a:prstGeom prst="rect">
            <a:avLst/>
          </a:prstGeom>
          <a:solidFill>
            <a:srgbClr val="848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samsung\Desktop\2020_1학기\졸작자료\사진자료\어플 분석\다이어리\어플 실행 사진\KakaoTalk_20200321_035905789_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809" y="2220939"/>
            <a:ext cx="214569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amsung\Desktop\2020_1학기\졸작자료\사진자료\어플 분석\다이어리\어플 실행 사진\KakaoTalk_20200321_035905789_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043" y="2220939"/>
            <a:ext cx="182364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217386" y="4497185"/>
            <a:ext cx="9838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 질문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오늘 하루의 기록은 힘들다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일기 삭제 시 새로 고침을  눌러야 한다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553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799" y="1171064"/>
            <a:ext cx="9989127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05.</a:t>
            </a:r>
            <a:r>
              <a:rPr lang="ko-KR" altLang="en-US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달에 쓰는 일기</a:t>
            </a:r>
            <a:endParaRPr lang="en-US" altLang="ko-KR" sz="6600" dirty="0" smtClean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7386" y="2708929"/>
            <a:ext cx="98385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테마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테마에 따라 바뀌는 애니메이션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 변경이 잘되어있음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 문구 변경 가능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일기를 채울 때마다 풍성해지는 메인 화면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217387" y="4804766"/>
            <a:ext cx="458489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17387" y="2177493"/>
            <a:ext cx="9838539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4.6★ </a:t>
            </a:r>
            <a:r>
              <a:rPr lang="en-US" altLang="ko-KR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/ </a:t>
            </a: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100</a:t>
            </a:r>
            <a:r>
              <a:rPr lang="ko-KR" altLang="en-US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만 다운 </a:t>
            </a:r>
            <a:r>
              <a:rPr lang="en-US" altLang="ko-KR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/ </a:t>
            </a: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3</a:t>
            </a:r>
            <a:r>
              <a:rPr lang="ko-KR" altLang="en-US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만 리뷰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88939" y="2040939"/>
            <a:ext cx="5040000" cy="3960000"/>
          </a:xfrm>
          <a:prstGeom prst="rect">
            <a:avLst/>
          </a:prstGeom>
          <a:solidFill>
            <a:srgbClr val="848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17386" y="4829705"/>
            <a:ext cx="98385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err="1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구글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드라이브 백업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2" name="Picture 2" descr="C:\Users\samsung\Desktop\2020_1학기\졸작자료\사진자료\어플 분석\다이어리\어플 실행 사진\KakaoTalk_20200321_035905789_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76" y="2220939"/>
            <a:ext cx="1705263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amsung\Desktop\2020_1학기\졸작자료\사진자료\어플 분석\다이어리\어플 실행 사진\KakaoTalk_20200321_035905789_2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789" y="2220939"/>
            <a:ext cx="1705263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4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3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092" y="742406"/>
            <a:ext cx="10837816" cy="5373189"/>
          </a:xfrm>
          <a:prstGeom prst="rect">
            <a:avLst/>
          </a:prstGeom>
          <a:solidFill>
            <a:srgbClr val="F0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799" y="1171064"/>
            <a:ext cx="9989127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05.</a:t>
            </a:r>
            <a:r>
              <a:rPr lang="ko-KR" altLang="en-US" sz="66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달에 쓰는 일기</a:t>
            </a:r>
            <a:endParaRPr lang="en-US" altLang="ko-KR" sz="6600" dirty="0" smtClean="0">
              <a:solidFill>
                <a:srgbClr val="848C45"/>
              </a:solidFill>
              <a:latin typeface="Gotham Medium" panose="02000604030000020004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7386" y="2708929"/>
            <a:ext cx="98385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테마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테마에 따라 바뀌는 애니메이션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 변경이 잘되어있음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 문구 변경 가능</a:t>
            </a:r>
            <a:endParaRPr lang="en-US" altLang="ko-KR" sz="2000" b="1" dirty="0" smtClean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일기를 채울 때마다 풍성해지는 메인 화면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217387" y="4804766"/>
            <a:ext cx="458489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17387" y="2177493"/>
            <a:ext cx="9838539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4.6★ </a:t>
            </a:r>
            <a:r>
              <a:rPr lang="en-US" altLang="ko-KR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/ </a:t>
            </a: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100</a:t>
            </a:r>
            <a:r>
              <a:rPr lang="ko-KR" altLang="en-US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만 다운 </a:t>
            </a:r>
            <a:r>
              <a:rPr lang="en-US" altLang="ko-KR" sz="2000" dirty="0">
                <a:solidFill>
                  <a:srgbClr val="848C45"/>
                </a:solidFill>
                <a:latin typeface="Gotham Medium" panose="02000604030000020004" pitchFamily="50" charset="0"/>
              </a:rPr>
              <a:t>/ </a:t>
            </a:r>
            <a:r>
              <a:rPr lang="en-US" altLang="ko-KR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3</a:t>
            </a:r>
            <a:r>
              <a:rPr lang="ko-KR" altLang="en-US" sz="2000" dirty="0" smtClean="0">
                <a:solidFill>
                  <a:srgbClr val="848C45"/>
                </a:solidFill>
                <a:latin typeface="Gotham Medium" panose="02000604030000020004" pitchFamily="50" charset="0"/>
              </a:rPr>
              <a:t>만 리뷰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88939" y="2040939"/>
            <a:ext cx="5040000" cy="3960000"/>
          </a:xfrm>
          <a:prstGeom prst="rect">
            <a:avLst/>
          </a:prstGeom>
          <a:solidFill>
            <a:srgbClr val="848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17386" y="4829705"/>
            <a:ext cx="98385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b="1" dirty="0" err="1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구글</a:t>
            </a:r>
            <a:r>
              <a:rPr lang="ko-KR" altLang="en-US" sz="2000" b="1" dirty="0" smtClean="0">
                <a:solidFill>
                  <a:srgbClr val="8C776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드라이브 백업</a:t>
            </a:r>
            <a:endParaRPr lang="ko-KR" altLang="en-US" sz="2000" b="1" dirty="0">
              <a:solidFill>
                <a:srgbClr val="8C776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2" name="Picture 2" descr="C:\Users\samsung\Desktop\2020_1학기\졸작자료\사진자료\어플 분석\다이어리\어플 실행 사진\KakaoTalk_20200321_035905789_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76" y="2220939"/>
            <a:ext cx="1705263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amsung\Desktop\2020_1학기\졸작자료\사진자료\어플 분석\다이어리\어플 실행 사진\KakaoTalk_20200321_035905789_2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789" y="2220939"/>
            <a:ext cx="1705263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6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807</Words>
  <Application>Microsoft Office PowerPoint</Application>
  <PresentationFormat>사용자 지정</PresentationFormat>
  <Paragraphs>160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굴림</vt:lpstr>
      <vt:lpstr>Arial</vt:lpstr>
      <vt:lpstr>나눔바른고딕</vt:lpstr>
      <vt:lpstr>맑은 고딕</vt:lpstr>
      <vt:lpstr>Gotham Medium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Emma</dc:creator>
  <cp:lastModifiedBy>samsung</cp:lastModifiedBy>
  <cp:revision>40</cp:revision>
  <dcterms:created xsi:type="dcterms:W3CDTF">2019-09-08T14:28:11Z</dcterms:created>
  <dcterms:modified xsi:type="dcterms:W3CDTF">2020-03-21T18:44:34Z</dcterms:modified>
</cp:coreProperties>
</file>