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DB"/>
          </a:solidFill>
        </a:fill>
      </a:tcStyle>
    </a:wholeTbl>
    <a:band2H>
      <a:tcTxStyle b="def" i="def"/>
      <a:tcStyle>
        <a:tcBdr/>
        <a:fill>
          <a:solidFill>
            <a:srgbClr val="E9EC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BCA"/>
          </a:solidFill>
        </a:fill>
      </a:tcStyle>
    </a:wholeTbl>
    <a:band2H>
      <a:tcTxStyle b="def" i="def"/>
      <a:tcStyle>
        <a:tcBdr/>
        <a:fill>
          <a:solidFill>
            <a:srgbClr val="ECEE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3"/>
          </a:solidFill>
        </a:fill>
      </a:tcStyle>
    </a:wholeTbl>
    <a:band2H>
      <a:tcTxStyle b="def" i="def"/>
      <a:tcStyle>
        <a:tcBdr/>
        <a:fill>
          <a:solidFill>
            <a:srgbClr val="E9E8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A5C71"/>
        </a:fontRef>
        <a:srgbClr val="1A5C7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B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5C71"/>
        </a:fontRef>
        <a:srgbClr val="1A5C7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5C71"/>
              </a:solidFill>
              <a:prstDash val="solid"/>
              <a:round/>
            </a:ln>
          </a:top>
          <a:bottom>
            <a:ln w="254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5C71"/>
              </a:solidFill>
              <a:prstDash val="solid"/>
              <a:round/>
            </a:ln>
          </a:top>
          <a:bottom>
            <a:ln w="254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1D4"/>
          </a:solidFill>
        </a:fill>
      </a:tcStyle>
    </a:wholeTbl>
    <a:band2H>
      <a:tcTxStyle b="def" i="def"/>
      <a:tcStyle>
        <a:tcBdr/>
        <a:fill>
          <a:solidFill>
            <a:srgbClr val="E7E9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5C7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5C7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5C7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1A5C71"/>
              </a:solidFill>
              <a:prstDash val="solid"/>
              <a:round/>
            </a:ln>
          </a:left>
          <a:right>
            <a:ln w="12700" cap="flat">
              <a:solidFill>
                <a:srgbClr val="1A5C71"/>
              </a:solidFill>
              <a:prstDash val="solid"/>
              <a:round/>
            </a:ln>
          </a:right>
          <a:top>
            <a:ln w="12700" cap="flat">
              <a:solidFill>
                <a:srgbClr val="1A5C71"/>
              </a:solidFill>
              <a:prstDash val="solid"/>
              <a:round/>
            </a:ln>
          </a:top>
          <a:bottom>
            <a:ln w="127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solidFill>
                <a:srgbClr val="1A5C71"/>
              </a:solidFill>
              <a:prstDash val="solid"/>
              <a:round/>
            </a:ln>
          </a:insideH>
          <a:insideV>
            <a:ln w="12700" cap="flat">
              <a:solidFill>
                <a:srgbClr val="1A5C71"/>
              </a:solidFill>
              <a:prstDash val="solid"/>
              <a:round/>
            </a:ln>
          </a:insideV>
        </a:tcBdr>
        <a:fill>
          <a:solidFill>
            <a:srgbClr val="1A5C7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1A5C71"/>
              </a:solidFill>
              <a:prstDash val="solid"/>
              <a:round/>
            </a:ln>
          </a:left>
          <a:right>
            <a:ln w="12700" cap="flat">
              <a:solidFill>
                <a:srgbClr val="1A5C71"/>
              </a:solidFill>
              <a:prstDash val="solid"/>
              <a:round/>
            </a:ln>
          </a:right>
          <a:top>
            <a:ln w="12700" cap="flat">
              <a:solidFill>
                <a:srgbClr val="1A5C71"/>
              </a:solidFill>
              <a:prstDash val="solid"/>
              <a:round/>
            </a:ln>
          </a:top>
          <a:bottom>
            <a:ln w="127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solidFill>
                <a:srgbClr val="1A5C71"/>
              </a:solidFill>
              <a:prstDash val="solid"/>
              <a:round/>
            </a:ln>
          </a:insideH>
          <a:insideV>
            <a:ln w="12700" cap="flat">
              <a:solidFill>
                <a:srgbClr val="1A5C71"/>
              </a:solidFill>
              <a:prstDash val="solid"/>
              <a:round/>
            </a:ln>
          </a:insideV>
        </a:tcBdr>
        <a:fill>
          <a:solidFill>
            <a:srgbClr val="1A5C71">
              <a:alpha val="20000"/>
            </a:srgbClr>
          </a:solidFill>
        </a:fill>
      </a:tcStyle>
    </a:firstCol>
    <a:lastRow>
      <a:tcTxStyle b="on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1A5C71"/>
              </a:solidFill>
              <a:prstDash val="solid"/>
              <a:round/>
            </a:ln>
          </a:left>
          <a:right>
            <a:ln w="12700" cap="flat">
              <a:solidFill>
                <a:srgbClr val="1A5C71"/>
              </a:solidFill>
              <a:prstDash val="solid"/>
              <a:round/>
            </a:ln>
          </a:right>
          <a:top>
            <a:ln w="50800" cap="flat">
              <a:solidFill>
                <a:srgbClr val="1A5C71"/>
              </a:solidFill>
              <a:prstDash val="solid"/>
              <a:round/>
            </a:ln>
          </a:top>
          <a:bottom>
            <a:ln w="127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solidFill>
                <a:srgbClr val="1A5C71"/>
              </a:solidFill>
              <a:prstDash val="solid"/>
              <a:round/>
            </a:ln>
          </a:insideH>
          <a:insideV>
            <a:ln w="12700" cap="flat">
              <a:solidFill>
                <a:srgbClr val="1A5C7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A5C71"/>
        </a:fontRef>
        <a:srgbClr val="1A5C71"/>
      </a:tcTxStyle>
      <a:tcStyle>
        <a:tcBdr>
          <a:left>
            <a:ln w="12700" cap="flat">
              <a:solidFill>
                <a:srgbClr val="1A5C71"/>
              </a:solidFill>
              <a:prstDash val="solid"/>
              <a:round/>
            </a:ln>
          </a:left>
          <a:right>
            <a:ln w="12700" cap="flat">
              <a:solidFill>
                <a:srgbClr val="1A5C71"/>
              </a:solidFill>
              <a:prstDash val="solid"/>
              <a:round/>
            </a:ln>
          </a:right>
          <a:top>
            <a:ln w="12700" cap="flat">
              <a:solidFill>
                <a:srgbClr val="1A5C71"/>
              </a:solidFill>
              <a:prstDash val="solid"/>
              <a:round/>
            </a:ln>
          </a:top>
          <a:bottom>
            <a:ln w="254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solidFill>
                <a:srgbClr val="1A5C71"/>
              </a:solidFill>
              <a:prstDash val="solid"/>
              <a:round/>
            </a:ln>
          </a:insideH>
          <a:insideV>
            <a:ln w="12700" cap="flat">
              <a:solidFill>
                <a:srgbClr val="1A5C7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선"/>
          <p:cNvSpPr/>
          <p:nvPr/>
        </p:nvSpPr>
        <p:spPr>
          <a:xfrm flipV="1">
            <a:off x="766877" y="12048066"/>
            <a:ext cx="22850241" cy="12703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선"/>
          <p:cNvSpPr/>
          <p:nvPr/>
        </p:nvSpPr>
        <p:spPr>
          <a:xfrm>
            <a:off x="766877" y="952500"/>
            <a:ext cx="22850246" cy="0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선"/>
          <p:cNvSpPr/>
          <p:nvPr/>
        </p:nvSpPr>
        <p:spPr>
          <a:xfrm flipV="1">
            <a:off x="6527799" y="12034556"/>
            <a:ext cx="3" cy="1114985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선"/>
          <p:cNvSpPr/>
          <p:nvPr/>
        </p:nvSpPr>
        <p:spPr>
          <a:xfrm flipV="1">
            <a:off x="17856201" y="12034556"/>
            <a:ext cx="3" cy="1114985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본문 첫 번째 줄…"/>
          <p:cNvSpPr txBox="1"/>
          <p:nvPr>
            <p:ph type="body" sz="quarter" idx="1" hasCustomPrompt="1"/>
          </p:nvPr>
        </p:nvSpPr>
        <p:spPr>
          <a:xfrm>
            <a:off x="1181100" y="12364718"/>
            <a:ext cx="4965700" cy="467109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5pPr>
          </a:lstStyle>
          <a:p>
            <a:pPr/>
            <a:r>
              <a:t>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" name="위치"/>
          <p:cNvSpPr txBox="1"/>
          <p:nvPr>
            <p:ph type="body" sz="quarter" idx="21" hasCustomPrompt="1"/>
          </p:nvPr>
        </p:nvSpPr>
        <p:spPr>
          <a:xfrm>
            <a:off x="18237200" y="12364718"/>
            <a:ext cx="4965700" cy="467109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0" sz="2200">
                <a:solidFill>
                  <a:schemeClr val="accent5"/>
                </a:solidFill>
              </a:defRPr>
            </a:lvl1pPr>
          </a:lstStyle>
          <a:p>
            <a:pPr/>
            <a:r>
              <a:t>위치</a:t>
            </a:r>
          </a:p>
        </p:txBody>
      </p:sp>
      <p:sp>
        <p:nvSpPr>
          <p:cNvPr id="19" name="저자 및 날짜"/>
          <p:cNvSpPr txBox="1"/>
          <p:nvPr>
            <p:ph type="body" sz="quarter" idx="22" hasCustomPrompt="1"/>
          </p:nvPr>
        </p:nvSpPr>
        <p:spPr>
          <a:xfrm>
            <a:off x="6946900" y="12233909"/>
            <a:ext cx="10490200" cy="706631"/>
          </a:xfrm>
          <a:prstGeom prst="rect">
            <a:avLst/>
          </a:prstGeom>
        </p:spPr>
        <p:txBody>
          <a:bodyPr/>
          <a:lstStyle>
            <a:lvl1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0" sz="3500">
                <a:solidFill>
                  <a:schemeClr val="accent5"/>
                </a:solidFill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0" name="프레젠테이션 제목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pc="330" sz="110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1" name="슬라이드 번호"/>
          <p:cNvSpPr txBox="1"/>
          <p:nvPr>
            <p:ph type="sldNum" sz="quarter" idx="2"/>
          </p:nvPr>
        </p:nvSpPr>
        <p:spPr>
          <a:xfrm>
            <a:off x="11977624" y="12875008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선"/>
          <p:cNvSpPr/>
          <p:nvPr/>
        </p:nvSpPr>
        <p:spPr>
          <a:xfrm flipV="1">
            <a:off x="762002" y="952499"/>
            <a:ext cx="22860003" cy="4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9" name="선"/>
          <p:cNvSpPr/>
          <p:nvPr/>
        </p:nvSpPr>
        <p:spPr>
          <a:xfrm>
            <a:off x="757215" y="12603828"/>
            <a:ext cx="22862946" cy="3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" name="슬라이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2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본문 첫 번째 줄…"/>
          <p:cNvSpPr txBox="1"/>
          <p:nvPr>
            <p:ph type="body" sz="quarter" idx="1" hasCustomPrompt="1"/>
          </p:nvPr>
        </p:nvSpPr>
        <p:spPr>
          <a:xfrm>
            <a:off x="2082800" y="2795091"/>
            <a:ext cx="20205700" cy="6050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1pPr>
            <a:lvl2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2pPr>
            <a:lvl3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3pPr>
            <a:lvl4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4pPr>
            <a:lvl5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4" sz="3500">
                <a:solidFill>
                  <a:srgbClr val="8AACB9"/>
                </a:solidFill>
              </a:defRPr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본문 첫 번째 줄…"/>
          <p:cNvSpPr txBox="1"/>
          <p:nvPr>
            <p:ph type="body" idx="2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/>
          <a:lstStyle>
            <a:lvl1pPr marL="177800" indent="-177800" algn="ctr" defTabSz="2641600">
              <a:spcBef>
                <a:spcPts val="4400"/>
              </a:spcBef>
              <a:buSzTx/>
              <a:buNone/>
              <a:tabLst>
                <a:tab pos="5384800" algn="l"/>
              </a:tabLst>
              <a:defRPr spc="0" sz="5000"/>
            </a:lvl1pPr>
          </a:lstStyle>
          <a:p>
            <a:pPr/>
            <a:r>
              <a:t>의제 주제</a:t>
            </a:r>
          </a:p>
        </p:txBody>
      </p:sp>
      <p:sp>
        <p:nvSpPr>
          <p:cNvPr id="130" name="의제 제목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5C71"/>
                </a:solidFill>
              </a:defRPr>
            </a:lvl1pPr>
          </a:lstStyle>
          <a:p>
            <a:pPr/>
            <a:r>
              <a:t>의제 제목</a:t>
            </a:r>
          </a:p>
        </p:txBody>
      </p:sp>
      <p:sp>
        <p:nvSpPr>
          <p:cNvPr id="131" name="선"/>
          <p:cNvSpPr/>
          <p:nvPr/>
        </p:nvSpPr>
        <p:spPr>
          <a:xfrm>
            <a:off x="757215" y="12603828"/>
            <a:ext cx="22862946" cy="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선"/>
          <p:cNvSpPr/>
          <p:nvPr/>
        </p:nvSpPr>
        <p:spPr>
          <a:xfrm flipV="1">
            <a:off x="762000" y="952499"/>
            <a:ext cx="22860003" cy="4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역서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본문 첫 번째 줄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3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1pPr>
            <a:lvl2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2pPr>
            <a:lvl3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3pPr>
            <a:lvl4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4pPr>
            <a:lvl5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1" name="선"/>
          <p:cNvSpPr/>
          <p:nvPr/>
        </p:nvSpPr>
        <p:spPr>
          <a:xfrm>
            <a:off x="766877" y="952500"/>
            <a:ext cx="22850246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선"/>
          <p:cNvSpPr/>
          <p:nvPr/>
        </p:nvSpPr>
        <p:spPr>
          <a:xfrm>
            <a:off x="757215" y="12603828"/>
            <a:ext cx="22862946" cy="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중요한 사실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본문 첫 번째 줄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5"/>
          </a:xfrm>
          <a:prstGeom prst="rect">
            <a:avLst/>
          </a:prstGeom>
        </p:spPr>
        <p:txBody>
          <a:bodyPr anchor="b"/>
          <a:lstStyle>
            <a:lvl1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1pPr>
            <a:lvl2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2pPr>
            <a:lvl3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3pPr>
            <a:lvl4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4pPr>
            <a:lvl5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1" name="사실 정보"/>
          <p:cNvSpPr txBox="1"/>
          <p:nvPr>
            <p:ph type="body" sz="quarter" idx="21" hasCustomPrompt="1"/>
          </p:nvPr>
        </p:nvSpPr>
        <p:spPr>
          <a:xfrm>
            <a:off x="2082800" y="8407992"/>
            <a:ext cx="20205700" cy="694058"/>
          </a:xfrm>
          <a:prstGeom prst="rect">
            <a:avLst/>
          </a:prstGeom>
        </p:spPr>
        <p:txBody>
          <a:bodyPr/>
          <a:lstStyle>
            <a:lvl1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0" sz="3400">
                <a:solidFill>
                  <a:schemeClr val="accent1"/>
                </a:solidFill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52" name="선"/>
          <p:cNvSpPr/>
          <p:nvPr/>
        </p:nvSpPr>
        <p:spPr>
          <a:xfrm flipV="1">
            <a:off x="762000" y="952499"/>
            <a:ext cx="22860003" cy="4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선"/>
          <p:cNvSpPr/>
          <p:nvPr/>
        </p:nvSpPr>
        <p:spPr>
          <a:xfrm>
            <a:off x="766877" y="12598400"/>
            <a:ext cx="22850246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본문 첫 번째 줄…"/>
          <p:cNvSpPr txBox="1"/>
          <p:nvPr>
            <p:ph type="body" sz="quarter" idx="1" hasCustomPrompt="1"/>
          </p:nvPr>
        </p:nvSpPr>
        <p:spPr>
          <a:xfrm>
            <a:off x="2088436" y="11375559"/>
            <a:ext cx="20207127" cy="706631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5pPr>
          </a:lstStyle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2" name="선"/>
          <p:cNvSpPr/>
          <p:nvPr/>
        </p:nvSpPr>
        <p:spPr>
          <a:xfrm flipV="1">
            <a:off x="762000" y="952499"/>
            <a:ext cx="22860003" cy="4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선"/>
          <p:cNvSpPr/>
          <p:nvPr/>
        </p:nvSpPr>
        <p:spPr>
          <a:xfrm>
            <a:off x="762000" y="12598400"/>
            <a:ext cx="22860003" cy="0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본문 첫 번째 줄…"/>
          <p:cNvSpPr txBox="1"/>
          <p:nvPr>
            <p:ph type="body" sz="half" idx="21" hasCustomPrompt="1"/>
          </p:nvPr>
        </p:nvSpPr>
        <p:spPr>
          <a:xfrm>
            <a:off x="2088436" y="4298870"/>
            <a:ext cx="20207128" cy="4699003"/>
          </a:xfrm>
          <a:prstGeom prst="rect">
            <a:avLst/>
          </a:prstGeom>
        </p:spPr>
        <p:txBody>
          <a:bodyPr anchor="ctr"/>
          <a:lstStyle/>
          <a:p>
            <a:pPr lvl="4" marL="0" indent="2560320" algn="ctr" defTabSz="350520">
              <a:lnSpc>
                <a:spcPct val="90000"/>
              </a:lnSpc>
              <a:spcBef>
                <a:spcPts val="0"/>
              </a:spcBef>
              <a:buSzTx/>
              <a:buNone/>
              <a:defRPr cap="all" spc="0" sz="5700"/>
            </a:pPr>
            <a:r>
              <a:t>“멋진 인용구”
</a:t>
            </a:r>
          </a:p>
        </p:txBody>
      </p:sp>
      <p:sp>
        <p:nvSpPr>
          <p:cNvPr id="1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분홍색 벽 앞 분홍색 삼층 서랍 위에 놓인 분홍색 타자기"/>
          <p:cNvSpPr/>
          <p:nvPr>
            <p:ph type="pic" idx="21"/>
          </p:nvPr>
        </p:nvSpPr>
        <p:spPr>
          <a:xfrm>
            <a:off x="-609600" y="431800"/>
            <a:ext cx="21514743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3" name="분홍색 배경에 밝은 터키색 카세트테이프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4" name="노란색 배경 앞의 초록색 책장에 놓인 작은 복고풍 시계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일렬로 늘어진 분홍색, 파란색, 주황색, 초록색 계열의 형광색 빈티지 텔레비전 네 대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노란색 배경 앞 초록색 책장에 일렬로 늘어진 작은 복고풍 시계 일곱 개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" name="본문 첫 번째 줄…"/>
          <p:cNvSpPr txBox="1"/>
          <p:nvPr>
            <p:ph type="body" sz="quarter" idx="1" hasCustomPrompt="1"/>
          </p:nvPr>
        </p:nvSpPr>
        <p:spPr>
          <a:xfrm>
            <a:off x="1181100" y="12364718"/>
            <a:ext cx="4965700" cy="467109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5pPr>
          </a:lstStyle>
          <a:p>
            <a:pPr/>
            <a:r>
              <a:t>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" name="위치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9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0" sz="2200">
                <a:solidFill>
                  <a:srgbClr val="FFFFFF"/>
                </a:solidFill>
              </a:defRPr>
            </a:lvl1pPr>
          </a:lstStyle>
          <a:p>
            <a:pPr/>
            <a:r>
              <a:t>위치</a:t>
            </a:r>
          </a:p>
        </p:txBody>
      </p:sp>
      <p:sp>
        <p:nvSpPr>
          <p:cNvPr id="31" name="저자 및 날짜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31"/>
          </a:xfrm>
          <a:prstGeom prst="rect">
            <a:avLst/>
          </a:prstGeom>
        </p:spPr>
        <p:txBody>
          <a:bodyPr/>
          <a:lstStyle>
            <a:lvl1pPr marL="0" indent="0" algn="ctr" defTabSz="572516">
              <a:lnSpc>
                <a:spcPct val="120000"/>
              </a:lnSpc>
              <a:spcBef>
                <a:spcPts val="0"/>
              </a:spcBef>
              <a:buSzTx/>
              <a:buNone/>
              <a:defRPr spc="100" sz="3500">
                <a:solidFill>
                  <a:srgbClr val="FFFFFF"/>
                </a:solidFill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32" name="선"/>
          <p:cNvSpPr/>
          <p:nvPr/>
        </p:nvSpPr>
        <p:spPr>
          <a:xfrm>
            <a:off x="766877" y="12060766"/>
            <a:ext cx="22850241" cy="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선"/>
          <p:cNvSpPr/>
          <p:nvPr/>
        </p:nvSpPr>
        <p:spPr>
          <a:xfrm flipV="1">
            <a:off x="6527799" y="12034556"/>
            <a:ext cx="3" cy="1114985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선"/>
          <p:cNvSpPr/>
          <p:nvPr/>
        </p:nvSpPr>
        <p:spPr>
          <a:xfrm flipV="1">
            <a:off x="17856201" y="12034556"/>
            <a:ext cx="3" cy="1114985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" name="선"/>
          <p:cNvSpPr/>
          <p:nvPr/>
        </p:nvSpPr>
        <p:spPr>
          <a:xfrm>
            <a:off x="766877" y="952499"/>
            <a:ext cx="22850246" cy="4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" name="본문 첫 번째 줄…"/>
          <p:cNvSpPr txBox="1"/>
          <p:nvPr>
            <p:ph type="body" sz="quarter" idx="24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 anchor="b"/>
          <a:lstStyle/>
          <a:p>
            <a:pPr lvl="4" marL="0" indent="2039111" algn="ctr" defTabSz="239522">
              <a:lnSpc>
                <a:spcPct val="120000"/>
              </a:lnSpc>
              <a:spcBef>
                <a:spcPts val="0"/>
              </a:spcBef>
              <a:buSzTx/>
              <a:buNone/>
              <a:defRPr spc="0" sz="1400">
                <a:solidFill>
                  <a:srgbClr val="FFFFFF"/>
                </a:solidFill>
              </a:defRPr>
            </a:pPr>
            <a:r>
              <a:t>프레젠테이션 부제
</a:t>
            </a:r>
          </a:p>
        </p:txBody>
      </p:sp>
      <p:sp>
        <p:nvSpPr>
          <p:cNvPr id="37" name="프레젠테이션 제목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</p:spPr>
        <p:txBody>
          <a:bodyPr/>
          <a:lstStyle>
            <a:lvl1pPr>
              <a:defRPr spc="330" sz="110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38" name="슬라이드 번호"/>
          <p:cNvSpPr txBox="1"/>
          <p:nvPr>
            <p:ph type="sldNum" sz="quarter" idx="2"/>
          </p:nvPr>
        </p:nvSpPr>
        <p:spPr>
          <a:xfrm>
            <a:off x="11977624" y="12875008"/>
            <a:ext cx="438405" cy="48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본문 첫 번째 줄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3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슬라이드 제목"/>
          <p:cNvSpPr txBox="1"/>
          <p:nvPr>
            <p:ph type="title" hasCustomPrompt="1"/>
          </p:nvPr>
        </p:nvSpPr>
        <p:spPr>
          <a:xfrm>
            <a:off x="1270000" y="4925417"/>
            <a:ext cx="11785600" cy="293370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47" name="분홍색 벽 앞 분홍색 삼층 서랍 위에 놓인 분홍색 타자기"/>
          <p:cNvSpPr/>
          <p:nvPr>
            <p:ph type="pic" idx="21"/>
          </p:nvPr>
        </p:nvSpPr>
        <p:spPr>
          <a:xfrm>
            <a:off x="12801600" y="1895694"/>
            <a:ext cx="17642204" cy="9924611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" name="선"/>
          <p:cNvSpPr/>
          <p:nvPr/>
        </p:nvSpPr>
        <p:spPr>
          <a:xfrm>
            <a:off x="757215" y="12603828"/>
            <a:ext cx="22862946" cy="3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" name="선"/>
          <p:cNvSpPr/>
          <p:nvPr/>
        </p:nvSpPr>
        <p:spPr>
          <a:xfrm flipV="1">
            <a:off x="762002" y="952499"/>
            <a:ext cx="22860003" cy="4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본문 첫 번째 줄…"/>
          <p:cNvSpPr txBox="1"/>
          <p:nvPr>
            <p:ph type="body" sz="half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8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5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본문 첫 번째 줄…"/>
          <p:cNvSpPr txBox="1"/>
          <p:nvPr>
            <p:ph type="body" sz="half" idx="1" hasCustomPrompt="1"/>
          </p:nvPr>
        </p:nvSpPr>
        <p:spPr>
          <a:prstGeom prst="rect">
            <a:avLst/>
          </a:prstGeom>
        </p:spPr>
        <p:txBody>
          <a:bodyPr numCol="2" spcCol="1289180"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75" name="본문 첫 번째 줄…"/>
          <p:cNvSpPr txBox="1"/>
          <p:nvPr>
            <p:ph type="body" sz="quarter" idx="1" hasCustomPrompt="1"/>
          </p:nvPr>
        </p:nvSpPr>
        <p:spPr>
          <a:xfrm>
            <a:off x="2088433" y="6720284"/>
            <a:ext cx="10972804" cy="546717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노란색 패턴 벽지 앞 빈티지 텔레비전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7" name="선"/>
          <p:cNvSpPr/>
          <p:nvPr/>
        </p:nvSpPr>
        <p:spPr>
          <a:xfrm flipV="1">
            <a:off x="762002" y="952499"/>
            <a:ext cx="22860003" cy="4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선"/>
          <p:cNvSpPr/>
          <p:nvPr/>
        </p:nvSpPr>
        <p:spPr>
          <a:xfrm>
            <a:off x="762000" y="12598400"/>
            <a:ext cx="22860003" cy="0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87" name="본문 첫 번째 줄…"/>
          <p:cNvSpPr txBox="1"/>
          <p:nvPr>
            <p:ph type="body" sz="quarter" idx="1" hasCustomPrompt="1"/>
          </p:nvPr>
        </p:nvSpPr>
        <p:spPr>
          <a:xfrm>
            <a:off x="2088433" y="6720284"/>
            <a:ext cx="10972804" cy="546717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8" name="선"/>
          <p:cNvSpPr/>
          <p:nvPr/>
        </p:nvSpPr>
        <p:spPr>
          <a:xfrm flipV="1">
            <a:off x="762002" y="952499"/>
            <a:ext cx="22860003" cy="4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선"/>
          <p:cNvSpPr/>
          <p:nvPr/>
        </p:nvSpPr>
        <p:spPr>
          <a:xfrm>
            <a:off x="762000" y="12598400"/>
            <a:ext cx="22860003" cy="0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슬라이드 제목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98" name="본문 첫 번째 줄…"/>
          <p:cNvSpPr txBox="1"/>
          <p:nvPr>
            <p:ph type="body" sz="quarter" idx="1" hasCustomPrompt="1"/>
          </p:nvPr>
        </p:nvSpPr>
        <p:spPr>
          <a:xfrm>
            <a:off x="2088433" y="6720284"/>
            <a:ext cx="10972804" cy="546717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선"/>
          <p:cNvSpPr/>
          <p:nvPr/>
        </p:nvSpPr>
        <p:spPr>
          <a:xfrm flipV="1">
            <a:off x="762002" y="952499"/>
            <a:ext cx="22860003" cy="4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선"/>
          <p:cNvSpPr/>
          <p:nvPr/>
        </p:nvSpPr>
        <p:spPr>
          <a:xfrm>
            <a:off x="762000" y="12598400"/>
            <a:ext cx="22860003" cy="0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섹션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섹션 제목"/>
          <p:cNvSpPr txBox="1"/>
          <p:nvPr>
            <p:ph type="title" hasCustomPrompt="1"/>
          </p:nvPr>
        </p:nvSpPr>
        <p:spPr>
          <a:xfrm>
            <a:off x="2086105" y="4292600"/>
            <a:ext cx="20205704" cy="5651500"/>
          </a:xfrm>
          <a:prstGeom prst="rect">
            <a:avLst/>
          </a:prstGeom>
        </p:spPr>
        <p:txBody>
          <a:bodyPr anchor="ctr"/>
          <a:lstStyle>
            <a:lvl1pPr>
              <a:defRPr spc="330" sz="11000">
                <a:solidFill>
                  <a:schemeClr val="accent5"/>
                </a:soli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109" name="선"/>
          <p:cNvSpPr/>
          <p:nvPr/>
        </p:nvSpPr>
        <p:spPr>
          <a:xfrm flipV="1">
            <a:off x="762000" y="952499"/>
            <a:ext cx="22860003" cy="4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" name="선"/>
          <p:cNvSpPr/>
          <p:nvPr/>
        </p:nvSpPr>
        <p:spPr>
          <a:xfrm>
            <a:off x="762000" y="12598400"/>
            <a:ext cx="22860003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766877" y="952499"/>
            <a:ext cx="22850246" cy="4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선"/>
          <p:cNvSpPr/>
          <p:nvPr/>
        </p:nvSpPr>
        <p:spPr>
          <a:xfrm>
            <a:off x="757215" y="12603828"/>
            <a:ext cx="22862946" cy="3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본문 첫 번째 줄…"/>
          <p:cNvSpPr txBox="1"/>
          <p:nvPr>
            <p:ph type="body" idx="1" hasCustomPrompt="1"/>
          </p:nvPr>
        </p:nvSpPr>
        <p:spPr>
          <a:xfrm>
            <a:off x="2082800" y="4195233"/>
            <a:ext cx="20207127" cy="6282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슬라이드 제목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6" name="슬라이드 번호"/>
          <p:cNvSpPr txBox="1"/>
          <p:nvPr>
            <p:ph type="sldNum" sz="quarter" idx="2"/>
          </p:nvPr>
        </p:nvSpPr>
        <p:spPr>
          <a:xfrm>
            <a:off x="11979148" y="12875008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spcBef>
                <a:spcPts val="0"/>
              </a:spcBef>
              <a:defRPr b="0" spc="0" sz="22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titleStyle>
    <p:bodyStyle>
      <a:lvl1pPr marL="635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270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905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540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3175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운영체제의 개념과 종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운영체제의 개념과 종류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그래픽 사용자 인터페이스 제공 : 그래픽 기반 인터페이스 방식…"/>
          <p:cNvSpPr txBox="1"/>
          <p:nvPr>
            <p:ph type="body" sz="half" idx="1"/>
          </p:nvPr>
        </p:nvSpPr>
        <p:spPr>
          <a:xfrm>
            <a:off x="2082799" y="4195231"/>
            <a:ext cx="20207128" cy="628206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pc="0"/>
            </a:pPr>
            <a:r>
              <a:t>그래픽 사용자 인터페이스 제공 : 그래픽 기반 인터페이스 방식</a:t>
            </a:r>
          </a:p>
          <a:p>
            <a:pPr>
              <a:buBlip>
                <a:blip r:embed="rId2"/>
              </a:buBlip>
              <a:defRPr spc="0"/>
            </a:pPr>
            <a:r>
              <a:t>선점형 멀티태스킹 방식 제공:  동시에 여러개의 프로그램을 실행하면서 운영체제가 각 장업의 cpu 이용 시간을 제어</a:t>
            </a:r>
          </a:p>
          <a:p>
            <a:pPr>
              <a:buBlip>
                <a:blip r:embed="rId2"/>
              </a:buBlip>
              <a:defRPr spc="0"/>
            </a:pPr>
            <a:r>
              <a:t>자동 감지 제공 : 하드웨어를 설치 했을 때 필요한 시스템 환경을 운영체제가 자동으로 구성해주는 자동 감지 기능 제공</a:t>
            </a:r>
          </a:p>
          <a:p>
            <a:pPr>
              <a:buBlip>
                <a:blip r:embed="rId2"/>
              </a:buBlip>
              <a:defRPr spc="0"/>
            </a:pPr>
            <a:r>
              <a:t>OLE(Object Linking ans Embedding) 사용 : 개체를 현재 작성 중인 문서에 자유롭게 연결 또는 삽입하여 편집할 수 있게 하는 기능 제공</a:t>
            </a:r>
          </a:p>
        </p:txBody>
      </p:sp>
      <p:sp>
        <p:nvSpPr>
          <p:cNvPr id="233" name="윈도우 운영체제의 특징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>
            <a:lvl1pPr defTabSz="578358">
              <a:defRPr spc="200" sz="8900"/>
            </a:lvl1pPr>
          </a:lstStyle>
          <a:p>
            <a:pPr/>
            <a:r>
              <a:t>윈도우 운영체제의 특징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- 1969년 미국 AT&amp;T 벨 연구소에서 켄 톰슨이 개발한 운영체제…"/>
          <p:cNvSpPr txBox="1"/>
          <p:nvPr>
            <p:ph type="body" sz="half" idx="1"/>
          </p:nvPr>
        </p:nvSpPr>
        <p:spPr>
          <a:xfrm>
            <a:off x="1270000" y="4773667"/>
            <a:ext cx="11785600" cy="7090352"/>
          </a:xfrm>
          <a:prstGeom prst="rect">
            <a:avLst/>
          </a:prstGeom>
        </p:spPr>
        <p:txBody>
          <a:bodyPr/>
          <a:lstStyle/>
          <a:p>
            <a:pPr>
              <a:defRPr spc="100"/>
            </a:pPr>
            <a:r>
              <a:t>- 1969년 미국 AT&amp;T 벨 연구소에서 켄 톰슨이 개발한 운영체제</a:t>
            </a:r>
          </a:p>
          <a:p>
            <a:pPr>
              <a:defRPr spc="100"/>
            </a:pPr>
            <a:r>
              <a:t>-처음에는 어셈블리 언어로 개발되었으나, 데니스 리치가 1972년 c 언어로 다시 작성 </a:t>
            </a:r>
          </a:p>
          <a:p>
            <a:pPr>
              <a:defRPr spc="100"/>
            </a:pPr>
            <a:r>
              <a:t>- 90% 이상 c 언어로 구현되어 있음</a:t>
            </a:r>
          </a:p>
          <a:p>
            <a:pPr>
              <a:defRPr spc="100"/>
            </a:pPr>
            <a:r>
              <a:t>- 현대적 컴퓨터 운영체제의 원천으로 윈도우를 제외한 Mac OS, IOS 등의 운영체제의 기반이 됨</a:t>
            </a:r>
          </a:p>
        </p:txBody>
      </p:sp>
      <p:sp>
        <p:nvSpPr>
          <p:cNvPr id="236" name="유닉스"/>
          <p:cNvSpPr txBox="1"/>
          <p:nvPr>
            <p:ph type="title"/>
          </p:nvPr>
        </p:nvSpPr>
        <p:spPr>
          <a:xfrm>
            <a:off x="1491469" y="1138256"/>
            <a:ext cx="11785605" cy="2933701"/>
          </a:xfrm>
          <a:prstGeom prst="rect">
            <a:avLst/>
          </a:prstGeom>
        </p:spPr>
        <p:txBody>
          <a:bodyPr/>
          <a:lstStyle>
            <a:lvl1pPr>
              <a:defRPr spc="200"/>
            </a:lvl1pPr>
          </a:lstStyle>
          <a:p>
            <a:pPr/>
            <a:r>
              <a:t>유닉스</a:t>
            </a:r>
          </a:p>
        </p:txBody>
      </p:sp>
      <p:pic>
        <p:nvPicPr>
          <p:cNvPr id="237" name="분홍색 벽 앞 분홍색 삼층 서랍 위에 놓인 분홍색 타자기" descr="분홍색 벽 앞 분홍색 삼층 서랍 위에 놓인 분홍색 타자기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3652500" y="1895694"/>
            <a:ext cx="9924609" cy="992461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시분할 시스템 : 대화식 운영체제로서 시분할 시스템을 위해 설계…"/>
          <p:cNvSpPr txBox="1"/>
          <p:nvPr>
            <p:ph type="body" sz="half" idx="1"/>
          </p:nvPr>
        </p:nvSpPr>
        <p:spPr>
          <a:xfrm>
            <a:off x="2082799" y="4195231"/>
            <a:ext cx="20207128" cy="6282062"/>
          </a:xfrm>
          <a:prstGeom prst="rect">
            <a:avLst/>
          </a:prstGeom>
        </p:spPr>
        <p:txBody>
          <a:bodyPr/>
          <a:lstStyle/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0" sz="3300"/>
            </a:pPr>
            <a:r>
              <a:t>시분할 시스템 : 대화식 운영체제로서 시분할 시스템을 위해 설계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0" sz="3300"/>
            </a:pPr>
            <a:r>
              <a:t>이식성 : 90% 이상 c 언어로 되어 있고, 시스템 프로그램이 모듈화되어 있어서 다른 하드웨어 기종으로 쉽게 이식 가능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0" sz="3300"/>
            </a:pPr>
            <a:r>
              <a:t>다중 사용자 및 작업 지원 : 한번에 하나 이상의 작업을 수행하는 기능 제공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0" sz="3300"/>
            </a:pPr>
            <a:r>
              <a:t>네트워킹 :  강력한 네트워킹 기능으로 통신망 관리에 적합 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0" sz="3300"/>
            </a:pPr>
            <a:r>
              <a:t>파일 시스템 : 트리 구조의 파일 시스템</a:t>
            </a:r>
          </a:p>
          <a:p>
            <a:pPr marL="584200" indent="-584200" defTabSz="327152">
              <a:spcBef>
                <a:spcPts val="3900"/>
              </a:spcBef>
              <a:buBlip>
                <a:blip r:embed="rId2"/>
              </a:buBlip>
              <a:defRPr spc="0" sz="3300"/>
            </a:pPr>
            <a:r>
              <a:t>개발 용이성 : 전문적인 프로그램 개발에 유리</a:t>
            </a:r>
          </a:p>
        </p:txBody>
      </p:sp>
      <p:sp>
        <p:nvSpPr>
          <p:cNvPr id="240" name="유닉스 특징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>
            <a:lvl1pPr defTabSz="578358">
              <a:defRPr spc="200" sz="8900"/>
            </a:lvl1pPr>
          </a:lstStyle>
          <a:p>
            <a:pPr/>
            <a:r>
              <a:t>유닉스 특징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- 1991년 리누스 토발즈에 의해 개발된 오픈소스 유닉스 호환 운영체제…"/>
          <p:cNvSpPr txBox="1"/>
          <p:nvPr>
            <p:ph type="body" sz="half" idx="1"/>
          </p:nvPr>
        </p:nvSpPr>
        <p:spPr>
          <a:xfrm>
            <a:off x="1269999" y="4381881"/>
            <a:ext cx="10934581" cy="7105633"/>
          </a:xfrm>
          <a:prstGeom prst="rect">
            <a:avLst/>
          </a:prstGeom>
        </p:spPr>
        <p:txBody>
          <a:bodyPr/>
          <a:lstStyle/>
          <a:p>
            <a:pPr defTabSz="525779">
              <a:defRPr spc="0" sz="3200"/>
            </a:pPr>
            <a:r>
              <a:t>- 1991년 리누스 토발즈에 의해 개발된 오픈소스 유닉스 호환 운영체제</a:t>
            </a:r>
            <a:endParaRPr spc="97"/>
          </a:p>
          <a:p>
            <a:pPr defTabSz="525779">
              <a:defRPr spc="97" sz="3200"/>
            </a:pPr>
          </a:p>
          <a:p>
            <a:pPr defTabSz="525779">
              <a:defRPr spc="0" sz="3200"/>
            </a:pPr>
            <a:r>
              <a:t>*특징*</a:t>
            </a:r>
            <a:endParaRPr spc="97"/>
          </a:p>
          <a:p>
            <a:pPr defTabSz="525779">
              <a:defRPr spc="0" sz="3200"/>
            </a:pPr>
            <a:r>
              <a:t>- 다중 사용자 시스템 : 여러 사용자가 동시에 시스템 접근 &amp; 사용</a:t>
            </a:r>
            <a:endParaRPr spc="97"/>
          </a:p>
          <a:p>
            <a:pPr defTabSz="525779">
              <a:defRPr spc="0" sz="3200"/>
            </a:pPr>
            <a:r>
              <a:t>- 오픈 소스 : 사용자가 수정하여 사용 가능</a:t>
            </a:r>
            <a:endParaRPr spc="97"/>
          </a:p>
          <a:p>
            <a:pPr defTabSz="525779">
              <a:defRPr spc="0" sz="3200"/>
            </a:pPr>
            <a:r>
              <a:t>- 파일 시스템 지원 : 고유 파일시스템</a:t>
            </a:r>
            <a:endParaRPr spc="97"/>
          </a:p>
          <a:p>
            <a:pPr defTabSz="525779">
              <a:defRPr spc="0" sz="3200"/>
            </a:pPr>
            <a:r>
              <a:t>- 이식성/유연성/확장성 : c언어로 개발되어 다른 시스템으로 이식 가능</a:t>
            </a:r>
            <a:endParaRPr spc="97"/>
          </a:p>
          <a:p>
            <a:pPr defTabSz="525779">
              <a:defRPr spc="0" sz="3200"/>
            </a:pPr>
            <a:r>
              <a:t>- 다양한 배포판 : 서버, 개발용, pc 용 등 다양한 배포판 존재</a:t>
            </a:r>
          </a:p>
        </p:txBody>
      </p:sp>
      <p:sp>
        <p:nvSpPr>
          <p:cNvPr id="243" name="리눅스"/>
          <p:cNvSpPr txBox="1"/>
          <p:nvPr>
            <p:ph type="title"/>
          </p:nvPr>
        </p:nvSpPr>
        <p:spPr>
          <a:xfrm>
            <a:off x="1270000" y="1293284"/>
            <a:ext cx="11785600" cy="2933704"/>
          </a:xfrm>
          <a:prstGeom prst="rect">
            <a:avLst/>
          </a:prstGeom>
        </p:spPr>
        <p:txBody>
          <a:bodyPr/>
          <a:lstStyle>
            <a:lvl1pPr>
              <a:defRPr spc="200"/>
            </a:lvl1pPr>
          </a:lstStyle>
          <a:p>
            <a:pPr/>
            <a:r>
              <a:t>리눅스</a:t>
            </a:r>
          </a:p>
        </p:txBody>
      </p:sp>
      <p:pic>
        <p:nvPicPr>
          <p:cNvPr id="244" name="분홍색 벽 앞 분홍색 삼층 서랍 위에 놓인 분홍색 타자기" descr="분홍색 벽 앞 분홍색 삼층 서랍 위에 놓인 분홍색 타자기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2499" t="0" r="12499" b="0"/>
          <a:stretch>
            <a:fillRect/>
          </a:stretch>
        </p:blipFill>
        <p:spPr>
          <a:xfrm>
            <a:off x="13663333" y="1432520"/>
            <a:ext cx="9924610" cy="992460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유닉스와 완벽하게 호환 가능…"/>
          <p:cNvSpPr txBox="1"/>
          <p:nvPr>
            <p:ph type="body" sz="quarter" idx="1"/>
          </p:nvPr>
        </p:nvSpPr>
        <p:spPr>
          <a:xfrm>
            <a:off x="3212303" y="4438851"/>
            <a:ext cx="8097747" cy="628206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pc="0"/>
            </a:pPr>
            <a:r>
              <a:t>유닉스와 완벽하게 호환 가능</a:t>
            </a:r>
          </a:p>
          <a:p>
            <a:pPr>
              <a:buBlip>
                <a:blip r:embed="rId2"/>
              </a:buBlip>
              <a:defRPr spc="0"/>
            </a:pPr>
            <a:r>
              <a:t>공개 운영체제</a:t>
            </a:r>
          </a:p>
          <a:p>
            <a:pPr>
              <a:buBlip>
                <a:blip r:embed="rId2"/>
              </a:buBlip>
              <a:defRPr spc="0"/>
            </a:pPr>
            <a:r>
              <a:t>안정적</a:t>
            </a:r>
          </a:p>
          <a:p>
            <a:pPr>
              <a:buBlip>
                <a:blip r:embed="rId2"/>
              </a:buBlip>
              <a:defRPr spc="0"/>
            </a:pPr>
            <a:r>
              <a:t>강력한 보안 기능</a:t>
            </a:r>
          </a:p>
          <a:p>
            <a:pPr>
              <a:buBlip>
                <a:blip r:embed="rId2"/>
              </a:buBlip>
              <a:defRPr spc="0"/>
            </a:pPr>
            <a:r>
              <a:t>풍부한 개발 환경</a:t>
            </a:r>
          </a:p>
        </p:txBody>
      </p:sp>
      <p:sp>
        <p:nvSpPr>
          <p:cNvPr id="247" name="리눅스 장/단점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>
            <a:lvl1pPr defTabSz="578358">
              <a:defRPr spc="200" sz="8900"/>
            </a:lvl1pPr>
          </a:lstStyle>
          <a:p>
            <a:pPr/>
            <a:r>
              <a:t>리눅스 장/단점</a:t>
            </a:r>
          </a:p>
        </p:txBody>
      </p:sp>
      <p:sp>
        <p:nvSpPr>
          <p:cNvPr id="248" name="기술 지원 부족…"/>
          <p:cNvSpPr txBox="1"/>
          <p:nvPr/>
        </p:nvSpPr>
        <p:spPr>
          <a:xfrm>
            <a:off x="14523609" y="4608038"/>
            <a:ext cx="8097748" cy="6282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35000" indent="-635000">
              <a:buSzPct val="100000"/>
              <a:buBlip>
                <a:blip r:embed="rId2"/>
              </a:buBlip>
              <a:defRPr spc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기술 지원 부족</a:t>
            </a:r>
          </a:p>
          <a:p>
            <a:pPr marL="635000" indent="-635000">
              <a:buSzPct val="100000"/>
              <a:buBlip>
                <a:blip r:embed="rId2"/>
              </a:buBlip>
              <a:defRPr spc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숙련된 사용자 기술 필요</a:t>
            </a:r>
          </a:p>
          <a:p>
            <a:pPr marL="635000" indent="-635000">
              <a:buSzPct val="100000"/>
              <a:buBlip>
                <a:blip r:embed="rId2"/>
              </a:buBlip>
              <a:defRPr spc="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한글 입출력에 어려움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그 외에도.."/>
          <p:cNvSpPr txBox="1"/>
          <p:nvPr>
            <p:ph type="title"/>
          </p:nvPr>
        </p:nvSpPr>
        <p:spPr>
          <a:xfrm>
            <a:off x="5435460" y="938931"/>
            <a:ext cx="11785604" cy="2933704"/>
          </a:xfrm>
          <a:prstGeom prst="rect">
            <a:avLst/>
          </a:prstGeom>
        </p:spPr>
        <p:txBody>
          <a:bodyPr/>
          <a:lstStyle>
            <a:lvl1pPr>
              <a:defRPr spc="200"/>
            </a:lvl1pPr>
          </a:lstStyle>
          <a:p>
            <a:pPr/>
            <a:r>
              <a:t>그 외에도..</a:t>
            </a:r>
          </a:p>
        </p:txBody>
      </p:sp>
      <p:pic>
        <p:nvPicPr>
          <p:cNvPr id="251" name="분홍색 벽 앞 분홍색 삼층 서랍 위에 놓인 분홍색 타자기" descr="분홍색 벽 앞 분홍색 삼층 서랍 위에 놓인 분홍색 타자기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2000" t="0" r="22000" b="0"/>
          <a:stretch>
            <a:fillRect/>
          </a:stretch>
        </p:blipFill>
        <p:spPr>
          <a:xfrm>
            <a:off x="2577976" y="4103844"/>
            <a:ext cx="7942877" cy="7942875"/>
          </a:xfrm>
          <a:prstGeom prst="rect">
            <a:avLst/>
          </a:prstGeom>
        </p:spPr>
      </p:pic>
      <p:pic>
        <p:nvPicPr>
          <p:cNvPr id="252" name="붙여넣은 동영상.png" descr="붙여넣은 동영상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64434" y="4168954"/>
            <a:ext cx="10377052" cy="7812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감사합니다:)"/>
          <p:cNvSpPr txBox="1"/>
          <p:nvPr/>
        </p:nvSpPr>
        <p:spPr>
          <a:xfrm>
            <a:off x="9309245" y="5399628"/>
            <a:ext cx="15276443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pc="83" sz="83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감사합니다:)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노란색 배경 앞 초록색 책장에 일렬로 늘어진 작은 복고풍 시계 일곱 개" descr="노란색 배경 앞 초록색 책장에 일렬로 늘어진 작은 복고풍 시계 일곱 개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4337" r="0" b="14337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02" name="선"/>
          <p:cNvSpPr/>
          <p:nvPr/>
        </p:nvSpPr>
        <p:spPr>
          <a:xfrm>
            <a:off x="766877" y="12060766"/>
            <a:ext cx="22850241" cy="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 flipV="1">
            <a:off x="6527799" y="12034556"/>
            <a:ext cx="3" cy="1114985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선"/>
          <p:cNvSpPr/>
          <p:nvPr/>
        </p:nvSpPr>
        <p:spPr>
          <a:xfrm flipV="1">
            <a:off x="17856201" y="12034556"/>
            <a:ext cx="3" cy="1114985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선"/>
          <p:cNvSpPr/>
          <p:nvPr/>
        </p:nvSpPr>
        <p:spPr>
          <a:xfrm>
            <a:off x="766877" y="952499"/>
            <a:ext cx="22850246" cy="4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운영체제의 개념"/>
          <p:cNvSpPr txBox="1"/>
          <p:nvPr>
            <p:ph type="title"/>
          </p:nvPr>
        </p:nvSpPr>
        <p:spPr>
          <a:xfrm>
            <a:off x="2089150" y="4259931"/>
            <a:ext cx="20205700" cy="3911604"/>
          </a:xfrm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운영체제의 개념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- 응용 프로그램이 하드웨어를 제어하여 실행될 수 있도록 관리하는 소프트웨어…"/>
          <p:cNvSpPr txBox="1"/>
          <p:nvPr>
            <p:ph type="body" sz="half" idx="1"/>
          </p:nvPr>
        </p:nvSpPr>
        <p:spPr>
          <a:xfrm>
            <a:off x="2667372" y="8870857"/>
            <a:ext cx="20093980" cy="3666253"/>
          </a:xfrm>
          <a:prstGeom prst="rect">
            <a:avLst/>
          </a:prstGeom>
        </p:spPr>
        <p:txBody>
          <a:bodyPr/>
          <a:lstStyle/>
          <a:p>
            <a:pPr defTabSz="572516">
              <a:defRPr spc="0" sz="3500"/>
            </a:pPr>
            <a:r>
              <a:t>- 응용 프로그램이 하드웨어를 제어하여 실행될 수 있도록 관리하는 소프트웨어</a:t>
            </a:r>
            <a:endParaRPr spc="97"/>
          </a:p>
          <a:p>
            <a:pPr defTabSz="572516">
              <a:defRPr spc="0" sz="3500"/>
            </a:pPr>
            <a:r>
              <a:t>(하드웨어와 응용프로그램을 연결해주는 다리 역할)</a:t>
            </a:r>
            <a:endParaRPr spc="97"/>
          </a:p>
          <a:p>
            <a:pPr defTabSz="572516">
              <a:defRPr spc="0" sz="3500"/>
            </a:pPr>
            <a:r>
              <a:t>- 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 </a:t>
            </a:r>
            <a:r>
              <a:t>컴퓨터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시스템의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자원들을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효율적으로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관리하며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t>사용자가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컴퓨터를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편리하고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t>효과적으로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사용할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수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있도록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환경을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제공하는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여러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프로그램의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t>모임</a:t>
            </a:r>
            <a:endParaRPr spc="97"/>
          </a:p>
          <a:p>
            <a:pPr defTabSz="572516">
              <a:defRPr spc="0" sz="3500"/>
            </a:pPr>
            <a:r>
              <a:t>- 대표적으로 윈도우, 유닉스, 리눅스, 안드로이드, 맥 os 등이 있음</a:t>
            </a:r>
          </a:p>
        </p:txBody>
      </p:sp>
      <p:sp>
        <p:nvSpPr>
          <p:cNvPr id="209" name="운영체제란?"/>
          <p:cNvSpPr txBox="1"/>
          <p:nvPr>
            <p:ph type="title"/>
          </p:nvPr>
        </p:nvSpPr>
        <p:spPr>
          <a:xfrm>
            <a:off x="-767538" y="1581197"/>
            <a:ext cx="8953363" cy="2630392"/>
          </a:xfrm>
          <a:prstGeom prst="rect">
            <a:avLst/>
          </a:prstGeom>
        </p:spPr>
        <p:txBody>
          <a:bodyPr/>
          <a:lstStyle>
            <a:lvl1pPr>
              <a:defRPr spc="200"/>
            </a:lvl1pPr>
          </a:lstStyle>
          <a:p>
            <a:pPr/>
            <a:r>
              <a:t>운영체제란?</a:t>
            </a:r>
          </a:p>
        </p:txBody>
      </p:sp>
      <p:pic>
        <p:nvPicPr>
          <p:cNvPr id="210" name="분홍색 벽 앞 분홍색 삼층 서랍 위에 놓인 분홍색 타자기" descr="분홍색 벽 앞 분홍색 삼층 서랍 위에 놓인 분홍색 타자기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83" r="0" b="0"/>
          <a:stretch>
            <a:fillRect/>
          </a:stretch>
        </p:blipFill>
        <p:spPr>
          <a:xfrm>
            <a:off x="9863307" y="1266217"/>
            <a:ext cx="13179971" cy="74112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여러 프로그램을 충돌 없이 동시에 실행할 수 있게 관리한다.…"/>
          <p:cNvSpPr txBox="1"/>
          <p:nvPr>
            <p:ph type="body" sz="quarter" idx="1"/>
          </p:nvPr>
        </p:nvSpPr>
        <p:spPr>
          <a:xfrm>
            <a:off x="13665753" y="5471776"/>
            <a:ext cx="10053185" cy="628206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pc="0"/>
            </a:pPr>
            <a:r>
              <a:t>여러 프로그램을 충돌 없이 동시에 실행할 수 있게 관리한다.</a:t>
            </a:r>
          </a:p>
          <a:p>
            <a:pPr>
              <a:buBlip>
                <a:blip r:embed="rId2"/>
              </a:buBlip>
              <a:defRPr spc="0"/>
            </a:pPr>
            <a:r>
              <a:t>컴퓨터 하드웨어와 프로그램 사이의 인터페이스 역할을 한다</a:t>
            </a:r>
          </a:p>
          <a:p>
            <a:pPr>
              <a:buBlip>
                <a:blip r:embed="rId2"/>
              </a:buBlip>
              <a:defRPr spc="0"/>
            </a:pPr>
            <a:r>
              <a:t>시스템 오류 및 예외 상황을 감지하고 보고한다.</a:t>
            </a:r>
          </a:p>
          <a:p>
            <a:pPr>
              <a:buBlip>
                <a:blip r:embed="rId2"/>
              </a:buBlip>
              <a:defRPr spc="0"/>
            </a:pPr>
            <a:r>
              <a:t>자원 이용 현황에 대한 통계 자료를 제공한다. </a:t>
            </a:r>
          </a:p>
        </p:txBody>
      </p:sp>
      <p:sp>
        <p:nvSpPr>
          <p:cNvPr id="213" name="운영체제의 특징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>
            <a:lvl1pPr defTabSz="578358">
              <a:defRPr spc="200" sz="8900"/>
            </a:lvl1pPr>
          </a:lstStyle>
          <a:p>
            <a:pPr/>
            <a:r>
              <a:t>운영체제의 특징</a:t>
            </a:r>
          </a:p>
        </p:txBody>
      </p:sp>
      <p:pic>
        <p:nvPicPr>
          <p:cNvPr id="214" name="붙여넣은 동영상.png" descr="붙여넣은 동영상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5947" y="4804631"/>
            <a:ext cx="10467283" cy="6996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프로세스 관리 : 프로세스의 생성, 실행, 관리…"/>
          <p:cNvSpPr txBox="1"/>
          <p:nvPr>
            <p:ph type="body" idx="1"/>
          </p:nvPr>
        </p:nvSpPr>
        <p:spPr>
          <a:xfrm>
            <a:off x="2592068" y="3984622"/>
            <a:ext cx="19199864" cy="7266831"/>
          </a:xfrm>
          <a:prstGeom prst="rect">
            <a:avLst/>
          </a:prstGeom>
        </p:spPr>
        <p:txBody>
          <a:bodyPr/>
          <a:lstStyle/>
          <a:p>
            <a:pPr marL="495298" indent="-495298" defTabSz="277368">
              <a:spcBef>
                <a:spcPts val="3300"/>
              </a:spcBef>
              <a:buBlip>
                <a:blip r:embed="rId2"/>
              </a:buBlip>
              <a:defRPr spc="0" sz="3000"/>
            </a:pPr>
            <a:r>
              <a:t>프로세스 관리 : 프로세스의 생성, 실행, 관리</a:t>
            </a:r>
          </a:p>
          <a:p>
            <a:pPr marL="495298" indent="-495298" defTabSz="277368">
              <a:spcBef>
                <a:spcPts val="3300"/>
              </a:spcBef>
              <a:buBlip>
                <a:blip r:embed="rId2"/>
              </a:buBlip>
              <a:defRPr spc="0" sz="3000"/>
            </a:pPr>
            <a:r>
              <a:t>메모리 관리 : 메모리 공간의 할당 및 회수를 관리</a:t>
            </a:r>
          </a:p>
          <a:p>
            <a:pPr marL="495298" indent="-495298" defTabSz="277368">
              <a:spcBef>
                <a:spcPts val="3300"/>
              </a:spcBef>
              <a:buBlip>
                <a:blip r:embed="rId2"/>
              </a:buBlip>
              <a:defRPr spc="0" sz="3000"/>
            </a:pPr>
            <a:r>
              <a:t>파일 관리 : 파일 시스템 운영 및 파일 저장을 관리</a:t>
            </a:r>
          </a:p>
          <a:p>
            <a:pPr marL="495298" indent="-495298" defTabSz="277368">
              <a:spcBef>
                <a:spcPts val="3300"/>
              </a:spcBef>
              <a:buBlip>
                <a:blip r:embed="rId2"/>
              </a:buBlip>
              <a:defRPr spc="0" sz="3000"/>
            </a:pPr>
            <a:r>
              <a:t>입출력 관리 : 입출력 장치의 관리를 담당</a:t>
            </a:r>
          </a:p>
          <a:p>
            <a:pPr marL="495298" indent="-495298" defTabSz="277368">
              <a:spcBef>
                <a:spcPts val="3300"/>
              </a:spcBef>
              <a:buBlip>
                <a:blip r:embed="rId2"/>
              </a:buBlip>
              <a:defRPr spc="0" sz="3000"/>
            </a:pPr>
            <a:r>
              <a:t>보조기억장치 관리 : 보조기억장치의 공간 할당 및 관리를 담당</a:t>
            </a:r>
          </a:p>
          <a:p>
            <a:pPr marL="495298" indent="-495298" defTabSz="277368">
              <a:spcBef>
                <a:spcPts val="3300"/>
              </a:spcBef>
              <a:buBlip>
                <a:blip r:embed="rId2"/>
              </a:buBlip>
              <a:defRPr spc="0" sz="3000"/>
            </a:pPr>
            <a:r>
              <a:t>네트워킹 : 컴퓨터 통신을 위한 제어 관리를 수행</a:t>
            </a:r>
          </a:p>
          <a:p>
            <a:pPr marL="495298" indent="-495298" defTabSz="277368">
              <a:spcBef>
                <a:spcPts val="3300"/>
              </a:spcBef>
              <a:buBlip>
                <a:blip r:embed="rId2"/>
              </a:buBlip>
              <a:defRPr spc="0" sz="3000"/>
            </a:pPr>
            <a:r>
              <a:t>정보 보안 관리 :  사용자 인증 및 실행 권한을 관리</a:t>
            </a:r>
          </a:p>
          <a:p>
            <a:pPr marL="495298" indent="-495298" defTabSz="277368">
              <a:spcBef>
                <a:spcPts val="3300"/>
              </a:spcBef>
              <a:buBlip>
                <a:blip r:embed="rId2"/>
              </a:buBlip>
              <a:defRPr spc="0" sz="3000"/>
            </a:pPr>
            <a:r>
              <a:t>명령해석시스템 : 사용자 명령을 해석하고 실행</a:t>
            </a:r>
          </a:p>
        </p:txBody>
      </p:sp>
      <p:sp>
        <p:nvSpPr>
          <p:cNvPr id="217" name="운영 체제의 기능"/>
          <p:cNvSpPr txBox="1"/>
          <p:nvPr>
            <p:ph type="title"/>
          </p:nvPr>
        </p:nvSpPr>
        <p:spPr>
          <a:xfrm>
            <a:off x="2088436" y="1482023"/>
            <a:ext cx="20207128" cy="1649710"/>
          </a:xfrm>
          <a:prstGeom prst="rect">
            <a:avLst/>
          </a:prstGeom>
        </p:spPr>
        <p:txBody>
          <a:bodyPr/>
          <a:lstStyle>
            <a:lvl1pPr defTabSz="578358">
              <a:defRPr spc="200" sz="8900"/>
            </a:lvl1pPr>
          </a:lstStyle>
          <a:p>
            <a:pPr/>
            <a:r>
              <a:t>운영 체제의 기능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일괄 처리 시스템(Batch Processing System : 여러 작업을 묶어서 처리 (데이터를 모았다가 한번에 처리)…"/>
          <p:cNvSpPr txBox="1"/>
          <p:nvPr>
            <p:ph type="body" idx="1"/>
          </p:nvPr>
        </p:nvSpPr>
        <p:spPr>
          <a:xfrm>
            <a:off x="2088436" y="3637133"/>
            <a:ext cx="20207128" cy="8223872"/>
          </a:xfrm>
          <a:prstGeom prst="rect">
            <a:avLst/>
          </a:prstGeom>
        </p:spPr>
        <p:txBody>
          <a:bodyPr/>
          <a:lstStyle/>
          <a:p>
            <a:pPr marL="609600" indent="-609600" defTabSz="341374">
              <a:spcBef>
                <a:spcPts val="4100"/>
              </a:spcBef>
              <a:buBlip>
                <a:blip r:embed="rId2"/>
              </a:buBlip>
              <a:defRPr spc="0" sz="3400"/>
            </a:pPr>
            <a:r>
              <a:t>일괄 처리 시스템(Batch Processing System : 여러 작업을 묶어서 처리 (데이터를 모았다가 한번에 처리)</a:t>
            </a:r>
            <a:endParaRPr spc="34"/>
          </a:p>
          <a:p>
            <a:pPr marL="609600" indent="-609600" defTabSz="341374">
              <a:spcBef>
                <a:spcPts val="4100"/>
              </a:spcBef>
              <a:buBlip>
                <a:blip r:embed="rId2"/>
              </a:buBlip>
              <a:defRPr spc="0" sz="3400"/>
            </a:pPr>
            <a:r>
              <a:t>실시간 처리 시스템(Real-Time Processing System) : 요청 실행을 즉시 수행</a:t>
            </a:r>
            <a:endParaRPr spc="34"/>
          </a:p>
          <a:p>
            <a:pPr marL="609600" indent="-609600" defTabSz="341374">
              <a:spcBef>
                <a:spcPts val="4100"/>
              </a:spcBef>
              <a:buBlip>
                <a:blip r:embed="rId2"/>
              </a:buBlip>
              <a:defRPr spc="0" sz="3400"/>
            </a:pPr>
            <a:r>
              <a:t>다중 프로그래밍 시스템(Multi-Programming System) : 하나의 작업이 입출력 중일때 다른 작업을 처리, 하나의 cpu로 동시에 여러 프로그램이 실행되는 것처럼 보인다. </a:t>
            </a:r>
            <a:endParaRPr spc="34"/>
          </a:p>
          <a:p>
            <a:pPr marL="609600" indent="-609600" defTabSz="341374">
              <a:spcBef>
                <a:spcPts val="4100"/>
              </a:spcBef>
              <a:buBlip>
                <a:blip r:embed="rId2"/>
              </a:buBlip>
              <a:defRPr spc="0" sz="3400"/>
            </a:pPr>
            <a:r>
              <a:t>시분할 시스템(Time Sharing System) : 정해진 시간 동안 작업을 실행</a:t>
            </a:r>
            <a:endParaRPr spc="34"/>
          </a:p>
          <a:p>
            <a:pPr marL="609600" indent="-609600" defTabSz="341374">
              <a:spcBef>
                <a:spcPts val="4100"/>
              </a:spcBef>
              <a:buBlip>
                <a:blip r:embed="rId2"/>
              </a:buBlip>
              <a:defRPr spc="0" sz="3400"/>
            </a:pPr>
            <a:r>
              <a:t>다중 처리 시스템(Time Sharing System) :  여러 cpu를 이용해 동시에 여러 작업을 처리, = 병렬 처리 시스템</a:t>
            </a:r>
            <a:endParaRPr spc="34"/>
          </a:p>
          <a:p>
            <a:pPr marL="609600" indent="-609600" defTabSz="341374">
              <a:spcBef>
                <a:spcPts val="4100"/>
              </a:spcBef>
              <a:buBlip>
                <a:blip r:embed="rId2"/>
              </a:buBlip>
              <a:defRPr spc="0" sz="3400"/>
            </a:pPr>
            <a:r>
              <a:t>다중 모드 시스템(Multi-Mode System) : 다양한 운용 기법을 혼합하여 사용</a:t>
            </a:r>
            <a:endParaRPr spc="34"/>
          </a:p>
          <a:p>
            <a:pPr marL="609600" indent="-609600" defTabSz="341374">
              <a:spcBef>
                <a:spcPts val="4100"/>
              </a:spcBef>
              <a:buBlip>
                <a:blip r:embed="rId2"/>
              </a:buBlip>
              <a:defRPr spc="0" sz="3400"/>
            </a:pPr>
            <a:r>
              <a:t>분산 처리 시스템(Distribute Processing System) : 여러 독립된 시스템이 통신으로 연결되어 상호작용</a:t>
            </a:r>
          </a:p>
        </p:txBody>
      </p:sp>
      <p:sp>
        <p:nvSpPr>
          <p:cNvPr id="220" name="운영체제의 운용 기법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>
            <a:lvl1pPr defTabSz="578358">
              <a:defRPr spc="200" sz="8900"/>
            </a:lvl1pPr>
          </a:lstStyle>
          <a:p>
            <a:pPr/>
            <a:r>
              <a:t>운영체제의 운용 기법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처리량 :  일정 시간 내 처리하는 작업의 양…"/>
          <p:cNvSpPr txBox="1"/>
          <p:nvPr>
            <p:ph type="body" idx="1"/>
          </p:nvPr>
        </p:nvSpPr>
        <p:spPr>
          <a:xfrm>
            <a:off x="1905622" y="3752289"/>
            <a:ext cx="20207128" cy="7623259"/>
          </a:xfrm>
          <a:prstGeom prst="rect">
            <a:avLst/>
          </a:prstGeom>
        </p:spPr>
        <p:txBody>
          <a:bodyPr/>
          <a:lstStyle/>
          <a:p>
            <a:pPr marL="571500" indent="-571500" defTabSz="320037">
              <a:spcBef>
                <a:spcPts val="3800"/>
              </a:spcBef>
              <a:buBlip>
                <a:blip r:embed="rId2"/>
              </a:buBlip>
              <a:defRPr spc="0" sz="3200"/>
            </a:pPr>
            <a:r>
              <a:t>처리량 :  일정 시간 내 처리하는 작업의 양</a:t>
            </a:r>
            <a:endParaRPr spc="32"/>
          </a:p>
          <a:p>
            <a:pPr marL="571500" indent="-571500" defTabSz="320037">
              <a:spcBef>
                <a:spcPts val="3800"/>
              </a:spcBef>
              <a:buBlip>
                <a:blip r:embed="rId2"/>
              </a:buBlip>
              <a:defRPr spc="0" sz="3200"/>
            </a:pPr>
            <a:r>
              <a:t>반환시간 : 작업 요청부터 결과 반환까지 소요되는 시간,                                                                                          대기시간 + 실행시간(cpu 실행) + 응답시간(최초 응답)</a:t>
            </a:r>
            <a:endParaRPr spc="32"/>
          </a:p>
          <a:p>
            <a:pPr marL="571500" indent="-571500" defTabSz="320037">
              <a:spcBef>
                <a:spcPts val="3800"/>
              </a:spcBef>
              <a:buBlip>
                <a:blip r:embed="rId2"/>
              </a:buBlip>
              <a:defRPr spc="0" sz="3200"/>
            </a:pPr>
            <a:r>
              <a:t>신뢰도 : 작업 결과의 정확도 및 신뢰성을 나타낸다. </a:t>
            </a:r>
            <a:endParaRPr spc="32"/>
          </a:p>
          <a:p>
            <a:pPr marL="571500" indent="-571500" defTabSz="320037">
              <a:spcBef>
                <a:spcPts val="3800"/>
              </a:spcBef>
              <a:buBlip>
                <a:blip r:embed="rId2"/>
              </a:buBlip>
              <a:defRPr spc="0" sz="3200"/>
            </a:pPr>
            <a:r>
              <a:t>사용 가능도 : 시스템의 즉시 사용 가능한 정도</a:t>
            </a:r>
            <a:endParaRPr spc="32"/>
          </a:p>
          <a:p>
            <a:pPr marL="571500" indent="-571500" defTabSz="320037">
              <a:spcBef>
                <a:spcPts val="3800"/>
              </a:spcBef>
              <a:buBlip>
                <a:blip r:embed="rId2"/>
              </a:buBlip>
              <a:defRPr spc="0" sz="3200"/>
            </a:pPr>
            <a:r>
              <a:t>확장성 : 시스템이 증가는 부하나 요구 사항에 맞춰 적절히 확장되는 능력</a:t>
            </a:r>
            <a:endParaRPr spc="32"/>
          </a:p>
          <a:p>
            <a:pPr marL="571500" indent="-571500" defTabSz="320037">
              <a:spcBef>
                <a:spcPts val="3800"/>
              </a:spcBef>
              <a:buBlip>
                <a:blip r:embed="rId2"/>
              </a:buBlip>
              <a:defRPr spc="0" sz="3200"/>
            </a:pPr>
            <a:r>
              <a:t>보안 : 시스템이 외부 위협으로부터 보호하는 능력, 데이터의 기밀성, 무결성 그리고 가용성을 유지하는 능력</a:t>
            </a:r>
            <a:endParaRPr spc="32"/>
          </a:p>
          <a:p>
            <a:pPr marL="571500" indent="-571500" defTabSz="320037">
              <a:spcBef>
                <a:spcPts val="3800"/>
              </a:spcBef>
              <a:buBlip>
                <a:blip r:embed="rId2"/>
              </a:buBlip>
              <a:defRPr spc="0" sz="3200"/>
            </a:pPr>
            <a:r>
              <a:t>자원 활용도 : 시스템 자원(EX: cpu, 메모리) 이 얼마나 효과적으로 사용되는지 나타낸다.  </a:t>
            </a:r>
          </a:p>
        </p:txBody>
      </p:sp>
      <p:sp>
        <p:nvSpPr>
          <p:cNvPr id="223" name="운영체제의 성능 평가 기준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>
            <a:lvl1pPr defTabSz="578358">
              <a:defRPr spc="200" sz="8900"/>
            </a:lvl1pPr>
          </a:lstStyle>
          <a:p>
            <a:pPr/>
            <a:r>
              <a:t>운영체제의 성능 평가 기준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운영체제의 종류"/>
          <p:cNvSpPr txBox="1"/>
          <p:nvPr>
            <p:ph type="body" sz="half" idx="1"/>
          </p:nvPr>
        </p:nvSpPr>
        <p:spPr>
          <a:xfrm>
            <a:off x="-1233635" y="4271829"/>
            <a:ext cx="20207128" cy="469900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00" sz="9500">
                <a:solidFill>
                  <a:srgbClr val="1A5C71"/>
                </a:solidFill>
              </a:defRPr>
            </a:lvl1pPr>
          </a:lstStyle>
          <a:p>
            <a:pPr/>
            <a:r>
              <a:t>운영체제의 종류</a:t>
            </a:r>
          </a:p>
        </p:txBody>
      </p:sp>
      <p:pic>
        <p:nvPicPr>
          <p:cNvPr id="226" name="분홍색 벽 앞 분홍색 삼층 서랍 위에 놓인 분홍색 타자기" descr="분홍색 벽 앞 분홍색 삼층 서랍 위에 놓인 분홍색 타자기"/>
          <p:cNvPicPr>
            <a:picLocks noChangeAspect="1"/>
          </p:cNvPicPr>
          <p:nvPr/>
        </p:nvPicPr>
        <p:blipFill>
          <a:blip r:embed="rId2">
            <a:extLst/>
          </a:blip>
          <a:srcRect l="17370" t="0" r="17370" b="0"/>
          <a:stretch>
            <a:fillRect/>
          </a:stretch>
        </p:blipFill>
        <p:spPr>
          <a:xfrm>
            <a:off x="14174787" y="2578892"/>
            <a:ext cx="8558364" cy="8558364"/>
          </a:xfrm>
          <a:prstGeom prst="rect">
            <a:avLst/>
          </a:prstGeom>
          <a:ln w="1143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- 마이크로소프트사에서 개발한 운영체제…"/>
          <p:cNvSpPr txBox="1"/>
          <p:nvPr>
            <p:ph type="body" sz="half" idx="1"/>
          </p:nvPr>
        </p:nvSpPr>
        <p:spPr>
          <a:xfrm>
            <a:off x="1270000" y="5023138"/>
            <a:ext cx="11785600" cy="5813836"/>
          </a:xfrm>
          <a:prstGeom prst="rect">
            <a:avLst/>
          </a:prstGeom>
        </p:spPr>
        <p:txBody>
          <a:bodyPr/>
          <a:lstStyle/>
          <a:p>
            <a:pPr defTabSz="554990">
              <a:defRPr spc="100" sz="3400"/>
            </a:pPr>
            <a:r>
              <a:t>- 마이크로소프트사에서 개발한 운영체제</a:t>
            </a:r>
            <a:endParaRPr spc="102"/>
          </a:p>
          <a:p>
            <a:pPr defTabSz="554990">
              <a:defRPr spc="100" sz="3400"/>
            </a:pPr>
            <a:r>
              <a:t>- MS-DOS에 멀티태스킹 기능 &amp; </a:t>
            </a:r>
            <a:endParaRPr spc="102"/>
          </a:p>
          <a:p>
            <a:pPr defTabSz="554990">
              <a:defRPr spc="100" sz="3400"/>
            </a:pPr>
            <a:r>
              <a:t>GUI 환경(그래픽 인터페이스) 제공</a:t>
            </a:r>
            <a:endParaRPr spc="102"/>
          </a:p>
          <a:p>
            <a:pPr defTabSz="554990">
              <a:defRPr spc="102" sz="3400"/>
            </a:pPr>
          </a:p>
          <a:p>
            <a:pPr defTabSz="554990">
              <a:defRPr spc="100" sz="3400"/>
            </a:pPr>
            <a:r>
              <a:t>- 윈도우 95부터 시작하여 98, ME, XP, 7 , 8 , 10 등 다양한 버전으로 출시됨</a:t>
            </a:r>
          </a:p>
        </p:txBody>
      </p:sp>
      <p:sp>
        <p:nvSpPr>
          <p:cNvPr id="229" name="윈도우"/>
          <p:cNvSpPr txBox="1"/>
          <p:nvPr>
            <p:ph type="title"/>
          </p:nvPr>
        </p:nvSpPr>
        <p:spPr>
          <a:xfrm>
            <a:off x="1270000" y="2079164"/>
            <a:ext cx="11785600" cy="2026793"/>
          </a:xfrm>
          <a:prstGeom prst="rect">
            <a:avLst/>
          </a:prstGeom>
        </p:spPr>
        <p:txBody>
          <a:bodyPr/>
          <a:lstStyle>
            <a:lvl1pPr>
              <a:defRPr spc="200"/>
            </a:lvl1pPr>
          </a:lstStyle>
          <a:p>
            <a:pPr/>
            <a:r>
              <a:t>윈도우</a:t>
            </a:r>
          </a:p>
        </p:txBody>
      </p:sp>
      <p:pic>
        <p:nvPicPr>
          <p:cNvPr id="230" name="분홍색 벽 앞 분홍색 삼층 서랍 위에 놓인 분홍색 타자기" descr="분홍색 벽 앞 분홍색 삼층 서랍 위에 놓인 분홍색 타자기"/>
          <p:cNvPicPr>
            <a:picLocks noChangeAspect="1"/>
          </p:cNvPicPr>
          <p:nvPr/>
        </p:nvPicPr>
        <p:blipFill>
          <a:blip r:embed="rId2">
            <a:extLst/>
          </a:blip>
          <a:srcRect l="18742" t="0" r="18742" b="0"/>
          <a:stretch>
            <a:fillRect/>
          </a:stretch>
        </p:blipFill>
        <p:spPr>
          <a:xfrm>
            <a:off x="13734310" y="2136313"/>
            <a:ext cx="9283554" cy="9283553"/>
          </a:xfrm>
          <a:prstGeom prst="rect">
            <a:avLst/>
          </a:prstGeom>
          <a:ln w="1143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1A5C71"/>
      </a:dk1>
      <a:lt1>
        <a:srgbClr val="FFFFFF"/>
      </a:lt1>
      <a:dk2>
        <a:srgbClr val="A7A7A7"/>
      </a:dk2>
      <a:lt2>
        <a:srgbClr val="535353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rgbClr val="1A5C71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rgbClr val="1A5C71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rgbClr val="1A5C71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rgbClr val="1A5C71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