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9"/>
  </p:notesMasterIdLst>
  <p:handoutMasterIdLst>
    <p:handoutMasterId r:id="rId10"/>
  </p:handoutMasterIdLst>
  <p:sldIdLst>
    <p:sldId id="350" r:id="rId5"/>
    <p:sldId id="352" r:id="rId6"/>
    <p:sldId id="361" r:id="rId7"/>
    <p:sldId id="3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26" autoAdjust="0"/>
  </p:normalViewPr>
  <p:slideViewPr>
    <p:cSldViewPr snapToGrid="0">
      <p:cViewPr varScale="1">
        <p:scale>
          <a:sx n="87" d="100"/>
          <a:sy n="87" d="100"/>
        </p:scale>
        <p:origin x="612" y="7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June 6, 2022</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June 6, 2022</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June 6, 2022</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t>CI\CD implementation Benefits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a:t> </a:t>
            </a:r>
          </a:p>
          <a:p>
            <a:r>
              <a:rPr lang="en-US" dirty="0"/>
              <a:t>Hosni Abdelmohsen</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0E66F2E4-4C19-10E7-8E58-84ECCF5AB0AB}"/>
              </a:ext>
            </a:extLst>
          </p:cNvPr>
          <p:cNvSpPr>
            <a:spLocks noGrp="1"/>
          </p:cNvSpPr>
          <p:nvPr>
            <p:ph type="title"/>
          </p:nvPr>
        </p:nvSpPr>
        <p:spPr/>
        <p:txBody>
          <a:bodyPr/>
          <a:lstStyle/>
          <a:p>
            <a:r>
              <a:rPr lang="en-US" dirty="0"/>
              <a:t>CI\CD Big Picture</a:t>
            </a:r>
          </a:p>
        </p:txBody>
      </p:sp>
      <p:sp>
        <p:nvSpPr>
          <p:cNvPr id="39" name="Text Placeholder 38">
            <a:extLst>
              <a:ext uri="{FF2B5EF4-FFF2-40B4-BE49-F238E27FC236}">
                <a16:creationId xmlns:a16="http://schemas.microsoft.com/office/drawing/2014/main" id="{723C027E-C336-64AE-DEE7-347AC4493CF3}"/>
              </a:ext>
            </a:extLst>
          </p:cNvPr>
          <p:cNvSpPr>
            <a:spLocks noGrp="1"/>
          </p:cNvSpPr>
          <p:nvPr>
            <p:ph type="body" idx="1"/>
          </p:nvPr>
        </p:nvSpPr>
        <p:spPr/>
        <p:txBody>
          <a:bodyPr/>
          <a:lstStyle/>
          <a:p>
            <a:r>
              <a:rPr lang="en-US" dirty="0"/>
              <a:t>Continuous Integration</a:t>
            </a:r>
          </a:p>
        </p:txBody>
      </p:sp>
      <p:sp>
        <p:nvSpPr>
          <p:cNvPr id="41" name="Text Placeholder 40">
            <a:extLst>
              <a:ext uri="{FF2B5EF4-FFF2-40B4-BE49-F238E27FC236}">
                <a16:creationId xmlns:a16="http://schemas.microsoft.com/office/drawing/2014/main" id="{36D76BDD-2532-FC3C-E945-AB9527F2E5DB}"/>
              </a:ext>
            </a:extLst>
          </p:cNvPr>
          <p:cNvSpPr>
            <a:spLocks noGrp="1"/>
          </p:cNvSpPr>
          <p:nvPr>
            <p:ph type="body" idx="10"/>
          </p:nvPr>
        </p:nvSpPr>
        <p:spPr/>
        <p:txBody>
          <a:bodyPr/>
          <a:lstStyle/>
          <a:p>
            <a:r>
              <a:rPr lang="en-US"/>
              <a:t>Continuous Delivery</a:t>
            </a:r>
            <a:endParaRPr lang="en-US" dirty="0"/>
          </a:p>
        </p:txBody>
      </p:sp>
      <p:sp>
        <p:nvSpPr>
          <p:cNvPr id="42" name="Content Placeholder 41">
            <a:extLst>
              <a:ext uri="{FF2B5EF4-FFF2-40B4-BE49-F238E27FC236}">
                <a16:creationId xmlns:a16="http://schemas.microsoft.com/office/drawing/2014/main" id="{EC835158-72F0-7DE0-FA79-66B249047F77}"/>
              </a:ext>
            </a:extLst>
          </p:cNvPr>
          <p:cNvSpPr>
            <a:spLocks noGrp="1"/>
          </p:cNvSpPr>
          <p:nvPr>
            <p:ph sz="half" idx="13"/>
          </p:nvPr>
        </p:nvSpPr>
        <p:spPr>
          <a:xfrm>
            <a:off x="6362700" y="2749523"/>
            <a:ext cx="4756241" cy="1777321"/>
          </a:xfrm>
        </p:spPr>
        <p:txBody>
          <a:bodyPr/>
          <a:lstStyle/>
          <a:p>
            <a:r>
              <a:rPr lang="en-US" dirty="0"/>
              <a:t>step beyond Continuous Integration</a:t>
            </a:r>
          </a:p>
          <a:p>
            <a:r>
              <a:rPr lang="en-US" dirty="0"/>
              <a:t>automatic releasing of changes from the repository to the production</a:t>
            </a:r>
          </a:p>
          <a:p>
            <a:r>
              <a:rPr lang="en-US" dirty="0"/>
              <a:t>automation is a key driver of productivity for teams that are doing continuous deployment</a:t>
            </a:r>
          </a:p>
          <a:p>
            <a:endParaRPr lang="en-US" dirty="0"/>
          </a:p>
          <a:p>
            <a:endParaRPr lang="en-US" dirty="0"/>
          </a:p>
        </p:txBody>
      </p:sp>
      <p:pic>
        <p:nvPicPr>
          <p:cNvPr id="49" name="Picture 48">
            <a:extLst>
              <a:ext uri="{FF2B5EF4-FFF2-40B4-BE49-F238E27FC236}">
                <a16:creationId xmlns:a16="http://schemas.microsoft.com/office/drawing/2014/main" id="{E2250BCA-3E34-332F-E0B7-4329157F3C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89689" y="4232188"/>
            <a:ext cx="6716889" cy="2416321"/>
          </a:xfrm>
          <a:prstGeom prst="rect">
            <a:avLst/>
          </a:prstGeom>
        </p:spPr>
      </p:pic>
      <p:sp>
        <p:nvSpPr>
          <p:cNvPr id="40" name="Content Placeholder 39">
            <a:extLst>
              <a:ext uri="{FF2B5EF4-FFF2-40B4-BE49-F238E27FC236}">
                <a16:creationId xmlns:a16="http://schemas.microsoft.com/office/drawing/2014/main" id="{492C4BF9-94A7-6CF0-5231-57C2B44F4BEB}"/>
              </a:ext>
            </a:extLst>
          </p:cNvPr>
          <p:cNvSpPr>
            <a:spLocks noGrp="1"/>
          </p:cNvSpPr>
          <p:nvPr>
            <p:ph sz="half" idx="2"/>
          </p:nvPr>
        </p:nvSpPr>
        <p:spPr>
          <a:xfrm>
            <a:off x="964023" y="2799145"/>
            <a:ext cx="4941476" cy="2416321"/>
          </a:xfrm>
        </p:spPr>
        <p:txBody>
          <a:bodyPr>
            <a:normAutofit fontScale="92500" lnSpcReduction="20000"/>
          </a:bodyPr>
          <a:lstStyle/>
          <a:p>
            <a:r>
              <a:rPr lang="en-US" b="0" dirty="0">
                <a:effectLst/>
              </a:rPr>
              <a:t>continuously integrate code into a single shared and easy to access repository.</a:t>
            </a:r>
          </a:p>
          <a:p>
            <a:r>
              <a:rPr lang="en-US" dirty="0"/>
              <a:t>developers merge code changes in a central repository multiple times a day</a:t>
            </a:r>
          </a:p>
          <a:p>
            <a:r>
              <a:rPr lang="en-US" dirty="0"/>
              <a:t>CI encourages developers to share their code and unit tests by merging their changes into a repository after every small task completion</a:t>
            </a:r>
          </a:p>
          <a:p>
            <a:r>
              <a:rPr lang="en-US" dirty="0"/>
              <a:t>changes in code triggers an automated build-and-test sequence, providing feedback to the developer(s) who made the change</a:t>
            </a:r>
            <a:endParaRPr lang="en-US" b="0" dirty="0">
              <a:effectLst/>
            </a:endParaRPr>
          </a:p>
          <a:p>
            <a:endParaRPr lang="en-US" dirty="0"/>
          </a:p>
        </p:txBody>
      </p:sp>
      <p:sp>
        <p:nvSpPr>
          <p:cNvPr id="51" name="TextBox 50">
            <a:extLst>
              <a:ext uri="{FF2B5EF4-FFF2-40B4-BE49-F238E27FC236}">
                <a16:creationId xmlns:a16="http://schemas.microsoft.com/office/drawing/2014/main" id="{5F0827C9-59AC-E0A8-2CA0-CB88F2B0980C}"/>
              </a:ext>
            </a:extLst>
          </p:cNvPr>
          <p:cNvSpPr txBox="1"/>
          <p:nvPr/>
        </p:nvSpPr>
        <p:spPr>
          <a:xfrm>
            <a:off x="3048000" y="3247156"/>
            <a:ext cx="6096000" cy="369332"/>
          </a:xfrm>
          <a:prstGeom prst="rect">
            <a:avLst/>
          </a:prstGeom>
          <a:noFill/>
        </p:spPr>
        <p:txBody>
          <a:bodyPr wrap="square">
            <a:spAutoFit/>
          </a:bodyPr>
          <a:lstStyle/>
          <a:p>
            <a:r>
              <a:rPr lang="en-US" dirty="0"/>
              <a:t>D:\learn\nanodegree\third</a:t>
            </a:r>
          </a:p>
        </p:txBody>
      </p:sp>
      <p:sp>
        <p:nvSpPr>
          <p:cNvPr id="52" name="Slide Number Placeholder 8">
            <a:extLst>
              <a:ext uri="{FF2B5EF4-FFF2-40B4-BE49-F238E27FC236}">
                <a16:creationId xmlns:a16="http://schemas.microsoft.com/office/drawing/2014/main" id="{D2A20288-5A58-4A10-7D76-1D089D4F91F2}"/>
              </a:ext>
            </a:extLst>
          </p:cNvPr>
          <p:cNvSpPr>
            <a:spLocks noGrp="1"/>
          </p:cNvSpPr>
          <p:nvPr>
            <p:ph type="sldNum" sz="quarter" idx="16"/>
          </p:nvPr>
        </p:nvSpPr>
        <p:spPr>
          <a:xfrm>
            <a:off x="828557" y="6400859"/>
            <a:ext cx="523240" cy="247651"/>
          </a:xfrm>
        </p:spPr>
        <p:txBody>
          <a:bodyPr/>
          <a:lstStyle/>
          <a:p>
            <a:pPr algn="l"/>
            <a:fld id="{294A09A9-5501-47C1-A89A-A340965A2BE2}" type="slidenum">
              <a:rPr lang="en-US" smtClean="0"/>
              <a:pPr algn="l"/>
              <a:t>2</a:t>
            </a:fld>
            <a:endParaRPr lang="en-US" dirty="0"/>
          </a:p>
        </p:txBody>
      </p:sp>
    </p:spTree>
    <p:extLst>
      <p:ext uri="{BB962C8B-B14F-4D97-AF65-F5344CB8AC3E}">
        <p14:creationId xmlns:p14="http://schemas.microsoft.com/office/powerpoint/2010/main"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b="1" dirty="0"/>
              <a:t>Benefits Of Investing In CI/CD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082188" y="2080041"/>
            <a:ext cx="8317736" cy="4012287"/>
          </a:xfrm>
        </p:spPr>
        <p:txBody>
          <a:bodyPr/>
          <a:lstStyle/>
          <a:p>
            <a:pPr marL="285750" indent="-285750">
              <a:buFont typeface="Arial" panose="020B0604020202020204" pitchFamily="34" charset="0"/>
              <a:buChar char="•"/>
            </a:pPr>
            <a:r>
              <a:rPr lang="en-US" sz="2800" b="1" dirty="0"/>
              <a:t>Reduce/Avoid Cost</a:t>
            </a:r>
          </a:p>
          <a:p>
            <a:endParaRPr lang="en-US" sz="2800" b="1" dirty="0"/>
          </a:p>
          <a:p>
            <a:pPr marL="971550" lvl="1" indent="-285750">
              <a:buFont typeface="Wingdings" panose="05000000000000000000" pitchFamily="2" charset="2"/>
              <a:buChar char="Ø"/>
            </a:pPr>
            <a:r>
              <a:rPr lang="en-US" sz="1600" dirty="0"/>
              <a:t>Integrate small pieces of code at one time. These code changes are simpler and easier to handle than huge chunks of code and as such, have fewer issues that may need to be repaired at a later date</a:t>
            </a:r>
          </a:p>
          <a:p>
            <a:pPr marL="971550" lvl="1" indent="-285750">
              <a:buFont typeface="Wingdings" panose="05000000000000000000" pitchFamily="2" charset="2"/>
              <a:buChar char="Ø"/>
            </a:pPr>
            <a:r>
              <a:rPr lang="en-US" sz="1600" dirty="0"/>
              <a:t>Big releases have big costs and big consequences when things go wrong. Keeping deliverables in a release-ready state drives the cost of delivery downward.</a:t>
            </a:r>
          </a:p>
          <a:p>
            <a:pPr marL="971550" lvl="1" indent="-285750">
              <a:buFont typeface="Wingdings" panose="05000000000000000000" pitchFamily="2" charset="2"/>
              <a:buChar char="Ø"/>
            </a:pPr>
            <a:r>
              <a:rPr lang="en-US" sz="1600" dirty="0"/>
              <a:t>Continuous deployment utilizes and leverage quality and fully automate test practices. Better quality means happier customers and lower costs</a:t>
            </a:r>
          </a:p>
          <a:p>
            <a:pPr marL="971550" lvl="1" indent="-285750">
              <a:buFont typeface="Wingdings" panose="05000000000000000000" pitchFamily="2" charset="2"/>
              <a:buChar char="Ø"/>
            </a:pPr>
            <a:r>
              <a:rPr lang="en-US" sz="1600" dirty="0"/>
              <a:t>Applying CI\CD practice implies to less time in  the development cycle, which help in giving  high chances to meet ambitious time-to-market goals. </a:t>
            </a:r>
          </a:p>
          <a:p>
            <a:pPr marL="971550" lvl="1" indent="-285750">
              <a:buFont typeface="Wingdings" panose="05000000000000000000" pitchFamily="2" charset="2"/>
              <a:buChar char="Ø"/>
            </a:pPr>
            <a:endParaRPr lang="en-US" sz="1600" dirty="0"/>
          </a:p>
          <a:p>
            <a:pPr marL="971550" lvl="1" indent="-285750">
              <a:buFont typeface="Wingdings" panose="05000000000000000000" pitchFamily="2" charset="2"/>
              <a:buChar char="Ø"/>
            </a:pPr>
            <a:endParaRPr lang="en-US" sz="1600" dirty="0"/>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normAutofit fontScale="90000"/>
          </a:bodyPr>
          <a:lstStyle/>
          <a:p>
            <a:r>
              <a:rPr lang="en-US" b="1" dirty="0"/>
              <a:t>Benefits Of Investing In CI/CD</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2093205" y="2060154"/>
            <a:ext cx="8505022" cy="3966073"/>
          </a:xfrm>
        </p:spPr>
        <p:txBody>
          <a:bodyPr/>
          <a:lstStyle/>
          <a:p>
            <a:pPr marL="285750" indent="-285750">
              <a:buFont typeface="Arial" panose="020B0604020202020204" pitchFamily="34" charset="0"/>
              <a:buChar char="•"/>
            </a:pPr>
            <a:r>
              <a:rPr lang="en-US" sz="2800" b="1" dirty="0"/>
              <a:t>Protect/Increase Revenue</a:t>
            </a:r>
          </a:p>
          <a:p>
            <a:pPr marL="285750" indent="-285750">
              <a:buFont typeface="Arial" panose="020B0604020202020204" pitchFamily="34" charset="0"/>
              <a:buChar char="•"/>
            </a:pPr>
            <a:endParaRPr lang="en-US" sz="2800" b="1" dirty="0"/>
          </a:p>
          <a:p>
            <a:pPr marL="971550" lvl="1" indent="-285750">
              <a:buFont typeface="Wingdings" panose="05000000000000000000" pitchFamily="2" charset="2"/>
              <a:buChar char="Ø"/>
            </a:pPr>
            <a:r>
              <a:rPr lang="en-US" sz="1600" dirty="0"/>
              <a:t>Keep customers happy with fast release of new features and bug fixes. </a:t>
            </a:r>
          </a:p>
          <a:p>
            <a:pPr marL="971550" lvl="1" indent="-285750">
              <a:buFont typeface="Wingdings" panose="05000000000000000000" pitchFamily="2" charset="2"/>
              <a:buChar char="Ø"/>
            </a:pPr>
            <a:r>
              <a:rPr lang="en-US" sz="1600" dirty="0"/>
              <a:t>keeps product up-to-date with the latest technology which allows to gain new customers</a:t>
            </a:r>
          </a:p>
          <a:p>
            <a:pPr marL="971550" lvl="1" indent="-285750">
              <a:buFont typeface="Wingdings" panose="05000000000000000000" pitchFamily="2" charset="2"/>
              <a:buChar char="Ø"/>
            </a:pPr>
            <a:r>
              <a:rPr lang="en-US" sz="1600" dirty="0"/>
              <a:t>Faster build times, more reliable code and tests, and reduced outages all translate to faster delivery to the market and gain more profit</a:t>
            </a:r>
          </a:p>
          <a:p>
            <a:pPr marL="971550" lvl="1" indent="-285750">
              <a:buFont typeface="Wingdings" panose="05000000000000000000" pitchFamily="2" charset="2"/>
              <a:buChar char="Ø"/>
            </a:pPr>
            <a:r>
              <a:rPr lang="en-US" sz="1600" dirty="0"/>
              <a:t>Reducing the MTTR (Mean Time To Resolution), thus keeping deployment failures to a bare minimum and recovering quickly from failures </a:t>
            </a:r>
          </a:p>
          <a:p>
            <a:pPr marL="971550" lvl="1" indent="-285750">
              <a:buFont typeface="Wingdings" panose="05000000000000000000" pitchFamily="2" charset="2"/>
              <a:buChar char="Ø"/>
            </a:pPr>
            <a:r>
              <a:rPr lang="en-US" sz="1600" dirty="0"/>
              <a:t>A stable operating environment and faster resolution to production requirements enable to cement customer loyalty and create great experiences.</a:t>
            </a:r>
          </a:p>
          <a:p>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a:xfrm>
            <a:off x="971550" y="6332220"/>
            <a:ext cx="523240" cy="247651"/>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96946111"/>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329</TotalTime>
  <Words>350</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Franklin Gothic Book</vt:lpstr>
      <vt:lpstr>Franklin Gothic Demi</vt:lpstr>
      <vt:lpstr>Wingdings</vt:lpstr>
      <vt:lpstr>Theme1</vt:lpstr>
      <vt:lpstr>CI\CD implementation Benefits</vt:lpstr>
      <vt:lpstr>CI\CD Big Picture</vt:lpstr>
      <vt:lpstr>Benefits Of Investing In CI/CD</vt:lpstr>
      <vt:lpstr>Benefits Of Investing In CI/CD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implementation Benefits</dc:title>
  <dc:creator>Hosni Abdelaziz Ahmed Abdelmohsen</dc:creator>
  <cp:lastModifiedBy>Hosni Abdelaziz Ahmed Abdelmohsen</cp:lastModifiedBy>
  <cp:revision>57</cp:revision>
  <dcterms:created xsi:type="dcterms:W3CDTF">2022-06-05T07:27:55Z</dcterms:created>
  <dcterms:modified xsi:type="dcterms:W3CDTF">2022-06-06T11:11:17Z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