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9" r:id="rId5"/>
    <p:sldId id="257" r:id="rId6"/>
    <p:sldId id="268" r:id="rId7"/>
    <p:sldId id="269" r:id="rId8"/>
    <p:sldId id="267" r:id="rId9"/>
    <p:sldId id="280" r:id="rId10"/>
    <p:sldId id="259" r:id="rId11"/>
    <p:sldId id="281" r:id="rId12"/>
    <p:sldId id="260" r:id="rId13"/>
    <p:sldId id="261" r:id="rId14"/>
    <p:sldId id="262" r:id="rId15"/>
    <p:sldId id="263" r:id="rId16"/>
    <p:sldId id="264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82" r:id="rId26"/>
    <p:sldId id="287" r:id="rId27"/>
    <p:sldId id="283" r:id="rId28"/>
    <p:sldId id="284" r:id="rId29"/>
    <p:sldId id="288" r:id="rId30"/>
    <p:sldId id="289" r:id="rId31"/>
    <p:sldId id="290" r:id="rId32"/>
    <p:sldId id="291" r:id="rId33"/>
    <p:sldId id="294" r:id="rId34"/>
    <p:sldId id="292" r:id="rId35"/>
    <p:sldId id="296" r:id="rId36"/>
    <p:sldId id="295" r:id="rId37"/>
    <p:sldId id="293" r:id="rId38"/>
    <p:sldId id="27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887AA-BB39-4FEC-AE69-5F7122E6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1DC5A-330B-4921-8970-0AF79B07D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575A-5E13-44CD-820C-C48B9183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04148-4883-42E3-A63E-0FA8EB7F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1D88-BBD3-4C53-9485-50DC67B9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1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17B7-63ED-4253-AEEC-74564882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78EA9-8435-4B87-9F93-57138EAF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AA290-AF32-461F-BE13-D7DD78F1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2AC1A-7CBB-420A-ABA8-813548B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3F975-4888-463F-ADDB-C01B4452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F5CE3-6159-480D-B506-337721E2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4C06B-BFA6-493D-9A77-EF0B35E5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B56AC-B285-487D-9F7C-B5CCD3A9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6E829-9E5C-4802-90DA-C3425210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CED64-1833-4FEE-A78B-303945D0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2B334-9E42-402C-BD73-52AD4341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0F9C-0F0C-46CE-A7A1-13AD2F80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4011A-C873-4141-97A0-16F2D50E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041A-ECE4-406C-930D-E4B8D44D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1437-1DBE-438B-BF84-CA07B61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4F53C-7AAB-494B-BAB3-B6C16AB0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1729E-DBEC-49B4-8788-1BFCF198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D312C-EE8B-4C62-BBC5-74A7745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FBD66-556B-459E-B7BD-A7E49007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59509-0F3A-4F59-B025-E77B9B42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C2ADC-9C2D-48C7-843A-091CB951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7F06A-AB12-4664-A04B-9E20B2F8B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80CA7-8DCC-4A6B-AAC7-D2633CF5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98411-65DA-49D2-AC77-5B204998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02CA0-760A-4349-A90B-93636EF6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C04B7-E246-43D0-A595-5B470F21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7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BC1A-C34F-4C43-80CC-B5DB775A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4DD09-C6EB-4C58-B82C-6D785ADF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D4A9D-A7E4-4C09-A6B7-EE74A4E9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36715-E711-4266-9199-0DE356DF8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91351-737D-4DB1-8808-209BADF57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33923-5A0D-4918-8A5F-29EC91E0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CEA68-ABF2-4DCB-BFCA-01B45B73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E41362-A4F7-48F6-BC0C-2B67625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4A1B-7AD8-4362-ABB2-FF54254B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02DCE-DD8E-4445-9C3E-77CBCA1C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2762E-5603-40FE-8AE9-EA0E5FE4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F4675D-4C02-4F9B-8F46-2340177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8F3619-2B95-42EC-A046-E9F1AB6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04F30-6971-4852-AF38-21CFC1E0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F242A-64E1-40E4-AC47-1AE93930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D67-3CE1-45FE-8760-03C41F5B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DCE5-A1CC-42DA-B9DB-687A2E5E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587A3-4BE9-47E3-9C5F-3930B6C9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C37BB-E6D1-4A33-83FF-4B86FB31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D3DA7-C26D-4F2A-B230-428A8BB7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4A036-F1E9-4FE4-B3F4-65D9F00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A921-D4FF-43AB-A735-CFAC6D99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4ED87-1929-4DC4-A096-6A48862C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EABC5-F356-427E-83FC-D4414CB3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5BE0C-654F-4BF2-9139-CDA83BD8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35A77-0889-4E72-AB87-9606CC86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ED486-4836-466F-B970-441966E8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3FEE7C-2F03-4136-8E75-80072B37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D7AF2-2EFB-4B7F-B1AD-5444E39D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E5FBB-EE9B-4474-86F8-D9CC7E5EF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49FE-7221-47BD-88A2-E39483B2D33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33ED-ECDC-4088-8CF2-EF31D987B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21D0A-D7B2-4262-A622-808606638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8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y.readthedocs.io/en/stable/" TargetMode="External"/><Relationship Id="rId2" Type="http://schemas.openxmlformats.org/officeDocument/2006/relationships/hyperlink" Target="https://python-visualization.github.io/foliu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want.com/entry/matplotlib-hangul-colab-loca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tutorials/colors/colormaps.html" TargetMode="External"/><Relationship Id="rId3" Type="http://schemas.openxmlformats.org/officeDocument/2006/relationships/hyperlink" Target="https://regex101.com/r/uufrWr/1" TargetMode="External"/><Relationship Id="rId7" Type="http://schemas.openxmlformats.org/officeDocument/2006/relationships/hyperlink" Target="https://teddylee777.github.io/visualization/folium/" TargetMode="External"/><Relationship Id="rId2" Type="http://schemas.openxmlformats.org/officeDocument/2006/relationships/hyperlink" Target="https://nachwon.github.io/regular-express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atwant.com/entry/matplotlib-hangul-colab-local" TargetMode="External"/><Relationship Id="rId5" Type="http://schemas.openxmlformats.org/officeDocument/2006/relationships/hyperlink" Target="https://www.google.co.kr/maps" TargetMode="External"/><Relationship Id="rId4" Type="http://schemas.openxmlformats.org/officeDocument/2006/relationships/hyperlink" Target="https://address.dawul.co.kr/index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26B6-CB91-4817-BD3A-461AFA0E6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라이브 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89A6D-2187-4EBB-AEBC-F41397A24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Library map</a:t>
            </a:r>
          </a:p>
          <a:p>
            <a:r>
              <a:rPr lang="en-US" altLang="ko-KR" dirty="0"/>
              <a:t>Live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93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구현방법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9537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라이브러리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folium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지도 시각화 라이브러리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https://python-visualization.github.io/folium/index.html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위도 경도 찾는 함수가 있는 라이브러리</a:t>
            </a:r>
            <a:endParaRPr lang="en-US" altLang="ko-KR" sz="2400" dirty="0"/>
          </a:p>
          <a:p>
            <a:pPr lvl="1"/>
            <a:r>
              <a:rPr lang="en-US" altLang="ko-KR" sz="2400" dirty="0">
                <a:hlinkClick r:id="rId3"/>
              </a:rPr>
              <a:t>https://geopy.readthedocs.io/en/stable/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matplotlib </a:t>
            </a:r>
            <a:r>
              <a:rPr lang="ko-KR" altLang="en-US" sz="2400" dirty="0"/>
              <a:t>사용</a:t>
            </a:r>
            <a:r>
              <a:rPr lang="en-US" altLang="ko-KR" sz="2400" dirty="0"/>
              <a:t> : </a:t>
            </a:r>
            <a:r>
              <a:rPr lang="ko-KR" altLang="en-US" sz="2400" dirty="0"/>
              <a:t>시각화 라이브러리</a:t>
            </a:r>
            <a:endParaRPr lang="en-US" altLang="ko-KR" sz="2400" dirty="0"/>
          </a:p>
          <a:p>
            <a:pPr lvl="1"/>
            <a:r>
              <a:rPr lang="en-US" altLang="ko-KR" sz="2400" dirty="0">
                <a:hlinkClick r:id="rId4"/>
              </a:rPr>
              <a:t>https://matplotlib.org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75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데이터 </a:t>
            </a:r>
            <a:r>
              <a:rPr lang="ko-KR" altLang="en-US" sz="8000" dirty="0" err="1"/>
              <a:t>전처리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4531825" y="389240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결측치</a:t>
            </a:r>
            <a:r>
              <a:rPr lang="ko-KR" altLang="en-US" sz="3200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80144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BD7D7-7751-4BF5-A3C7-E8EBA3DE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6"/>
          <a:stretch/>
        </p:blipFill>
        <p:spPr>
          <a:xfrm>
            <a:off x="771561" y="1996651"/>
            <a:ext cx="10648877" cy="18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60899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427D1-56DF-494D-803C-601EF445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851833"/>
            <a:ext cx="7877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2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46270" y="1370290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소재지도로명주소 사용하여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 를 찾는다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965AD-725F-4E4E-A206-5B149C89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781300"/>
            <a:ext cx="9620250" cy="34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309812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</a:t>
            </a:r>
            <a:r>
              <a:rPr lang="ko-KR" altLang="en-US" sz="2400" dirty="0"/>
              <a:t>파일로 제공해주는 주소 데이터로는 조회가 되지 않는 것이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문제점 발생</a:t>
            </a:r>
            <a:r>
              <a:rPr lang="en-US" altLang="ko-KR" sz="2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4A93D-5000-4CD5-AD79-7C4A5B1F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2" y="1594870"/>
            <a:ext cx="5886450" cy="46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3"/>
            <a:ext cx="830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가공해야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 </a:t>
            </a:r>
            <a:r>
              <a:rPr lang="ko-KR" altLang="en-US" sz="2400" dirty="0"/>
              <a:t>데이터에 있는</a:t>
            </a:r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57(</a:t>
            </a:r>
            <a:r>
              <a:rPr lang="ko-KR" altLang="en-US" sz="2400" dirty="0" err="1"/>
              <a:t>구암동</a:t>
            </a:r>
            <a:r>
              <a:rPr lang="en-US" altLang="ko-KR" sz="2400" dirty="0"/>
              <a:t>) – </a:t>
            </a:r>
            <a:r>
              <a:rPr lang="ko-KR" altLang="en-US" sz="2400" dirty="0" err="1"/>
              <a:t>조회안됨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</a:t>
            </a:r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가공 후 조회가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8E99C-1E63-4F2D-944C-99F113F4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6" y="3429000"/>
            <a:ext cx="992118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주소 데이터를 조회가 되게끔 가공하자</a:t>
            </a:r>
            <a:r>
              <a:rPr lang="en-US" altLang="ko-KR" sz="2400" dirty="0"/>
              <a:t> – </a:t>
            </a:r>
            <a:r>
              <a:rPr lang="ko-KR" altLang="en-US" sz="2400" dirty="0"/>
              <a:t>정규표현식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조회가 되게끔 적절하게 바꿔볼까</a:t>
            </a:r>
            <a:r>
              <a:rPr lang="en-US" altLang="ko-KR" sz="2400" dirty="0"/>
              <a:t>? =&gt; </a:t>
            </a:r>
            <a:r>
              <a:rPr lang="ko-KR" altLang="en-US" sz="2400" dirty="0"/>
              <a:t>정규표현식 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데이터를 하나씩 대입해보면서 조회가 되는 경우의 규칙을 찾아본다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========= </a:t>
            </a:r>
            <a:r>
              <a:rPr lang="ko-KR" altLang="en-US" sz="2400" dirty="0"/>
              <a:t>찾은 규칙 </a:t>
            </a:r>
            <a:r>
              <a:rPr lang="en-US" altLang="ko-KR" sz="2400" dirty="0"/>
              <a:t>=========</a:t>
            </a:r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괄호와 괄호 뒷부분 다 지우기</a:t>
            </a:r>
            <a:endParaRPr lang="en-US" altLang="ko-KR" sz="2400" dirty="0"/>
          </a:p>
          <a:p>
            <a:r>
              <a:rPr lang="en-US" altLang="ko-KR" sz="2400" dirty="0"/>
              <a:t>2.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 err="1"/>
              <a:t>번길</a:t>
            </a:r>
            <a:r>
              <a:rPr lang="en-US" altLang="ko-KR" sz="2400" dirty="0"/>
              <a:t>',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길</a:t>
            </a:r>
            <a:r>
              <a:rPr lang="en-US" altLang="ko-KR" sz="2400" dirty="0"/>
              <a:t>' </a:t>
            </a:r>
            <a:r>
              <a:rPr lang="ko-KR" altLang="en-US" sz="2400" dirty="0"/>
              <a:t>앞에 띄어쓰기를 지운다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뒤에 숫자가 있을 경우 띄어쓰기를 한다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쉼표</a:t>
            </a:r>
            <a:r>
              <a:rPr lang="en-US" altLang="ko-KR" sz="2400" dirty="0"/>
              <a:t>(,)</a:t>
            </a:r>
            <a:r>
              <a:rPr lang="ko-KR" altLang="en-US" sz="2400" dirty="0"/>
              <a:t>와 쉼표 뒷부분 다 지우기</a:t>
            </a:r>
          </a:p>
          <a:p>
            <a:r>
              <a:rPr lang="en-US" altLang="ko-KR" sz="2400" dirty="0"/>
              <a:t>5.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층</a:t>
            </a:r>
            <a:r>
              <a:rPr lang="en-US" altLang="ko-KR" sz="2400" dirty="0"/>
              <a:t>,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동 </a:t>
            </a:r>
            <a:r>
              <a:rPr lang="ko-KR" altLang="en-US" sz="2400" dirty="0" err="1"/>
              <a:t>붙은거</a:t>
            </a:r>
            <a:r>
              <a:rPr lang="ko-KR" altLang="en-US" sz="2400" dirty="0"/>
              <a:t> 뒷부분은 다 지우기</a:t>
            </a:r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아파트</a:t>
            </a:r>
            <a:r>
              <a:rPr lang="en-US" altLang="ko-KR" sz="2400" dirty="0"/>
              <a:t>, </a:t>
            </a:r>
            <a:r>
              <a:rPr lang="ko-KR" altLang="en-US" sz="2400" dirty="0"/>
              <a:t>복지관이 붙은 단어와 단어의 뒷부분 지우기</a:t>
            </a:r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숫자 앞에 띄어쓰기 없으면</a:t>
            </a:r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앞뒤에 </a:t>
            </a:r>
            <a:r>
              <a:rPr lang="en-US" altLang="ko-KR" sz="2400" dirty="0"/>
              <a:t>strip()</a:t>
            </a:r>
            <a:r>
              <a:rPr lang="ko-KR" altLang="en-US" sz="2400" dirty="0"/>
              <a:t>함수 써서 띄어쓰기 제거하기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1502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정규표현식을 사용해 가공하여도 위경도를 찾지 못하는 데이터가 있음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98F00-51B9-4DFB-90C4-D3DAAF2A0349}"/>
              </a:ext>
            </a:extLst>
          </p:cNvPr>
          <p:cNvSpPr txBox="1"/>
          <p:nvPr/>
        </p:nvSpPr>
        <p:spPr>
          <a:xfrm>
            <a:off x="704275" y="5433652"/>
            <a:ext cx="89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나오지 않는 예시 </a:t>
            </a:r>
            <a:r>
              <a:rPr lang="en-US" altLang="ko-KR" dirty="0"/>
              <a:t>: </a:t>
            </a:r>
            <a:r>
              <a:rPr lang="ko-KR" altLang="en-US" dirty="0"/>
              <a:t>경상남도 사천시 </a:t>
            </a:r>
            <a:r>
              <a:rPr lang="ko-KR" altLang="en-US" dirty="0" err="1"/>
              <a:t>사남면</a:t>
            </a:r>
            <a:r>
              <a:rPr lang="ko-KR" altLang="en-US" dirty="0"/>
              <a:t> </a:t>
            </a:r>
            <a:r>
              <a:rPr lang="ko-KR" altLang="en-US" dirty="0" err="1"/>
              <a:t>조동길</a:t>
            </a:r>
            <a:r>
              <a:rPr lang="ko-KR" altLang="en-US" dirty="0"/>
              <a:t> </a:t>
            </a:r>
            <a:r>
              <a:rPr lang="en-US" altLang="ko-KR" dirty="0"/>
              <a:t>49-30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E6A4A8-B157-9E22-4F49-DAECE1572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95"/>
          <a:stretch/>
        </p:blipFill>
        <p:spPr>
          <a:xfrm>
            <a:off x="704275" y="2052040"/>
            <a:ext cx="10871869" cy="32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못찾는</a:t>
            </a:r>
            <a:r>
              <a:rPr lang="ko-KR" altLang="en-US" sz="2400" dirty="0"/>
              <a:t> 예시 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경상남도 사천시 </a:t>
            </a:r>
            <a:r>
              <a:rPr lang="ko-KR" altLang="en-US" sz="2400" dirty="0" err="1"/>
              <a:t>사남면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조동길</a:t>
            </a:r>
            <a:r>
              <a:rPr lang="ko-KR" altLang="en-US" sz="2400" dirty="0"/>
              <a:t> </a:t>
            </a:r>
            <a:r>
              <a:rPr lang="en-US" altLang="ko-KR" sz="2400" dirty="0"/>
              <a:t>49-30,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경기도 안성시 </a:t>
            </a:r>
            <a:r>
              <a:rPr lang="ko-KR" altLang="en-US" sz="2400" dirty="0" err="1"/>
              <a:t>공도읍</a:t>
            </a:r>
            <a:r>
              <a:rPr lang="ko-KR" altLang="en-US" sz="2400" dirty="0"/>
              <a:t> 대림동산길 </a:t>
            </a:r>
            <a:r>
              <a:rPr lang="en-US" altLang="ko-KR" sz="2400" dirty="0"/>
              <a:t>38 </a:t>
            </a:r>
            <a:r>
              <a:rPr lang="ko-KR" altLang="en-US" sz="2400" dirty="0"/>
              <a:t>등</a:t>
            </a:r>
            <a:r>
              <a:rPr lang="en-US" altLang="ko-KR" sz="2400" dirty="0"/>
              <a:t>..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A3194-B866-41B2-A16F-ECA9C0E0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5" y="2588268"/>
            <a:ext cx="10450409" cy="32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차례 </a:t>
            </a:r>
            <a:r>
              <a:rPr lang="en-US" altLang="ko-KR" sz="2800" dirty="0">
                <a:latin typeface="+mj-ea"/>
                <a:ea typeface="+mj-ea"/>
              </a:rPr>
              <a:t>( </a:t>
            </a:r>
            <a:r>
              <a:rPr lang="ko-KR" altLang="en-US" sz="2800" dirty="0">
                <a:latin typeface="+mj-ea"/>
                <a:ea typeface="+mj-ea"/>
              </a:rPr>
              <a:t>목표 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주제 선정의 이유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역할 소개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소스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((</a:t>
            </a:r>
            <a:r>
              <a:rPr lang="ko-KR" altLang="en-US" sz="2400" dirty="0"/>
              <a:t>도서관이 어디에 많이 분포 되어있는지</a:t>
            </a:r>
            <a:r>
              <a:rPr lang="en-US" altLang="ko-KR" sz="24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도서관의 통계를 보여준다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최댓값</a:t>
            </a:r>
            <a:r>
              <a:rPr lang="en-US" altLang="ko-KR" sz="2400" dirty="0"/>
              <a:t>, </a:t>
            </a:r>
            <a:r>
              <a:rPr lang="ko-KR" altLang="en-US" sz="2400" dirty="0"/>
              <a:t>최솟값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최빈값</a:t>
            </a:r>
            <a:r>
              <a:rPr lang="en-US" altLang="ko-KR" sz="2400" dirty="0"/>
              <a:t>, </a:t>
            </a:r>
            <a:r>
              <a:rPr lang="ko-KR" altLang="en-US" sz="2400" dirty="0"/>
              <a:t>평균 </a:t>
            </a:r>
            <a:r>
              <a:rPr lang="ko-KR" altLang="en-US" sz="2400" dirty="0" err="1"/>
              <a:t>도서수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시각화 </a:t>
            </a:r>
            <a:r>
              <a:rPr lang="en-US" altLang="ko-KR" sz="2400" dirty="0"/>
              <a:t>– </a:t>
            </a:r>
            <a:r>
              <a:rPr lang="ko-KR" altLang="en-US" sz="2400" dirty="0"/>
              <a:t>동적 지도</a:t>
            </a:r>
            <a:r>
              <a:rPr lang="en-US" altLang="ko-KR" sz="2400" dirty="0"/>
              <a:t>, </a:t>
            </a:r>
            <a:r>
              <a:rPr lang="ko-KR" altLang="en-US" sz="2400" dirty="0"/>
              <a:t>원</a:t>
            </a:r>
            <a:r>
              <a:rPr lang="en-US" altLang="ko-KR" sz="2400" dirty="0"/>
              <a:t>, </a:t>
            </a:r>
            <a:r>
              <a:rPr lang="ko-KR" altLang="en-US" sz="2400" dirty="0"/>
              <a:t>막대차트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마커를 클릭했을 때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해서 많은 언급이 된 단어 출력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원하는 도서가 해당 도서관에 있는지 검색하기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5958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681B1-1437-4057-1699-20C431BB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28" y="2390594"/>
            <a:ext cx="102774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8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E63F88-316A-A7EE-D705-E53930203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85"/>
          <a:stretch/>
        </p:blipFill>
        <p:spPr>
          <a:xfrm>
            <a:off x="1121287" y="3028423"/>
            <a:ext cx="9949425" cy="18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995289-6E90-F234-D825-6D7C54C7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29" y="1278482"/>
            <a:ext cx="9715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6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81719-E378-2009-20F7-FACB7A3E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41" y="973733"/>
            <a:ext cx="9614918" cy="55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데이터 </a:t>
            </a:r>
            <a:r>
              <a:rPr lang="ko-KR" altLang="en-US" sz="8000" dirty="0" err="1"/>
              <a:t>전처리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3896234" y="3740007"/>
            <a:ext cx="365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이상치 확인 </a:t>
            </a:r>
            <a:r>
              <a:rPr lang="en-US" altLang="ko-KR" sz="3200" dirty="0"/>
              <a:t>/</a:t>
            </a:r>
            <a:r>
              <a:rPr lang="ko-KR" altLang="en-US" sz="3200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6625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matplotlib</a:t>
            </a:r>
            <a:r>
              <a:rPr lang="en-US" altLang="ko-KR" sz="2400" dirty="0"/>
              <a:t> </a:t>
            </a:r>
            <a:r>
              <a:rPr lang="ko-KR" altLang="en-US" sz="2400" dirty="0"/>
              <a:t>한글 깨짐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해결방법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구글링하여</a:t>
            </a:r>
            <a:r>
              <a:rPr lang="ko-KR" altLang="en-US" sz="2400" dirty="0"/>
              <a:t> 해결함 </a:t>
            </a:r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https://www.whatwant.com/entry/matplotlib-hangul-colab-local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7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통계수치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B65CF-1FF1-7634-7A65-A573C8E3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0" y="1165414"/>
            <a:ext cx="11677239" cy="46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7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상자그림으로 확인 </a:t>
            </a:r>
            <a:r>
              <a:rPr lang="en-US" altLang="ko-KR" sz="2400" dirty="0"/>
              <a:t>- </a:t>
            </a:r>
            <a:r>
              <a:rPr lang="ko-KR" altLang="en-US" sz="2400" dirty="0"/>
              <a:t>너무 많은 </a:t>
            </a:r>
            <a:r>
              <a:rPr lang="ko-KR" altLang="en-US" sz="2400" dirty="0" err="1"/>
              <a:t>이상치가</a:t>
            </a:r>
            <a:r>
              <a:rPr lang="ko-KR" altLang="en-US" sz="2400" dirty="0"/>
              <a:t> 있다</a:t>
            </a:r>
            <a:r>
              <a:rPr lang="en-US" altLang="ko-KR" sz="2400" dirty="0"/>
              <a:t>..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70" y="790278"/>
            <a:ext cx="931426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32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자료수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도서수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498589"/>
            <a:ext cx="9812810" cy="217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자료수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도서수</a:t>
            </a:r>
            <a:r>
              <a:rPr lang="en-US" altLang="ko-KR" sz="2400" dirty="0"/>
              <a:t>) &lt; 100 </a:t>
            </a:r>
            <a:r>
              <a:rPr lang="ko-KR" altLang="en-US" sz="2400" dirty="0"/>
              <a:t>을 찾아 엑셀로 다운로드 받아서 확인하였더니</a:t>
            </a:r>
            <a:r>
              <a:rPr lang="en-US" altLang="ko-KR" sz="2400" dirty="0"/>
              <a:t>…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학습실과</a:t>
            </a:r>
            <a:r>
              <a:rPr lang="ko-KR" altLang="en-US" sz="2400" dirty="0"/>
              <a:t> 디지털 도서관</a:t>
            </a:r>
            <a:r>
              <a:rPr lang="en-US" altLang="ko-KR" sz="2400" dirty="0"/>
              <a:t>(</a:t>
            </a:r>
            <a:r>
              <a:rPr lang="ko-KR" altLang="en-US" sz="2400" dirty="0"/>
              <a:t>자료실</a:t>
            </a:r>
            <a:r>
              <a:rPr lang="en-US" altLang="ko-KR" sz="2400" dirty="0"/>
              <a:t>)</a:t>
            </a:r>
            <a:r>
              <a:rPr lang="ko-KR" altLang="en-US" sz="2400" dirty="0"/>
              <a:t>의 경우 </a:t>
            </a:r>
            <a:r>
              <a:rPr lang="ko-KR" altLang="en-US" sz="2400" dirty="0" err="1"/>
              <a:t>자료수가</a:t>
            </a:r>
            <a:r>
              <a:rPr lang="ko-KR" altLang="en-US" sz="2400" dirty="0"/>
              <a:t> 나오지 않는다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도서관 유형별로 확인할 필요가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도서관 유형에 따라서 다르게 분포되어 있을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496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같은 도서관 중복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데이터기준일자가 달라서 같은 도서관이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 뜨는 경우가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en-US" altLang="ko-KR" sz="2400" dirty="0" err="1"/>
              <a:t>groupby</a:t>
            </a:r>
            <a:r>
              <a:rPr lang="en-US" altLang="ko-KR" sz="2400" dirty="0"/>
              <a:t> </a:t>
            </a:r>
            <a:r>
              <a:rPr lang="ko-KR" altLang="en-US" sz="2400" dirty="0"/>
              <a:t>로 중복 건수 확인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F28B6-421E-A4D0-2D82-29CAAE79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75" y="2655601"/>
            <a:ext cx="10182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1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주제 선정의 이유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10288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도서관이 많은 곳 근처에 </a:t>
            </a:r>
            <a:r>
              <a:rPr lang="ko-KR" altLang="en-US" sz="2400" dirty="0" err="1"/>
              <a:t>살고싶다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얼마나 </a:t>
            </a:r>
            <a:r>
              <a:rPr lang="ko-KR" altLang="en-US" sz="2400" dirty="0" err="1"/>
              <a:t>분포되어있는지</a:t>
            </a:r>
            <a:r>
              <a:rPr lang="ko-KR" altLang="en-US" sz="2400" dirty="0"/>
              <a:t> 잘 </a:t>
            </a:r>
            <a:r>
              <a:rPr lang="ko-KR" altLang="en-US" sz="2400" dirty="0" err="1"/>
              <a:t>시각화된</a:t>
            </a:r>
            <a:r>
              <a:rPr lang="ko-KR" altLang="en-US" sz="2400" dirty="0"/>
              <a:t> 자료가 없는 것 같다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도서관이 많이 있는 곳의 특징은 </a:t>
            </a:r>
            <a:r>
              <a:rPr lang="ko-KR" altLang="en-US" sz="2400" dirty="0" err="1"/>
              <a:t>뭘까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도서관이 많이 있는 지역은 어디일까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제일 규모가 큰 도서관은 어디일까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사람들이 많이 가는 도서관은 어떤 특징을 가지고 있을까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도서관에 관한 궁금증을 통계수치와 시각화를 통해 확인해보고 싶다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31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같은 도서관 중복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데이터기준일자가 달라서 같은 도서관이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 뜨는 경우가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en-US" altLang="ko-KR" sz="2400" dirty="0" err="1"/>
              <a:t>groupby</a:t>
            </a:r>
            <a:r>
              <a:rPr lang="en-US" altLang="ko-KR" sz="2400" dirty="0"/>
              <a:t> </a:t>
            </a:r>
            <a:r>
              <a:rPr lang="ko-KR" altLang="en-US" sz="2400" dirty="0"/>
              <a:t>로 중복 건수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05D5B6-066C-2DD7-D59B-380DB78F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306450"/>
            <a:ext cx="10429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4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같은 도서관 중복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drop_duplicates</a:t>
            </a:r>
            <a:r>
              <a:rPr lang="en-US" altLang="ko-KR" sz="2400" dirty="0"/>
              <a:t> </a:t>
            </a:r>
            <a:r>
              <a:rPr lang="ko-KR" altLang="en-US" sz="2400" dirty="0"/>
              <a:t>사용해서 날림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B315D2-EF1A-4D8E-80DE-7B33471D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29" y="1704975"/>
            <a:ext cx="7839075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22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……………….. </a:t>
            </a:r>
            <a:r>
              <a:rPr lang="ko-KR" altLang="en-US" sz="2400" dirty="0"/>
              <a:t>서로 위치가 </a:t>
            </a:r>
            <a:r>
              <a:rPr lang="ko-KR" altLang="en-US" sz="2400" dirty="0" err="1"/>
              <a:t>바뀌어있었어서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바꿔줌</a:t>
            </a:r>
            <a:r>
              <a:rPr lang="ko-KR" altLang="en-US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AC7975-6433-4CE3-A05B-CA954CF8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981075"/>
            <a:ext cx="4514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95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549731" y="2303873"/>
            <a:ext cx="9092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/>
              <a:t>탐색적 데이터 분석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5618560" y="3627312"/>
            <a:ext cx="954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EDA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0189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기본 통계량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describe() </a:t>
            </a:r>
            <a:r>
              <a:rPr lang="ko-KR" altLang="en-US" sz="2400" dirty="0"/>
              <a:t>함수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EA6DAE-5566-4657-B249-02ECB63C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24" y="1637644"/>
            <a:ext cx="9892952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92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히트맵으로</a:t>
            </a:r>
            <a:r>
              <a:rPr lang="ko-KR" altLang="en-US" sz="2400" dirty="0"/>
              <a:t> 데이터의 분포 확인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D40D81-207F-4F31-8155-20374D81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8" y="1067704"/>
            <a:ext cx="6481764" cy="546168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24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시각화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3456661" y="3878120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folium </a:t>
            </a:r>
            <a:r>
              <a:rPr lang="ko-KR" altLang="en-US" sz="3200" dirty="0"/>
              <a:t>라이브러리를 이용</a:t>
            </a:r>
          </a:p>
        </p:txBody>
      </p:sp>
    </p:spTree>
    <p:extLst>
      <p:ext uri="{BB962C8B-B14F-4D97-AF65-F5344CB8AC3E}">
        <p14:creationId xmlns:p14="http://schemas.microsoft.com/office/powerpoint/2010/main" val="1900762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  html</a:t>
            </a:r>
            <a:r>
              <a:rPr lang="ko-KR" altLang="en-US" sz="2400" dirty="0"/>
              <a:t>로 배포하면 그 </a:t>
            </a:r>
            <a:r>
              <a:rPr lang="en-US" altLang="ko-KR" sz="2400" dirty="0" err="1"/>
              <a:t>url</a:t>
            </a:r>
            <a:r>
              <a:rPr lang="ko-KR" altLang="en-US" sz="2400" dirty="0"/>
              <a:t> 적기   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7043F-C8B9-463C-A8EC-EE54861D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65" y="851833"/>
            <a:ext cx="7738777" cy="5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20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참고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10056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정규표현식 예제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2"/>
              </a:rPr>
              <a:t>https://nachwon.github.io/regular-expressions/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정규표현식 테스트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3"/>
              </a:rPr>
              <a:t>https://regex101.com/r/uufrWr/1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4"/>
              </a:rPr>
              <a:t>https://address.dawul.co.kr/index.php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5"/>
              </a:rPr>
              <a:t>https://www.google.co.kr/maps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matplotlib </a:t>
            </a:r>
            <a:r>
              <a:rPr lang="ko-KR" altLang="en-US" sz="2400" dirty="0" err="1"/>
              <a:t>한글깨짐</a:t>
            </a:r>
            <a:r>
              <a:rPr lang="ko-KR" altLang="en-US" sz="2400" dirty="0"/>
              <a:t> 이슈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6"/>
              </a:rPr>
              <a:t>https://www.whatwant.com/entry/matplotlib-hangul-colab-local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folium </a:t>
            </a:r>
            <a:r>
              <a:rPr lang="ko-KR" altLang="en-US" sz="2400" dirty="0"/>
              <a:t>사용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7"/>
              </a:rPr>
              <a:t>https://teddylee777.github.io/visualization/folium/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matplotlib </a:t>
            </a:r>
            <a:r>
              <a:rPr lang="ko-KR" altLang="en-US" sz="2400" dirty="0"/>
              <a:t>색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8"/>
              </a:rPr>
              <a:t>https://matplotlib.org/stable/tutorials/colors/colormaps.html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1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역할 소개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이혜원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기획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수집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시각화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PPT </a:t>
            </a:r>
            <a:r>
              <a:rPr lang="ko-KR" altLang="en-US" sz="2400" dirty="0"/>
              <a:t>작성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발표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436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757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공공데이터 포털 데이터셋 활용</a:t>
            </a:r>
            <a:endParaRPr lang="en-US" altLang="ko-KR" sz="2400" dirty="0"/>
          </a:p>
          <a:p>
            <a:r>
              <a:rPr lang="en-US" altLang="ko-KR" sz="2400" dirty="0"/>
              <a:t>https://www.data.go.kr/data/15013109/standard.do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73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6680B-63EF-4580-A34E-369AAC72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6"/>
          <a:stretch/>
        </p:blipFill>
        <p:spPr>
          <a:xfrm>
            <a:off x="1250260" y="820254"/>
            <a:ext cx="9265340" cy="57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A87A6-11ED-4216-8550-04725071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547812"/>
            <a:ext cx="12087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4" y="851833"/>
            <a:ext cx="9853612" cy="54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" t="68879" r="56193" b="14524"/>
          <a:stretch/>
        </p:blipFill>
        <p:spPr>
          <a:xfrm>
            <a:off x="921225" y="2047164"/>
            <a:ext cx="9696734" cy="21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816</Words>
  <Application>Microsoft Office PowerPoint</Application>
  <PresentationFormat>와이드스크린</PresentationFormat>
  <Paragraphs>156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라이브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98</cp:revision>
  <dcterms:created xsi:type="dcterms:W3CDTF">2023-08-10T07:51:07Z</dcterms:created>
  <dcterms:modified xsi:type="dcterms:W3CDTF">2023-08-14T08:50:37Z</dcterms:modified>
</cp:coreProperties>
</file>