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60" r:id="rId3"/>
    <p:sldId id="312" r:id="rId4"/>
    <p:sldId id="261" r:id="rId5"/>
    <p:sldId id="290" r:id="rId6"/>
    <p:sldId id="291" r:id="rId7"/>
    <p:sldId id="313" r:id="rId8"/>
    <p:sldId id="288" r:id="rId9"/>
    <p:sldId id="315" r:id="rId10"/>
    <p:sldId id="293" r:id="rId11"/>
    <p:sldId id="294" r:id="rId12"/>
    <p:sldId id="297" r:id="rId13"/>
    <p:sldId id="319" r:id="rId14"/>
    <p:sldId id="298" r:id="rId15"/>
    <p:sldId id="316" r:id="rId16"/>
    <p:sldId id="300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20" r:id="rId25"/>
    <p:sldId id="317" r:id="rId26"/>
    <p:sldId id="311" r:id="rId27"/>
    <p:sldId id="309" r:id="rId28"/>
    <p:sldId id="259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2" autoAdjust="0"/>
    <p:restoredTop sz="85923" autoAdjust="0"/>
  </p:normalViewPr>
  <p:slideViewPr>
    <p:cSldViewPr>
      <p:cViewPr varScale="1">
        <p:scale>
          <a:sx n="65" d="100"/>
          <a:sy n="65" d="100"/>
        </p:scale>
        <p:origin x="7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데이터 기준일자가 달라서 같은 도서관이 여러 행이 있는 것도 있어서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그룹바이로</a:t>
            </a:r>
            <a:r>
              <a:rPr lang="ko-KR" altLang="en-US" dirty="0"/>
              <a:t> 도서관명</a:t>
            </a:r>
            <a:r>
              <a:rPr lang="en-US" altLang="ko-KR" dirty="0"/>
              <a:t>,</a:t>
            </a:r>
            <a:r>
              <a:rPr lang="ko-KR" altLang="en-US" dirty="0" err="1"/>
              <a:t>시도명</a:t>
            </a:r>
            <a:r>
              <a:rPr lang="en-US" altLang="ko-KR" dirty="0"/>
              <a:t>,</a:t>
            </a:r>
            <a:r>
              <a:rPr lang="ko-KR" altLang="en-US" dirty="0" err="1"/>
              <a:t>시군구명이</a:t>
            </a:r>
            <a:r>
              <a:rPr lang="ko-KR" altLang="en-US" dirty="0"/>
              <a:t> 중복된 도서관은 제거를 해줬습니다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753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전국도서관표준데이터의 데이터를 확인해보다가 위도</a:t>
            </a:r>
            <a:r>
              <a:rPr lang="en-US" altLang="ko-KR" dirty="0"/>
              <a:t>, </a:t>
            </a:r>
            <a:r>
              <a:rPr lang="ko-KR" altLang="en-US" dirty="0"/>
              <a:t>경도가 없는 데이터를 찾게 되었습니다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 소재지도로명주소를 정규표현식을 이용해서 </a:t>
            </a:r>
            <a:r>
              <a:rPr lang="en-US" altLang="ko-KR" dirty="0" err="1"/>
              <a:t>geopy</a:t>
            </a:r>
            <a:r>
              <a:rPr lang="ko-KR" altLang="en-US" dirty="0"/>
              <a:t>의 함수를 사용하였을 때 결과가 나오게끔 몇가지의 규칙을 찾아서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주소를 가공해주었고</a:t>
            </a:r>
            <a:r>
              <a:rPr lang="en-US" altLang="ko-KR" dirty="0"/>
              <a:t>,</a:t>
            </a:r>
            <a:endParaRPr lang="ko-KR" altLang="en-US" dirty="0"/>
          </a:p>
          <a:p>
            <a:r>
              <a:rPr lang="en-US" altLang="ko-KR" dirty="0" err="1"/>
              <a:t>geopy</a:t>
            </a:r>
            <a:r>
              <a:rPr lang="en-US" altLang="ko-KR" dirty="0"/>
              <a:t> </a:t>
            </a:r>
            <a:r>
              <a:rPr lang="ko-KR" altLang="en-US" dirty="0"/>
              <a:t>라이브러리를 사용하여 위도</a:t>
            </a:r>
            <a:r>
              <a:rPr lang="en-US" altLang="ko-KR" dirty="0"/>
              <a:t>, </a:t>
            </a:r>
            <a:r>
              <a:rPr lang="ko-KR" altLang="en-US" dirty="0"/>
              <a:t>경도를 찾았습니다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기존 데이터에는 </a:t>
            </a:r>
            <a:r>
              <a:rPr lang="en-US" altLang="ko-KR" dirty="0"/>
              <a:t>258</a:t>
            </a:r>
            <a:r>
              <a:rPr lang="ko-KR" altLang="en-US" dirty="0"/>
              <a:t>개가 </a:t>
            </a:r>
            <a:r>
              <a:rPr lang="ko-KR" altLang="en-US" dirty="0" err="1"/>
              <a:t>빠져있었는데</a:t>
            </a:r>
            <a:r>
              <a:rPr lang="ko-KR" altLang="en-US" dirty="0"/>
              <a:t> 함수를 사용하였는데도 불구하고</a:t>
            </a:r>
            <a:endParaRPr lang="en-US" altLang="ko-KR" dirty="0"/>
          </a:p>
          <a:p>
            <a:r>
              <a:rPr lang="ko-KR" altLang="en-US" dirty="0"/>
              <a:t>그럼에도 찾지 못한 데이터가 </a:t>
            </a:r>
            <a:r>
              <a:rPr lang="en-US" altLang="ko-KR" dirty="0"/>
              <a:t>46</a:t>
            </a:r>
            <a:r>
              <a:rPr lang="ko-KR" altLang="en-US" dirty="0"/>
              <a:t>건이 있어서 이러한 데이터는 수작업으로 입력해주었습니다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477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파일은 </a:t>
            </a:r>
            <a:r>
              <a:rPr lang="ko-KR" altLang="en-US" dirty="0" err="1"/>
              <a:t>전처리할</a:t>
            </a:r>
            <a:r>
              <a:rPr lang="ko-KR" altLang="en-US" dirty="0"/>
              <a:t> 필요가 없었습니다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11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200" b="1" dirty="0"/>
              <a:t>이상치를 상자그림을 통해 확인해봤는데</a:t>
            </a:r>
          </a:p>
          <a:p>
            <a:pPr fontAlgn="base">
              <a:lnSpc>
                <a:spcPct val="200000"/>
              </a:lnSpc>
            </a:pPr>
            <a:r>
              <a:rPr lang="ko-KR" altLang="en-US" sz="1200" b="1" dirty="0"/>
              <a:t>이런 이상치들은 대출건수 데이터를 제공해주는 도서관이 늘어나면서 충분히 생길 수 있다고 생각하였고</a:t>
            </a:r>
          </a:p>
          <a:p>
            <a:pPr fontAlgn="base">
              <a:lnSpc>
                <a:spcPct val="200000"/>
              </a:lnSpc>
            </a:pPr>
            <a:r>
              <a:rPr lang="ko-KR" altLang="en-US" sz="1200" b="1" dirty="0"/>
              <a:t>따라서 이 이상치들은 제거하지 않고 사용하기로 판단하였습니다</a:t>
            </a:r>
            <a:r>
              <a:rPr lang="en-US" altLang="ko-KR" sz="1200" b="1" dirty="0"/>
              <a:t>.</a:t>
            </a:r>
          </a:p>
          <a:p>
            <a:pPr fontAlgn="base">
              <a:lnSpc>
                <a:spcPct val="200000"/>
              </a:lnSpc>
            </a:pPr>
            <a:endParaRPr lang="en-US" altLang="ko-KR" sz="1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764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파일도 </a:t>
            </a:r>
            <a:r>
              <a:rPr lang="ko-KR" altLang="en-US" dirty="0" err="1"/>
              <a:t>전처리할</a:t>
            </a:r>
            <a:r>
              <a:rPr lang="ko-KR" altLang="en-US" dirty="0"/>
              <a:t> 필요가 없었습니다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주제별로 파일이 구분되어 있었습니다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698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01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200" b="1" dirty="0"/>
              <a:t>시도별로 도서관 수가 차이가 난다</a:t>
            </a:r>
            <a:r>
              <a:rPr lang="en-US" altLang="ko-KR" sz="1200" b="1" dirty="0"/>
              <a:t>.</a:t>
            </a:r>
          </a:p>
          <a:p>
            <a:pPr fontAlgn="base">
              <a:lnSpc>
                <a:spcPct val="200000"/>
              </a:lnSpc>
            </a:pPr>
            <a:r>
              <a:rPr lang="ko-KR" altLang="en-US" sz="1200" b="1" dirty="0"/>
              <a:t>공공도서관은 경기도와 경상북도와 </a:t>
            </a:r>
            <a:endParaRPr lang="en-US" altLang="ko-KR" sz="1200" b="1" dirty="0"/>
          </a:p>
          <a:p>
            <a:pPr fontAlgn="base">
              <a:lnSpc>
                <a:spcPct val="200000"/>
              </a:lnSpc>
            </a:pPr>
            <a:r>
              <a:rPr lang="ko-KR" altLang="en-US" sz="1200" b="1" dirty="0"/>
              <a:t>서울특별시에 많이 있다</a:t>
            </a:r>
            <a:r>
              <a:rPr lang="en-US" altLang="ko-KR" sz="1200" b="1" dirty="0"/>
              <a:t>.</a:t>
            </a:r>
          </a:p>
          <a:p>
            <a:pPr fontAlgn="base">
              <a:lnSpc>
                <a:spcPct val="200000"/>
              </a:lnSpc>
            </a:pPr>
            <a:r>
              <a:rPr lang="ko-KR" altLang="en-US" sz="1200" b="1" dirty="0"/>
              <a:t>공공도서관의 경우 서울보다 경기도가 </a:t>
            </a:r>
            <a:endParaRPr lang="en-US" altLang="ko-KR" sz="1200" b="1" dirty="0"/>
          </a:p>
          <a:p>
            <a:pPr fontAlgn="base">
              <a:lnSpc>
                <a:spcPct val="200000"/>
              </a:lnSpc>
            </a:pPr>
            <a:r>
              <a:rPr lang="ko-KR" altLang="en-US" sz="1200" b="1" dirty="0"/>
              <a:t>더 많은 것을 확인하였다</a:t>
            </a:r>
            <a:r>
              <a:rPr lang="en-US" altLang="ko-KR" sz="1200" b="1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324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지도에 마크를 찍어서 시각화 해서 보니 지도상에선 어디에 많이 있는지 한눈에 볼 수 있어서 좋았습니다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364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200" b="1" dirty="0"/>
              <a:t>기본 통계를 내봤더니 이렇게 나왔습니다</a:t>
            </a:r>
            <a:r>
              <a:rPr lang="en-US" altLang="ko-KR" sz="1200" b="1" dirty="0"/>
              <a:t>.</a:t>
            </a:r>
          </a:p>
          <a:p>
            <a:pPr fontAlgn="base">
              <a:lnSpc>
                <a:spcPct val="200000"/>
              </a:lnSpc>
            </a:pPr>
            <a:r>
              <a:rPr lang="ko-KR" altLang="en-US" sz="1200" b="1" dirty="0"/>
              <a:t>이대로 보기엔 한눈에 들어오지 않기 때문에 시각화를 해봤습니다</a:t>
            </a:r>
            <a:r>
              <a:rPr lang="en-US" altLang="ko-KR" sz="1200" b="1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506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연령대별로 대출건수의 평균이 어떻게 되는지 시각화를 해보니 </a:t>
            </a: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40</a:t>
            </a:r>
            <a:r>
              <a:rPr lang="ko-KR" altLang="en-US" sz="1200" dirty="0"/>
              <a:t>대가 가장 많이 빌리고 </a:t>
            </a:r>
            <a:r>
              <a:rPr lang="en-US" altLang="ko-KR" sz="1200" dirty="0"/>
              <a:t>30</a:t>
            </a:r>
            <a:r>
              <a:rPr lang="ko-KR" altLang="en-US" sz="1200" dirty="0"/>
              <a:t>대</a:t>
            </a:r>
            <a:r>
              <a:rPr lang="en-US" altLang="ko-KR" sz="1200" dirty="0"/>
              <a:t>, </a:t>
            </a:r>
            <a:r>
              <a:rPr lang="ko-KR" altLang="en-US" sz="1200" dirty="0"/>
              <a:t>초등학생이 많이 빌리는 것을 알 수 있었습니다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의외로 </a:t>
            </a:r>
            <a:r>
              <a:rPr lang="en-US" altLang="ko-KR" dirty="0"/>
              <a:t>20</a:t>
            </a:r>
            <a:r>
              <a:rPr lang="ko-KR" altLang="en-US" dirty="0"/>
              <a:t>대가 적게 대출하는 것을 확인할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498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목차 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200" b="1" dirty="0"/>
              <a:t>연도별 대출건수를 확인해봤더니 </a:t>
            </a:r>
            <a:r>
              <a:rPr lang="en-US" altLang="ko-KR" sz="1200" b="1" dirty="0"/>
              <a:t>2020</a:t>
            </a:r>
            <a:r>
              <a:rPr lang="ko-KR" altLang="en-US" sz="1200" b="1" dirty="0"/>
              <a:t>년에 코로나로 인해 줄어든 것이라고 예측이 되고 계속 오르고 있는 것을 확인할 수 있습니다</a:t>
            </a:r>
            <a:r>
              <a:rPr lang="en-US" altLang="ko-KR" sz="1200" b="1" dirty="0"/>
              <a:t>. </a:t>
            </a:r>
          </a:p>
          <a:p>
            <a:pPr fontAlgn="base">
              <a:lnSpc>
                <a:spcPct val="200000"/>
              </a:lnSpc>
            </a:pPr>
            <a:r>
              <a:rPr lang="ko-KR" altLang="en-US" sz="1200" b="1" dirty="0"/>
              <a:t>하지만 대출 데이터를 공개한 도서관이 늘어서 대출 건수도 늘었을 가능성도 있습니다</a:t>
            </a:r>
            <a:r>
              <a:rPr lang="en-US" altLang="ko-KR" sz="1200" b="1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2798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200" b="1" dirty="0"/>
              <a:t>특수상황인 코로나 </a:t>
            </a:r>
            <a:r>
              <a:rPr lang="en-US" altLang="ko-KR" sz="1200" b="1" dirty="0"/>
              <a:t>2020</a:t>
            </a:r>
            <a:r>
              <a:rPr lang="ko-KR" altLang="en-US" sz="1200" b="1" dirty="0"/>
              <a:t>년을 제외하고는 대출건수가 모두 같은 패턴인 것을 발견하였습니다</a:t>
            </a:r>
            <a:r>
              <a:rPr lang="en-US" altLang="ko-KR" sz="1200" b="1" dirty="0"/>
              <a:t>.</a:t>
            </a:r>
          </a:p>
          <a:p>
            <a:pPr fontAlgn="base">
              <a:lnSpc>
                <a:spcPct val="200000"/>
              </a:lnSpc>
            </a:pPr>
            <a:r>
              <a:rPr lang="ko-KR" altLang="en-US" sz="1200" b="1" dirty="0"/>
              <a:t>주로 도서관 이용자들은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월</a:t>
            </a:r>
            <a:r>
              <a:rPr lang="en-US" altLang="ko-KR" sz="1200" b="1" dirty="0"/>
              <a:t>, 7</a:t>
            </a:r>
            <a:r>
              <a:rPr lang="ko-KR" altLang="en-US" sz="1200" b="1" dirty="0"/>
              <a:t>월</a:t>
            </a:r>
            <a:r>
              <a:rPr lang="en-US" altLang="ko-KR" sz="1200" b="1" dirty="0"/>
              <a:t>, 8</a:t>
            </a:r>
            <a:r>
              <a:rPr lang="ko-KR" altLang="en-US" sz="1200" b="1" dirty="0"/>
              <a:t>월에 많이 대출을 하는 것을 알 수 있고</a:t>
            </a:r>
            <a:endParaRPr lang="en-US" altLang="ko-KR" sz="1200" b="1" dirty="0"/>
          </a:p>
          <a:p>
            <a:pPr fontAlgn="base">
              <a:lnSpc>
                <a:spcPct val="200000"/>
              </a:lnSpc>
            </a:pPr>
            <a:r>
              <a:rPr lang="ko-KR" altLang="en-US" sz="1200" b="1" dirty="0"/>
              <a:t>해당 월에 이용자들이 도서관에 많이 방문한다고 추측해볼 수 있습니다</a:t>
            </a:r>
            <a:r>
              <a:rPr lang="en-US" altLang="ko-KR" sz="1200" b="1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01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200" b="1" dirty="0"/>
              <a:t>한 연령대가 유독 많이 방문하는 달이나 적게 방문하는 달은 딱히 없고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앞서 확인한 그래프처럼 </a:t>
            </a:r>
            <a:r>
              <a:rPr lang="en-US" altLang="ko-KR" sz="1200" b="1" dirty="0"/>
              <a:t>1,7,8</a:t>
            </a:r>
            <a:r>
              <a:rPr lang="ko-KR" altLang="en-US" sz="1200" b="1" dirty="0"/>
              <a:t>월에 대출을 많이 하고 비슷하게 분포되어 있습니다</a:t>
            </a:r>
            <a:r>
              <a:rPr lang="en-US" altLang="ko-KR" sz="1200" b="1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84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200" b="1" dirty="0"/>
              <a:t>연령대별로 비율을 구해서 </a:t>
            </a:r>
            <a:r>
              <a:rPr lang="ko-KR" altLang="en-US" sz="1200" b="1" dirty="0" err="1"/>
              <a:t>히트맵으로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시각화하였더니</a:t>
            </a:r>
            <a:r>
              <a:rPr lang="ko-KR" altLang="en-US" sz="1200" b="1" dirty="0"/>
              <a:t> 세대 불문하고 문학을 가장 많이 대출하는 것을 알 수 있습니다</a:t>
            </a:r>
            <a:r>
              <a:rPr lang="en-US" altLang="ko-KR" sz="1200" b="1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9527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200" b="1" dirty="0"/>
              <a:t>세대별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주제별 많이 대출한 도서 상위 </a:t>
            </a:r>
            <a:r>
              <a:rPr lang="en-US" altLang="ko-KR" sz="1200" b="1" dirty="0"/>
              <a:t>5</a:t>
            </a:r>
            <a:r>
              <a:rPr lang="ko-KR" altLang="en-US" sz="1200" b="1" dirty="0" err="1"/>
              <a:t>권씩을</a:t>
            </a:r>
            <a:r>
              <a:rPr lang="ko-KR" altLang="en-US" sz="1200" b="1" dirty="0"/>
              <a:t> 대출건수가 많은 것을 빈도수로 하여</a:t>
            </a:r>
            <a:endParaRPr lang="en-US" altLang="ko-KR" sz="1200" b="1" dirty="0"/>
          </a:p>
          <a:p>
            <a:pPr fontAlgn="base">
              <a:lnSpc>
                <a:spcPct val="200000"/>
              </a:lnSpc>
            </a:pPr>
            <a:r>
              <a:rPr lang="ko-KR" altLang="en-US" sz="1200" b="1" dirty="0" err="1"/>
              <a:t>워드클라우드를</a:t>
            </a:r>
            <a:r>
              <a:rPr lang="ko-KR" altLang="en-US" sz="1200" b="1" dirty="0"/>
              <a:t> 그렸습니다</a:t>
            </a:r>
            <a:r>
              <a:rPr lang="en-US" altLang="ko-KR" sz="1200" b="1" dirty="0"/>
              <a:t>. </a:t>
            </a:r>
            <a:r>
              <a:rPr lang="ko-KR" altLang="en-US" sz="1200" b="1" dirty="0"/>
              <a:t>시리즈물 책이 책 이름이 같을 경우 빈도수를 합산하여 그렸습니다</a:t>
            </a:r>
            <a:r>
              <a:rPr lang="en-US" altLang="ko-KR" sz="1200" b="1" dirty="0"/>
              <a:t>. </a:t>
            </a:r>
            <a:r>
              <a:rPr lang="ko-KR" altLang="en-US" sz="1200" b="1" dirty="0" err="1"/>
              <a:t>설민석</a:t>
            </a:r>
            <a:r>
              <a:rPr lang="ko-KR" altLang="en-US" sz="1200" b="1" dirty="0"/>
              <a:t> 한국사 책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그리스 로마 신화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마법천자문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불편한 편의점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흔한남매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김 부장 이야기 책이 최근에 많이 대출한 것을 알 수 있습니다</a:t>
            </a:r>
            <a:r>
              <a:rPr lang="en-US" altLang="ko-KR" sz="1200" b="1" dirty="0"/>
              <a:t>.</a:t>
            </a:r>
            <a:r>
              <a:rPr lang="ko-KR" altLang="en-US" sz="1200" b="1" dirty="0"/>
              <a:t> </a:t>
            </a:r>
            <a:endParaRPr lang="en-US" altLang="ko-KR" sz="1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6258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4271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도서관 수가 시도별로 차이가 나고 공공도서관은 경기도와 경상북도와 서울특별시에 많이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40</a:t>
            </a:r>
            <a:r>
              <a:rPr lang="ko-KR" altLang="en-US" dirty="0"/>
              <a:t>대</a:t>
            </a:r>
            <a:r>
              <a:rPr lang="en-US" altLang="ko-KR" dirty="0"/>
              <a:t>, 30</a:t>
            </a:r>
            <a:r>
              <a:rPr lang="ko-KR" altLang="en-US" dirty="0"/>
              <a:t>대</a:t>
            </a:r>
            <a:r>
              <a:rPr lang="en-US" altLang="ko-KR" dirty="0"/>
              <a:t>, </a:t>
            </a:r>
            <a:r>
              <a:rPr lang="ko-KR" altLang="en-US" dirty="0"/>
              <a:t>초등학생이 많이 빌리고 </a:t>
            </a:r>
            <a:r>
              <a:rPr lang="en-US" altLang="ko-KR" dirty="0"/>
              <a:t>20</a:t>
            </a:r>
            <a:r>
              <a:rPr lang="ko-KR" altLang="en-US" dirty="0"/>
              <a:t>대는 그에 비해 적게 대출을 한다는 것을 알게 되었다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월</a:t>
            </a:r>
            <a:r>
              <a:rPr lang="en-US" altLang="ko-KR" dirty="0"/>
              <a:t>, 7</a:t>
            </a:r>
            <a:r>
              <a:rPr lang="ko-KR" altLang="en-US" dirty="0"/>
              <a:t>월</a:t>
            </a:r>
            <a:r>
              <a:rPr lang="en-US" altLang="ko-KR" dirty="0"/>
              <a:t>, 8</a:t>
            </a:r>
            <a:r>
              <a:rPr lang="ko-KR" altLang="en-US" dirty="0"/>
              <a:t>월에 많이 대출을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전연령</a:t>
            </a:r>
            <a:r>
              <a:rPr lang="ko-KR" altLang="en-US" dirty="0"/>
              <a:t> 사람들이 여러 분야 중에 문학 주제의 책을 제일 많이 대출한다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이러한 분석 결과를 이용해서 마케팅에서 사용하여도 좋을 것 같다고 생각이 들었다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1009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제가 참고한 사이트들입니다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443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감사합니다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317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도서관이 많은 곳 주변에 살고 싶다</a:t>
            </a:r>
            <a:r>
              <a:rPr lang="en-US" altLang="ko-KR" dirty="0"/>
              <a:t>!!</a:t>
            </a:r>
          </a:p>
          <a:p>
            <a:pPr algn="ctr"/>
            <a:r>
              <a:rPr lang="ko-KR" altLang="en-US" dirty="0"/>
              <a:t>하지만 도서관이 어디에 분포되어 있는지 잘 시각화 된 자료가 없는 것 같다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도서관에 관한 궁금증도 풀고 싶다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어떤 연령대가 도서관을 많이 갈까</a:t>
            </a:r>
            <a:endParaRPr lang="en-US" altLang="ko-KR" dirty="0"/>
          </a:p>
          <a:p>
            <a:pPr algn="ctr"/>
            <a:r>
              <a:rPr lang="ko-KR" altLang="en-US" dirty="0"/>
              <a:t>어떤 책을 많이 빌릴까</a:t>
            </a:r>
            <a:r>
              <a:rPr lang="en-US" altLang="ko-KR" dirty="0"/>
              <a:t>?</a:t>
            </a:r>
          </a:p>
          <a:p>
            <a:pPr algn="ctr"/>
            <a:r>
              <a:rPr lang="ko-KR" altLang="en-US" dirty="0"/>
              <a:t>언제 도서관에 사람이 비교적 적을까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도서관에 관한 궁금증을 통계수치와 시각화를 통해 확인해보자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제가 사용한 데이터의 출처는 여기입니다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524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개발하는데 사용한 환경과 </a:t>
            </a:r>
            <a:r>
              <a:rPr lang="ko-KR" altLang="en-US" dirty="0" err="1"/>
              <a:t>파이썬</a:t>
            </a:r>
            <a:r>
              <a:rPr lang="ko-KR" altLang="en-US" dirty="0"/>
              <a:t> 라이브러리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145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427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저는 기획과 데이터 수집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 </a:t>
            </a:r>
            <a:r>
              <a:rPr lang="ko-KR" altLang="en-US" sz="1200" dirty="0" err="1"/>
              <a:t>전처리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 시각화</a:t>
            </a:r>
            <a:r>
              <a:rPr lang="en-US" altLang="ko-KR" sz="1200" dirty="0"/>
              <a:t>, EDA, PPT </a:t>
            </a:r>
            <a:r>
              <a:rPr lang="ko-KR" altLang="en-US" sz="1200" dirty="0"/>
              <a:t>작성</a:t>
            </a:r>
            <a:r>
              <a:rPr lang="en-US" altLang="ko-KR" sz="1200" dirty="0"/>
              <a:t>, </a:t>
            </a:r>
            <a:r>
              <a:rPr lang="ko-KR" altLang="en-US" sz="1200" dirty="0"/>
              <a:t>발표를 하였습니다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07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89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-map.netlify.app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teddylee777.github.io/visualization/folium/" TargetMode="External"/><Relationship Id="rId3" Type="http://schemas.openxmlformats.org/officeDocument/2006/relationships/hyperlink" Target="https://nachwon.github.io/regular-expressions/" TargetMode="External"/><Relationship Id="rId7" Type="http://schemas.openxmlformats.org/officeDocument/2006/relationships/hyperlink" Target="https://www.whatwant.com/entry/matplotlib-hangul-colab-loca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oogle.co.kr/maps" TargetMode="External"/><Relationship Id="rId11" Type="http://schemas.openxmlformats.org/officeDocument/2006/relationships/hyperlink" Target="https://minheeblog.tistory.com/144" TargetMode="External"/><Relationship Id="rId5" Type="http://schemas.openxmlformats.org/officeDocument/2006/relationships/hyperlink" Target="https://address.dawul.co.kr/index.php" TargetMode="External"/><Relationship Id="rId10" Type="http://schemas.openxmlformats.org/officeDocument/2006/relationships/hyperlink" Target="https://seaborn.pydata.org/tutorial/color_palettes.html" TargetMode="External"/><Relationship Id="rId4" Type="http://schemas.openxmlformats.org/officeDocument/2006/relationships/hyperlink" Target="https://regex101.com/r/uufrWr/1" TargetMode="External"/><Relationship Id="rId9" Type="http://schemas.openxmlformats.org/officeDocument/2006/relationships/hyperlink" Target="https://matplotlib.org/stable/tutorials/colors/colormaps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data/15013109/standard.do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data4library.kr/userThemaData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도서관 특징 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발표자 이혜원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프로젝트 명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라이브 맵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(library map / live map)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1800" y="594928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AI </a:t>
            </a:r>
            <a:r>
              <a:rPr lang="ko-KR" altLang="en-US" sz="1400" b="1" dirty="0">
                <a:solidFill>
                  <a:schemeClr val="bg1"/>
                </a:solidFill>
              </a:rPr>
              <a:t>전문인력 양성과정</a:t>
            </a:r>
            <a:endParaRPr lang="ko-KR" altLang="en-US" sz="9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청년취업사관학교 </a:t>
            </a:r>
            <a:r>
              <a:rPr lang="ko-KR" altLang="en-US" sz="1400" b="1" dirty="0" err="1">
                <a:solidFill>
                  <a:schemeClr val="bg1"/>
                </a:solidFill>
              </a:rPr>
              <a:t>알파코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32240" y="657760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AI </a:t>
            </a:r>
            <a:r>
              <a:rPr lang="ko-KR" altLang="en-US" sz="1400" b="1" dirty="0">
                <a:solidFill>
                  <a:schemeClr val="bg1"/>
                </a:solidFill>
              </a:rPr>
              <a:t>전문인력 양성과정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6482" y="2091045"/>
            <a:ext cx="855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1) </a:t>
            </a:r>
            <a:r>
              <a:rPr lang="ko-KR" altLang="en-US" b="1" dirty="0"/>
              <a:t>전국도서관표준데이터</a:t>
            </a:r>
            <a:endParaRPr lang="en-US" altLang="ko-K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데이터 확인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36482" y="271681"/>
            <a:ext cx="12111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+mj-ea"/>
              </a:rPr>
              <a:t>데이터 </a:t>
            </a:r>
            <a:r>
              <a:rPr lang="ko-KR" altLang="en-US" sz="1200" b="1" spc="-150" dirty="0" err="1">
                <a:solidFill>
                  <a:schemeClr val="bg1"/>
                </a:solidFill>
                <a:latin typeface="+mj-ea"/>
              </a:rPr>
              <a:t>전처리</a:t>
            </a:r>
            <a:endParaRPr lang="ko-KR" altLang="en-US" sz="12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6190F-9FEF-443D-AFD3-471804F7162F}"/>
              </a:ext>
            </a:extLst>
          </p:cNvPr>
          <p:cNvSpPr txBox="1"/>
          <p:nvPr/>
        </p:nvSpPr>
        <p:spPr>
          <a:xfrm>
            <a:off x="6948264" y="271682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라이브 맵 </a:t>
            </a:r>
            <a:r>
              <a:rPr lang="en-US" altLang="ko-KR" sz="1200" dirty="0">
                <a:solidFill>
                  <a:schemeClr val="bg1"/>
                </a:solidFill>
              </a:rPr>
              <a:t>- </a:t>
            </a:r>
            <a:r>
              <a:rPr lang="ko-KR" altLang="en-US" sz="1200" dirty="0">
                <a:solidFill>
                  <a:schemeClr val="bg1"/>
                </a:solidFill>
              </a:rPr>
              <a:t>이혜원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3685719-D0D5-4C76-8312-A4E80D588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40" y="2750166"/>
            <a:ext cx="8460432" cy="8806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A898B59-A7D9-4FBE-88E8-9F613FA5C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40" y="3703869"/>
            <a:ext cx="8460432" cy="91892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2E6C3D3-7977-4BB1-8F9D-6A7A0D74C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102" y="4721787"/>
            <a:ext cx="6971043" cy="101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5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32240" y="657760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AI </a:t>
            </a:r>
            <a:r>
              <a:rPr lang="ko-KR" altLang="en-US" sz="1400" b="1" dirty="0">
                <a:solidFill>
                  <a:schemeClr val="bg1"/>
                </a:solidFill>
              </a:rPr>
              <a:t>전문인력 양성과정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6482" y="2091045"/>
            <a:ext cx="8314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1) </a:t>
            </a:r>
            <a:r>
              <a:rPr lang="ko-KR" altLang="en-US" dirty="0"/>
              <a:t>전국도서관표준데이터 </a:t>
            </a:r>
            <a:r>
              <a:rPr lang="en-US" altLang="ko-KR" dirty="0"/>
              <a:t>– </a:t>
            </a:r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endParaRPr lang="en-US" altLang="ko-KR" dirty="0"/>
          </a:p>
          <a:p>
            <a:pPr algn="ctr"/>
            <a:r>
              <a:rPr lang="en-US" altLang="ko-KR" dirty="0"/>
              <a:t>	</a:t>
            </a:r>
          </a:p>
          <a:p>
            <a:pPr algn="ctr"/>
            <a:r>
              <a:rPr lang="ko-KR" altLang="en-US" dirty="0"/>
              <a:t>위도</a:t>
            </a:r>
            <a:r>
              <a:rPr lang="en-US" altLang="ko-KR" dirty="0"/>
              <a:t>, </a:t>
            </a:r>
            <a:r>
              <a:rPr lang="ko-KR" altLang="en-US" dirty="0"/>
              <a:t>경도가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데이터 </a:t>
            </a:r>
            <a:r>
              <a:rPr lang="ko-KR" altLang="en-US" sz="3200" b="1" spc="-150" dirty="0" err="1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전처리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36482" y="271681"/>
            <a:ext cx="12111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+mj-ea"/>
              </a:rPr>
              <a:t>데이터 </a:t>
            </a:r>
            <a:r>
              <a:rPr lang="ko-KR" altLang="en-US" sz="1200" b="1" spc="-150" dirty="0" err="1">
                <a:solidFill>
                  <a:schemeClr val="bg1"/>
                </a:solidFill>
                <a:latin typeface="+mj-ea"/>
              </a:rPr>
              <a:t>전처리</a:t>
            </a:r>
            <a:endParaRPr lang="ko-KR" altLang="en-US" sz="12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6190F-9FEF-443D-AFD3-471804F7162F}"/>
              </a:ext>
            </a:extLst>
          </p:cNvPr>
          <p:cNvSpPr txBox="1"/>
          <p:nvPr/>
        </p:nvSpPr>
        <p:spPr>
          <a:xfrm>
            <a:off x="6948264" y="271682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라이브 맵 </a:t>
            </a:r>
            <a:r>
              <a:rPr lang="en-US" altLang="ko-KR" sz="1200" dirty="0">
                <a:solidFill>
                  <a:schemeClr val="bg1"/>
                </a:solidFill>
              </a:rPr>
              <a:t>- </a:t>
            </a:r>
            <a:r>
              <a:rPr lang="ko-KR" altLang="en-US" sz="1200" dirty="0">
                <a:solidFill>
                  <a:schemeClr val="bg1"/>
                </a:solidFill>
              </a:rPr>
              <a:t>이혜원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B0724B-D638-432A-80AB-34DC8AE0F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43" y="3359807"/>
            <a:ext cx="8314914" cy="165151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13A2B6C-0EC5-4D44-B986-F5960B36D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792" y="1925542"/>
            <a:ext cx="6330881" cy="4524245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425A70CB-25FC-424D-83D8-3427E79ED8BC}"/>
              </a:ext>
            </a:extLst>
          </p:cNvPr>
          <p:cNvGrpSpPr/>
          <p:nvPr/>
        </p:nvGrpSpPr>
        <p:grpSpPr>
          <a:xfrm>
            <a:off x="407642" y="1301020"/>
            <a:ext cx="8321815" cy="4524245"/>
            <a:chOff x="492604" y="1484349"/>
            <a:chExt cx="8321815" cy="452424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0768401-9471-40DA-BC2D-4673C2F0320D}"/>
                </a:ext>
              </a:extLst>
            </p:cNvPr>
            <p:cNvSpPr/>
            <p:nvPr/>
          </p:nvSpPr>
          <p:spPr>
            <a:xfrm>
              <a:off x="492604" y="1484349"/>
              <a:ext cx="8321815" cy="45242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BF96FAA-D345-4CEC-A52F-F7C26E4A6E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5495"/>
            <a:stretch/>
          </p:blipFill>
          <p:spPr>
            <a:xfrm>
              <a:off x="807814" y="2530525"/>
              <a:ext cx="7688659" cy="23244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233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32240" y="657760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AI </a:t>
            </a:r>
            <a:r>
              <a:rPr lang="ko-KR" altLang="en-US" sz="1400" b="1" dirty="0">
                <a:solidFill>
                  <a:schemeClr val="bg1"/>
                </a:solidFill>
              </a:rPr>
              <a:t>전문인력 양성과정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2091045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2) </a:t>
            </a:r>
            <a:r>
              <a:rPr lang="ko-KR" altLang="en-US" b="1" dirty="0"/>
              <a:t>연령별 </a:t>
            </a:r>
            <a:r>
              <a:rPr lang="ko-KR" altLang="en-US" b="1" dirty="0" err="1"/>
              <a:t>스테디</a:t>
            </a:r>
            <a:r>
              <a:rPr lang="ko-KR" altLang="en-US" b="1" dirty="0"/>
              <a:t> 대출 분석</a:t>
            </a:r>
            <a:endParaRPr lang="en-US" altLang="ko-K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데이터 확인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36482" y="271681"/>
            <a:ext cx="12111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+mj-ea"/>
              </a:rPr>
              <a:t>데이터 </a:t>
            </a:r>
            <a:r>
              <a:rPr lang="ko-KR" altLang="en-US" sz="1200" b="1" spc="-150" dirty="0" err="1">
                <a:solidFill>
                  <a:schemeClr val="bg1"/>
                </a:solidFill>
                <a:latin typeface="+mj-ea"/>
              </a:rPr>
              <a:t>전처리</a:t>
            </a:r>
            <a:endParaRPr lang="ko-KR" altLang="en-US" sz="12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6190F-9FEF-443D-AFD3-471804F7162F}"/>
              </a:ext>
            </a:extLst>
          </p:cNvPr>
          <p:cNvSpPr txBox="1"/>
          <p:nvPr/>
        </p:nvSpPr>
        <p:spPr>
          <a:xfrm>
            <a:off x="6948264" y="271682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라이브 맵 </a:t>
            </a:r>
            <a:r>
              <a:rPr lang="en-US" altLang="ko-KR" sz="1200" dirty="0">
                <a:solidFill>
                  <a:schemeClr val="bg1"/>
                </a:solidFill>
              </a:rPr>
              <a:t>- </a:t>
            </a:r>
            <a:r>
              <a:rPr lang="ko-KR" altLang="en-US" sz="1200" dirty="0">
                <a:solidFill>
                  <a:schemeClr val="bg1"/>
                </a:solidFill>
              </a:rPr>
              <a:t>이혜원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0F6CB97-4AD0-49E0-8D5F-C4C09A2C6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04" y="2932495"/>
            <a:ext cx="7908778" cy="276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5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데이터 이상치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D2B5E0-8156-4536-B898-C99FA3D2C471}"/>
              </a:ext>
            </a:extLst>
          </p:cNvPr>
          <p:cNvSpPr txBox="1"/>
          <p:nvPr/>
        </p:nvSpPr>
        <p:spPr>
          <a:xfrm>
            <a:off x="6948264" y="271682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라이브 맵 </a:t>
            </a:r>
            <a:r>
              <a:rPr lang="en-US" altLang="ko-KR" sz="1200" dirty="0">
                <a:solidFill>
                  <a:schemeClr val="bg1"/>
                </a:solidFill>
              </a:rPr>
              <a:t>- </a:t>
            </a:r>
            <a:r>
              <a:rPr lang="ko-KR" altLang="en-US" sz="1200" dirty="0">
                <a:solidFill>
                  <a:schemeClr val="bg1"/>
                </a:solidFill>
              </a:rPr>
              <a:t>이혜원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08CC74-4D24-4B33-A671-0BD6007B4E77}"/>
              </a:ext>
            </a:extLst>
          </p:cNvPr>
          <p:cNvSpPr txBox="1"/>
          <p:nvPr/>
        </p:nvSpPr>
        <p:spPr>
          <a:xfrm>
            <a:off x="5207425" y="852101"/>
            <a:ext cx="325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/>
              <a:t>2) </a:t>
            </a:r>
            <a:r>
              <a:rPr lang="ko-KR" altLang="en-US" b="1" dirty="0"/>
              <a:t>연령별 </a:t>
            </a:r>
            <a:r>
              <a:rPr lang="ko-KR" altLang="en-US" b="1" dirty="0" err="1"/>
              <a:t>스테디</a:t>
            </a:r>
            <a:r>
              <a:rPr lang="ko-KR" altLang="en-US" b="1" dirty="0"/>
              <a:t> 대출 분석</a:t>
            </a:r>
            <a:endParaRPr lang="en-US" altLang="ko-KR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B92CB2-A79F-4E24-A86D-0567082425C5}"/>
              </a:ext>
            </a:extLst>
          </p:cNvPr>
          <p:cNvSpPr txBox="1"/>
          <p:nvPr/>
        </p:nvSpPr>
        <p:spPr>
          <a:xfrm>
            <a:off x="6732240" y="657760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AI </a:t>
            </a:r>
            <a:r>
              <a:rPr lang="ko-KR" altLang="en-US" sz="1400" b="1" dirty="0">
                <a:solidFill>
                  <a:schemeClr val="bg1"/>
                </a:solidFill>
              </a:rPr>
              <a:t>전문인력 양성과정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F70CD7B-E32D-47DD-87A3-8B849919B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95" y="1401059"/>
            <a:ext cx="6312201" cy="499257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394E75-09E6-48FF-8BE2-FF479E613F90}"/>
              </a:ext>
            </a:extLst>
          </p:cNvPr>
          <p:cNvSpPr/>
          <p:nvPr/>
        </p:nvSpPr>
        <p:spPr>
          <a:xfrm>
            <a:off x="336482" y="271681"/>
            <a:ext cx="12111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+mj-ea"/>
              </a:rPr>
              <a:t>데이터 </a:t>
            </a:r>
            <a:r>
              <a:rPr lang="ko-KR" altLang="en-US" sz="1200" b="1" spc="-150" dirty="0" err="1">
                <a:solidFill>
                  <a:schemeClr val="bg1"/>
                </a:solidFill>
                <a:latin typeface="+mj-ea"/>
              </a:rPr>
              <a:t>전처리</a:t>
            </a:r>
            <a:endParaRPr lang="ko-KR" altLang="en-US" sz="1200" b="1" spc="-15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2435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32240" y="657760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AI </a:t>
            </a:r>
            <a:r>
              <a:rPr lang="ko-KR" altLang="en-US" sz="1400" b="1" dirty="0">
                <a:solidFill>
                  <a:schemeClr val="bg1"/>
                </a:solidFill>
              </a:rPr>
              <a:t>전문인력 양성과정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6482" y="2091045"/>
            <a:ext cx="855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3) </a:t>
            </a:r>
            <a:r>
              <a:rPr lang="ko-KR" altLang="en-US" b="1" dirty="0"/>
              <a:t>주제별</a:t>
            </a:r>
            <a:r>
              <a:rPr lang="en-US" altLang="ko-KR" b="1" dirty="0"/>
              <a:t>/</a:t>
            </a:r>
            <a:r>
              <a:rPr lang="ko-KR" altLang="en-US" b="1" dirty="0"/>
              <a:t>세대별 </a:t>
            </a:r>
            <a:r>
              <a:rPr lang="ko-KR" altLang="en-US" b="1" dirty="0" err="1"/>
              <a:t>다대출</a:t>
            </a:r>
            <a:r>
              <a:rPr lang="ko-KR" altLang="en-US" b="1" dirty="0"/>
              <a:t> 도서</a:t>
            </a:r>
            <a:endParaRPr lang="en-US" altLang="ko-K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데이터 확인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36482" y="271681"/>
            <a:ext cx="12111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+mj-ea"/>
              </a:rPr>
              <a:t>데이터 </a:t>
            </a:r>
            <a:r>
              <a:rPr lang="ko-KR" altLang="en-US" sz="1200" b="1" spc="-150" dirty="0" err="1">
                <a:solidFill>
                  <a:schemeClr val="bg1"/>
                </a:solidFill>
                <a:latin typeface="+mj-ea"/>
              </a:rPr>
              <a:t>전처리</a:t>
            </a:r>
            <a:endParaRPr lang="ko-KR" altLang="en-US" sz="12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6190F-9FEF-443D-AFD3-471804F7162F}"/>
              </a:ext>
            </a:extLst>
          </p:cNvPr>
          <p:cNvSpPr txBox="1"/>
          <p:nvPr/>
        </p:nvSpPr>
        <p:spPr>
          <a:xfrm>
            <a:off x="6948264" y="271682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라이브 맵 </a:t>
            </a:r>
            <a:r>
              <a:rPr lang="en-US" altLang="ko-KR" sz="1200" dirty="0">
                <a:solidFill>
                  <a:schemeClr val="bg1"/>
                </a:solidFill>
              </a:rPr>
              <a:t>- </a:t>
            </a:r>
            <a:r>
              <a:rPr lang="ko-KR" altLang="en-US" sz="1200" dirty="0">
                <a:solidFill>
                  <a:schemeClr val="bg1"/>
                </a:solidFill>
              </a:rPr>
              <a:t>이혜원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179BB02-BEDB-4B90-827B-9C10FED0A8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913"/>
          <a:stretch/>
        </p:blipFill>
        <p:spPr>
          <a:xfrm>
            <a:off x="690333" y="2916765"/>
            <a:ext cx="7916036" cy="270300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EA2195A-417D-436C-B92D-35954930C1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62" t="13855" r="5947" b="9039"/>
          <a:stretch/>
        </p:blipFill>
        <p:spPr>
          <a:xfrm>
            <a:off x="2771800" y="2459796"/>
            <a:ext cx="3267592" cy="312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5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1568827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/>
                </a:solidFill>
                <a:latin typeface="+mj-ea"/>
              </a:rPr>
              <a:t>도서관 </a:t>
            </a:r>
            <a:r>
              <a:rPr lang="en-US" altLang="ko-KR" sz="4400" b="1" spc="-150" dirty="0">
                <a:solidFill>
                  <a:schemeClr val="bg1"/>
                </a:solidFill>
                <a:latin typeface="+mj-ea"/>
              </a:rPr>
              <a:t>EDA</a:t>
            </a:r>
            <a:endParaRPr lang="ko-KR" altLang="en-US" sz="44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1B3AA-704F-4A12-A213-84F09E4BEA58}"/>
              </a:ext>
            </a:extLst>
          </p:cNvPr>
          <p:cNvSpPr txBox="1"/>
          <p:nvPr/>
        </p:nvSpPr>
        <p:spPr>
          <a:xfrm>
            <a:off x="467544" y="783997"/>
            <a:ext cx="2746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9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01D52B-18F2-4C70-8D72-942C45CFAD23}"/>
              </a:ext>
            </a:extLst>
          </p:cNvPr>
          <p:cNvSpPr txBox="1"/>
          <p:nvPr/>
        </p:nvSpPr>
        <p:spPr>
          <a:xfrm>
            <a:off x="2123728" y="2780928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chemeClr val="bg1"/>
                </a:solidFill>
              </a:rPr>
              <a:t>- </a:t>
            </a:r>
            <a:r>
              <a:rPr lang="ko-KR" altLang="en-US" b="1" spc="-150" dirty="0">
                <a:solidFill>
                  <a:schemeClr val="bg1"/>
                </a:solidFill>
              </a:rPr>
              <a:t>기본 통계</a:t>
            </a:r>
            <a:endParaRPr lang="en-US" altLang="ko-KR" b="1" spc="-150" dirty="0">
              <a:solidFill>
                <a:schemeClr val="bg1"/>
              </a:solidFill>
            </a:endParaRPr>
          </a:p>
          <a:p>
            <a:endParaRPr lang="en-US" altLang="ko-KR" b="1" spc="-150" dirty="0">
              <a:solidFill>
                <a:schemeClr val="bg1"/>
              </a:solidFill>
            </a:endParaRPr>
          </a:p>
          <a:p>
            <a:r>
              <a:rPr lang="en-US" altLang="ko-KR" b="1" spc="-150" dirty="0">
                <a:solidFill>
                  <a:schemeClr val="bg1"/>
                </a:solidFill>
              </a:rPr>
              <a:t>-</a:t>
            </a:r>
            <a:r>
              <a:rPr lang="ko-KR" altLang="en-US" b="1" spc="-150" dirty="0">
                <a:solidFill>
                  <a:schemeClr val="bg1"/>
                </a:solidFill>
              </a:rPr>
              <a:t> 데이터 시각화</a:t>
            </a:r>
            <a:endParaRPr lang="en-US" altLang="ko-KR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108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32311" y="271681"/>
            <a:ext cx="871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도서관 </a:t>
            </a:r>
            <a:r>
              <a:rPr lang="en-US" altLang="ko-KR" sz="1200" b="1" spc="-150" dirty="0">
                <a:solidFill>
                  <a:schemeClr val="bg1"/>
                </a:solidFill>
              </a:rPr>
              <a:t>EDA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도서관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EDA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D2B5E0-8156-4536-B898-C99FA3D2C471}"/>
              </a:ext>
            </a:extLst>
          </p:cNvPr>
          <p:cNvSpPr txBox="1"/>
          <p:nvPr/>
        </p:nvSpPr>
        <p:spPr>
          <a:xfrm>
            <a:off x="6948264" y="271682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라이브 맵 </a:t>
            </a:r>
            <a:r>
              <a:rPr lang="en-US" altLang="ko-KR" sz="1200" dirty="0">
                <a:solidFill>
                  <a:schemeClr val="bg1"/>
                </a:solidFill>
              </a:rPr>
              <a:t>- </a:t>
            </a:r>
            <a:r>
              <a:rPr lang="ko-KR" altLang="en-US" sz="1200" dirty="0">
                <a:solidFill>
                  <a:schemeClr val="bg1"/>
                </a:solidFill>
              </a:rPr>
              <a:t>이혜원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22735C77-A7A0-427B-9F7B-D52875419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35" y="1467642"/>
            <a:ext cx="5224685" cy="440243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C8623CF-E7F0-414F-9C98-B34D85E8F7F4}"/>
              </a:ext>
            </a:extLst>
          </p:cNvPr>
          <p:cNvSpPr txBox="1"/>
          <p:nvPr/>
        </p:nvSpPr>
        <p:spPr>
          <a:xfrm>
            <a:off x="5655920" y="3474031"/>
            <a:ext cx="3253007" cy="217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시도별로 도서관 수가 차이가 난다</a:t>
            </a:r>
            <a:r>
              <a:rPr lang="en-US" altLang="ko-KR" sz="1400" b="1" dirty="0"/>
              <a:t>.</a:t>
            </a:r>
          </a:p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공공도서관은 경기도와 경상북도와 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서울특별시에 많이 있다</a:t>
            </a:r>
            <a:r>
              <a:rPr lang="en-US" altLang="ko-KR" sz="1400" b="1" dirty="0"/>
              <a:t>.</a:t>
            </a:r>
          </a:p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공공도서관의 경우 서울보다 경기도가 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더 많은 것을 확인하였다</a:t>
            </a:r>
            <a:r>
              <a:rPr lang="en-US" altLang="ko-KR" sz="1400" b="1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08CC74-4D24-4B33-A671-0BD6007B4E77}"/>
              </a:ext>
            </a:extLst>
          </p:cNvPr>
          <p:cNvSpPr txBox="1"/>
          <p:nvPr/>
        </p:nvSpPr>
        <p:spPr>
          <a:xfrm>
            <a:off x="5715268" y="85210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spc="-150" dirty="0"/>
              <a:t>1) </a:t>
            </a:r>
            <a:r>
              <a:rPr lang="ko-KR" altLang="en-US" b="1" spc="-150" dirty="0"/>
              <a:t>시도별 도서관 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B92CB2-A79F-4E24-A86D-0567082425C5}"/>
              </a:ext>
            </a:extLst>
          </p:cNvPr>
          <p:cNvSpPr txBox="1"/>
          <p:nvPr/>
        </p:nvSpPr>
        <p:spPr>
          <a:xfrm>
            <a:off x="6732240" y="657760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AI </a:t>
            </a:r>
            <a:r>
              <a:rPr lang="ko-KR" altLang="en-US" sz="1400" b="1" dirty="0">
                <a:solidFill>
                  <a:schemeClr val="bg1"/>
                </a:solidFill>
              </a:rPr>
              <a:t>전문인력 양성과정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48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268" y="85210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spc="-150" dirty="0"/>
              <a:t>1) </a:t>
            </a:r>
            <a:r>
              <a:rPr lang="ko-KR" altLang="en-US" b="1" spc="-150" dirty="0"/>
              <a:t>시도별 도서관 수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32311" y="271681"/>
            <a:ext cx="871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도서관 </a:t>
            </a:r>
            <a:r>
              <a:rPr lang="en-US" altLang="ko-KR" sz="1200" b="1" spc="-150" dirty="0">
                <a:solidFill>
                  <a:schemeClr val="bg1"/>
                </a:solidFill>
              </a:rPr>
              <a:t>EDA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도서관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EDA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D2B5E0-8156-4536-B898-C99FA3D2C471}"/>
              </a:ext>
            </a:extLst>
          </p:cNvPr>
          <p:cNvSpPr txBox="1"/>
          <p:nvPr/>
        </p:nvSpPr>
        <p:spPr>
          <a:xfrm>
            <a:off x="6948264" y="271682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라이브 맵 </a:t>
            </a:r>
            <a:r>
              <a:rPr lang="en-US" altLang="ko-KR" sz="1200" dirty="0">
                <a:solidFill>
                  <a:schemeClr val="bg1"/>
                </a:solidFill>
              </a:rPr>
              <a:t>- </a:t>
            </a:r>
            <a:r>
              <a:rPr lang="ko-KR" altLang="en-US" sz="1200" dirty="0">
                <a:solidFill>
                  <a:schemeClr val="bg1"/>
                </a:solidFill>
              </a:rPr>
              <a:t>이혜원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9B27AC-6B92-4452-983D-F1BE000E1849}"/>
              </a:ext>
            </a:extLst>
          </p:cNvPr>
          <p:cNvSpPr txBox="1"/>
          <p:nvPr/>
        </p:nvSpPr>
        <p:spPr>
          <a:xfrm>
            <a:off x="6732240" y="657760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AI </a:t>
            </a:r>
            <a:r>
              <a:rPr lang="ko-KR" altLang="en-US" sz="1400" b="1" dirty="0">
                <a:solidFill>
                  <a:schemeClr val="bg1"/>
                </a:solidFill>
              </a:rPr>
              <a:t>전문인력 양성과정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02DAD8-1827-43D9-899C-4979C9A26CF3}"/>
              </a:ext>
            </a:extLst>
          </p:cNvPr>
          <p:cNvSpPr txBox="1"/>
          <p:nvPr/>
        </p:nvSpPr>
        <p:spPr>
          <a:xfrm>
            <a:off x="441539" y="5958229"/>
            <a:ext cx="6929215" cy="56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dirty="0"/>
              <a:t>시각화 결과 배포 페이지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live-</a:t>
            </a:r>
            <a:r>
              <a:rPr lang="en-US" altLang="ko-KR" dirty="0" err="1">
                <a:hlinkClick r:id="rId3"/>
              </a:rPr>
              <a:t>map.netlify.app</a:t>
            </a:r>
            <a:endParaRPr lang="en-US" altLang="ko-KR" sz="1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BD8DB4-3FB7-4FA0-A47A-D7B1A4E289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58" t="17733" r="13776" b="3365"/>
          <a:stretch/>
        </p:blipFill>
        <p:spPr>
          <a:xfrm>
            <a:off x="1366514" y="1415199"/>
            <a:ext cx="6410971" cy="462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45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32311" y="271681"/>
            <a:ext cx="871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도서관 </a:t>
            </a:r>
            <a:r>
              <a:rPr lang="en-US" altLang="ko-KR" sz="1200" b="1" spc="-150" dirty="0">
                <a:solidFill>
                  <a:schemeClr val="bg1"/>
                </a:solidFill>
              </a:rPr>
              <a:t>EDA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도서관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EDA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D2B5E0-8156-4536-B898-C99FA3D2C471}"/>
              </a:ext>
            </a:extLst>
          </p:cNvPr>
          <p:cNvSpPr txBox="1"/>
          <p:nvPr/>
        </p:nvSpPr>
        <p:spPr>
          <a:xfrm>
            <a:off x="6948264" y="271682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라이브 맵 </a:t>
            </a:r>
            <a:r>
              <a:rPr lang="en-US" altLang="ko-KR" sz="1200" dirty="0">
                <a:solidFill>
                  <a:schemeClr val="bg1"/>
                </a:solidFill>
              </a:rPr>
              <a:t>- </a:t>
            </a:r>
            <a:r>
              <a:rPr lang="ko-KR" altLang="en-US" sz="1200" dirty="0">
                <a:solidFill>
                  <a:schemeClr val="bg1"/>
                </a:solidFill>
              </a:rPr>
              <a:t>이혜원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176F24-A0EF-43D0-BB9F-C806DD4CD25A}"/>
              </a:ext>
            </a:extLst>
          </p:cNvPr>
          <p:cNvSpPr txBox="1"/>
          <p:nvPr/>
        </p:nvSpPr>
        <p:spPr>
          <a:xfrm>
            <a:off x="5804996" y="852101"/>
            <a:ext cx="265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spc="-150" dirty="0"/>
              <a:t>2) </a:t>
            </a:r>
            <a:r>
              <a:rPr lang="ko-KR" altLang="en-US" b="1" spc="-150" dirty="0"/>
              <a:t>연령대별 평균 대출건수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4114A08-2DB9-48AF-879D-C82053DFD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57" y="3037346"/>
            <a:ext cx="7741285" cy="22745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293EC32-F568-4207-8519-417D4DA2ACE3}"/>
              </a:ext>
            </a:extLst>
          </p:cNvPr>
          <p:cNvSpPr txBox="1"/>
          <p:nvPr/>
        </p:nvSpPr>
        <p:spPr>
          <a:xfrm>
            <a:off x="701357" y="1700808"/>
            <a:ext cx="6745395" cy="88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기본 통계를 내봤더니 이렇게 나왔습니다</a:t>
            </a:r>
            <a:r>
              <a:rPr lang="en-US" altLang="ko-KR" sz="1400" b="1" dirty="0"/>
              <a:t>.</a:t>
            </a:r>
          </a:p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이대로 보기엔 한눈에 들어오지 않기 때문에 시각화를 해봤습니다</a:t>
            </a:r>
            <a:r>
              <a:rPr lang="en-US" altLang="ko-KR" sz="1400" b="1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786334-2ED1-4840-A712-5FBCB72E5C91}"/>
              </a:ext>
            </a:extLst>
          </p:cNvPr>
          <p:cNvSpPr txBox="1"/>
          <p:nvPr/>
        </p:nvSpPr>
        <p:spPr>
          <a:xfrm>
            <a:off x="6732240" y="657760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AI </a:t>
            </a:r>
            <a:r>
              <a:rPr lang="ko-KR" altLang="en-US" sz="1400" b="1" dirty="0">
                <a:solidFill>
                  <a:schemeClr val="bg1"/>
                </a:solidFill>
              </a:rPr>
              <a:t>전문인력 양성과정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10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32311" y="271681"/>
            <a:ext cx="871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도서관 </a:t>
            </a:r>
            <a:r>
              <a:rPr lang="en-US" altLang="ko-KR" sz="1200" b="1" spc="-150" dirty="0">
                <a:solidFill>
                  <a:schemeClr val="bg1"/>
                </a:solidFill>
              </a:rPr>
              <a:t>EDA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도서관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EDA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D2B5E0-8156-4536-B898-C99FA3D2C471}"/>
              </a:ext>
            </a:extLst>
          </p:cNvPr>
          <p:cNvSpPr txBox="1"/>
          <p:nvPr/>
        </p:nvSpPr>
        <p:spPr>
          <a:xfrm>
            <a:off x="6948264" y="271682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라이브 맵 </a:t>
            </a:r>
            <a:r>
              <a:rPr lang="en-US" altLang="ko-KR" sz="1200" dirty="0">
                <a:solidFill>
                  <a:schemeClr val="bg1"/>
                </a:solidFill>
              </a:rPr>
              <a:t>- </a:t>
            </a:r>
            <a:r>
              <a:rPr lang="ko-KR" altLang="en-US" sz="1200" dirty="0">
                <a:solidFill>
                  <a:schemeClr val="bg1"/>
                </a:solidFill>
              </a:rPr>
              <a:t>이혜원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176F24-A0EF-43D0-BB9F-C806DD4CD25A}"/>
              </a:ext>
            </a:extLst>
          </p:cNvPr>
          <p:cNvSpPr txBox="1"/>
          <p:nvPr/>
        </p:nvSpPr>
        <p:spPr>
          <a:xfrm>
            <a:off x="5804996" y="852101"/>
            <a:ext cx="265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spc="-150" dirty="0"/>
              <a:t>2) </a:t>
            </a:r>
            <a:r>
              <a:rPr lang="ko-KR" altLang="en-US" b="1" spc="-150" dirty="0"/>
              <a:t>연령대별 평균 대출건수</a:t>
            </a:r>
          </a:p>
        </p:txBody>
      </p:sp>
      <p:pic>
        <p:nvPicPr>
          <p:cNvPr id="14" name="그림 13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543A35C1-F778-4B4E-BF71-A41FFD2F0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32" y="1441014"/>
            <a:ext cx="7344816" cy="46123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9DF75F-7105-41FC-B54C-73AB58463C9F}"/>
              </a:ext>
            </a:extLst>
          </p:cNvPr>
          <p:cNvSpPr txBox="1"/>
          <p:nvPr/>
        </p:nvSpPr>
        <p:spPr>
          <a:xfrm>
            <a:off x="6732240" y="657760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AI </a:t>
            </a:r>
            <a:r>
              <a:rPr lang="ko-KR" altLang="en-US" sz="1400" b="1" dirty="0">
                <a:solidFill>
                  <a:schemeClr val="bg1"/>
                </a:solidFill>
              </a:rPr>
              <a:t>전문인력 양성과정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69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2" y="2843644"/>
            <a:ext cx="158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프로젝트 소개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주제 선정 이유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</a:t>
            </a:r>
            <a:r>
              <a:rPr lang="ko-KR" altLang="en-US" sz="1200" b="1" spc="-150" dirty="0"/>
              <a:t> 사용한 데이터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개발 환경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역할 소개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</a:t>
            </a:r>
            <a:r>
              <a:rPr lang="ko-KR" altLang="en-US" sz="1200" b="1" spc="-150" dirty="0"/>
              <a:t> 데이터 확인</a:t>
            </a:r>
            <a:endParaRPr lang="en-US" altLang="ko-KR" sz="1200" b="1" spc="-150" dirty="0"/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데이터 </a:t>
            </a:r>
            <a:r>
              <a:rPr lang="ko-KR" altLang="en-US" sz="1200" b="1" spc="-150" dirty="0" err="1"/>
              <a:t>전처리</a:t>
            </a:r>
            <a:endParaRPr lang="en-US" altLang="ko-KR" sz="1200" b="1" spc="-150" dirty="0"/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데이터 이상치</a:t>
            </a:r>
          </a:p>
          <a:p>
            <a:endParaRPr lang="en-US" altLang="ko-KR" sz="1200" b="1" spc="-150" dirty="0"/>
          </a:p>
          <a:p>
            <a:endParaRPr lang="en-US" altLang="ko-KR" sz="1200" b="1" spc="-150" dirty="0"/>
          </a:p>
          <a:p>
            <a:endParaRPr lang="en-US" altLang="ko-KR" sz="1200" b="1" spc="-150" dirty="0"/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기본 통계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데이터 시각화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08304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분석 결과 </a:t>
            </a:r>
            <a:r>
              <a:rPr lang="en-US" altLang="ko-KR" sz="1200" b="1" spc="-150" dirty="0"/>
              <a:t>/  </a:t>
            </a:r>
            <a:r>
              <a:rPr lang="ko-KR" altLang="en-US" sz="1200" b="1" spc="-150" dirty="0"/>
              <a:t>요약</a:t>
            </a:r>
            <a:endParaRPr lang="en-US" altLang="ko-KR" sz="1200" b="1" spc="-150" dirty="0"/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참고 사이트 </a:t>
            </a:r>
            <a:endParaRPr lang="en-US" altLang="ko-KR" sz="12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역할 소개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데이터 </a:t>
            </a:r>
            <a:r>
              <a:rPr lang="ko-KR" altLang="en-US" b="1" spc="-150" dirty="0" err="1">
                <a:solidFill>
                  <a:schemeClr val="bg1"/>
                </a:solidFill>
                <a:latin typeface="+mj-ea"/>
              </a:rPr>
              <a:t>전처리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도서관 </a:t>
            </a:r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EDA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i="0" u="none" strike="noStrike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마무리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FC4D0B-974A-4C14-AA34-BCC2266A6C42}"/>
              </a:ext>
            </a:extLst>
          </p:cNvPr>
          <p:cNvSpPr txBox="1"/>
          <p:nvPr/>
        </p:nvSpPr>
        <p:spPr>
          <a:xfrm>
            <a:off x="2771800" y="594928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AI </a:t>
            </a:r>
            <a:r>
              <a:rPr lang="ko-KR" altLang="en-US" sz="1400" b="1" dirty="0">
                <a:solidFill>
                  <a:schemeClr val="bg1"/>
                </a:solidFill>
              </a:rPr>
              <a:t>전문인력 양성과정</a:t>
            </a:r>
            <a:endParaRPr lang="ko-KR" altLang="en-US" sz="9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청년취업사관학교 </a:t>
            </a:r>
            <a:r>
              <a:rPr lang="ko-KR" altLang="en-US" sz="1400" b="1" dirty="0" err="1">
                <a:solidFill>
                  <a:schemeClr val="bg1"/>
                </a:solidFill>
              </a:rPr>
              <a:t>알파코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32311" y="271681"/>
            <a:ext cx="871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도서관 </a:t>
            </a:r>
            <a:r>
              <a:rPr lang="en-US" altLang="ko-KR" sz="1200" b="1" spc="-150" dirty="0">
                <a:solidFill>
                  <a:schemeClr val="bg1"/>
                </a:solidFill>
              </a:rPr>
              <a:t>EDA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도서관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EDA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D2B5E0-8156-4536-B898-C99FA3D2C471}"/>
              </a:ext>
            </a:extLst>
          </p:cNvPr>
          <p:cNvSpPr txBox="1"/>
          <p:nvPr/>
        </p:nvSpPr>
        <p:spPr>
          <a:xfrm>
            <a:off x="6948264" y="271682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라이브 맵 </a:t>
            </a:r>
            <a:r>
              <a:rPr lang="en-US" altLang="ko-KR" sz="1200" dirty="0">
                <a:solidFill>
                  <a:schemeClr val="bg1"/>
                </a:solidFill>
              </a:rPr>
              <a:t>- </a:t>
            </a:r>
            <a:r>
              <a:rPr lang="ko-KR" altLang="en-US" sz="1200" dirty="0">
                <a:solidFill>
                  <a:schemeClr val="bg1"/>
                </a:solidFill>
              </a:rPr>
              <a:t>이혜원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176F24-A0EF-43D0-BB9F-C806DD4CD25A}"/>
              </a:ext>
            </a:extLst>
          </p:cNvPr>
          <p:cNvSpPr txBox="1"/>
          <p:nvPr/>
        </p:nvSpPr>
        <p:spPr>
          <a:xfrm>
            <a:off x="5804996" y="852101"/>
            <a:ext cx="265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spc="-150" dirty="0"/>
              <a:t>3) </a:t>
            </a:r>
            <a:r>
              <a:rPr lang="ko-KR" altLang="en-US" b="1" spc="-150" dirty="0"/>
              <a:t>연도별 대출건수</a:t>
            </a:r>
          </a:p>
        </p:txBody>
      </p:sp>
      <p:pic>
        <p:nvPicPr>
          <p:cNvPr id="11" name="그림 10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612D9A02-FF8F-4CCD-AE22-39DF6B59A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20" y="2623892"/>
            <a:ext cx="8317277" cy="372147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AEA809-6E65-424A-AB56-8A76CCB431E6}"/>
              </a:ext>
            </a:extLst>
          </p:cNvPr>
          <p:cNvSpPr txBox="1"/>
          <p:nvPr/>
        </p:nvSpPr>
        <p:spPr>
          <a:xfrm>
            <a:off x="683568" y="1270142"/>
            <a:ext cx="6978937" cy="1141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200" b="1" dirty="0"/>
              <a:t>연도별 대출건수를 확인해봤더니 </a:t>
            </a:r>
            <a:r>
              <a:rPr lang="en-US" altLang="ko-KR" sz="1200" b="1" dirty="0"/>
              <a:t>2020</a:t>
            </a:r>
            <a:r>
              <a:rPr lang="ko-KR" altLang="en-US" sz="1200" b="1" dirty="0"/>
              <a:t>년에 코로나로 인해 줄어든 것이라고 예측이 되고 계속 오르고 있는 것을 확인할 수 있습니다</a:t>
            </a:r>
            <a:r>
              <a:rPr lang="en-US" altLang="ko-KR" sz="1200" b="1" dirty="0"/>
              <a:t>. </a:t>
            </a:r>
          </a:p>
          <a:p>
            <a:pPr fontAlgn="base">
              <a:lnSpc>
                <a:spcPct val="200000"/>
              </a:lnSpc>
            </a:pPr>
            <a:r>
              <a:rPr lang="ko-KR" altLang="en-US" sz="1200" b="1" dirty="0"/>
              <a:t>하지만 대출 데이터를 공개한 도서관이 늘어서 대출 건수도 늘었을 가능성도 있습니다</a:t>
            </a:r>
            <a:r>
              <a:rPr lang="en-US" altLang="ko-KR" sz="1200" b="1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6AFA75-79C6-4287-99B6-6CF559EF1D3C}"/>
              </a:ext>
            </a:extLst>
          </p:cNvPr>
          <p:cNvSpPr txBox="1"/>
          <p:nvPr/>
        </p:nvSpPr>
        <p:spPr>
          <a:xfrm>
            <a:off x="6732240" y="657760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AI </a:t>
            </a:r>
            <a:r>
              <a:rPr lang="ko-KR" altLang="en-US" sz="1400" b="1" dirty="0">
                <a:solidFill>
                  <a:schemeClr val="bg1"/>
                </a:solidFill>
              </a:rPr>
              <a:t>전문인력 양성과정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411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32311" y="271681"/>
            <a:ext cx="871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도서관 </a:t>
            </a:r>
            <a:r>
              <a:rPr lang="en-US" altLang="ko-KR" sz="1200" b="1" spc="-150" dirty="0">
                <a:solidFill>
                  <a:schemeClr val="bg1"/>
                </a:solidFill>
              </a:rPr>
              <a:t>EDA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도서관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EDA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D2B5E0-8156-4536-B898-C99FA3D2C471}"/>
              </a:ext>
            </a:extLst>
          </p:cNvPr>
          <p:cNvSpPr txBox="1"/>
          <p:nvPr/>
        </p:nvSpPr>
        <p:spPr>
          <a:xfrm>
            <a:off x="6948264" y="271682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라이브 맵 </a:t>
            </a:r>
            <a:r>
              <a:rPr lang="en-US" altLang="ko-KR" sz="1200" dirty="0">
                <a:solidFill>
                  <a:schemeClr val="bg1"/>
                </a:solidFill>
              </a:rPr>
              <a:t>- </a:t>
            </a:r>
            <a:r>
              <a:rPr lang="ko-KR" altLang="en-US" sz="1200" dirty="0">
                <a:solidFill>
                  <a:schemeClr val="bg1"/>
                </a:solidFill>
              </a:rPr>
              <a:t>이혜원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176F24-A0EF-43D0-BB9F-C806DD4CD25A}"/>
              </a:ext>
            </a:extLst>
          </p:cNvPr>
          <p:cNvSpPr txBox="1"/>
          <p:nvPr/>
        </p:nvSpPr>
        <p:spPr>
          <a:xfrm>
            <a:off x="5228932" y="852101"/>
            <a:ext cx="323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spc="-150" dirty="0"/>
              <a:t>4) </a:t>
            </a:r>
            <a:r>
              <a:rPr lang="ko-KR" altLang="en-US" b="1" spc="-150" dirty="0"/>
              <a:t>월별 대출건수 변화 선 그래프</a:t>
            </a:r>
          </a:p>
        </p:txBody>
      </p:sp>
      <p:pic>
        <p:nvPicPr>
          <p:cNvPr id="14" name="그림 13" descr="도표, 그래프, 텍스트, 라인이(가) 표시된 사진&#10;&#10;자동 생성된 설명">
            <a:extLst>
              <a:ext uri="{FF2B5EF4-FFF2-40B4-BE49-F238E27FC236}">
                <a16:creationId xmlns:a16="http://schemas.microsoft.com/office/drawing/2014/main" id="{FA9DC288-212A-49E2-8C35-301EC0849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049" y="2514839"/>
            <a:ext cx="6064240" cy="393872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4A7EF1-20E2-4A23-92CC-F6ED5871BA18}"/>
              </a:ext>
            </a:extLst>
          </p:cNvPr>
          <p:cNvSpPr txBox="1"/>
          <p:nvPr/>
        </p:nvSpPr>
        <p:spPr>
          <a:xfrm>
            <a:off x="6732240" y="657760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AI </a:t>
            </a:r>
            <a:r>
              <a:rPr lang="ko-KR" altLang="en-US" sz="1400" b="1" dirty="0">
                <a:solidFill>
                  <a:schemeClr val="bg1"/>
                </a:solidFill>
              </a:rPr>
              <a:t>전문인력 양성과정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77A6F3-FCE1-426A-8328-69211B58E8C0}"/>
              </a:ext>
            </a:extLst>
          </p:cNvPr>
          <p:cNvSpPr txBox="1"/>
          <p:nvPr/>
        </p:nvSpPr>
        <p:spPr>
          <a:xfrm>
            <a:off x="683568" y="1270142"/>
            <a:ext cx="6978937" cy="1141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200" b="1" dirty="0"/>
              <a:t>특수상황인 코로나 </a:t>
            </a:r>
            <a:r>
              <a:rPr lang="en-US" altLang="ko-KR" sz="1200" b="1" dirty="0"/>
              <a:t>2020</a:t>
            </a:r>
            <a:r>
              <a:rPr lang="ko-KR" altLang="en-US" sz="1200" b="1" dirty="0"/>
              <a:t>년을 제외하고는 대출건수가 모두 같은 패턴인 것을 발견하였습니다</a:t>
            </a:r>
            <a:r>
              <a:rPr lang="en-US" altLang="ko-KR" sz="1200" b="1" dirty="0"/>
              <a:t>.</a:t>
            </a:r>
          </a:p>
          <a:p>
            <a:pPr fontAlgn="base">
              <a:lnSpc>
                <a:spcPct val="200000"/>
              </a:lnSpc>
            </a:pPr>
            <a:r>
              <a:rPr lang="ko-KR" altLang="en-US" sz="1200" b="1" dirty="0"/>
              <a:t>주로 도서관 이용자들은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월</a:t>
            </a:r>
            <a:r>
              <a:rPr lang="en-US" altLang="ko-KR" sz="1200" b="1" dirty="0"/>
              <a:t>, 7</a:t>
            </a:r>
            <a:r>
              <a:rPr lang="ko-KR" altLang="en-US" sz="1200" b="1" dirty="0"/>
              <a:t>월</a:t>
            </a:r>
            <a:r>
              <a:rPr lang="en-US" altLang="ko-KR" sz="1200" b="1" dirty="0"/>
              <a:t>, 8</a:t>
            </a:r>
            <a:r>
              <a:rPr lang="ko-KR" altLang="en-US" sz="1200" b="1" dirty="0"/>
              <a:t>월에 많이 대출을 하는 것을 알 수 있고</a:t>
            </a:r>
          </a:p>
          <a:p>
            <a:pPr fontAlgn="base">
              <a:lnSpc>
                <a:spcPct val="200000"/>
              </a:lnSpc>
            </a:pPr>
            <a:r>
              <a:rPr lang="ko-KR" altLang="en-US" sz="1200" b="1" dirty="0"/>
              <a:t>해당 월에 이용자들이 도서관에 많이 방문한다고 추측해볼 수 있습니다</a:t>
            </a:r>
            <a:r>
              <a:rPr lang="en-US" altLang="ko-KR" sz="1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1681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32311" y="271681"/>
            <a:ext cx="871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도서관 </a:t>
            </a:r>
            <a:r>
              <a:rPr lang="en-US" altLang="ko-KR" sz="1200" b="1" spc="-150" dirty="0">
                <a:solidFill>
                  <a:schemeClr val="bg1"/>
                </a:solidFill>
              </a:rPr>
              <a:t>EDA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도서관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EDA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D2B5E0-8156-4536-B898-C99FA3D2C471}"/>
              </a:ext>
            </a:extLst>
          </p:cNvPr>
          <p:cNvSpPr txBox="1"/>
          <p:nvPr/>
        </p:nvSpPr>
        <p:spPr>
          <a:xfrm>
            <a:off x="6948264" y="271682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라이브 맵 </a:t>
            </a:r>
            <a:r>
              <a:rPr lang="en-US" altLang="ko-KR" sz="1200" dirty="0">
                <a:solidFill>
                  <a:schemeClr val="bg1"/>
                </a:solidFill>
              </a:rPr>
              <a:t>- </a:t>
            </a:r>
            <a:r>
              <a:rPr lang="ko-KR" altLang="en-US" sz="1200" dirty="0">
                <a:solidFill>
                  <a:schemeClr val="bg1"/>
                </a:solidFill>
              </a:rPr>
              <a:t>이혜원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176F24-A0EF-43D0-BB9F-C806DD4CD25A}"/>
              </a:ext>
            </a:extLst>
          </p:cNvPr>
          <p:cNvSpPr txBox="1"/>
          <p:nvPr/>
        </p:nvSpPr>
        <p:spPr>
          <a:xfrm>
            <a:off x="5228932" y="852101"/>
            <a:ext cx="323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spc="-150" dirty="0"/>
              <a:t>5) </a:t>
            </a:r>
            <a:r>
              <a:rPr lang="ko-KR" altLang="en-US" b="1" spc="-150" dirty="0"/>
              <a:t>월별 연령대별 평균 대출건수</a:t>
            </a:r>
          </a:p>
        </p:txBody>
      </p:sp>
      <p:pic>
        <p:nvPicPr>
          <p:cNvPr id="16" name="그림 15" descr="텍스트, 그래프이(가) 표시된 사진&#10;&#10;자동 생성된 설명">
            <a:extLst>
              <a:ext uri="{FF2B5EF4-FFF2-40B4-BE49-F238E27FC236}">
                <a16:creationId xmlns:a16="http://schemas.microsoft.com/office/drawing/2014/main" id="{B0C1FCC5-FF11-4991-BD61-6D8879ECB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32302"/>
            <a:ext cx="7437932" cy="41466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F3D683B-9D93-401B-B026-9F28E2A67B98}"/>
              </a:ext>
            </a:extLst>
          </p:cNvPr>
          <p:cNvSpPr txBox="1"/>
          <p:nvPr/>
        </p:nvSpPr>
        <p:spPr>
          <a:xfrm>
            <a:off x="6732240" y="657760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AI </a:t>
            </a:r>
            <a:r>
              <a:rPr lang="ko-KR" altLang="en-US" sz="1400" b="1" dirty="0">
                <a:solidFill>
                  <a:schemeClr val="bg1"/>
                </a:solidFill>
              </a:rPr>
              <a:t>전문인력 양성과정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953282-7C52-45E6-8058-DD62451495C1}"/>
              </a:ext>
            </a:extLst>
          </p:cNvPr>
          <p:cNvSpPr txBox="1"/>
          <p:nvPr/>
        </p:nvSpPr>
        <p:spPr>
          <a:xfrm>
            <a:off x="683568" y="1270142"/>
            <a:ext cx="6978937" cy="772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200" b="1" dirty="0"/>
              <a:t>한 연령대가 유독 많이 방문하는 달이나 적게 방문하는 달은 딱히 없고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앞서 확인한 그래프처럼 </a:t>
            </a:r>
            <a:r>
              <a:rPr lang="en-US" altLang="ko-KR" sz="1200" b="1" dirty="0"/>
              <a:t>1,7,8</a:t>
            </a:r>
            <a:r>
              <a:rPr lang="ko-KR" altLang="en-US" sz="1200" b="1" dirty="0"/>
              <a:t>월에 대출을 많이 하고 비슷하게 분포되어 있습니다</a:t>
            </a:r>
            <a:r>
              <a:rPr lang="en-US" altLang="ko-KR" sz="1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3585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32311" y="271681"/>
            <a:ext cx="871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도서관 </a:t>
            </a:r>
            <a:r>
              <a:rPr lang="en-US" altLang="ko-KR" sz="1200" b="1" spc="-150" dirty="0">
                <a:solidFill>
                  <a:schemeClr val="bg1"/>
                </a:solidFill>
              </a:rPr>
              <a:t>EDA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도서관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EDA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D2B5E0-8156-4536-B898-C99FA3D2C471}"/>
              </a:ext>
            </a:extLst>
          </p:cNvPr>
          <p:cNvSpPr txBox="1"/>
          <p:nvPr/>
        </p:nvSpPr>
        <p:spPr>
          <a:xfrm>
            <a:off x="6948264" y="271682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라이브 맵 </a:t>
            </a:r>
            <a:r>
              <a:rPr lang="en-US" altLang="ko-KR" sz="1200" dirty="0">
                <a:solidFill>
                  <a:schemeClr val="bg1"/>
                </a:solidFill>
              </a:rPr>
              <a:t>- </a:t>
            </a:r>
            <a:r>
              <a:rPr lang="ko-KR" altLang="en-US" sz="1200" dirty="0">
                <a:solidFill>
                  <a:schemeClr val="bg1"/>
                </a:solidFill>
              </a:rPr>
              <a:t>이혜원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176F24-A0EF-43D0-BB9F-C806DD4CD25A}"/>
              </a:ext>
            </a:extLst>
          </p:cNvPr>
          <p:cNvSpPr txBox="1"/>
          <p:nvPr/>
        </p:nvSpPr>
        <p:spPr>
          <a:xfrm>
            <a:off x="5228932" y="852101"/>
            <a:ext cx="323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spc="-150" dirty="0"/>
              <a:t>6) </a:t>
            </a:r>
            <a:r>
              <a:rPr lang="ko-KR" altLang="en-US" b="1" spc="-150" dirty="0"/>
              <a:t>연령대별 대출도서 분야 비율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AEA809-6E65-424A-AB56-8A76CCB431E6}"/>
              </a:ext>
            </a:extLst>
          </p:cNvPr>
          <p:cNvSpPr txBox="1"/>
          <p:nvPr/>
        </p:nvSpPr>
        <p:spPr>
          <a:xfrm>
            <a:off x="6062134" y="4223059"/>
            <a:ext cx="2736303" cy="151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200" b="1" dirty="0"/>
              <a:t>연령대별로 비율을 구해서 </a:t>
            </a:r>
            <a:r>
              <a:rPr lang="ko-KR" altLang="en-US" sz="1200" b="1" dirty="0" err="1"/>
              <a:t>히트맵으로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시각화하였더니</a:t>
            </a:r>
            <a:r>
              <a:rPr lang="ko-KR" altLang="en-US" sz="1200" b="1" dirty="0"/>
              <a:t> 세대 불문하고 문학을 가장 많이 대출하는 것을 알 수 있습니다</a:t>
            </a:r>
            <a:r>
              <a:rPr lang="en-US" altLang="ko-KR" sz="1200" b="1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3E2209A-1ABB-454E-B0BC-B43A2DE2A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65117"/>
            <a:ext cx="5415300" cy="48718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5F46E4-00AB-4CBD-961A-61F9DE74F6E2}"/>
              </a:ext>
            </a:extLst>
          </p:cNvPr>
          <p:cNvSpPr txBox="1"/>
          <p:nvPr/>
        </p:nvSpPr>
        <p:spPr>
          <a:xfrm>
            <a:off x="6732240" y="657760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AI </a:t>
            </a:r>
            <a:r>
              <a:rPr lang="ko-KR" altLang="en-US" sz="1400" b="1" dirty="0">
                <a:solidFill>
                  <a:schemeClr val="bg1"/>
                </a:solidFill>
              </a:rPr>
              <a:t>전문인력 양성과정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094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32311" y="271681"/>
            <a:ext cx="871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도서관 </a:t>
            </a:r>
            <a:r>
              <a:rPr lang="en-US" altLang="ko-KR" sz="1200" b="1" spc="-150" dirty="0">
                <a:solidFill>
                  <a:schemeClr val="bg1"/>
                </a:solidFill>
              </a:rPr>
              <a:t>EDA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도서관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EDA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D2B5E0-8156-4536-B898-C99FA3D2C471}"/>
              </a:ext>
            </a:extLst>
          </p:cNvPr>
          <p:cNvSpPr txBox="1"/>
          <p:nvPr/>
        </p:nvSpPr>
        <p:spPr>
          <a:xfrm>
            <a:off x="6948264" y="271682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라이브 맵 </a:t>
            </a:r>
            <a:r>
              <a:rPr lang="en-US" altLang="ko-KR" sz="1200" dirty="0">
                <a:solidFill>
                  <a:schemeClr val="bg1"/>
                </a:solidFill>
              </a:rPr>
              <a:t>- </a:t>
            </a:r>
            <a:r>
              <a:rPr lang="ko-KR" altLang="en-US" sz="1200" dirty="0">
                <a:solidFill>
                  <a:schemeClr val="bg1"/>
                </a:solidFill>
              </a:rPr>
              <a:t>이혜원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176F24-A0EF-43D0-BB9F-C806DD4CD25A}"/>
              </a:ext>
            </a:extLst>
          </p:cNvPr>
          <p:cNvSpPr txBox="1"/>
          <p:nvPr/>
        </p:nvSpPr>
        <p:spPr>
          <a:xfrm>
            <a:off x="5072679" y="852101"/>
            <a:ext cx="3387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spc="-150" dirty="0"/>
              <a:t>7) </a:t>
            </a:r>
            <a:r>
              <a:rPr lang="ko-KR" altLang="en-US" b="1" spc="-150" dirty="0"/>
              <a:t>많이 빌린 도서 </a:t>
            </a:r>
            <a:r>
              <a:rPr lang="en-US" altLang="ko-KR" b="1" spc="-150" dirty="0"/>
              <a:t>-</a:t>
            </a:r>
            <a:r>
              <a:rPr lang="ko-KR" altLang="en-US" b="1" spc="-150" dirty="0"/>
              <a:t> </a:t>
            </a:r>
            <a:r>
              <a:rPr lang="ko-KR" altLang="en-US" b="1" spc="-150" dirty="0" err="1"/>
              <a:t>워드클라우드</a:t>
            </a:r>
            <a:endParaRPr lang="ko-KR" altLang="en-US" b="1" spc="-1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AEA809-6E65-424A-AB56-8A76CCB431E6}"/>
              </a:ext>
            </a:extLst>
          </p:cNvPr>
          <p:cNvSpPr txBox="1"/>
          <p:nvPr/>
        </p:nvSpPr>
        <p:spPr>
          <a:xfrm>
            <a:off x="1231357" y="4855515"/>
            <a:ext cx="6752802" cy="151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200" b="1" dirty="0"/>
              <a:t>세대별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주제별 많이 대출한 도서 상위 </a:t>
            </a:r>
            <a:r>
              <a:rPr lang="en-US" altLang="ko-KR" sz="1200" b="1" dirty="0"/>
              <a:t>5</a:t>
            </a:r>
            <a:r>
              <a:rPr lang="ko-KR" altLang="en-US" sz="1200" b="1" dirty="0" err="1"/>
              <a:t>권씩을</a:t>
            </a:r>
            <a:r>
              <a:rPr lang="ko-KR" altLang="en-US" sz="1200" b="1" dirty="0"/>
              <a:t> 대출건수가 많은 것을 빈도수로 하여</a:t>
            </a:r>
            <a:endParaRPr lang="en-US" altLang="ko-KR" sz="1200" b="1" dirty="0"/>
          </a:p>
          <a:p>
            <a:pPr fontAlgn="base">
              <a:lnSpc>
                <a:spcPct val="200000"/>
              </a:lnSpc>
            </a:pPr>
            <a:r>
              <a:rPr lang="ko-KR" altLang="en-US" sz="1200" b="1" dirty="0" err="1"/>
              <a:t>워드클라우드를</a:t>
            </a:r>
            <a:r>
              <a:rPr lang="ko-KR" altLang="en-US" sz="1200" b="1" dirty="0"/>
              <a:t> 그렸습니다</a:t>
            </a:r>
            <a:r>
              <a:rPr lang="en-US" altLang="ko-KR" sz="1200" b="1" dirty="0"/>
              <a:t>. </a:t>
            </a:r>
            <a:r>
              <a:rPr lang="ko-KR" altLang="en-US" sz="1200" b="1" dirty="0"/>
              <a:t>시리즈물 책이 책 이름이 같을 경우 빈도수를 합산하여 그렸습니다</a:t>
            </a:r>
            <a:r>
              <a:rPr lang="en-US" altLang="ko-KR" sz="1200" b="1" dirty="0"/>
              <a:t>. </a:t>
            </a:r>
            <a:r>
              <a:rPr lang="ko-KR" altLang="en-US" sz="1200" b="1" dirty="0" err="1"/>
              <a:t>설민석</a:t>
            </a:r>
            <a:r>
              <a:rPr lang="ko-KR" altLang="en-US" sz="1200" b="1" dirty="0"/>
              <a:t> 한국사 책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그리스 로마 신화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마법천자문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불편한 편의점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흔한남매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김 부장 이야기 책이 최근에 많이 대출한 것을 알 수 있습니다</a:t>
            </a:r>
            <a:r>
              <a:rPr lang="en-US" altLang="ko-KR" sz="1200" b="1" dirty="0"/>
              <a:t>.</a:t>
            </a:r>
            <a:r>
              <a:rPr lang="ko-KR" altLang="en-US" sz="1200" b="1" dirty="0"/>
              <a:t> </a:t>
            </a:r>
            <a:endParaRPr lang="en-US" altLang="ko-KR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5F46E4-00AB-4CBD-961A-61F9DE74F6E2}"/>
              </a:ext>
            </a:extLst>
          </p:cNvPr>
          <p:cNvSpPr txBox="1"/>
          <p:nvPr/>
        </p:nvSpPr>
        <p:spPr>
          <a:xfrm>
            <a:off x="6732240" y="657760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AI </a:t>
            </a:r>
            <a:r>
              <a:rPr lang="ko-KR" altLang="en-US" sz="1400" b="1" dirty="0">
                <a:solidFill>
                  <a:schemeClr val="bg1"/>
                </a:solidFill>
              </a:rPr>
              <a:t>전문인력 양성과정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B85D51B-4B4D-43B0-AF58-89CD486311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5" t="7802" r="11111" b="5767"/>
          <a:stretch/>
        </p:blipFill>
        <p:spPr>
          <a:xfrm>
            <a:off x="2022713" y="1537388"/>
            <a:ext cx="5026565" cy="337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58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1568827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/>
                </a:solidFill>
                <a:latin typeface="+mj-ea"/>
              </a:rPr>
              <a:t>마무리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1B3AA-704F-4A12-A213-84F09E4BEA58}"/>
              </a:ext>
            </a:extLst>
          </p:cNvPr>
          <p:cNvSpPr txBox="1"/>
          <p:nvPr/>
        </p:nvSpPr>
        <p:spPr>
          <a:xfrm>
            <a:off x="467544" y="783997"/>
            <a:ext cx="2746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9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01D52B-18F2-4C70-8D72-942C45CFAD23}"/>
              </a:ext>
            </a:extLst>
          </p:cNvPr>
          <p:cNvSpPr txBox="1"/>
          <p:nvPr/>
        </p:nvSpPr>
        <p:spPr>
          <a:xfrm>
            <a:off x="2123728" y="2780928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chemeClr val="bg1"/>
                </a:solidFill>
              </a:rPr>
              <a:t>- </a:t>
            </a:r>
            <a:r>
              <a:rPr lang="ko-KR" altLang="en-US" b="1" spc="-150" dirty="0">
                <a:solidFill>
                  <a:schemeClr val="bg1"/>
                </a:solidFill>
              </a:rPr>
              <a:t>분석 결과</a:t>
            </a:r>
            <a:r>
              <a:rPr lang="en-US" altLang="ko-KR" b="1" spc="-150" dirty="0">
                <a:solidFill>
                  <a:schemeClr val="bg1"/>
                </a:solidFill>
              </a:rPr>
              <a:t>/</a:t>
            </a:r>
            <a:r>
              <a:rPr lang="ko-KR" altLang="en-US" b="1" spc="-150" dirty="0">
                <a:solidFill>
                  <a:schemeClr val="bg1"/>
                </a:solidFill>
              </a:rPr>
              <a:t>요약</a:t>
            </a:r>
            <a:endParaRPr lang="en-US" altLang="ko-KR" b="1" spc="-150" dirty="0">
              <a:solidFill>
                <a:schemeClr val="bg1"/>
              </a:solidFill>
            </a:endParaRPr>
          </a:p>
          <a:p>
            <a:endParaRPr lang="en-US" altLang="ko-KR" b="1" spc="-150" dirty="0">
              <a:solidFill>
                <a:schemeClr val="bg1"/>
              </a:solidFill>
            </a:endParaRPr>
          </a:p>
          <a:p>
            <a:r>
              <a:rPr lang="en-US" altLang="ko-KR" b="1" spc="-150" dirty="0">
                <a:solidFill>
                  <a:schemeClr val="bg1"/>
                </a:solidFill>
              </a:rPr>
              <a:t>- </a:t>
            </a:r>
            <a:r>
              <a:rPr lang="ko-KR" altLang="en-US" b="1" spc="-150" dirty="0">
                <a:solidFill>
                  <a:schemeClr val="bg1"/>
                </a:solidFill>
              </a:rPr>
              <a:t>참고 사이트</a:t>
            </a:r>
            <a:endParaRPr lang="en-US" altLang="ko-KR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999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32240" y="657760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AI </a:t>
            </a:r>
            <a:r>
              <a:rPr lang="ko-KR" altLang="en-US" sz="1400" b="1" dirty="0">
                <a:solidFill>
                  <a:schemeClr val="bg1"/>
                </a:solidFill>
              </a:rPr>
              <a:t>전문인력 양성과정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794" y="2397777"/>
            <a:ext cx="79864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도서관 수가 시도별로 차이가 나고 공공도서관은 </a:t>
            </a:r>
            <a:r>
              <a:rPr lang="ko-KR" altLang="en-US" sz="1400" b="1" dirty="0"/>
              <a:t>경기도</a:t>
            </a:r>
            <a:r>
              <a:rPr lang="ko-KR" altLang="en-US" sz="1400" dirty="0"/>
              <a:t>와 </a:t>
            </a:r>
            <a:r>
              <a:rPr lang="ko-KR" altLang="en-US" sz="1400" b="1" dirty="0"/>
              <a:t>경상북도</a:t>
            </a:r>
            <a:r>
              <a:rPr lang="ko-KR" altLang="en-US" sz="1400" dirty="0"/>
              <a:t>와 </a:t>
            </a:r>
            <a:r>
              <a:rPr lang="ko-KR" altLang="en-US" sz="1400" b="1" dirty="0"/>
              <a:t>서울특별시</a:t>
            </a:r>
            <a:r>
              <a:rPr lang="ko-KR" altLang="en-US" sz="1400" dirty="0"/>
              <a:t>에 많이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40</a:t>
            </a:r>
            <a:r>
              <a:rPr lang="ko-KR" altLang="en-US" sz="1400" b="1" dirty="0"/>
              <a:t>대</a:t>
            </a:r>
            <a:r>
              <a:rPr lang="en-US" altLang="ko-KR" sz="1400" b="1" dirty="0"/>
              <a:t>, 30</a:t>
            </a:r>
            <a:r>
              <a:rPr lang="ko-KR" altLang="en-US" sz="1400" b="1" dirty="0"/>
              <a:t>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초등학생</a:t>
            </a:r>
            <a:r>
              <a:rPr lang="ko-KR" altLang="en-US" sz="1400" dirty="0"/>
              <a:t>이 많이 빌리고 </a:t>
            </a:r>
            <a:r>
              <a:rPr lang="en-US" altLang="ko-KR" sz="1400" b="1" dirty="0"/>
              <a:t>20</a:t>
            </a:r>
            <a:r>
              <a:rPr lang="ko-KR" altLang="en-US" sz="1400" b="1" dirty="0"/>
              <a:t>대</a:t>
            </a:r>
            <a:r>
              <a:rPr lang="ko-KR" altLang="en-US" sz="1400" dirty="0"/>
              <a:t>는 그에 비해 적게 대출을 한다는 것을 알게 되었다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1</a:t>
            </a:r>
            <a:r>
              <a:rPr lang="ko-KR" altLang="en-US" sz="1400" b="1" dirty="0"/>
              <a:t>월</a:t>
            </a:r>
            <a:r>
              <a:rPr lang="en-US" altLang="ko-KR" sz="1400" b="1" dirty="0"/>
              <a:t>, 7</a:t>
            </a:r>
            <a:r>
              <a:rPr lang="ko-KR" altLang="en-US" sz="1400" b="1" dirty="0"/>
              <a:t>월</a:t>
            </a:r>
            <a:r>
              <a:rPr lang="en-US" altLang="ko-KR" sz="1400" b="1" dirty="0"/>
              <a:t>, 8</a:t>
            </a:r>
            <a:r>
              <a:rPr lang="ko-KR" altLang="en-US" sz="1400" b="1" dirty="0"/>
              <a:t>월에 </a:t>
            </a:r>
            <a:r>
              <a:rPr lang="ko-KR" altLang="en-US" sz="1400" dirty="0"/>
              <a:t>많이 대출을 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전연령</a:t>
            </a:r>
            <a:r>
              <a:rPr lang="ko-KR" altLang="en-US" sz="1400" dirty="0"/>
              <a:t> 사람들이 여러 분야 중에 </a:t>
            </a:r>
            <a:r>
              <a:rPr lang="ko-KR" altLang="en-US" sz="1400" b="1" dirty="0"/>
              <a:t>문학</a:t>
            </a:r>
            <a:r>
              <a:rPr lang="ko-KR" altLang="en-US" sz="1400" dirty="0"/>
              <a:t> 주제의 책을 제일 많이 대출한다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이러한 분석 결과를 이용해서 홍보전략에 사용하여도 좋을 것 같다고 생각이 들었습니다</a:t>
            </a:r>
            <a:r>
              <a:rPr lang="en-US" altLang="ko-KR" sz="1400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분석 결과</a:t>
            </a:r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/</a:t>
            </a:r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요약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36482" y="271681"/>
            <a:ext cx="12111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마무리</a:t>
            </a:r>
            <a:endParaRPr lang="ko-KR" altLang="en-US" sz="12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6190F-9FEF-443D-AFD3-471804F7162F}"/>
              </a:ext>
            </a:extLst>
          </p:cNvPr>
          <p:cNvSpPr txBox="1"/>
          <p:nvPr/>
        </p:nvSpPr>
        <p:spPr>
          <a:xfrm>
            <a:off x="6948264" y="271682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라이브 맵 </a:t>
            </a:r>
            <a:r>
              <a:rPr lang="en-US" altLang="ko-KR" sz="1200" dirty="0">
                <a:solidFill>
                  <a:schemeClr val="bg1"/>
                </a:solidFill>
              </a:rPr>
              <a:t>- </a:t>
            </a:r>
            <a:r>
              <a:rPr lang="ko-KR" altLang="en-US" sz="1200" dirty="0">
                <a:solidFill>
                  <a:schemeClr val="bg1"/>
                </a:solidFill>
              </a:rPr>
              <a:t>이혜원</a:t>
            </a:r>
          </a:p>
        </p:txBody>
      </p:sp>
    </p:spTree>
    <p:extLst>
      <p:ext uri="{BB962C8B-B14F-4D97-AF65-F5344CB8AC3E}">
        <p14:creationId xmlns:p14="http://schemas.microsoft.com/office/powerpoint/2010/main" val="3465182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32240" y="657760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AI </a:t>
            </a:r>
            <a:r>
              <a:rPr lang="ko-KR" altLang="en-US" sz="1400" b="1" dirty="0">
                <a:solidFill>
                  <a:schemeClr val="bg1"/>
                </a:solidFill>
              </a:rPr>
              <a:t>전문인력 양성과정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6482" y="2091045"/>
            <a:ext cx="7835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정규표현식 예제 </a:t>
            </a:r>
            <a:r>
              <a:rPr lang="en-US" altLang="ko-KR" dirty="0"/>
              <a:t>- </a:t>
            </a:r>
            <a:r>
              <a:rPr lang="en-US" altLang="ko-KR" dirty="0">
                <a:hlinkClick r:id="rId3"/>
              </a:rPr>
              <a:t>https://nachwon.github.io/regular-expressions/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정규표현식 테스트 </a:t>
            </a:r>
            <a:r>
              <a:rPr lang="en-US" altLang="ko-KR" dirty="0"/>
              <a:t>- </a:t>
            </a:r>
            <a:r>
              <a:rPr lang="en-US" altLang="ko-KR" dirty="0">
                <a:hlinkClick r:id="rId4"/>
              </a:rPr>
              <a:t>https://regex101.com/r/uufrWr/1</a:t>
            </a:r>
            <a:r>
              <a:rPr lang="en-US" altLang="ko-KR" dirty="0"/>
              <a:t>  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주소 경위도 확인 </a:t>
            </a:r>
            <a:r>
              <a:rPr lang="en-US" altLang="ko-KR" dirty="0"/>
              <a:t>- </a:t>
            </a:r>
            <a:r>
              <a:rPr lang="en-US" altLang="ko-KR" dirty="0">
                <a:hlinkClick r:id="rId5"/>
              </a:rPr>
              <a:t>https://address.dawul.co.kr/index.php</a:t>
            </a:r>
            <a:r>
              <a:rPr lang="en-US" altLang="ko-KR" dirty="0"/>
              <a:t>  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주소 경위도 확인 </a:t>
            </a:r>
            <a:r>
              <a:rPr lang="en-US" altLang="ko-KR" dirty="0"/>
              <a:t>- </a:t>
            </a:r>
            <a:r>
              <a:rPr lang="en-US" altLang="ko-KR" dirty="0">
                <a:hlinkClick r:id="rId6"/>
              </a:rPr>
              <a:t>https://www.google.co.kr/maps</a:t>
            </a:r>
            <a:r>
              <a:rPr lang="en-US" altLang="ko-KR" dirty="0"/>
              <a:t>   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matplotlib </a:t>
            </a:r>
            <a:r>
              <a:rPr lang="ko-KR" altLang="en-US" dirty="0" err="1"/>
              <a:t>한글깨짐</a:t>
            </a:r>
            <a:r>
              <a:rPr lang="ko-KR" altLang="en-US" dirty="0"/>
              <a:t> 이슈 </a:t>
            </a:r>
            <a:r>
              <a:rPr lang="en-US" altLang="ko-KR" dirty="0"/>
              <a:t>- </a:t>
            </a:r>
            <a:r>
              <a:rPr lang="en-US" altLang="ko-KR" dirty="0">
                <a:hlinkClick r:id="rId7"/>
              </a:rPr>
              <a:t>https://www.whatwant.com/entry/matplotlib-hangul-colab-local</a:t>
            </a:r>
            <a:r>
              <a:rPr lang="en-US" altLang="ko-KR" dirty="0"/>
              <a:t> 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folium </a:t>
            </a:r>
            <a:r>
              <a:rPr lang="ko-KR" altLang="en-US" dirty="0"/>
              <a:t>사용 </a:t>
            </a:r>
            <a:r>
              <a:rPr lang="en-US" altLang="ko-KR" dirty="0"/>
              <a:t>- </a:t>
            </a:r>
            <a:r>
              <a:rPr lang="en-US" altLang="ko-KR" dirty="0">
                <a:hlinkClick r:id="rId8"/>
              </a:rPr>
              <a:t>https://teddylee777.github.io/visualization/folium/</a:t>
            </a:r>
            <a:r>
              <a:rPr lang="en-US" altLang="ko-KR" dirty="0"/>
              <a:t>  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matplotlib </a:t>
            </a:r>
            <a:r>
              <a:rPr lang="ko-KR" altLang="en-US" dirty="0"/>
              <a:t>색 </a:t>
            </a:r>
            <a:r>
              <a:rPr lang="en-US" altLang="ko-KR" dirty="0"/>
              <a:t>- </a:t>
            </a:r>
            <a:r>
              <a:rPr lang="en-US" altLang="ko-KR" dirty="0">
                <a:hlinkClick r:id="rId9"/>
              </a:rPr>
              <a:t>https://matplotlib.org/stable/tutorials/colors/colormaps.html</a:t>
            </a:r>
            <a:r>
              <a:rPr lang="en-US" altLang="ko-KR" dirty="0"/>
              <a:t> 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seaborn </a:t>
            </a:r>
            <a:r>
              <a:rPr lang="ko-KR" altLang="en-US" dirty="0"/>
              <a:t>공식 사이트 </a:t>
            </a:r>
            <a:r>
              <a:rPr lang="en-US" altLang="ko-KR" dirty="0"/>
              <a:t>(</a:t>
            </a:r>
            <a:r>
              <a:rPr lang="ko-KR" altLang="en-US" dirty="0"/>
              <a:t>색상표</a:t>
            </a:r>
            <a:r>
              <a:rPr lang="en-US" altLang="ko-KR" dirty="0"/>
              <a:t>) - </a:t>
            </a:r>
            <a:r>
              <a:rPr lang="en-US" altLang="ko-KR" dirty="0">
                <a:hlinkClick r:id="rId10"/>
              </a:rPr>
              <a:t>https://seaborn.pydata.org/tutorial/color_palettes.html</a:t>
            </a:r>
            <a:r>
              <a:rPr lang="en-US" altLang="ko-KR" dirty="0"/>
              <a:t> 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 err="1"/>
              <a:t>피피티</a:t>
            </a:r>
            <a:r>
              <a:rPr lang="ko-KR" altLang="en-US" dirty="0"/>
              <a:t> 템플릿 다운 </a:t>
            </a:r>
            <a:r>
              <a:rPr lang="en-US" altLang="ko-KR" dirty="0"/>
              <a:t>– </a:t>
            </a:r>
            <a:r>
              <a:rPr lang="en-US" altLang="ko-KR" dirty="0">
                <a:hlinkClick r:id="rId11"/>
              </a:rPr>
              <a:t>https://minheeblog.tistory.com/144</a:t>
            </a:r>
            <a:r>
              <a:rPr lang="en-US" altLang="ko-KR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참고 사이트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C6190F-9FEF-443D-AFD3-471804F7162F}"/>
              </a:ext>
            </a:extLst>
          </p:cNvPr>
          <p:cNvSpPr txBox="1"/>
          <p:nvPr/>
        </p:nvSpPr>
        <p:spPr>
          <a:xfrm>
            <a:off x="6948264" y="271682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라이브 맵 </a:t>
            </a:r>
            <a:r>
              <a:rPr lang="en-US" altLang="ko-KR" sz="1200" dirty="0">
                <a:solidFill>
                  <a:schemeClr val="bg1"/>
                </a:solidFill>
              </a:rPr>
              <a:t>- </a:t>
            </a:r>
            <a:r>
              <a:rPr lang="ko-KR" altLang="en-US" sz="1200" dirty="0">
                <a:solidFill>
                  <a:schemeClr val="bg1"/>
                </a:solidFill>
              </a:rPr>
              <a:t>이혜원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8708B3-3B38-4C34-8685-14D9BCDC8E7C}"/>
              </a:ext>
            </a:extLst>
          </p:cNvPr>
          <p:cNvSpPr/>
          <p:nvPr/>
        </p:nvSpPr>
        <p:spPr>
          <a:xfrm>
            <a:off x="336482" y="271681"/>
            <a:ext cx="12111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마무리</a:t>
            </a:r>
            <a:endParaRPr lang="ko-KR" altLang="en-US" sz="1200" b="1" spc="-15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1257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이 혜 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D8168-5B82-45A1-8921-ECE797EC105F}"/>
              </a:ext>
            </a:extLst>
          </p:cNvPr>
          <p:cNvSpPr txBox="1"/>
          <p:nvPr/>
        </p:nvSpPr>
        <p:spPr>
          <a:xfrm>
            <a:off x="6948264" y="271682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라이브 맵 </a:t>
            </a:r>
            <a:r>
              <a:rPr lang="en-US" altLang="ko-KR" sz="1200" dirty="0">
                <a:solidFill>
                  <a:schemeClr val="bg1"/>
                </a:solidFill>
              </a:rPr>
              <a:t>- </a:t>
            </a:r>
            <a:r>
              <a:rPr lang="ko-KR" altLang="en-US" sz="1200" dirty="0">
                <a:solidFill>
                  <a:schemeClr val="bg1"/>
                </a:solidFill>
              </a:rPr>
              <a:t>이혜원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1568827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/>
                </a:solidFill>
                <a:latin typeface="+mj-ea"/>
              </a:rPr>
              <a:t>프로젝트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1B3AA-704F-4A12-A213-84F09E4BEA58}"/>
              </a:ext>
            </a:extLst>
          </p:cNvPr>
          <p:cNvSpPr txBox="1"/>
          <p:nvPr/>
        </p:nvSpPr>
        <p:spPr>
          <a:xfrm>
            <a:off x="467544" y="783997"/>
            <a:ext cx="2746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9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01D52B-18F2-4C70-8D72-942C45CFAD23}"/>
              </a:ext>
            </a:extLst>
          </p:cNvPr>
          <p:cNvSpPr txBox="1"/>
          <p:nvPr/>
        </p:nvSpPr>
        <p:spPr>
          <a:xfrm>
            <a:off x="2123728" y="2780928"/>
            <a:ext cx="36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chemeClr val="bg1"/>
                </a:solidFill>
              </a:rPr>
              <a:t>- </a:t>
            </a:r>
            <a:r>
              <a:rPr lang="ko-KR" altLang="en-US" b="1" spc="-150" dirty="0">
                <a:solidFill>
                  <a:schemeClr val="bg1"/>
                </a:solidFill>
              </a:rPr>
              <a:t>주제 선정 이유</a:t>
            </a:r>
          </a:p>
          <a:p>
            <a:endParaRPr lang="en-US" altLang="ko-KR" b="1" spc="-150" dirty="0">
              <a:solidFill>
                <a:schemeClr val="bg1"/>
              </a:solidFill>
            </a:endParaRPr>
          </a:p>
          <a:p>
            <a:r>
              <a:rPr lang="en-US" altLang="ko-KR" b="1" spc="-150" dirty="0">
                <a:solidFill>
                  <a:schemeClr val="bg1"/>
                </a:solidFill>
              </a:rPr>
              <a:t>-</a:t>
            </a:r>
            <a:r>
              <a:rPr lang="ko-KR" altLang="en-US" b="1" spc="-150" dirty="0">
                <a:solidFill>
                  <a:schemeClr val="bg1"/>
                </a:solidFill>
              </a:rPr>
              <a:t> 사용한 데이터</a:t>
            </a:r>
            <a:endParaRPr lang="en-US" altLang="ko-KR" b="1" spc="-15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US" altLang="ko-KR" b="1" spc="-150" dirty="0">
              <a:solidFill>
                <a:schemeClr val="bg1"/>
              </a:solidFill>
            </a:endParaRPr>
          </a:p>
          <a:p>
            <a:r>
              <a:rPr lang="en-US" altLang="ko-KR" b="1" spc="-150" dirty="0">
                <a:solidFill>
                  <a:schemeClr val="bg1"/>
                </a:solidFill>
              </a:rPr>
              <a:t>- </a:t>
            </a:r>
            <a:r>
              <a:rPr lang="ko-KR" altLang="en-US" b="1" spc="-150" dirty="0">
                <a:solidFill>
                  <a:schemeClr val="bg1"/>
                </a:solidFill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143140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32240" y="657760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AI </a:t>
            </a:r>
            <a:r>
              <a:rPr lang="ko-KR" altLang="en-US" sz="1400" b="1" dirty="0">
                <a:solidFill>
                  <a:schemeClr val="bg1"/>
                </a:solidFill>
              </a:rPr>
              <a:t>전문인력 양성과정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7604" y="2182551"/>
            <a:ext cx="7128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도서관이 많은 곳 주변에 살고 싶다</a:t>
            </a:r>
            <a:r>
              <a:rPr lang="en-US" altLang="ko-KR" dirty="0"/>
              <a:t>!!</a:t>
            </a:r>
          </a:p>
          <a:p>
            <a:pPr algn="ctr"/>
            <a:r>
              <a:rPr lang="ko-KR" altLang="en-US" dirty="0"/>
              <a:t>하지만 도서관이 어디에 분포되어 있는지 잘 시각화 된 자료가 없는 것 같다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도서관에 관한 궁금증도 풀고 싶다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어떤 연령대가 도서관을 많이 갈까</a:t>
            </a:r>
            <a:endParaRPr lang="en-US" altLang="ko-KR" dirty="0"/>
          </a:p>
          <a:p>
            <a:pPr algn="ctr"/>
            <a:r>
              <a:rPr lang="ko-KR" altLang="en-US" dirty="0"/>
              <a:t>어떤 책을 많이 빌릴까</a:t>
            </a:r>
            <a:r>
              <a:rPr lang="en-US" altLang="ko-KR" dirty="0"/>
              <a:t>?</a:t>
            </a:r>
          </a:p>
          <a:p>
            <a:pPr algn="ctr"/>
            <a:r>
              <a:rPr lang="ko-KR" altLang="en-US" dirty="0"/>
              <a:t>언제 도서관에 사람이 비교적 적을까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도서관에 관한 궁금증을 통계수치와 시각화를 통해 확인해보자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주제 선정 이유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36482" y="271681"/>
            <a:ext cx="12111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+mj-ea"/>
              </a:rPr>
              <a:t>프로젝트 소개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6190F-9FEF-443D-AFD3-471804F7162F}"/>
              </a:ext>
            </a:extLst>
          </p:cNvPr>
          <p:cNvSpPr txBox="1"/>
          <p:nvPr/>
        </p:nvSpPr>
        <p:spPr>
          <a:xfrm>
            <a:off x="6948264" y="271682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라이브 맵 </a:t>
            </a:r>
            <a:r>
              <a:rPr lang="en-US" altLang="ko-KR" sz="1200" dirty="0">
                <a:solidFill>
                  <a:schemeClr val="bg1"/>
                </a:solidFill>
              </a:rPr>
              <a:t>- </a:t>
            </a:r>
            <a:r>
              <a:rPr lang="ko-KR" altLang="en-US" sz="1200" dirty="0">
                <a:solidFill>
                  <a:schemeClr val="bg1"/>
                </a:solidFill>
              </a:rPr>
              <a:t>이혜원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32240" y="657760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AI </a:t>
            </a:r>
            <a:r>
              <a:rPr lang="ko-KR" altLang="en-US" sz="1400" b="1" dirty="0">
                <a:solidFill>
                  <a:schemeClr val="bg1"/>
                </a:solidFill>
              </a:rPr>
              <a:t>전문인력 양성과정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7604" y="2182551"/>
            <a:ext cx="7128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전국도서관표준데이터</a:t>
            </a:r>
            <a:r>
              <a:rPr lang="en-US" altLang="ko-KR" dirty="0"/>
              <a:t>: </a:t>
            </a:r>
            <a:r>
              <a:rPr lang="ko-KR" altLang="en-US" dirty="0"/>
              <a:t>공공데이터 포털 데이터셋 활용</a:t>
            </a:r>
            <a:endParaRPr lang="en-US" altLang="ko-KR" dirty="0"/>
          </a:p>
          <a:p>
            <a:pPr algn="ctr"/>
            <a:r>
              <a:rPr lang="en-US" altLang="ko-KR" dirty="0">
                <a:hlinkClick r:id="rId3"/>
              </a:rPr>
              <a:t>https://www.data.go.kr/data/15013109/standard.do</a:t>
            </a:r>
            <a:r>
              <a:rPr lang="en-US" altLang="ko-KR" dirty="0"/>
              <a:t> 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연령별 </a:t>
            </a:r>
            <a:r>
              <a:rPr lang="ko-KR" altLang="en-US" dirty="0" err="1"/>
              <a:t>스테디</a:t>
            </a:r>
            <a:r>
              <a:rPr lang="ko-KR" altLang="en-US" dirty="0"/>
              <a:t> 대출 분석</a:t>
            </a:r>
            <a:r>
              <a:rPr lang="en-US" altLang="ko-KR" dirty="0"/>
              <a:t>, </a:t>
            </a:r>
            <a:r>
              <a:rPr lang="ko-KR" altLang="en-US" dirty="0"/>
              <a:t>주제별</a:t>
            </a:r>
            <a:r>
              <a:rPr lang="en-US" altLang="ko-KR" dirty="0"/>
              <a:t>/</a:t>
            </a:r>
            <a:r>
              <a:rPr lang="ko-KR" altLang="en-US" dirty="0"/>
              <a:t>세대별 </a:t>
            </a:r>
            <a:r>
              <a:rPr lang="ko-KR" altLang="en-US" dirty="0" err="1"/>
              <a:t>다대출</a:t>
            </a:r>
            <a:r>
              <a:rPr lang="ko-KR" altLang="en-US" dirty="0"/>
              <a:t> 도서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ko-KR" altLang="en-US" dirty="0"/>
              <a:t>도서관 정보나루 </a:t>
            </a:r>
            <a:r>
              <a:rPr lang="en-US" altLang="ko-KR" dirty="0"/>
              <a:t>&gt; </a:t>
            </a:r>
            <a:r>
              <a:rPr lang="ko-KR" altLang="en-US" dirty="0"/>
              <a:t>데이터 신청 </a:t>
            </a:r>
            <a:r>
              <a:rPr lang="en-US" altLang="ko-KR" dirty="0"/>
              <a:t>&gt; </a:t>
            </a:r>
            <a:r>
              <a:rPr lang="ko-KR" altLang="en-US" dirty="0"/>
              <a:t>이용자별 테마 활용</a:t>
            </a:r>
            <a:endParaRPr lang="en-US" altLang="ko-KR" dirty="0"/>
          </a:p>
          <a:p>
            <a:pPr algn="ctr"/>
            <a:r>
              <a:rPr lang="en-US" altLang="ko-KR" dirty="0">
                <a:hlinkClick r:id="rId4"/>
              </a:rPr>
              <a:t>https://www.data4library.kr/userThemaDataL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사용한 데이터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36482" y="271681"/>
            <a:ext cx="12111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+mj-ea"/>
              </a:rPr>
              <a:t>프로젝트 소개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6190F-9FEF-443D-AFD3-471804F7162F}"/>
              </a:ext>
            </a:extLst>
          </p:cNvPr>
          <p:cNvSpPr txBox="1"/>
          <p:nvPr/>
        </p:nvSpPr>
        <p:spPr>
          <a:xfrm>
            <a:off x="6948264" y="271682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라이브 맵 </a:t>
            </a:r>
            <a:r>
              <a:rPr lang="en-US" altLang="ko-KR" sz="1200" dirty="0">
                <a:solidFill>
                  <a:schemeClr val="bg1"/>
                </a:solidFill>
              </a:rPr>
              <a:t>- </a:t>
            </a:r>
            <a:r>
              <a:rPr lang="ko-KR" altLang="en-US" sz="1200" dirty="0">
                <a:solidFill>
                  <a:schemeClr val="bg1"/>
                </a:solidFill>
              </a:rPr>
              <a:t>이혜원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BAC8ECF-FC19-4BF1-AF4B-DC397F8336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716"/>
          <a:stretch/>
        </p:blipFill>
        <p:spPr>
          <a:xfrm>
            <a:off x="422097" y="1082211"/>
            <a:ext cx="8299805" cy="511418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8D3ADB3-A639-4ED5-BE25-44D9D9B25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719" y="1151655"/>
            <a:ext cx="8662657" cy="4766753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E9621F5-B246-4DCE-8F72-796A8F832692}"/>
              </a:ext>
            </a:extLst>
          </p:cNvPr>
          <p:cNvGrpSpPr/>
          <p:nvPr/>
        </p:nvGrpSpPr>
        <p:grpSpPr>
          <a:xfrm>
            <a:off x="190208" y="1391412"/>
            <a:ext cx="8748769" cy="4644660"/>
            <a:chOff x="190208" y="1391412"/>
            <a:chExt cx="8748769" cy="464466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DAC891F-18DB-4EB0-A76E-CC1467C8F22C}"/>
                </a:ext>
              </a:extLst>
            </p:cNvPr>
            <p:cNvSpPr/>
            <p:nvPr/>
          </p:nvSpPr>
          <p:spPr>
            <a:xfrm>
              <a:off x="190208" y="1391412"/>
              <a:ext cx="8748769" cy="46446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EBEBAD0-EF07-4D11-B596-C661C2001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1615" y="2468653"/>
              <a:ext cx="8662657" cy="1753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04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32240" y="657760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AI </a:t>
            </a:r>
            <a:r>
              <a:rPr lang="ko-KR" altLang="en-US" sz="1400" b="1" dirty="0">
                <a:solidFill>
                  <a:schemeClr val="bg1"/>
                </a:solidFill>
              </a:rPr>
              <a:t>전문인력 양성과정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3522494"/>
            <a:ext cx="3287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4">
                    <a:lumMod val="75000"/>
                  </a:schemeClr>
                </a:solidFill>
              </a:rPr>
              <a:t>사용한 </a:t>
            </a:r>
            <a:r>
              <a:rPr lang="ko-KR" altLang="en-US" sz="1600" dirty="0" err="1">
                <a:solidFill>
                  <a:schemeClr val="accent4">
                    <a:lumMod val="75000"/>
                  </a:schemeClr>
                </a:solidFill>
              </a:rPr>
              <a:t>파이썬</a:t>
            </a:r>
            <a:r>
              <a:rPr lang="ko-KR" altLang="en-US" sz="1600" dirty="0">
                <a:solidFill>
                  <a:schemeClr val="accent4">
                    <a:lumMod val="75000"/>
                  </a:schemeClr>
                </a:solidFill>
              </a:rPr>
              <a:t> 라이브러리</a:t>
            </a:r>
            <a:endParaRPr lang="en-US" altLang="ko-KR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개발 환경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36482" y="271681"/>
            <a:ext cx="12111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+mj-ea"/>
              </a:rPr>
              <a:t>프로젝트 소개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6190F-9FEF-443D-AFD3-471804F7162F}"/>
              </a:ext>
            </a:extLst>
          </p:cNvPr>
          <p:cNvSpPr txBox="1"/>
          <p:nvPr/>
        </p:nvSpPr>
        <p:spPr>
          <a:xfrm>
            <a:off x="6948264" y="271682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라이브 맵 </a:t>
            </a:r>
            <a:r>
              <a:rPr lang="en-US" altLang="ko-KR" sz="1200" dirty="0">
                <a:solidFill>
                  <a:schemeClr val="bg1"/>
                </a:solidFill>
              </a:rPr>
              <a:t>- </a:t>
            </a:r>
            <a:r>
              <a:rPr lang="ko-KR" altLang="en-US" sz="1200" dirty="0">
                <a:solidFill>
                  <a:schemeClr val="bg1"/>
                </a:solidFill>
              </a:rPr>
              <a:t>이혜원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12AE7A-19E5-4C2E-9CF8-A94430B1F7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638" y="2047310"/>
            <a:ext cx="1752259" cy="102178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35414B0-EBD0-4DB5-8098-0B68391DD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62139"/>
            <a:ext cx="1704007" cy="95424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776556D-64DA-4DA7-9E03-2850EE742B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35" y="3801182"/>
            <a:ext cx="2107248" cy="85195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75F596B-2290-4E58-8778-C26350921D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754" y="3776882"/>
            <a:ext cx="2107248" cy="94826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E49DD93-BF5B-441D-942F-1DC0ACD35A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85" y="3633684"/>
            <a:ext cx="1077949" cy="107794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3693DF9-0839-46B9-AD70-8F017E0FCC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2" y="4771258"/>
            <a:ext cx="2155900" cy="107795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80BA92D-F636-42CF-BC0F-2386D04D29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344" y="5051990"/>
            <a:ext cx="2945106" cy="58550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5173C82-5180-4D5B-BA29-61808A724A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245" y="4894793"/>
            <a:ext cx="2828958" cy="80827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24FB4B5-0647-4F1F-8F95-79AE3AF8319F}"/>
              </a:ext>
            </a:extLst>
          </p:cNvPr>
          <p:cNvSpPr txBox="1"/>
          <p:nvPr/>
        </p:nvSpPr>
        <p:spPr>
          <a:xfrm>
            <a:off x="5212063" y="3894843"/>
            <a:ext cx="210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re</a:t>
            </a:r>
            <a:r>
              <a:rPr lang="en-US" altLang="ko-KR" b="1" dirty="0"/>
              <a:t>(</a:t>
            </a:r>
            <a:r>
              <a:rPr lang="ko-KR" altLang="en-US" b="1" dirty="0"/>
              <a:t>정규표현식</a:t>
            </a:r>
            <a:r>
              <a:rPr lang="en-US" altLang="ko-KR" b="1" dirty="0"/>
              <a:t>)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77158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D1B3AA-704F-4A12-A213-84F09E4BEA58}"/>
              </a:ext>
            </a:extLst>
          </p:cNvPr>
          <p:cNvSpPr txBox="1"/>
          <p:nvPr/>
        </p:nvSpPr>
        <p:spPr>
          <a:xfrm>
            <a:off x="467544" y="783997"/>
            <a:ext cx="2746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9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01D52B-18F2-4C70-8D72-942C45CFAD23}"/>
              </a:ext>
            </a:extLst>
          </p:cNvPr>
          <p:cNvSpPr txBox="1"/>
          <p:nvPr/>
        </p:nvSpPr>
        <p:spPr>
          <a:xfrm>
            <a:off x="2123728" y="278092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chemeClr val="bg1"/>
                </a:solidFill>
              </a:rPr>
              <a:t>- </a:t>
            </a:r>
            <a:r>
              <a:rPr lang="ko-KR" altLang="en-US" b="1" spc="-150" dirty="0">
                <a:solidFill>
                  <a:schemeClr val="bg1"/>
                </a:solidFill>
              </a:rPr>
              <a:t>역할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F11914-E062-4866-BF80-AA077B7C4201}"/>
              </a:ext>
            </a:extLst>
          </p:cNvPr>
          <p:cNvSpPr txBox="1"/>
          <p:nvPr/>
        </p:nvSpPr>
        <p:spPr>
          <a:xfrm>
            <a:off x="2123728" y="1568827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/>
                </a:solidFill>
                <a:latin typeface="+mj-ea"/>
              </a:rPr>
              <a:t>역할 소개</a:t>
            </a:r>
          </a:p>
        </p:txBody>
      </p:sp>
    </p:spTree>
    <p:extLst>
      <p:ext uri="{BB962C8B-B14F-4D97-AF65-F5344CB8AC3E}">
        <p14:creationId xmlns:p14="http://schemas.microsoft.com/office/powerpoint/2010/main" val="178106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15616" y="3628527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4042577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담당 </a:t>
            </a:r>
            <a:r>
              <a:rPr lang="en-US" altLang="ko-KR" dirty="0"/>
              <a:t>: </a:t>
            </a:r>
            <a:r>
              <a:rPr lang="ko-KR" altLang="en-US" dirty="0"/>
              <a:t>기획</a:t>
            </a:r>
            <a:r>
              <a:rPr lang="en-US" altLang="ko-KR" dirty="0"/>
              <a:t>, </a:t>
            </a:r>
            <a:r>
              <a:rPr lang="ko-KR" altLang="en-US" dirty="0"/>
              <a:t>데이터 수집</a:t>
            </a:r>
            <a:r>
              <a:rPr lang="en-US" altLang="ko-KR" dirty="0"/>
              <a:t>,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, </a:t>
            </a:r>
            <a:r>
              <a:rPr lang="ko-KR" altLang="en-US" dirty="0"/>
              <a:t>데이터 시각화</a:t>
            </a:r>
            <a:r>
              <a:rPr lang="en-US" altLang="ko-KR" dirty="0"/>
              <a:t>, EDA, PPT </a:t>
            </a:r>
            <a:r>
              <a:rPr lang="ko-KR" altLang="en-US" dirty="0"/>
              <a:t>작성</a:t>
            </a:r>
            <a:r>
              <a:rPr lang="en-US" altLang="ko-KR" dirty="0"/>
              <a:t>, </a:t>
            </a:r>
            <a:r>
              <a:rPr lang="ko-KR" altLang="en-US" dirty="0"/>
              <a:t>발표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84160" y="2962150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/>
              <a:t>이혜원</a:t>
            </a:r>
            <a:endParaRPr lang="ko-KR" altLang="en-US" sz="2000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역할 소개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88769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역할 소개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A2AE30-6362-48A5-A582-37E8B9054727}"/>
              </a:ext>
            </a:extLst>
          </p:cNvPr>
          <p:cNvSpPr txBox="1"/>
          <p:nvPr/>
        </p:nvSpPr>
        <p:spPr>
          <a:xfrm>
            <a:off x="6948264" y="271682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라이브 맵 </a:t>
            </a:r>
            <a:r>
              <a:rPr lang="en-US" altLang="ko-KR" sz="1200" dirty="0">
                <a:solidFill>
                  <a:schemeClr val="bg1"/>
                </a:solidFill>
              </a:rPr>
              <a:t>- </a:t>
            </a:r>
            <a:r>
              <a:rPr lang="ko-KR" altLang="en-US" sz="1200" dirty="0">
                <a:solidFill>
                  <a:schemeClr val="bg1"/>
                </a:solidFill>
              </a:rPr>
              <a:t>이혜원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86A564-5EB5-45CD-8E5A-AA25612EC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90" y="1767691"/>
            <a:ext cx="1788829" cy="178882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FDD1CBA-33D9-4A39-98AA-3EB4D25489B3}"/>
              </a:ext>
            </a:extLst>
          </p:cNvPr>
          <p:cNvSpPr txBox="1"/>
          <p:nvPr/>
        </p:nvSpPr>
        <p:spPr>
          <a:xfrm>
            <a:off x="6732240" y="657760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AI </a:t>
            </a:r>
            <a:r>
              <a:rPr lang="ko-KR" altLang="en-US" sz="1400" b="1" dirty="0">
                <a:solidFill>
                  <a:schemeClr val="bg1"/>
                </a:solidFill>
              </a:rPr>
              <a:t>전문인력 양성과정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42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1568827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/>
                </a:solidFill>
                <a:latin typeface="+mj-ea"/>
              </a:rPr>
              <a:t>데이터 </a:t>
            </a:r>
            <a:r>
              <a:rPr lang="ko-KR" altLang="en-US" sz="4400" b="1" spc="-150" dirty="0" err="1">
                <a:solidFill>
                  <a:schemeClr val="bg1"/>
                </a:solidFill>
                <a:latin typeface="+mj-ea"/>
              </a:rPr>
              <a:t>전처리</a:t>
            </a:r>
            <a:endParaRPr lang="ko-KR" altLang="en-US" sz="44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1B3AA-704F-4A12-A213-84F09E4BEA58}"/>
              </a:ext>
            </a:extLst>
          </p:cNvPr>
          <p:cNvSpPr txBox="1"/>
          <p:nvPr/>
        </p:nvSpPr>
        <p:spPr>
          <a:xfrm>
            <a:off x="467544" y="783997"/>
            <a:ext cx="2746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9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01D52B-18F2-4C70-8D72-942C45CFAD23}"/>
              </a:ext>
            </a:extLst>
          </p:cNvPr>
          <p:cNvSpPr txBox="1"/>
          <p:nvPr/>
        </p:nvSpPr>
        <p:spPr>
          <a:xfrm>
            <a:off x="2123728" y="2780928"/>
            <a:ext cx="36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chemeClr val="bg1"/>
                </a:solidFill>
              </a:rPr>
              <a:t>- </a:t>
            </a:r>
            <a:r>
              <a:rPr lang="ko-KR" altLang="en-US" b="1" spc="-150" dirty="0">
                <a:solidFill>
                  <a:schemeClr val="bg1"/>
                </a:solidFill>
              </a:rPr>
              <a:t>데이터 확인</a:t>
            </a:r>
            <a:endParaRPr lang="en-US" altLang="ko-KR" b="1" spc="-150" dirty="0">
              <a:solidFill>
                <a:schemeClr val="bg1"/>
              </a:solidFill>
            </a:endParaRPr>
          </a:p>
          <a:p>
            <a:endParaRPr lang="en-US" altLang="ko-KR" b="1" spc="-150" dirty="0">
              <a:solidFill>
                <a:schemeClr val="bg1"/>
              </a:solidFill>
            </a:endParaRPr>
          </a:p>
          <a:p>
            <a:r>
              <a:rPr lang="en-US" altLang="ko-KR" b="1" spc="-150" dirty="0">
                <a:solidFill>
                  <a:schemeClr val="bg1"/>
                </a:solidFill>
              </a:rPr>
              <a:t>-</a:t>
            </a:r>
            <a:r>
              <a:rPr lang="ko-KR" altLang="en-US" b="1" spc="-150" dirty="0">
                <a:solidFill>
                  <a:schemeClr val="bg1"/>
                </a:solidFill>
              </a:rPr>
              <a:t> 데이터 </a:t>
            </a:r>
            <a:r>
              <a:rPr lang="ko-KR" altLang="en-US" b="1" spc="-150" dirty="0" err="1">
                <a:solidFill>
                  <a:schemeClr val="bg1"/>
                </a:solidFill>
              </a:rPr>
              <a:t>전처리</a:t>
            </a:r>
            <a:endParaRPr lang="en-US" altLang="ko-KR" b="1" spc="-150" dirty="0">
              <a:solidFill>
                <a:schemeClr val="bg1"/>
              </a:solidFill>
            </a:endParaRPr>
          </a:p>
          <a:p>
            <a:endParaRPr lang="en-US" altLang="ko-KR" b="1" spc="-150" dirty="0">
              <a:solidFill>
                <a:schemeClr val="bg1"/>
              </a:solidFill>
            </a:endParaRPr>
          </a:p>
          <a:p>
            <a:r>
              <a:rPr lang="en-US" altLang="ko-KR" b="1" spc="-150" dirty="0">
                <a:solidFill>
                  <a:schemeClr val="bg1"/>
                </a:solidFill>
              </a:rPr>
              <a:t>- </a:t>
            </a:r>
            <a:r>
              <a:rPr lang="ko-KR" altLang="en-US" b="1" spc="-150" dirty="0">
                <a:solidFill>
                  <a:schemeClr val="bg1"/>
                </a:solidFill>
              </a:rPr>
              <a:t>데이터 이상치</a:t>
            </a:r>
            <a:endParaRPr lang="en-US" altLang="ko-KR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716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1587</Words>
  <Application>Microsoft Office PowerPoint</Application>
  <PresentationFormat>화면 슬라이드 쇼(4:3)</PresentationFormat>
  <Paragraphs>334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HY헤드라인M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user</cp:lastModifiedBy>
  <cp:revision>192</cp:revision>
  <dcterms:created xsi:type="dcterms:W3CDTF">2016-11-03T20:47:04Z</dcterms:created>
  <dcterms:modified xsi:type="dcterms:W3CDTF">2023-08-16T08:42:40Z</dcterms:modified>
</cp:coreProperties>
</file>