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0" r:id="rId4"/>
    <p:sldId id="263" r:id="rId5"/>
    <p:sldId id="264"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B2FCE-4BE9-C055-E5B8-FECB98F0F9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2F547A-B37D-4C56-6292-1BD4DB1106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85DEE9-D79D-B985-AA19-22FF3013510F}"/>
              </a:ext>
            </a:extLst>
          </p:cNvPr>
          <p:cNvSpPr>
            <a:spLocks noGrp="1"/>
          </p:cNvSpPr>
          <p:nvPr>
            <p:ph type="dt" sz="half" idx="10"/>
          </p:nvPr>
        </p:nvSpPr>
        <p:spPr/>
        <p:txBody>
          <a:bodyPr/>
          <a:lstStyle/>
          <a:p>
            <a:fld id="{8D4B971F-AC72-472D-83D4-02A67413D601}" type="datetimeFigureOut">
              <a:rPr lang="en-US" smtClean="0"/>
              <a:t>4/27/2024</a:t>
            </a:fld>
            <a:endParaRPr lang="en-US"/>
          </a:p>
        </p:txBody>
      </p:sp>
      <p:sp>
        <p:nvSpPr>
          <p:cNvPr id="5" name="Footer Placeholder 4">
            <a:extLst>
              <a:ext uri="{FF2B5EF4-FFF2-40B4-BE49-F238E27FC236}">
                <a16:creationId xmlns:a16="http://schemas.microsoft.com/office/drawing/2014/main" id="{4A43EF64-6E36-02D8-A512-66834A7162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24574-4688-F6A2-8F7A-0FBF4F2F789E}"/>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1346667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DD891-C5A7-14FA-7A0E-A102582FD2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01D2C0-42D8-161E-6053-16ED8C0D94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70D99-55CD-1C61-C15D-6E8A44C8B68B}"/>
              </a:ext>
            </a:extLst>
          </p:cNvPr>
          <p:cNvSpPr>
            <a:spLocks noGrp="1"/>
          </p:cNvSpPr>
          <p:nvPr>
            <p:ph type="dt" sz="half" idx="10"/>
          </p:nvPr>
        </p:nvSpPr>
        <p:spPr/>
        <p:txBody>
          <a:bodyPr/>
          <a:lstStyle/>
          <a:p>
            <a:fld id="{8D4B971F-AC72-472D-83D4-02A67413D601}" type="datetimeFigureOut">
              <a:rPr lang="en-US" smtClean="0"/>
              <a:t>4/27/2024</a:t>
            </a:fld>
            <a:endParaRPr lang="en-US"/>
          </a:p>
        </p:txBody>
      </p:sp>
      <p:sp>
        <p:nvSpPr>
          <p:cNvPr id="5" name="Footer Placeholder 4">
            <a:extLst>
              <a:ext uri="{FF2B5EF4-FFF2-40B4-BE49-F238E27FC236}">
                <a16:creationId xmlns:a16="http://schemas.microsoft.com/office/drawing/2014/main" id="{B5147621-A96A-B601-13D2-96144945F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7A58A-C270-408E-E484-037A67D7ADFC}"/>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2877608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7EF8B0-2DCB-DFFA-5E10-60A5AF659C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69CA0A-5900-71AF-BC5B-622C94CF7F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C85669-6B14-C825-C54B-93D09A21B574}"/>
              </a:ext>
            </a:extLst>
          </p:cNvPr>
          <p:cNvSpPr>
            <a:spLocks noGrp="1"/>
          </p:cNvSpPr>
          <p:nvPr>
            <p:ph type="dt" sz="half" idx="10"/>
          </p:nvPr>
        </p:nvSpPr>
        <p:spPr/>
        <p:txBody>
          <a:bodyPr/>
          <a:lstStyle/>
          <a:p>
            <a:fld id="{8D4B971F-AC72-472D-83D4-02A67413D601}" type="datetimeFigureOut">
              <a:rPr lang="en-US" smtClean="0"/>
              <a:t>4/27/2024</a:t>
            </a:fld>
            <a:endParaRPr lang="en-US"/>
          </a:p>
        </p:txBody>
      </p:sp>
      <p:sp>
        <p:nvSpPr>
          <p:cNvPr id="5" name="Footer Placeholder 4">
            <a:extLst>
              <a:ext uri="{FF2B5EF4-FFF2-40B4-BE49-F238E27FC236}">
                <a16:creationId xmlns:a16="http://schemas.microsoft.com/office/drawing/2014/main" id="{B069432C-2949-E902-CF9D-C64F20506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BE9FF-B7E2-B088-54A5-959C9289CAAD}"/>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776991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D2E9A-0DFB-62F6-0ECC-B4909B69C4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82F0B-B76F-68CD-BCAD-38452014B6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9322CD-60B6-2104-A6D6-29F80271381A}"/>
              </a:ext>
            </a:extLst>
          </p:cNvPr>
          <p:cNvSpPr>
            <a:spLocks noGrp="1"/>
          </p:cNvSpPr>
          <p:nvPr>
            <p:ph type="dt" sz="half" idx="10"/>
          </p:nvPr>
        </p:nvSpPr>
        <p:spPr/>
        <p:txBody>
          <a:bodyPr/>
          <a:lstStyle/>
          <a:p>
            <a:fld id="{8D4B971F-AC72-472D-83D4-02A67413D601}" type="datetimeFigureOut">
              <a:rPr lang="en-US" smtClean="0"/>
              <a:t>4/27/2024</a:t>
            </a:fld>
            <a:endParaRPr lang="en-US"/>
          </a:p>
        </p:txBody>
      </p:sp>
      <p:sp>
        <p:nvSpPr>
          <p:cNvPr id="5" name="Footer Placeholder 4">
            <a:extLst>
              <a:ext uri="{FF2B5EF4-FFF2-40B4-BE49-F238E27FC236}">
                <a16:creationId xmlns:a16="http://schemas.microsoft.com/office/drawing/2014/main" id="{8A94FB0B-1606-6FB1-9D45-F93365F2B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00EB8-CDC0-3B45-1755-6CADA6CB0D39}"/>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0339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148E-96CE-F6F4-742B-F7693ADED4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764E5C-4E34-0026-0E1A-A642537CB7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C2DC8F-AC1F-C6D9-45E6-7FA87801B00F}"/>
              </a:ext>
            </a:extLst>
          </p:cNvPr>
          <p:cNvSpPr>
            <a:spLocks noGrp="1"/>
          </p:cNvSpPr>
          <p:nvPr>
            <p:ph type="dt" sz="half" idx="10"/>
          </p:nvPr>
        </p:nvSpPr>
        <p:spPr/>
        <p:txBody>
          <a:bodyPr/>
          <a:lstStyle/>
          <a:p>
            <a:fld id="{8D4B971F-AC72-472D-83D4-02A67413D601}" type="datetimeFigureOut">
              <a:rPr lang="en-US" smtClean="0"/>
              <a:t>4/27/2024</a:t>
            </a:fld>
            <a:endParaRPr lang="en-US"/>
          </a:p>
        </p:txBody>
      </p:sp>
      <p:sp>
        <p:nvSpPr>
          <p:cNvPr id="5" name="Footer Placeholder 4">
            <a:extLst>
              <a:ext uri="{FF2B5EF4-FFF2-40B4-BE49-F238E27FC236}">
                <a16:creationId xmlns:a16="http://schemas.microsoft.com/office/drawing/2014/main" id="{2534B4E1-58E5-E21D-D5E7-F884DAB26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B8B8C-5A73-5342-B834-F3161EA0D26D}"/>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141877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B821-2A28-8AEF-F142-01F4FA6E3C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7D5EF6-6A20-52F5-1095-BC0B4EA760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763731-A596-983A-7186-1B17286282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75B79C-8F37-EB18-75EA-7CB7F5954CF6}"/>
              </a:ext>
            </a:extLst>
          </p:cNvPr>
          <p:cNvSpPr>
            <a:spLocks noGrp="1"/>
          </p:cNvSpPr>
          <p:nvPr>
            <p:ph type="dt" sz="half" idx="10"/>
          </p:nvPr>
        </p:nvSpPr>
        <p:spPr/>
        <p:txBody>
          <a:bodyPr/>
          <a:lstStyle/>
          <a:p>
            <a:fld id="{8D4B971F-AC72-472D-83D4-02A67413D601}" type="datetimeFigureOut">
              <a:rPr lang="en-US" smtClean="0"/>
              <a:t>4/27/2024</a:t>
            </a:fld>
            <a:endParaRPr lang="en-US"/>
          </a:p>
        </p:txBody>
      </p:sp>
      <p:sp>
        <p:nvSpPr>
          <p:cNvPr id="6" name="Footer Placeholder 5">
            <a:extLst>
              <a:ext uri="{FF2B5EF4-FFF2-40B4-BE49-F238E27FC236}">
                <a16:creationId xmlns:a16="http://schemas.microsoft.com/office/drawing/2014/main" id="{F7F25FE0-1E5D-F2CC-4ABE-721DBA4B1F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5ACA6-023E-CA78-1D06-41CBF22F75A4}"/>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296188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E59A9-863C-FD5B-3C75-7FF8AA6136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F6F361-6562-323E-1E36-76AB49AA7B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10B32B-0C62-F114-CAA4-D6C5E7CF22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EBCDA7-3B6C-BF69-595E-341F8CD5DF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41F2B5-6AC5-9AF7-3AE3-AF4FB20A28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C92A29-4EC5-6D4C-685E-1886781ACBCC}"/>
              </a:ext>
            </a:extLst>
          </p:cNvPr>
          <p:cNvSpPr>
            <a:spLocks noGrp="1"/>
          </p:cNvSpPr>
          <p:nvPr>
            <p:ph type="dt" sz="half" idx="10"/>
          </p:nvPr>
        </p:nvSpPr>
        <p:spPr/>
        <p:txBody>
          <a:bodyPr/>
          <a:lstStyle/>
          <a:p>
            <a:fld id="{8D4B971F-AC72-472D-83D4-02A67413D601}" type="datetimeFigureOut">
              <a:rPr lang="en-US" smtClean="0"/>
              <a:t>4/27/2024</a:t>
            </a:fld>
            <a:endParaRPr lang="en-US"/>
          </a:p>
        </p:txBody>
      </p:sp>
      <p:sp>
        <p:nvSpPr>
          <p:cNvPr id="8" name="Footer Placeholder 7">
            <a:extLst>
              <a:ext uri="{FF2B5EF4-FFF2-40B4-BE49-F238E27FC236}">
                <a16:creationId xmlns:a16="http://schemas.microsoft.com/office/drawing/2014/main" id="{4445EEEB-7D86-CC36-2458-8EA4CCE053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E57583-AF3E-84CF-41FD-E344855FCC42}"/>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184228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8600-0702-08AC-11D1-4EC575489B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48BF2F-0CA8-F280-8C65-2BFD069D00C7}"/>
              </a:ext>
            </a:extLst>
          </p:cNvPr>
          <p:cNvSpPr>
            <a:spLocks noGrp="1"/>
          </p:cNvSpPr>
          <p:nvPr>
            <p:ph type="dt" sz="half" idx="10"/>
          </p:nvPr>
        </p:nvSpPr>
        <p:spPr/>
        <p:txBody>
          <a:bodyPr/>
          <a:lstStyle/>
          <a:p>
            <a:fld id="{8D4B971F-AC72-472D-83D4-02A67413D601}" type="datetimeFigureOut">
              <a:rPr lang="en-US" smtClean="0"/>
              <a:t>4/27/2024</a:t>
            </a:fld>
            <a:endParaRPr lang="en-US"/>
          </a:p>
        </p:txBody>
      </p:sp>
      <p:sp>
        <p:nvSpPr>
          <p:cNvPr id="4" name="Footer Placeholder 3">
            <a:extLst>
              <a:ext uri="{FF2B5EF4-FFF2-40B4-BE49-F238E27FC236}">
                <a16:creationId xmlns:a16="http://schemas.microsoft.com/office/drawing/2014/main" id="{80BD3F4E-D9B5-3320-9851-FD9C00F10D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C9B621-1EEE-B2D3-BA1E-3F6099F7FA48}"/>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274159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772291-2909-742E-65D2-E4277E0F4900}"/>
              </a:ext>
            </a:extLst>
          </p:cNvPr>
          <p:cNvSpPr>
            <a:spLocks noGrp="1"/>
          </p:cNvSpPr>
          <p:nvPr>
            <p:ph type="dt" sz="half" idx="10"/>
          </p:nvPr>
        </p:nvSpPr>
        <p:spPr/>
        <p:txBody>
          <a:bodyPr/>
          <a:lstStyle/>
          <a:p>
            <a:fld id="{8D4B971F-AC72-472D-83D4-02A67413D601}" type="datetimeFigureOut">
              <a:rPr lang="en-US" smtClean="0"/>
              <a:t>4/27/2024</a:t>
            </a:fld>
            <a:endParaRPr lang="en-US"/>
          </a:p>
        </p:txBody>
      </p:sp>
      <p:sp>
        <p:nvSpPr>
          <p:cNvPr id="3" name="Footer Placeholder 2">
            <a:extLst>
              <a:ext uri="{FF2B5EF4-FFF2-40B4-BE49-F238E27FC236}">
                <a16:creationId xmlns:a16="http://schemas.microsoft.com/office/drawing/2014/main" id="{A992668B-81D9-E1E2-479E-A6923FCED4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4AEE0C-E911-D2F7-D3C8-7E1F136EE899}"/>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56003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3C13-57DF-39F7-FDE2-654CB25984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422460-99EB-F490-0440-727840CA28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5B5BAA-C9A3-79F0-3EDD-DA6701494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E07CB-F0E8-7384-5DA3-B7E9D3049A8C}"/>
              </a:ext>
            </a:extLst>
          </p:cNvPr>
          <p:cNvSpPr>
            <a:spLocks noGrp="1"/>
          </p:cNvSpPr>
          <p:nvPr>
            <p:ph type="dt" sz="half" idx="10"/>
          </p:nvPr>
        </p:nvSpPr>
        <p:spPr/>
        <p:txBody>
          <a:bodyPr/>
          <a:lstStyle/>
          <a:p>
            <a:fld id="{8D4B971F-AC72-472D-83D4-02A67413D601}" type="datetimeFigureOut">
              <a:rPr lang="en-US" smtClean="0"/>
              <a:t>4/27/2024</a:t>
            </a:fld>
            <a:endParaRPr lang="en-US"/>
          </a:p>
        </p:txBody>
      </p:sp>
      <p:sp>
        <p:nvSpPr>
          <p:cNvPr id="6" name="Footer Placeholder 5">
            <a:extLst>
              <a:ext uri="{FF2B5EF4-FFF2-40B4-BE49-F238E27FC236}">
                <a16:creationId xmlns:a16="http://schemas.microsoft.com/office/drawing/2014/main" id="{63962E5F-34F6-1EA8-48FB-A5AE0668CD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AC8ADC-BE5A-1E02-F7AA-AA8DB002101E}"/>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297059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1CA4F-EF92-5394-07DF-0FC4F9D91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6938AF-E808-F446-97CC-9289560B4D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AB5623-46B7-EC77-D6EC-EE429B3D61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69974E-32A5-D777-A987-AAD3A453398C}"/>
              </a:ext>
            </a:extLst>
          </p:cNvPr>
          <p:cNvSpPr>
            <a:spLocks noGrp="1"/>
          </p:cNvSpPr>
          <p:nvPr>
            <p:ph type="dt" sz="half" idx="10"/>
          </p:nvPr>
        </p:nvSpPr>
        <p:spPr/>
        <p:txBody>
          <a:bodyPr/>
          <a:lstStyle/>
          <a:p>
            <a:fld id="{8D4B971F-AC72-472D-83D4-02A67413D601}" type="datetimeFigureOut">
              <a:rPr lang="en-US" smtClean="0"/>
              <a:t>4/27/2024</a:t>
            </a:fld>
            <a:endParaRPr lang="en-US"/>
          </a:p>
        </p:txBody>
      </p:sp>
      <p:sp>
        <p:nvSpPr>
          <p:cNvPr id="6" name="Footer Placeholder 5">
            <a:extLst>
              <a:ext uri="{FF2B5EF4-FFF2-40B4-BE49-F238E27FC236}">
                <a16:creationId xmlns:a16="http://schemas.microsoft.com/office/drawing/2014/main" id="{FDC7AD34-1661-3266-7650-E73BE95CA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2BC5FA-5607-78F5-5D84-F421C37B9600}"/>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245513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5C4BC-1D6C-FC09-76CD-D82E51FE90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A80156-4FD3-D0AD-65AA-1D35AD928A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F7CFB-2C6B-6A30-1D64-1EE38A7EA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4B971F-AC72-472D-83D4-02A67413D601}" type="datetimeFigureOut">
              <a:rPr lang="en-US" smtClean="0"/>
              <a:t>4/27/2024</a:t>
            </a:fld>
            <a:endParaRPr lang="en-US"/>
          </a:p>
        </p:txBody>
      </p:sp>
      <p:sp>
        <p:nvSpPr>
          <p:cNvPr id="5" name="Footer Placeholder 4">
            <a:extLst>
              <a:ext uri="{FF2B5EF4-FFF2-40B4-BE49-F238E27FC236}">
                <a16:creationId xmlns:a16="http://schemas.microsoft.com/office/drawing/2014/main" id="{B422F426-5048-36C9-7B03-F3C30592E3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B90D3B-6EE0-B20D-04E5-08AC1B5F24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AAA374-08DA-404A-BECB-929245037914}" type="slidenum">
              <a:rPr lang="en-US" smtClean="0"/>
              <a:t>‹#›</a:t>
            </a:fld>
            <a:endParaRPr lang="en-US"/>
          </a:p>
        </p:txBody>
      </p:sp>
    </p:spTree>
    <p:extLst>
      <p:ext uri="{BB962C8B-B14F-4D97-AF65-F5344CB8AC3E}">
        <p14:creationId xmlns:p14="http://schemas.microsoft.com/office/powerpoint/2010/main" val="762593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D4B16-8D5A-BFA8-8362-22F3D669623F}"/>
              </a:ext>
            </a:extLst>
          </p:cNvPr>
          <p:cNvSpPr>
            <a:spLocks noGrp="1"/>
          </p:cNvSpPr>
          <p:nvPr>
            <p:ph type="ctrTitle"/>
          </p:nvPr>
        </p:nvSpPr>
        <p:spPr/>
        <p:txBody>
          <a:bodyPr>
            <a:normAutofit fontScale="90000"/>
          </a:bodyPr>
          <a:lstStyle/>
          <a:p>
            <a:r>
              <a:rPr lang="en-US" dirty="0"/>
              <a:t>Understanding Identity Access Management in Cybersecurity</a:t>
            </a:r>
          </a:p>
        </p:txBody>
      </p:sp>
      <p:sp>
        <p:nvSpPr>
          <p:cNvPr id="3" name="Subtitle 2">
            <a:extLst>
              <a:ext uri="{FF2B5EF4-FFF2-40B4-BE49-F238E27FC236}">
                <a16:creationId xmlns:a16="http://schemas.microsoft.com/office/drawing/2014/main" id="{F3060F21-8166-CF73-011B-0231613D3A6C}"/>
              </a:ext>
            </a:extLst>
          </p:cNvPr>
          <p:cNvSpPr>
            <a:spLocks noGrp="1"/>
          </p:cNvSpPr>
          <p:nvPr>
            <p:ph type="subTitle" idx="1"/>
          </p:nvPr>
        </p:nvSpPr>
        <p:spPr/>
        <p:txBody>
          <a:bodyPr>
            <a:normAutofit lnSpcReduction="10000"/>
          </a:bodyPr>
          <a:lstStyle/>
          <a:p>
            <a:r>
              <a:rPr lang="en-US" dirty="0"/>
              <a:t>Hang Yang</a:t>
            </a:r>
          </a:p>
          <a:p>
            <a:r>
              <a:rPr lang="en-US" dirty="0"/>
              <a:t>IS 5403: Cybersecurity</a:t>
            </a:r>
          </a:p>
          <a:p>
            <a:r>
              <a:rPr lang="en-US" dirty="0"/>
              <a:t>Prof. Jaime Martinez</a:t>
            </a:r>
          </a:p>
          <a:p>
            <a:r>
              <a:rPr lang="en-US" dirty="0"/>
              <a:t>April 27, 2024</a:t>
            </a:r>
          </a:p>
        </p:txBody>
      </p:sp>
    </p:spTree>
    <p:extLst>
      <p:ext uri="{BB962C8B-B14F-4D97-AF65-F5344CB8AC3E}">
        <p14:creationId xmlns:p14="http://schemas.microsoft.com/office/powerpoint/2010/main" val="80575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8850-5147-C302-4919-23BFD402424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984235B-4C25-9084-D0E0-0EF9441C195D}"/>
              </a:ext>
            </a:extLst>
          </p:cNvPr>
          <p:cNvSpPr>
            <a:spLocks noGrp="1"/>
          </p:cNvSpPr>
          <p:nvPr>
            <p:ph idx="1"/>
          </p:nvPr>
        </p:nvSpPr>
        <p:spPr/>
        <p:txBody>
          <a:bodyPr>
            <a:normAutofit fontScale="92500"/>
          </a:bodyPr>
          <a:lstStyle/>
          <a:p>
            <a:r>
              <a:rPr lang="en-US" dirty="0"/>
              <a:t>The course by Prof. Jeff explained the concept of IAM, which is short for Identity Access Management. The purpose of IAM is to figure out the user as soon as we can before any abnormal actions are taken to the system.</a:t>
            </a:r>
          </a:p>
          <a:p>
            <a:pPr lvl="1"/>
            <a:r>
              <a:rPr lang="en-US" dirty="0"/>
              <a:t>What is IAM</a:t>
            </a:r>
          </a:p>
          <a:p>
            <a:pPr lvl="1"/>
            <a:r>
              <a:rPr lang="en-US" dirty="0"/>
              <a:t>4As</a:t>
            </a:r>
          </a:p>
          <a:p>
            <a:pPr lvl="1"/>
            <a:r>
              <a:rPr lang="en-US" dirty="0"/>
              <a:t>Cons/Pros</a:t>
            </a:r>
          </a:p>
          <a:p>
            <a:r>
              <a:rPr lang="en-US" dirty="0"/>
              <a:t>The biggest takeaway I learnt is 4As. It summarized the core of IAM could be categorized into administration, authentication, authorization, and audit. Addition to the core concepts, there are some popular best practices in the domain like MFA(Multifactor) to recognize user, risk-base access (RBA) to manage user access to certain resources, etc.</a:t>
            </a:r>
          </a:p>
        </p:txBody>
      </p:sp>
    </p:spTree>
    <p:extLst>
      <p:ext uri="{BB962C8B-B14F-4D97-AF65-F5344CB8AC3E}">
        <p14:creationId xmlns:p14="http://schemas.microsoft.com/office/powerpoint/2010/main" val="203455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AA079-FC08-470D-1AE0-AE0549540602}"/>
              </a:ext>
            </a:extLst>
          </p:cNvPr>
          <p:cNvSpPr>
            <a:spLocks noGrp="1"/>
          </p:cNvSpPr>
          <p:nvPr>
            <p:ph type="title"/>
          </p:nvPr>
        </p:nvSpPr>
        <p:spPr/>
        <p:txBody>
          <a:bodyPr/>
          <a:lstStyle/>
          <a:p>
            <a:r>
              <a:rPr lang="en-US" dirty="0"/>
              <a:t>What is IAM</a:t>
            </a:r>
          </a:p>
        </p:txBody>
      </p:sp>
      <p:sp>
        <p:nvSpPr>
          <p:cNvPr id="3" name="Content Placeholder 2">
            <a:extLst>
              <a:ext uri="{FF2B5EF4-FFF2-40B4-BE49-F238E27FC236}">
                <a16:creationId xmlns:a16="http://schemas.microsoft.com/office/drawing/2014/main" id="{F2C6D679-2E68-A351-BE7E-0A0476BA3BAA}"/>
              </a:ext>
            </a:extLst>
          </p:cNvPr>
          <p:cNvSpPr>
            <a:spLocks noGrp="1"/>
          </p:cNvSpPr>
          <p:nvPr>
            <p:ph idx="1"/>
          </p:nvPr>
        </p:nvSpPr>
        <p:spPr/>
        <p:txBody>
          <a:bodyPr>
            <a:normAutofit/>
          </a:bodyPr>
          <a:lstStyle/>
          <a:p>
            <a:r>
              <a:rPr lang="en-US" dirty="0"/>
              <a:t>IAM is short for Identity Access Management</a:t>
            </a:r>
          </a:p>
          <a:p>
            <a:pPr lvl="1"/>
            <a:r>
              <a:rPr lang="en-US" dirty="0"/>
              <a:t>Intuitively means two parts: identity management and access management</a:t>
            </a:r>
          </a:p>
          <a:p>
            <a:pPr lvl="1"/>
            <a:r>
              <a:rPr lang="en-US" dirty="0"/>
              <a:t>Identity means a unique sign to recognize an object, like driver license, SSN. In the system, the user identity could be </a:t>
            </a:r>
            <a:r>
              <a:rPr lang="en-US" dirty="0" err="1"/>
              <a:t>userid</a:t>
            </a:r>
            <a:r>
              <a:rPr lang="en-US" dirty="0"/>
              <a:t>, </a:t>
            </a:r>
            <a:r>
              <a:rPr lang="en-US" dirty="0" err="1"/>
              <a:t>userName</a:t>
            </a:r>
            <a:r>
              <a:rPr lang="en-US" dirty="0"/>
              <a:t> or user signature</a:t>
            </a:r>
          </a:p>
          <a:p>
            <a:pPr lvl="1"/>
            <a:r>
              <a:rPr lang="en-US" dirty="0"/>
              <a:t>Access means the availability to manipulate(retrieve, update, create, delete) certain resources from the system</a:t>
            </a:r>
          </a:p>
          <a:p>
            <a:r>
              <a:rPr lang="en-US" dirty="0"/>
              <a:t>Single Sign-On (SSO)</a:t>
            </a:r>
          </a:p>
          <a:p>
            <a:pPr lvl="1"/>
            <a:r>
              <a:rPr lang="en-US" dirty="0"/>
              <a:t>SSO brings many apps under one login system, together with Multi-factor authentication(MFA) to strengthen access controls. Compared to repeated same passwords, SSO + MFA is more secure.</a:t>
            </a:r>
          </a:p>
        </p:txBody>
      </p:sp>
    </p:spTree>
    <p:extLst>
      <p:ext uri="{BB962C8B-B14F-4D97-AF65-F5344CB8AC3E}">
        <p14:creationId xmlns:p14="http://schemas.microsoft.com/office/powerpoint/2010/main" val="3392991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232E-70B5-533F-BD16-1738640B5FD5}"/>
              </a:ext>
            </a:extLst>
          </p:cNvPr>
          <p:cNvSpPr>
            <a:spLocks noGrp="1"/>
          </p:cNvSpPr>
          <p:nvPr>
            <p:ph type="title"/>
          </p:nvPr>
        </p:nvSpPr>
        <p:spPr/>
        <p:txBody>
          <a:bodyPr/>
          <a:lstStyle/>
          <a:p>
            <a:r>
              <a:rPr lang="en-US" dirty="0"/>
              <a:t>4As</a:t>
            </a:r>
          </a:p>
        </p:txBody>
      </p:sp>
      <p:sp>
        <p:nvSpPr>
          <p:cNvPr id="3" name="Content Placeholder 2">
            <a:extLst>
              <a:ext uri="{FF2B5EF4-FFF2-40B4-BE49-F238E27FC236}">
                <a16:creationId xmlns:a16="http://schemas.microsoft.com/office/drawing/2014/main" id="{11DF9EFB-3DCB-FB3D-EDF9-99B705466C0D}"/>
              </a:ext>
            </a:extLst>
          </p:cNvPr>
          <p:cNvSpPr>
            <a:spLocks noGrp="1"/>
          </p:cNvSpPr>
          <p:nvPr>
            <p:ph idx="1"/>
          </p:nvPr>
        </p:nvSpPr>
        <p:spPr/>
        <p:txBody>
          <a:bodyPr>
            <a:normAutofit fontScale="92500" lnSpcReduction="10000"/>
          </a:bodyPr>
          <a:lstStyle/>
          <a:p>
            <a:r>
              <a:rPr lang="en-US" dirty="0"/>
              <a:t>Administration</a:t>
            </a:r>
          </a:p>
          <a:p>
            <a:pPr lvl="1"/>
            <a:r>
              <a:rPr lang="en-US" dirty="0"/>
              <a:t>also called identity management or identity governance, is an approach to create, update, delete and read user profiles</a:t>
            </a:r>
          </a:p>
          <a:p>
            <a:r>
              <a:rPr lang="en-US" dirty="0"/>
              <a:t>Authentication</a:t>
            </a:r>
          </a:p>
          <a:p>
            <a:pPr lvl="1"/>
            <a:r>
              <a:rPr lang="en-US" dirty="0"/>
              <a:t>determine who you are based on what you know, something you have and something you are</a:t>
            </a:r>
          </a:p>
          <a:p>
            <a:r>
              <a:rPr lang="en-US" dirty="0"/>
              <a:t>Authorization</a:t>
            </a:r>
          </a:p>
          <a:p>
            <a:pPr lvl="1"/>
            <a:r>
              <a:rPr lang="en-US" dirty="0"/>
              <a:t>Risk-base access or adaptive access, is an approach to manage the access control on resources</a:t>
            </a:r>
          </a:p>
          <a:p>
            <a:r>
              <a:rPr lang="en-US" dirty="0"/>
              <a:t>Audit</a:t>
            </a:r>
          </a:p>
          <a:p>
            <a:pPr lvl="1"/>
            <a:r>
              <a:rPr lang="en-US" dirty="0"/>
              <a:t>To verify that your IAM policies and procedures are aligned with your business objectives, security standards, and </a:t>
            </a:r>
            <a:r>
              <a:rPr lang="en-US"/>
              <a:t>compliance requirements</a:t>
            </a:r>
            <a:endParaRPr lang="en-US" dirty="0"/>
          </a:p>
        </p:txBody>
      </p:sp>
    </p:spTree>
    <p:extLst>
      <p:ext uri="{BB962C8B-B14F-4D97-AF65-F5344CB8AC3E}">
        <p14:creationId xmlns:p14="http://schemas.microsoft.com/office/powerpoint/2010/main" val="2147726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CD02D-CB12-B7EC-CEA0-E0E788EE81D8}"/>
              </a:ext>
            </a:extLst>
          </p:cNvPr>
          <p:cNvSpPr>
            <a:spLocks noGrp="1"/>
          </p:cNvSpPr>
          <p:nvPr>
            <p:ph type="title"/>
          </p:nvPr>
        </p:nvSpPr>
        <p:spPr/>
        <p:txBody>
          <a:bodyPr/>
          <a:lstStyle/>
          <a:p>
            <a:r>
              <a:rPr lang="en-US" dirty="0"/>
              <a:t>Pros and Cons</a:t>
            </a:r>
          </a:p>
        </p:txBody>
      </p:sp>
      <p:graphicFrame>
        <p:nvGraphicFramePr>
          <p:cNvPr id="4" name="Content Placeholder 3">
            <a:extLst>
              <a:ext uri="{FF2B5EF4-FFF2-40B4-BE49-F238E27FC236}">
                <a16:creationId xmlns:a16="http://schemas.microsoft.com/office/drawing/2014/main" id="{818B7782-A574-FE2F-89AE-FB60EC80192F}"/>
              </a:ext>
            </a:extLst>
          </p:cNvPr>
          <p:cNvGraphicFramePr>
            <a:graphicFrameLocks noGrp="1"/>
          </p:cNvGraphicFramePr>
          <p:nvPr>
            <p:ph idx="1"/>
            <p:extLst>
              <p:ext uri="{D42A27DB-BD31-4B8C-83A1-F6EECF244321}">
                <p14:modId xmlns:p14="http://schemas.microsoft.com/office/powerpoint/2010/main" val="394188790"/>
              </p:ext>
            </p:extLst>
          </p:nvPr>
        </p:nvGraphicFramePr>
        <p:xfrm>
          <a:off x="838200" y="1825625"/>
          <a:ext cx="10515600" cy="33121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155251361"/>
                    </a:ext>
                  </a:extLst>
                </a:gridCol>
                <a:gridCol w="5257800">
                  <a:extLst>
                    <a:ext uri="{9D8B030D-6E8A-4147-A177-3AD203B41FA5}">
                      <a16:colId xmlns:a16="http://schemas.microsoft.com/office/drawing/2014/main" val="2885798258"/>
                    </a:ext>
                  </a:extLst>
                </a:gridCol>
              </a:tblGrid>
              <a:tr h="370840">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2766232"/>
                  </a:ext>
                </a:extLst>
              </a:tr>
              <a:tr h="370840">
                <a:tc>
                  <a:txBody>
                    <a:bodyPr/>
                    <a:lstStyle/>
                    <a:p>
                      <a:r>
                        <a:rPr lang="en-US" dirty="0"/>
                        <a:t>Better security design and architecture consideration, allowing admin user to assign access privileges to specific roles or individuals; centralized tools make it easier to detect security policy breaches</a:t>
                      </a:r>
                    </a:p>
                  </a:txBody>
                  <a:tcPr/>
                </a:tc>
                <a:tc>
                  <a:txBody>
                    <a:bodyPr/>
                    <a:lstStyle/>
                    <a:p>
                      <a:r>
                        <a:rPr lang="en-US" dirty="0"/>
                        <a:t>Matching users and privileges is a complex process</a:t>
                      </a:r>
                    </a:p>
                  </a:txBody>
                  <a:tcPr/>
                </a:tc>
                <a:extLst>
                  <a:ext uri="{0D108BD9-81ED-4DB2-BD59-A6C34878D82A}">
                    <a16:rowId xmlns:a16="http://schemas.microsoft.com/office/drawing/2014/main" val="2288531146"/>
                  </a:ext>
                </a:extLst>
              </a:tr>
              <a:tr h="370840">
                <a:tc>
                  <a:txBody>
                    <a:bodyPr/>
                    <a:lstStyle/>
                    <a:p>
                      <a:r>
                        <a:rPr lang="en-US" dirty="0"/>
                        <a:t>Reduce operating cost through better resource organization</a:t>
                      </a:r>
                    </a:p>
                  </a:txBody>
                  <a:tcPr/>
                </a:tc>
                <a:tc>
                  <a:txBody>
                    <a:bodyPr/>
                    <a:lstStyle/>
                    <a:p>
                      <a:r>
                        <a:rPr lang="en-US" dirty="0"/>
                        <a:t>Interoperability and app sprawl</a:t>
                      </a:r>
                    </a:p>
                  </a:txBody>
                  <a:tcPr/>
                </a:tc>
                <a:extLst>
                  <a:ext uri="{0D108BD9-81ED-4DB2-BD59-A6C34878D82A}">
                    <a16:rowId xmlns:a16="http://schemas.microsoft.com/office/drawing/2014/main" val="3811609041"/>
                  </a:ext>
                </a:extLst>
              </a:tr>
              <a:tr h="370840">
                <a:tc>
                  <a:txBody>
                    <a:bodyPr/>
                    <a:lstStyle/>
                    <a:p>
                      <a:r>
                        <a:rPr lang="en-US" dirty="0"/>
                        <a:t>Robust password management in complex settings</a:t>
                      </a:r>
                    </a:p>
                  </a:txBody>
                  <a:tcPr/>
                </a:tc>
                <a:tc>
                  <a:txBody>
                    <a:bodyPr/>
                    <a:lstStyle/>
                    <a:p>
                      <a:r>
                        <a:rPr lang="en-US" dirty="0"/>
                        <a:t>Role creep and permission glut</a:t>
                      </a:r>
                    </a:p>
                  </a:txBody>
                  <a:tcPr/>
                </a:tc>
                <a:extLst>
                  <a:ext uri="{0D108BD9-81ED-4DB2-BD59-A6C34878D82A}">
                    <a16:rowId xmlns:a16="http://schemas.microsoft.com/office/drawing/2014/main" val="1121619687"/>
                  </a:ext>
                </a:extLst>
              </a:tr>
              <a:tr h="370840">
                <a:tc>
                  <a:txBody>
                    <a:bodyPr/>
                    <a:lstStyle/>
                    <a:p>
                      <a:r>
                        <a:rPr lang="en-US" dirty="0"/>
                        <a:t>Better user experience for all users</a:t>
                      </a:r>
                    </a:p>
                  </a:txBody>
                  <a:tcPr/>
                </a:tc>
                <a:tc>
                  <a:txBody>
                    <a:bodyPr/>
                    <a:lstStyle/>
                    <a:p>
                      <a:r>
                        <a:rPr lang="en-US" dirty="0"/>
                        <a:t>Scaling hurdles and performance drag</a:t>
                      </a:r>
                    </a:p>
                  </a:txBody>
                  <a:tcPr/>
                </a:tc>
                <a:extLst>
                  <a:ext uri="{0D108BD9-81ED-4DB2-BD59-A6C34878D82A}">
                    <a16:rowId xmlns:a16="http://schemas.microsoft.com/office/drawing/2014/main" val="2369953823"/>
                  </a:ext>
                </a:extLst>
              </a:tr>
              <a:tr h="370840">
                <a:tc>
                  <a:txBody>
                    <a:bodyPr/>
                    <a:lstStyle/>
                    <a:p>
                      <a:r>
                        <a:rPr lang="en-US" dirty="0"/>
                        <a:t>Vendor and third-party management</a:t>
                      </a:r>
                    </a:p>
                  </a:txBody>
                  <a:tcPr/>
                </a:tc>
                <a:tc>
                  <a:txBody>
                    <a:bodyPr/>
                    <a:lstStyle/>
                    <a:p>
                      <a:r>
                        <a:rPr lang="en-US" dirty="0"/>
                        <a:t>Insider risks and ethical dilemmas</a:t>
                      </a:r>
                    </a:p>
                  </a:txBody>
                  <a:tcPr/>
                </a:tc>
                <a:extLst>
                  <a:ext uri="{0D108BD9-81ED-4DB2-BD59-A6C34878D82A}">
                    <a16:rowId xmlns:a16="http://schemas.microsoft.com/office/drawing/2014/main" val="2062021379"/>
                  </a:ext>
                </a:extLst>
              </a:tr>
            </a:tbl>
          </a:graphicData>
        </a:graphic>
      </p:graphicFrame>
    </p:spTree>
    <p:extLst>
      <p:ext uri="{BB962C8B-B14F-4D97-AF65-F5344CB8AC3E}">
        <p14:creationId xmlns:p14="http://schemas.microsoft.com/office/powerpoint/2010/main" val="3658854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B584-D17D-0508-5C8D-12BED2637497}"/>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84FEB552-E00D-E67B-5BEF-699C53209BA9}"/>
              </a:ext>
            </a:extLst>
          </p:cNvPr>
          <p:cNvSpPr>
            <a:spLocks noGrp="1"/>
          </p:cNvSpPr>
          <p:nvPr>
            <p:ph idx="1"/>
          </p:nvPr>
        </p:nvSpPr>
        <p:spPr/>
        <p:txBody>
          <a:bodyPr>
            <a:normAutofit/>
          </a:bodyPr>
          <a:lstStyle/>
          <a:p>
            <a:r>
              <a:rPr lang="en-US" dirty="0" err="1"/>
              <a:t>NordLayer</a:t>
            </a:r>
            <a:r>
              <a:rPr lang="en-US" dirty="0"/>
              <a:t>.(n.d.). Identity and access management benefits &amp; challenges. </a:t>
            </a:r>
            <a:r>
              <a:rPr lang="en-US" dirty="0" err="1"/>
              <a:t>NordLayer</a:t>
            </a:r>
            <a:r>
              <a:rPr lang="en-US" dirty="0"/>
              <a:t>. Retrieved from</a:t>
            </a:r>
          </a:p>
          <a:p>
            <a:pPr marL="0" indent="914400">
              <a:buNone/>
            </a:pPr>
            <a:r>
              <a:rPr lang="en-US" dirty="0"/>
              <a:t>https://nordlayer.com/learn/iam/challenges-and-benefits/</a:t>
            </a:r>
          </a:p>
          <a:p>
            <a:endParaRPr lang="en-US" dirty="0"/>
          </a:p>
        </p:txBody>
      </p:sp>
    </p:spTree>
    <p:extLst>
      <p:ext uri="{BB962C8B-B14F-4D97-AF65-F5344CB8AC3E}">
        <p14:creationId xmlns:p14="http://schemas.microsoft.com/office/powerpoint/2010/main" val="3952047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TotalTime>
  <Words>445</Words>
  <Application>Microsoft Office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Understanding Identity Access Management in Cybersecurity</vt:lpstr>
      <vt:lpstr>Introduction</vt:lpstr>
      <vt:lpstr>What is IAM</vt:lpstr>
      <vt:lpstr>4As</vt:lpstr>
      <vt:lpstr>Pros and Cons</vt:lpstr>
      <vt:lpstr>References</vt:lpstr>
    </vt:vector>
  </TitlesOfParts>
  <Company>SMS Assist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 (Henry) Yang</dc:creator>
  <cp:lastModifiedBy>Hang (Henry) Yang</cp:lastModifiedBy>
  <cp:revision>206</cp:revision>
  <dcterms:created xsi:type="dcterms:W3CDTF">2024-03-16T16:03:14Z</dcterms:created>
  <dcterms:modified xsi:type="dcterms:W3CDTF">2024-04-28T02:07:59Z</dcterms:modified>
</cp:coreProperties>
</file>