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0" r:id="rId4"/>
    <p:sldId id="263" r:id="rId5"/>
    <p:sldId id="264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B2FCE-4BE9-C055-E5B8-FECB98F0F9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2F547A-B37D-4C56-6292-1BD4DB110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5DEE9-D79D-B985-AA19-22FF30135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B971F-AC72-472D-83D4-02A67413D601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3EF64-6E36-02D8-A512-66834A716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24574-4688-F6A2-8F7A-0FBF4F2F7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AA374-08DA-404A-BECB-929245037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67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DD891-C5A7-14FA-7A0E-A102582FD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01D2C0-42D8-161E-6053-16ED8C0D9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70D99-55CD-1C61-C15D-6E8A44C8B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B971F-AC72-472D-83D4-02A67413D601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47621-A96A-B601-13D2-96144945F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7A58A-C270-408E-E484-037A67D7A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AA374-08DA-404A-BECB-929245037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08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7EF8B0-2DCB-DFFA-5E10-60A5AF659C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69CA0A-5900-71AF-BC5B-622C94CF7F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85669-6B14-C825-C54B-93D09A21B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B971F-AC72-472D-83D4-02A67413D601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9432C-2949-E902-CF9D-C64F20506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E9FF-B7E2-B088-54A5-959C9289C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AA374-08DA-404A-BECB-929245037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991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D2E9A-0DFB-62F6-0ECC-B4909B69C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82F0B-B76F-68CD-BCAD-38452014B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322CD-60B6-2104-A6D6-29F802713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B971F-AC72-472D-83D4-02A67413D601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4FB0B-1606-6FB1-9D45-F93365F2B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00EB8-CDC0-3B45-1755-6CADA6CB0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AA374-08DA-404A-BECB-929245037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970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5148E-96CE-F6F4-742B-F7693ADED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64E5C-4E34-0026-0E1A-A642537CB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2DC8F-AC1F-C6D9-45E6-7FA87801B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B971F-AC72-472D-83D4-02A67413D601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4B4E1-58E5-E21D-D5E7-F884DAB26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B8B8C-5A73-5342-B834-F3161EA0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AA374-08DA-404A-BECB-929245037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877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9B821-2A28-8AEF-F142-01F4FA6E3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D5EF6-6A20-52F5-1095-BC0B4EA760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763731-A596-983A-7186-1B1728628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75B79C-8F37-EB18-75EA-7CB7F5954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B971F-AC72-472D-83D4-02A67413D601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F25FE0-1E5D-F2CC-4ABE-721DBA4B1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C5ACA6-023E-CA78-1D06-41CBF22F7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AA374-08DA-404A-BECB-929245037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18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E59A9-863C-FD5B-3C75-7FF8AA613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6F361-6562-323E-1E36-76AB49AA7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10B32B-0C62-F114-CAA4-D6C5E7CF22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BCDA7-3B6C-BF69-595E-341F8CD5DF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41F2B5-6AC5-9AF7-3AE3-AF4FB20A28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C92A29-4EC5-6D4C-685E-1886781AC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B971F-AC72-472D-83D4-02A67413D601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45EEEB-7D86-CC36-2458-8EA4CCE05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E57583-AF3E-84CF-41FD-E344855FC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AA374-08DA-404A-BECB-929245037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89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28600-0702-08AC-11D1-4EC575489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48BF2F-0CA8-F280-8C65-2BFD069D0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B971F-AC72-472D-83D4-02A67413D601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BD3F4E-D9B5-3320-9851-FD9C00F10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C9B621-1EEE-B2D3-BA1E-3F6099F7F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AA374-08DA-404A-BECB-929245037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59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772291-2909-742E-65D2-E4277E0F4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B971F-AC72-472D-83D4-02A67413D601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92668B-81D9-E1E2-479E-A6923FCED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AEE0C-E911-D2F7-D3C8-7E1F136E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AA374-08DA-404A-BECB-929245037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039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23C13-57DF-39F7-FDE2-654CB2598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2460-99EB-F490-0440-727840CA2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5B5BAA-C9A3-79F0-3EDD-DA6701494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7E07CB-F0E8-7384-5DA3-B7E9D3049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B971F-AC72-472D-83D4-02A67413D601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62E5F-34F6-1EA8-48FB-A5AE0668C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AC8ADC-BE5A-1E02-F7AA-AA8DB0021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AA374-08DA-404A-BECB-929245037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91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1CA4F-EF92-5394-07DF-0FC4F9D91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6938AF-E808-F446-97CC-9289560B4D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B5623-46B7-EC77-D6EC-EE429B3D6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9974E-32A5-D777-A987-AAD3A4533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B971F-AC72-472D-83D4-02A67413D601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C7AD34-1661-3266-7650-E73BE95CA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BC5FA-5607-78F5-5D84-F421C37B9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AA374-08DA-404A-BECB-929245037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13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95C4BC-1D6C-FC09-76CD-D82E51FE9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A80156-4FD3-D0AD-65AA-1D35AD928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F7CFB-2C6B-6A30-1D64-1EE38A7EA2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B971F-AC72-472D-83D4-02A67413D601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2F426-5048-36C9-7B03-F3C30592E3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90D3B-6EE0-B20D-04E5-08AC1B5F24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AA374-08DA-404A-BECB-929245037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93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D4B16-8D5A-BFA8-8362-22F3D66962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Understanding Application Security in Cybersecurity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060F21-8166-CF73-011B-0231613D3A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Hang Yang</a:t>
            </a:r>
          </a:p>
          <a:p>
            <a:r>
              <a:rPr lang="en-US" dirty="0"/>
              <a:t>IS 5403: Cybersecurity</a:t>
            </a:r>
          </a:p>
          <a:p>
            <a:r>
              <a:rPr lang="en-US" dirty="0"/>
              <a:t>Prof. Jaime Martinez</a:t>
            </a:r>
          </a:p>
          <a:p>
            <a:r>
              <a:rPr lang="en-US" dirty="0"/>
              <a:t>May 3, 2024</a:t>
            </a:r>
          </a:p>
        </p:txBody>
      </p:sp>
    </p:spTree>
    <p:extLst>
      <p:ext uri="{BB962C8B-B14F-4D97-AF65-F5344CB8AC3E}">
        <p14:creationId xmlns:p14="http://schemas.microsoft.com/office/powerpoint/2010/main" val="805757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68850-5147-C302-4919-23BFD4024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4235B-4C25-9084-D0E0-0EF9441C1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Prof. Jeff talked about application security in the cybersecurity architecture in the video. It impressed me a lot that the routine tasks I’ve done before in my projects were subject to security vulnerabilities because we did not implement the holistic view of </a:t>
            </a:r>
            <a:r>
              <a:rPr lang="en-US" dirty="0" err="1"/>
              <a:t>DevSecOps</a:t>
            </a:r>
            <a:r>
              <a:rPr lang="en-US" dirty="0"/>
              <a:t>. Till now, what my original scrum team have done is DevOps, probably with bolt-on security. I learnt the best practice is </a:t>
            </a:r>
            <a:r>
              <a:rPr lang="en-US" dirty="0" err="1"/>
              <a:t>DevSecOps</a:t>
            </a:r>
            <a:r>
              <a:rPr lang="en-US" dirty="0"/>
              <a:t> in this video.</a:t>
            </a:r>
          </a:p>
          <a:p>
            <a:pPr lvl="1"/>
            <a:r>
              <a:rPr lang="en-US" dirty="0"/>
              <a:t>Comparison of different implementation of development workflow</a:t>
            </a:r>
          </a:p>
          <a:p>
            <a:pPr lvl="2"/>
            <a:r>
              <a:rPr lang="en-US" dirty="0"/>
              <a:t>Traditional waterfall</a:t>
            </a:r>
          </a:p>
          <a:p>
            <a:pPr lvl="2"/>
            <a:r>
              <a:rPr lang="en-US" dirty="0"/>
              <a:t>DevOps</a:t>
            </a:r>
          </a:p>
          <a:p>
            <a:pPr lvl="2"/>
            <a:r>
              <a:rPr lang="en-US" dirty="0" err="1"/>
              <a:t>DevSecOps</a:t>
            </a:r>
            <a:endParaRPr lang="en-US" dirty="0"/>
          </a:p>
          <a:p>
            <a:pPr lvl="1"/>
            <a:r>
              <a:rPr lang="en-US" dirty="0"/>
              <a:t>Secure Coding</a:t>
            </a:r>
          </a:p>
          <a:p>
            <a:pPr lvl="1"/>
            <a:r>
              <a:rPr lang="en-US" dirty="0"/>
              <a:t>Vulnerability Testing</a:t>
            </a:r>
          </a:p>
        </p:txBody>
      </p:sp>
    </p:spTree>
    <p:extLst>
      <p:ext uri="{BB962C8B-B14F-4D97-AF65-F5344CB8AC3E}">
        <p14:creationId xmlns:p14="http://schemas.microsoft.com/office/powerpoint/2010/main" val="2034550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AA079-FC08-470D-1AE0-AE0549540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 flow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6D679-2E68-A351-BE7E-0A0476BA3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Traditional dev flow</a:t>
            </a:r>
          </a:p>
          <a:p>
            <a:pPr lvl="1"/>
            <a:r>
              <a:rPr lang="en-US" dirty="0"/>
              <a:t>Design -&gt; Code -&gt; Test -&gt; Release</a:t>
            </a:r>
          </a:p>
          <a:p>
            <a:pPr lvl="1"/>
            <a:r>
              <a:rPr lang="en-US" dirty="0"/>
              <a:t>Slow/Siloed/inflexible</a:t>
            </a:r>
          </a:p>
          <a:p>
            <a:pPr lvl="1"/>
            <a:r>
              <a:rPr lang="en-US" dirty="0"/>
              <a:t>Waterfall</a:t>
            </a:r>
          </a:p>
          <a:p>
            <a:r>
              <a:rPr lang="en-US" dirty="0"/>
              <a:t>DevOps flow</a:t>
            </a:r>
          </a:p>
          <a:p>
            <a:pPr lvl="1"/>
            <a:r>
              <a:rPr lang="en-US" dirty="0"/>
              <a:t>Cyclical (feedback empowered)</a:t>
            </a:r>
          </a:p>
          <a:p>
            <a:pPr lvl="1"/>
            <a:r>
              <a:rPr lang="en-US" dirty="0"/>
              <a:t>Integrated</a:t>
            </a:r>
          </a:p>
          <a:p>
            <a:pPr lvl="1"/>
            <a:r>
              <a:rPr lang="en-US" dirty="0"/>
              <a:t>Rapid/agile</a:t>
            </a:r>
          </a:p>
          <a:p>
            <a:r>
              <a:rPr lang="en-US" dirty="0" err="1"/>
              <a:t>DevSecOps</a:t>
            </a:r>
            <a:endParaRPr lang="en-US" dirty="0"/>
          </a:p>
          <a:p>
            <a:pPr lvl="1"/>
            <a:r>
              <a:rPr lang="en-US" dirty="0"/>
              <a:t>Security built-in upon DevOps/Security oriented design</a:t>
            </a:r>
          </a:p>
          <a:p>
            <a:pPr lvl="1"/>
            <a:r>
              <a:rPr lang="en-US" dirty="0" err="1"/>
              <a:t>Collabration</a:t>
            </a:r>
            <a:r>
              <a:rPr lang="en-US" dirty="0"/>
              <a:t> everywhere</a:t>
            </a:r>
          </a:p>
          <a:p>
            <a:pPr lvl="1"/>
            <a:r>
              <a:rPr lang="en-US" dirty="0"/>
              <a:t>More automation</a:t>
            </a:r>
          </a:p>
        </p:txBody>
      </p:sp>
    </p:spTree>
    <p:extLst>
      <p:ext uri="{BB962C8B-B14F-4D97-AF65-F5344CB8AC3E}">
        <p14:creationId xmlns:p14="http://schemas.microsoft.com/office/powerpoint/2010/main" val="3392991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4232E-70B5-533F-BD16-1738640B5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F9EFB-3DCB-FB3D-EDF9-99B705466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Best coding practices</a:t>
            </a:r>
          </a:p>
          <a:p>
            <a:pPr lvl="1"/>
            <a:r>
              <a:rPr lang="en-US" dirty="0"/>
              <a:t>Avoid prone to memory leaking code</a:t>
            </a:r>
          </a:p>
          <a:p>
            <a:pPr lvl="1"/>
            <a:r>
              <a:rPr lang="en-US" dirty="0"/>
              <a:t>Avoid prone to XSS attack code</a:t>
            </a:r>
          </a:p>
          <a:p>
            <a:pPr lvl="1"/>
            <a:r>
              <a:rPr lang="en-US" dirty="0"/>
              <a:t>Avoid prone to input injection code, parameterization </a:t>
            </a:r>
            <a:r>
              <a:rPr lang="en-US" dirty="0" err="1"/>
              <a:t>sql</a:t>
            </a:r>
            <a:endParaRPr lang="en-US" dirty="0"/>
          </a:p>
          <a:p>
            <a:pPr lvl="1"/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Trusted Libs</a:t>
            </a:r>
          </a:p>
          <a:p>
            <a:pPr lvl="1"/>
            <a:r>
              <a:rPr lang="en-US" dirty="0"/>
              <a:t>In stead of coding from scratch, usually we would include some open source or proprietary libraries to help clean code architecture</a:t>
            </a:r>
          </a:p>
          <a:p>
            <a:r>
              <a:rPr lang="en-US" dirty="0"/>
              <a:t>Software bill of material (SBOM)</a:t>
            </a:r>
          </a:p>
          <a:p>
            <a:pPr lvl="1"/>
            <a:r>
              <a:rPr lang="en-US" dirty="0"/>
              <a:t>Identify the software asset lists, including dependencies, libraries, versions, origins,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726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3C946-EC00-D744-CE82-9BBC67EAD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B3BB9-9757-E231-6DA5-B4942C5B2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Tools comparison</a:t>
            </a:r>
          </a:p>
          <a:p>
            <a:pPr lvl="1"/>
            <a:r>
              <a:rPr lang="en-US" dirty="0"/>
              <a:t>Static application security testing</a:t>
            </a:r>
          </a:p>
          <a:p>
            <a:pPr lvl="2"/>
            <a:r>
              <a:rPr lang="en-US" dirty="0"/>
              <a:t>White box testing on source code</a:t>
            </a:r>
          </a:p>
          <a:p>
            <a:pPr lvl="2"/>
            <a:r>
              <a:rPr lang="en-US" dirty="0"/>
              <a:t>Earlier in the coding phase</a:t>
            </a:r>
          </a:p>
          <a:p>
            <a:pPr lvl="1"/>
            <a:r>
              <a:rPr lang="en-US" dirty="0"/>
              <a:t>Dynamic application security testing</a:t>
            </a:r>
          </a:p>
          <a:p>
            <a:pPr lvl="2"/>
            <a:r>
              <a:rPr lang="en-US" dirty="0"/>
              <a:t>Black box testing on running application</a:t>
            </a:r>
          </a:p>
          <a:p>
            <a:pPr lvl="2"/>
            <a:r>
              <a:rPr lang="en-US" dirty="0"/>
              <a:t>Later in the test or before release phase</a:t>
            </a:r>
          </a:p>
          <a:p>
            <a:pPr lvl="1"/>
            <a:r>
              <a:rPr lang="en-US" dirty="0"/>
              <a:t>Chatbot scan</a:t>
            </a:r>
          </a:p>
          <a:p>
            <a:pPr lvl="2"/>
            <a:r>
              <a:rPr lang="en-US" dirty="0"/>
              <a:t>Debug/Code quickly</a:t>
            </a:r>
          </a:p>
          <a:p>
            <a:pPr lvl="2"/>
            <a:r>
              <a:rPr lang="en-US" dirty="0"/>
              <a:t>Prone to introduce other vulnerability</a:t>
            </a:r>
          </a:p>
          <a:p>
            <a:pPr lvl="2"/>
            <a:r>
              <a:rPr lang="en-US" dirty="0"/>
              <a:t>Potential to expose intellectual property</a:t>
            </a:r>
          </a:p>
        </p:txBody>
      </p:sp>
    </p:spTree>
    <p:extLst>
      <p:ext uri="{BB962C8B-B14F-4D97-AF65-F5344CB8AC3E}">
        <p14:creationId xmlns:p14="http://schemas.microsoft.com/office/powerpoint/2010/main" val="2909026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EB584-D17D-0508-5C8D-12BED2637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EB552-E00D-E67B-5BEF-699C53209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Certnz</a:t>
            </a:r>
            <a:r>
              <a:rPr lang="en-US" dirty="0"/>
              <a:t>.(December 20, 2021). Log4j RCE 0-day actively exploited. </a:t>
            </a:r>
            <a:r>
              <a:rPr lang="en-US" dirty="0" err="1"/>
              <a:t>Certnz</a:t>
            </a:r>
            <a:r>
              <a:rPr lang="en-US" dirty="0"/>
              <a:t>. Retrieved from</a:t>
            </a:r>
          </a:p>
          <a:p>
            <a:pPr marL="0" indent="914400">
              <a:buNone/>
            </a:pPr>
            <a:r>
              <a:rPr lang="en-US" dirty="0"/>
              <a:t>https://www.cert.govt.nz/it-specialists/advisories/log4j-rce-0-day-actively-exploited/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047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3470</TotalTime>
  <Words>314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Understanding Application Security in Cybersecurity</vt:lpstr>
      <vt:lpstr>Introduction</vt:lpstr>
      <vt:lpstr>Dev flow Comparison</vt:lpstr>
      <vt:lpstr>Security Coding</vt:lpstr>
      <vt:lpstr>Vulnerability Testing</vt:lpstr>
      <vt:lpstr>References</vt:lpstr>
    </vt:vector>
  </TitlesOfParts>
  <Company>SMS Assist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Hang (Henry) Yang</dc:creator>
  <cp:lastModifiedBy>Hang (Henry) Yang</cp:lastModifiedBy>
  <cp:revision>258</cp:revision>
  <dcterms:created xsi:type="dcterms:W3CDTF">2024-03-16T16:03:14Z</dcterms:created>
  <dcterms:modified xsi:type="dcterms:W3CDTF">2024-05-04T02:23:40Z</dcterms:modified>
</cp:coreProperties>
</file>