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2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fontScale="90000"/>
          </a:bodyPr>
          <a:lstStyle/>
          <a:p>
            <a:r>
              <a:rPr lang="en-US" dirty="0"/>
              <a:t>Understanding Fundamental CIA Triad in Cybersecurity: Insights from Prof. Jeff’s Video</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March 30,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The video recorded by Prof. Jeff addresses the fundamentals of CIA Triad in the Cybersecurity architecture.</a:t>
            </a:r>
          </a:p>
          <a:p>
            <a:pPr lvl="1"/>
            <a:r>
              <a:rPr lang="en-US" dirty="0"/>
              <a:t>C: Confidentiality</a:t>
            </a:r>
          </a:p>
          <a:p>
            <a:pPr lvl="1"/>
            <a:r>
              <a:rPr lang="en-US" dirty="0"/>
              <a:t>I: Integrity</a:t>
            </a:r>
          </a:p>
          <a:p>
            <a:pPr lvl="1"/>
            <a:r>
              <a:rPr lang="en-US" dirty="0"/>
              <a:t>A: Availability</a:t>
            </a:r>
          </a:p>
          <a:p>
            <a:r>
              <a:rPr lang="en-US" dirty="0"/>
              <a:t>I would say these concepts are not new to me in this course as we had introduced them before in the past weeks. But their importance and the examples provided in the course are truly inspiring.</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Confidentiality with MFA and RBA</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lstStyle/>
          <a:p>
            <a:r>
              <a:rPr lang="en-US" dirty="0"/>
              <a:t>In my workspace, the MFA and RBA are common approaches to protect the system security from normal users. People would be granted credentials, as well as MFA to ensure their identity when login to the workspace. And different roles like Developers, Database Admin, Sales Manager would have different access rights to certain resources. Like I introduced, the developers would have no right to access the sales reporting because they do not need to. The database Admin would have both read/write permission to operate the live database while developers would have read-only because they are not allowed to update the live data under any condition.</a:t>
            </a:r>
          </a:p>
        </p:txBody>
      </p:sp>
    </p:spTree>
    <p:extLst>
      <p:ext uri="{BB962C8B-B14F-4D97-AF65-F5344CB8AC3E}">
        <p14:creationId xmlns:p14="http://schemas.microsoft.com/office/powerpoint/2010/main" val="21477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2388-83FB-45C4-FDBD-CA3E5C1402A1}"/>
              </a:ext>
            </a:extLst>
          </p:cNvPr>
          <p:cNvSpPr>
            <a:spLocks noGrp="1"/>
          </p:cNvSpPr>
          <p:nvPr>
            <p:ph type="title"/>
          </p:nvPr>
        </p:nvSpPr>
        <p:spPr/>
        <p:txBody>
          <a:bodyPr/>
          <a:lstStyle/>
          <a:p>
            <a:r>
              <a:rPr lang="en-US" dirty="0"/>
              <a:t>Integrity in the blockchain</a:t>
            </a:r>
          </a:p>
        </p:txBody>
      </p:sp>
      <p:sp>
        <p:nvSpPr>
          <p:cNvPr id="3" name="Content Placeholder 2">
            <a:extLst>
              <a:ext uri="{FF2B5EF4-FFF2-40B4-BE49-F238E27FC236}">
                <a16:creationId xmlns:a16="http://schemas.microsoft.com/office/drawing/2014/main" id="{C9F23ED5-3D89-1B0D-F6E2-1FFDC6DC15FA}"/>
              </a:ext>
            </a:extLst>
          </p:cNvPr>
          <p:cNvSpPr>
            <a:spLocks noGrp="1"/>
          </p:cNvSpPr>
          <p:nvPr>
            <p:ph idx="1"/>
          </p:nvPr>
        </p:nvSpPr>
        <p:spPr/>
        <p:txBody>
          <a:bodyPr/>
          <a:lstStyle/>
          <a:p>
            <a:r>
              <a:rPr lang="en-US" dirty="0"/>
              <a:t>Integrity in blockchain is somehow harder, </a:t>
            </a:r>
          </a:p>
          <a:p>
            <a:pPr lvl="1"/>
            <a:r>
              <a:rPr lang="en-US" dirty="0"/>
              <a:t>On the one hand, people from different nodes(in the network) might not get an immediate alert that some data of the ledge is modified if encountering malicious attack.</a:t>
            </a:r>
          </a:p>
          <a:p>
            <a:pPr lvl="1"/>
            <a:r>
              <a:rPr lang="en-US" dirty="0"/>
              <a:t>On the other hand, even though one or some of the node(s) get attacked. The implementation of the decentralized process and distribution storage would keep system going smoothly, thus ensures that no single point of failure exists, and the system remains highly available. </a:t>
            </a:r>
          </a:p>
          <a:p>
            <a:pPr lvl="1"/>
            <a:r>
              <a:rPr lang="en-US" dirty="0"/>
              <a:t>Other challenges</a:t>
            </a:r>
          </a:p>
          <a:p>
            <a:pPr lvl="2"/>
            <a:r>
              <a:rPr lang="en-US" dirty="0"/>
              <a:t>Performance concern due to heavily rely on the network </a:t>
            </a:r>
          </a:p>
          <a:p>
            <a:pPr lvl="2"/>
            <a:r>
              <a:rPr lang="en-US" dirty="0"/>
              <a:t>Lack of standardization in distributed storage with different protocols, encryption, </a:t>
            </a:r>
            <a:r>
              <a:rPr lang="en-US" dirty="0" err="1"/>
              <a:t>etc</a:t>
            </a:r>
            <a:endParaRPr lang="en-US" dirty="0"/>
          </a:p>
        </p:txBody>
      </p:sp>
    </p:spTree>
    <p:extLst>
      <p:ext uri="{BB962C8B-B14F-4D97-AF65-F5344CB8AC3E}">
        <p14:creationId xmlns:p14="http://schemas.microsoft.com/office/powerpoint/2010/main" val="26444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Availability in cloud services</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lstStyle/>
          <a:p>
            <a:r>
              <a:rPr lang="en-US" dirty="0"/>
              <a:t>Challenges</a:t>
            </a:r>
          </a:p>
          <a:p>
            <a:pPr lvl="1"/>
            <a:r>
              <a:rPr lang="en-US" dirty="0"/>
              <a:t>Even the mature cloud products, like AWS, Azure could not claim 100% availability to the users, we could image how hard it is</a:t>
            </a:r>
          </a:p>
          <a:p>
            <a:r>
              <a:rPr lang="en-US" dirty="0"/>
              <a:t>Backup</a:t>
            </a:r>
          </a:p>
          <a:p>
            <a:pPr lvl="1"/>
            <a:r>
              <a:rPr lang="en-US" dirty="0"/>
              <a:t>Replicas</a:t>
            </a:r>
          </a:p>
          <a:p>
            <a:pPr lvl="1"/>
            <a:r>
              <a:rPr lang="en-US" dirty="0"/>
              <a:t>Disaster Backup Center</a:t>
            </a:r>
          </a:p>
          <a:p>
            <a:pPr lvl="1"/>
            <a:r>
              <a:rPr lang="en-US" dirty="0"/>
              <a:t>Multiple Available Zones</a:t>
            </a:r>
          </a:p>
        </p:txBody>
      </p:sp>
    </p:spTree>
    <p:extLst>
      <p:ext uri="{BB962C8B-B14F-4D97-AF65-F5344CB8AC3E}">
        <p14:creationId xmlns:p14="http://schemas.microsoft.com/office/powerpoint/2010/main" val="33929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Hunt, J.(2023, October 24). What is decentralized data storage? The Block. Retrieved from</a:t>
            </a:r>
          </a:p>
          <a:p>
            <a:pPr marL="0" indent="914400">
              <a:buNone/>
            </a:pPr>
            <a:r>
              <a:rPr lang="en-US" dirty="0"/>
              <a:t>https://www.theblock.co/learn/251865/decentralization-and-data-storage-in-cryptocurrency</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407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Understanding Fundamental CIA Triad in Cybersecurity: Insights from Prof. Jeff’s Video</vt:lpstr>
      <vt:lpstr>Introduction</vt:lpstr>
      <vt:lpstr>Confidentiality with MFA and RBA</vt:lpstr>
      <vt:lpstr>Integrity in the blockchain</vt:lpstr>
      <vt:lpstr>Availability in cloud services</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79</cp:revision>
  <dcterms:created xsi:type="dcterms:W3CDTF">2024-03-16T16:03:14Z</dcterms:created>
  <dcterms:modified xsi:type="dcterms:W3CDTF">2024-03-30T16:14:19Z</dcterms:modified>
</cp:coreProperties>
</file>