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3" r:id="rId4"/>
    <p:sldId id="262" r:id="rId5"/>
    <p:sldId id="260" r:id="rId6"/>
    <p:sldId id="259"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2" d="100"/>
          <a:sy n="92" d="100"/>
        </p:scale>
        <p:origin x="25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B2FCE-4BE9-C055-E5B8-FECB98F0F9F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E2F547A-B37D-4C56-6292-1BD4DB1106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A85DEE9-D79D-B985-AA19-22FF3013510F}"/>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4A43EF64-6E36-02D8-A512-66834A7162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224574-4688-F6A2-8F7A-0FBF4F2F789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346667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DD891-C5A7-14FA-7A0E-A102582FD25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01D2C0-42D8-161E-6053-16ED8C0D94C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470D99-55CD-1C61-C15D-6E8A44C8B68B}"/>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B5147621-A96A-B601-13D2-96144945F2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A7A58A-C270-408E-E484-037A67D7ADFC}"/>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8776088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EF8B0-2DCB-DFFA-5E10-60A5AF659C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169CA0A-5900-71AF-BC5B-622C94CF7FF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C85669-6B14-C825-C54B-93D09A21B574}"/>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B069432C-2949-E902-CF9D-C64F20506B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6BE9FF-B7E2-B088-54A5-959C9289CAA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776991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2D2E9A-0DFB-62F6-0ECC-B4909B69C4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382F0B-B76F-68CD-BCAD-38452014B65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29322CD-60B6-2104-A6D6-29F80271381A}"/>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8A94FB0B-1606-6FB1-9D45-F93365F2BC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200EB8-CDC0-3B45-1755-6CADA6CB0D3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033970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35148E-96CE-F6F4-742B-F7693ADED48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7764E5C-4E34-0026-0E1A-A642537CB7F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0C2DC8F-AC1F-C6D9-45E6-7FA87801B00F}"/>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2534B4E1-58E5-E21D-D5E7-F884DAB269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0B8B8C-5A73-5342-B834-F3161EA0D26D}"/>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1418779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49B821-2A28-8AEF-F142-01F4FA6E3C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7D5EF6-6A20-52F5-1095-BC0B4EA760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3763731-A596-983A-7186-1B17286282D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475B79C-8F37-EB18-75EA-7CB7F5954CF6}"/>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6" name="Footer Placeholder 5">
            <a:extLst>
              <a:ext uri="{FF2B5EF4-FFF2-40B4-BE49-F238E27FC236}">
                <a16:creationId xmlns:a16="http://schemas.microsoft.com/office/drawing/2014/main" id="{F7F25FE0-1E5D-F2CC-4ABE-721DBA4B1F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C5ACA6-023E-CA78-1D06-41CBF22F75A4}"/>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961885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E59A9-863C-FD5B-3C75-7FF8AA6136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DF6F361-6562-323E-1E36-76AB49AA7BF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10B32B-0C62-F114-CAA4-D6C5E7CF225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3EBCDA7-3B6C-BF69-595E-341F8CD5DFE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41F2B5-6AC5-9AF7-3AE3-AF4FB20A283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BC92A29-4EC5-6D4C-685E-1886781ACBCC}"/>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8" name="Footer Placeholder 7">
            <a:extLst>
              <a:ext uri="{FF2B5EF4-FFF2-40B4-BE49-F238E27FC236}">
                <a16:creationId xmlns:a16="http://schemas.microsoft.com/office/drawing/2014/main" id="{4445EEEB-7D86-CC36-2458-8EA4CCE0538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E57583-AF3E-84CF-41FD-E344855FCC42}"/>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1842289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B28600-0702-08AC-11D1-4EC575489B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E48BF2F-0CA8-F280-8C65-2BFD069D00C7}"/>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4" name="Footer Placeholder 3">
            <a:extLst>
              <a:ext uri="{FF2B5EF4-FFF2-40B4-BE49-F238E27FC236}">
                <a16:creationId xmlns:a16="http://schemas.microsoft.com/office/drawing/2014/main" id="{80BD3F4E-D9B5-3320-9851-FD9C00F10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FC9B621-1EEE-B2D3-BA1E-3F6099F7FA48}"/>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2741599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772291-2909-742E-65D2-E4277E0F4900}"/>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3" name="Footer Placeholder 2">
            <a:extLst>
              <a:ext uri="{FF2B5EF4-FFF2-40B4-BE49-F238E27FC236}">
                <a16:creationId xmlns:a16="http://schemas.microsoft.com/office/drawing/2014/main" id="{A992668B-81D9-E1E2-479E-A6923FCED4B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04AEE0C-E911-D2F7-D3C8-7E1F136EE899}"/>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35600396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123C13-57DF-39F7-FDE2-654CB25984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6422460-99EB-F490-0440-727840CA287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B5B5BAA-C9A3-79F0-3EDD-DA670149458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C7E07CB-F0E8-7384-5DA3-B7E9D3049A8C}"/>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6" name="Footer Placeholder 5">
            <a:extLst>
              <a:ext uri="{FF2B5EF4-FFF2-40B4-BE49-F238E27FC236}">
                <a16:creationId xmlns:a16="http://schemas.microsoft.com/office/drawing/2014/main" id="{63962E5F-34F6-1EA8-48FB-A5AE0668CD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AC8ADC-BE5A-1E02-F7AA-AA8DB002101E}"/>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9705913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1CA4F-EF92-5394-07DF-0FC4F9D916F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46938AF-E808-F446-97CC-9289560B4DC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2AB5623-46B7-EC77-D6EC-EE429B3D61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69974E-32A5-D777-A987-AAD3A453398C}"/>
              </a:ext>
            </a:extLst>
          </p:cNvPr>
          <p:cNvSpPr>
            <a:spLocks noGrp="1"/>
          </p:cNvSpPr>
          <p:nvPr>
            <p:ph type="dt" sz="half" idx="10"/>
          </p:nvPr>
        </p:nvSpPr>
        <p:spPr/>
        <p:txBody>
          <a:bodyPr/>
          <a:lstStyle/>
          <a:p>
            <a:fld id="{8D4B971F-AC72-472D-83D4-02A67413D601}" type="datetimeFigureOut">
              <a:rPr lang="en-US" smtClean="0"/>
              <a:t>3/30/2024</a:t>
            </a:fld>
            <a:endParaRPr lang="en-US"/>
          </a:p>
        </p:txBody>
      </p:sp>
      <p:sp>
        <p:nvSpPr>
          <p:cNvPr id="6" name="Footer Placeholder 5">
            <a:extLst>
              <a:ext uri="{FF2B5EF4-FFF2-40B4-BE49-F238E27FC236}">
                <a16:creationId xmlns:a16="http://schemas.microsoft.com/office/drawing/2014/main" id="{FDC7AD34-1661-3266-7650-E73BE95CAB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BC5FA-5607-78F5-5D84-F421C37B9600}"/>
              </a:ext>
            </a:extLst>
          </p:cNvPr>
          <p:cNvSpPr>
            <a:spLocks noGrp="1"/>
          </p:cNvSpPr>
          <p:nvPr>
            <p:ph type="sldNum" sz="quarter" idx="12"/>
          </p:nvPr>
        </p:nvSpPr>
        <p:spPr/>
        <p:txBody>
          <a:bodyPr/>
          <a:lstStyle/>
          <a:p>
            <a:fld id="{35AAA374-08DA-404A-BECB-929245037914}" type="slidenum">
              <a:rPr lang="en-US" smtClean="0"/>
              <a:t>‹#›</a:t>
            </a:fld>
            <a:endParaRPr lang="en-US"/>
          </a:p>
        </p:txBody>
      </p:sp>
    </p:spTree>
    <p:extLst>
      <p:ext uri="{BB962C8B-B14F-4D97-AF65-F5344CB8AC3E}">
        <p14:creationId xmlns:p14="http://schemas.microsoft.com/office/powerpoint/2010/main" val="2455132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95C4BC-1D6C-FC09-76CD-D82E51FE905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A80156-4FD3-D0AD-65AA-1D35AD928A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A2F7CFB-2C6B-6A30-1D64-1EE38A7EA2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4B971F-AC72-472D-83D4-02A67413D601}" type="datetimeFigureOut">
              <a:rPr lang="en-US" smtClean="0"/>
              <a:t>3/30/2024</a:t>
            </a:fld>
            <a:endParaRPr lang="en-US"/>
          </a:p>
        </p:txBody>
      </p:sp>
      <p:sp>
        <p:nvSpPr>
          <p:cNvPr id="5" name="Footer Placeholder 4">
            <a:extLst>
              <a:ext uri="{FF2B5EF4-FFF2-40B4-BE49-F238E27FC236}">
                <a16:creationId xmlns:a16="http://schemas.microsoft.com/office/drawing/2014/main" id="{B422F426-5048-36C9-7B03-F3C30592E3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FB90D3B-6EE0-B20D-04E5-08AC1B5F246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AAA374-08DA-404A-BECB-929245037914}" type="slidenum">
              <a:rPr lang="en-US" smtClean="0"/>
              <a:t>‹#›</a:t>
            </a:fld>
            <a:endParaRPr lang="en-US"/>
          </a:p>
        </p:txBody>
      </p:sp>
    </p:spTree>
    <p:extLst>
      <p:ext uri="{BB962C8B-B14F-4D97-AF65-F5344CB8AC3E}">
        <p14:creationId xmlns:p14="http://schemas.microsoft.com/office/powerpoint/2010/main" val="7625936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BD4B16-8D5A-BFA8-8362-22F3D669623F}"/>
              </a:ext>
            </a:extLst>
          </p:cNvPr>
          <p:cNvSpPr>
            <a:spLocks noGrp="1"/>
          </p:cNvSpPr>
          <p:nvPr>
            <p:ph type="ctrTitle"/>
          </p:nvPr>
        </p:nvSpPr>
        <p:spPr/>
        <p:txBody>
          <a:bodyPr>
            <a:normAutofit fontScale="90000"/>
          </a:bodyPr>
          <a:lstStyle/>
          <a:p>
            <a:r>
              <a:rPr lang="en-US" dirty="0"/>
              <a:t>Understanding Frameworks in Cybersecurity: Insights from Dr. McIver's Remarks</a:t>
            </a:r>
          </a:p>
        </p:txBody>
      </p:sp>
      <p:sp>
        <p:nvSpPr>
          <p:cNvPr id="3" name="Subtitle 2">
            <a:extLst>
              <a:ext uri="{FF2B5EF4-FFF2-40B4-BE49-F238E27FC236}">
                <a16:creationId xmlns:a16="http://schemas.microsoft.com/office/drawing/2014/main" id="{F3060F21-8166-CF73-011B-0231613D3A6C}"/>
              </a:ext>
            </a:extLst>
          </p:cNvPr>
          <p:cNvSpPr>
            <a:spLocks noGrp="1"/>
          </p:cNvSpPr>
          <p:nvPr>
            <p:ph type="subTitle" idx="1"/>
          </p:nvPr>
        </p:nvSpPr>
        <p:spPr/>
        <p:txBody>
          <a:bodyPr>
            <a:normAutofit lnSpcReduction="10000"/>
          </a:bodyPr>
          <a:lstStyle/>
          <a:p>
            <a:r>
              <a:rPr lang="en-US" dirty="0"/>
              <a:t>Hang Yang</a:t>
            </a:r>
          </a:p>
          <a:p>
            <a:r>
              <a:rPr lang="en-US" dirty="0"/>
              <a:t>IS 5403: Cybersecurity</a:t>
            </a:r>
          </a:p>
          <a:p>
            <a:r>
              <a:rPr lang="en-US" dirty="0"/>
              <a:t>Prof. Jaime Martinez</a:t>
            </a:r>
          </a:p>
          <a:p>
            <a:r>
              <a:rPr lang="en-US" dirty="0"/>
              <a:t>March 30, 2024</a:t>
            </a:r>
          </a:p>
        </p:txBody>
      </p:sp>
    </p:spTree>
    <p:extLst>
      <p:ext uri="{BB962C8B-B14F-4D97-AF65-F5344CB8AC3E}">
        <p14:creationId xmlns:p14="http://schemas.microsoft.com/office/powerpoint/2010/main" val="8057576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68850-5147-C302-4919-23BFD4024248}"/>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E984235B-4C25-9084-D0E0-0EF9441C195D}"/>
              </a:ext>
            </a:extLst>
          </p:cNvPr>
          <p:cNvSpPr>
            <a:spLocks noGrp="1"/>
          </p:cNvSpPr>
          <p:nvPr>
            <p:ph idx="1"/>
          </p:nvPr>
        </p:nvSpPr>
        <p:spPr/>
        <p:txBody>
          <a:bodyPr>
            <a:normAutofit/>
          </a:bodyPr>
          <a:lstStyle/>
          <a:p>
            <a:r>
              <a:rPr lang="en-US" dirty="0"/>
              <a:t>The story time podcasted by Dr. </a:t>
            </a:r>
            <a:r>
              <a:rPr lang="en-US" dirty="0" err="1"/>
              <a:t>Maclver</a:t>
            </a:r>
            <a:r>
              <a:rPr lang="en-US" dirty="0"/>
              <a:t> addresses the foundational importance of the frameworks in Cybersecurity.</a:t>
            </a:r>
          </a:p>
          <a:p>
            <a:pPr lvl="1"/>
            <a:r>
              <a:rPr lang="en-US" dirty="0"/>
              <a:t>The framework builds a culture/mindset that everyone would think under the same context</a:t>
            </a:r>
          </a:p>
          <a:p>
            <a:pPr lvl="1"/>
            <a:r>
              <a:rPr lang="en-US" dirty="0"/>
              <a:t>The framework contributes to continuous learning and teaching across different organizations in the same domain or even different domains</a:t>
            </a:r>
          </a:p>
          <a:p>
            <a:r>
              <a:rPr lang="en-US" dirty="0"/>
              <a:t>I totally agree with Dr. McIver's viewpoint that the framework is usually the starting point when building our web application in the workplace.</a:t>
            </a:r>
          </a:p>
        </p:txBody>
      </p:sp>
    </p:spTree>
    <p:extLst>
      <p:ext uri="{BB962C8B-B14F-4D97-AF65-F5344CB8AC3E}">
        <p14:creationId xmlns:p14="http://schemas.microsoft.com/office/powerpoint/2010/main" val="20345504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232E-70B5-533F-BD16-1738640B5FD5}"/>
              </a:ext>
            </a:extLst>
          </p:cNvPr>
          <p:cNvSpPr>
            <a:spLocks noGrp="1"/>
          </p:cNvSpPr>
          <p:nvPr>
            <p:ph type="title"/>
          </p:nvPr>
        </p:nvSpPr>
        <p:spPr/>
        <p:txBody>
          <a:bodyPr/>
          <a:lstStyle/>
          <a:p>
            <a:r>
              <a:rPr lang="en-US" dirty="0"/>
              <a:t>Some Cyber frameworks we are using</a:t>
            </a:r>
          </a:p>
        </p:txBody>
      </p:sp>
      <p:sp>
        <p:nvSpPr>
          <p:cNvPr id="3" name="Content Placeholder 2">
            <a:extLst>
              <a:ext uri="{FF2B5EF4-FFF2-40B4-BE49-F238E27FC236}">
                <a16:creationId xmlns:a16="http://schemas.microsoft.com/office/drawing/2014/main" id="{11DF9EFB-3DCB-FB3D-EDF9-99B705466C0D}"/>
              </a:ext>
            </a:extLst>
          </p:cNvPr>
          <p:cNvSpPr>
            <a:spLocks noGrp="1"/>
          </p:cNvSpPr>
          <p:nvPr>
            <p:ph idx="1"/>
          </p:nvPr>
        </p:nvSpPr>
        <p:spPr/>
        <p:txBody>
          <a:bodyPr/>
          <a:lstStyle/>
          <a:p>
            <a:r>
              <a:rPr lang="en-US" dirty="0"/>
              <a:t>ISO 27001 certifications to demonstrate mature cybersecurity practices and controls</a:t>
            </a:r>
          </a:p>
          <a:p>
            <a:r>
              <a:rPr lang="en-US" dirty="0"/>
              <a:t>HIPAA is a specific cybersecurity framework for healthcare organizations to follow</a:t>
            </a:r>
          </a:p>
          <a:p>
            <a:r>
              <a:rPr lang="en-US" dirty="0"/>
              <a:t>GDPR is to strengthen both individual and public data protection</a:t>
            </a:r>
          </a:p>
          <a:p>
            <a:endParaRPr lang="en-US" dirty="0"/>
          </a:p>
        </p:txBody>
      </p:sp>
    </p:spTree>
    <p:extLst>
      <p:ext uri="{BB962C8B-B14F-4D97-AF65-F5344CB8AC3E}">
        <p14:creationId xmlns:p14="http://schemas.microsoft.com/office/powerpoint/2010/main" val="21477263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C9D124-22BC-DAC0-E9D1-E0528B04BEFB}"/>
              </a:ext>
            </a:extLst>
          </p:cNvPr>
          <p:cNvSpPr>
            <a:spLocks noGrp="1"/>
          </p:cNvSpPr>
          <p:nvPr>
            <p:ph type="title"/>
          </p:nvPr>
        </p:nvSpPr>
        <p:spPr/>
        <p:txBody>
          <a:bodyPr/>
          <a:lstStyle/>
          <a:p>
            <a:r>
              <a:rPr lang="en-US" dirty="0"/>
              <a:t>Transition – from Banking to Workflow</a:t>
            </a:r>
          </a:p>
        </p:txBody>
      </p:sp>
      <p:sp>
        <p:nvSpPr>
          <p:cNvPr id="3" name="Text Placeholder 2">
            <a:extLst>
              <a:ext uri="{FF2B5EF4-FFF2-40B4-BE49-F238E27FC236}">
                <a16:creationId xmlns:a16="http://schemas.microsoft.com/office/drawing/2014/main" id="{0E47B8CA-6E70-1EDD-CF15-34BBC830DAD6}"/>
              </a:ext>
            </a:extLst>
          </p:cNvPr>
          <p:cNvSpPr>
            <a:spLocks noGrp="1"/>
          </p:cNvSpPr>
          <p:nvPr>
            <p:ph type="body" idx="1"/>
          </p:nvPr>
        </p:nvSpPr>
        <p:spPr/>
        <p:txBody>
          <a:bodyPr/>
          <a:lstStyle/>
          <a:p>
            <a:r>
              <a:rPr lang="en-US" dirty="0"/>
              <a:t>Banking App Development</a:t>
            </a:r>
          </a:p>
        </p:txBody>
      </p:sp>
      <p:sp>
        <p:nvSpPr>
          <p:cNvPr id="4" name="Content Placeholder 3">
            <a:extLst>
              <a:ext uri="{FF2B5EF4-FFF2-40B4-BE49-F238E27FC236}">
                <a16:creationId xmlns:a16="http://schemas.microsoft.com/office/drawing/2014/main" id="{008F9EB6-408A-DB4E-D916-7FED55E73891}"/>
              </a:ext>
            </a:extLst>
          </p:cNvPr>
          <p:cNvSpPr>
            <a:spLocks noGrp="1"/>
          </p:cNvSpPr>
          <p:nvPr>
            <p:ph sz="half" idx="2"/>
          </p:nvPr>
        </p:nvSpPr>
        <p:spPr/>
        <p:txBody>
          <a:bodyPr/>
          <a:lstStyle/>
          <a:p>
            <a:r>
              <a:rPr lang="en-US" dirty="0"/>
              <a:t>Agile Development</a:t>
            </a:r>
          </a:p>
          <a:p>
            <a:r>
              <a:rPr lang="en-US" dirty="0"/>
              <a:t>Object-Oriented Programming/Java</a:t>
            </a:r>
          </a:p>
          <a:p>
            <a:r>
              <a:rPr lang="en-US" dirty="0" err="1"/>
              <a:t>UnitTest</a:t>
            </a:r>
            <a:r>
              <a:rPr lang="en-US" dirty="0"/>
              <a:t>/Integration/UAT</a:t>
            </a:r>
          </a:p>
          <a:p>
            <a:r>
              <a:rPr lang="en-US" dirty="0"/>
              <a:t>CI/CD</a:t>
            </a:r>
          </a:p>
        </p:txBody>
      </p:sp>
      <p:sp>
        <p:nvSpPr>
          <p:cNvPr id="5" name="Text Placeholder 4">
            <a:extLst>
              <a:ext uri="{FF2B5EF4-FFF2-40B4-BE49-F238E27FC236}">
                <a16:creationId xmlns:a16="http://schemas.microsoft.com/office/drawing/2014/main" id="{E95B2BD0-44EF-0CB3-F87D-C4B4DDAEF895}"/>
              </a:ext>
            </a:extLst>
          </p:cNvPr>
          <p:cNvSpPr>
            <a:spLocks noGrp="1"/>
          </p:cNvSpPr>
          <p:nvPr>
            <p:ph type="body" sz="quarter" idx="3"/>
          </p:nvPr>
        </p:nvSpPr>
        <p:spPr/>
        <p:txBody>
          <a:bodyPr/>
          <a:lstStyle/>
          <a:p>
            <a:r>
              <a:rPr lang="en-US" dirty="0"/>
              <a:t>Workflow App Development</a:t>
            </a:r>
          </a:p>
        </p:txBody>
      </p:sp>
      <p:sp>
        <p:nvSpPr>
          <p:cNvPr id="6" name="Content Placeholder 5">
            <a:extLst>
              <a:ext uri="{FF2B5EF4-FFF2-40B4-BE49-F238E27FC236}">
                <a16:creationId xmlns:a16="http://schemas.microsoft.com/office/drawing/2014/main" id="{D840CC94-02C7-FFD7-B40A-5138888C5997}"/>
              </a:ext>
            </a:extLst>
          </p:cNvPr>
          <p:cNvSpPr>
            <a:spLocks noGrp="1"/>
          </p:cNvSpPr>
          <p:nvPr>
            <p:ph sz="quarter" idx="4"/>
          </p:nvPr>
        </p:nvSpPr>
        <p:spPr/>
        <p:txBody>
          <a:bodyPr/>
          <a:lstStyle/>
          <a:p>
            <a:r>
              <a:rPr lang="en-US" dirty="0"/>
              <a:t>Agile Development</a:t>
            </a:r>
          </a:p>
          <a:p>
            <a:r>
              <a:rPr lang="en-US" dirty="0"/>
              <a:t>Object-Oriented Programming /</a:t>
            </a:r>
            <a:r>
              <a:rPr lang="en-US" dirty="0" err="1"/>
              <a:t>CSharp</a:t>
            </a:r>
            <a:endParaRPr lang="en-US" dirty="0"/>
          </a:p>
          <a:p>
            <a:r>
              <a:rPr lang="en-US" dirty="0" err="1"/>
              <a:t>UnitTest</a:t>
            </a:r>
            <a:r>
              <a:rPr lang="en-US" dirty="0"/>
              <a:t>/Integration/UAT</a:t>
            </a:r>
          </a:p>
          <a:p>
            <a:r>
              <a:rPr lang="en-US" dirty="0"/>
              <a:t>CI/CD</a:t>
            </a:r>
          </a:p>
        </p:txBody>
      </p:sp>
    </p:spTree>
    <p:extLst>
      <p:ext uri="{BB962C8B-B14F-4D97-AF65-F5344CB8AC3E}">
        <p14:creationId xmlns:p14="http://schemas.microsoft.com/office/powerpoint/2010/main" val="3440015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5AA079-FC08-470D-1AE0-AE0549540602}"/>
              </a:ext>
            </a:extLst>
          </p:cNvPr>
          <p:cNvSpPr>
            <a:spLocks noGrp="1"/>
          </p:cNvSpPr>
          <p:nvPr>
            <p:ph type="title"/>
          </p:nvPr>
        </p:nvSpPr>
        <p:spPr/>
        <p:txBody>
          <a:bodyPr/>
          <a:lstStyle/>
          <a:p>
            <a:r>
              <a:rPr lang="en-US" dirty="0"/>
              <a:t>Conclusion</a:t>
            </a:r>
          </a:p>
        </p:txBody>
      </p:sp>
      <p:sp>
        <p:nvSpPr>
          <p:cNvPr id="3" name="Content Placeholder 2">
            <a:extLst>
              <a:ext uri="{FF2B5EF4-FFF2-40B4-BE49-F238E27FC236}">
                <a16:creationId xmlns:a16="http://schemas.microsoft.com/office/drawing/2014/main" id="{F2C6D679-2E68-A351-BE7E-0A0476BA3BAA}"/>
              </a:ext>
            </a:extLst>
          </p:cNvPr>
          <p:cNvSpPr>
            <a:spLocks noGrp="1"/>
          </p:cNvSpPr>
          <p:nvPr>
            <p:ph idx="1"/>
          </p:nvPr>
        </p:nvSpPr>
        <p:spPr/>
        <p:txBody>
          <a:bodyPr/>
          <a:lstStyle/>
          <a:p>
            <a:r>
              <a:rPr lang="en-US" dirty="0"/>
              <a:t>Based on my experience in the engineering field, while various industries may adopt different development lifecycles, there are universal best practices that offer shared benefits. This is precisely where frameworks come into play, serving the purpose of streamlining processes and ensuring adherence to established standards. I personally benefits from these engineering framework pattern when finding new jobs.</a:t>
            </a:r>
          </a:p>
          <a:p>
            <a:r>
              <a:rPr lang="en-US" dirty="0"/>
              <a:t>I would also recommend many to think beyond if frameworks does not work out. It does not mean no solution, sometimes you might also find things helpful beyond framework</a:t>
            </a:r>
          </a:p>
        </p:txBody>
      </p:sp>
    </p:spTree>
    <p:extLst>
      <p:ext uri="{BB962C8B-B14F-4D97-AF65-F5344CB8AC3E}">
        <p14:creationId xmlns:p14="http://schemas.microsoft.com/office/powerpoint/2010/main" val="33929916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EB584-D17D-0508-5C8D-12BED2637497}"/>
              </a:ext>
            </a:extLst>
          </p:cNvPr>
          <p:cNvSpPr>
            <a:spLocks noGrp="1"/>
          </p:cNvSpPr>
          <p:nvPr>
            <p:ph type="title"/>
          </p:nvPr>
        </p:nvSpPr>
        <p:spPr/>
        <p:txBody>
          <a:bodyPr/>
          <a:lstStyle/>
          <a:p>
            <a:pPr algn="ctr"/>
            <a:r>
              <a:rPr lang="en-US" dirty="0"/>
              <a:t>References</a:t>
            </a:r>
          </a:p>
        </p:txBody>
      </p:sp>
      <p:sp>
        <p:nvSpPr>
          <p:cNvPr id="3" name="Content Placeholder 2">
            <a:extLst>
              <a:ext uri="{FF2B5EF4-FFF2-40B4-BE49-F238E27FC236}">
                <a16:creationId xmlns:a16="http://schemas.microsoft.com/office/drawing/2014/main" id="{84FEB552-E00D-E67B-5BEF-699C53209BA9}"/>
              </a:ext>
            </a:extLst>
          </p:cNvPr>
          <p:cNvSpPr>
            <a:spLocks noGrp="1"/>
          </p:cNvSpPr>
          <p:nvPr>
            <p:ph idx="1"/>
          </p:nvPr>
        </p:nvSpPr>
        <p:spPr/>
        <p:txBody>
          <a:bodyPr>
            <a:normAutofit/>
          </a:bodyPr>
          <a:lstStyle/>
          <a:p>
            <a:r>
              <a:rPr lang="en-US" dirty="0" err="1"/>
              <a:t>Cisternelli</a:t>
            </a:r>
            <a:r>
              <a:rPr lang="en-US" dirty="0"/>
              <a:t>, E.(2024, February 27). 7 Cybersecurity Frameworks That Help Reduce Cyber Risk (List &amp; Resources). BitSight. Retrieved from</a:t>
            </a:r>
          </a:p>
          <a:p>
            <a:pPr marL="0" indent="914400">
              <a:buNone/>
            </a:pPr>
            <a:r>
              <a:rPr lang="en-US" dirty="0"/>
              <a:t>https://www.bitsight.com/blog/7-cybersecurity-frameworks-to-reduce-cyber-risk</a:t>
            </a:r>
          </a:p>
          <a:p>
            <a:endParaRPr lang="en-US" dirty="0"/>
          </a:p>
        </p:txBody>
      </p:sp>
    </p:spTree>
    <p:extLst>
      <p:ext uri="{BB962C8B-B14F-4D97-AF65-F5344CB8AC3E}">
        <p14:creationId xmlns:p14="http://schemas.microsoft.com/office/powerpoint/2010/main" val="395204714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TotalTime>
  <Words>313</Words>
  <Application>Microsoft Office PowerPoint</Application>
  <PresentationFormat>Widescreen</PresentationFormat>
  <Paragraphs>31</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Understanding Frameworks in Cybersecurity: Insights from Dr. McIver's Remarks</vt:lpstr>
      <vt:lpstr>Introduction</vt:lpstr>
      <vt:lpstr>Some Cyber frameworks we are using</vt:lpstr>
      <vt:lpstr>Transition – from Banking to Workflow</vt:lpstr>
      <vt:lpstr>Conclusion</vt:lpstr>
      <vt:lpstr>References</vt:lpstr>
    </vt:vector>
  </TitlesOfParts>
  <Company>SMS Assist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Hang (Henry) Yang</dc:creator>
  <cp:lastModifiedBy>Hang (Henry) Yang</cp:lastModifiedBy>
  <cp:revision>58</cp:revision>
  <dcterms:created xsi:type="dcterms:W3CDTF">2024-03-16T16:03:14Z</dcterms:created>
  <dcterms:modified xsi:type="dcterms:W3CDTF">2024-03-30T13:45:55Z</dcterms:modified>
</cp:coreProperties>
</file>