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3" r:id="rId4"/>
    <p:sldId id="264" r:id="rId5"/>
    <p:sldId id="265" r:id="rId6"/>
    <p:sldId id="259" r:id="rId7"/>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9D80C1-B950-40A2-9995-4F5F407DEA9D}">
          <p14:sldIdLst>
            <p14:sldId id="256"/>
            <p14:sldId id="257"/>
            <p14:sldId id="263"/>
            <p14:sldId id="264"/>
            <p14:sldId id="265"/>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a:bodyPr>
          <a:lstStyle/>
          <a:p>
            <a:r>
              <a:rPr lang="en-US" dirty="0"/>
              <a:t>Understanding Response in Cybersecurity</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IS 5403: Cybersecurity</a:t>
            </a:r>
          </a:p>
          <a:p>
            <a:r>
              <a:rPr lang="en-US" dirty="0"/>
              <a:t>Prof. Jaime Martinez</a:t>
            </a:r>
          </a:p>
          <a:p>
            <a:r>
              <a:rPr lang="en-US" dirty="0"/>
              <a:t>April 13,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a:bodyPr>
          <a:lstStyle/>
          <a:p>
            <a:r>
              <a:rPr lang="en-US" dirty="0"/>
              <a:t>This time Prof. Jeff introduced the response methodology and the comparison of traditional IR and modern SOAR.</a:t>
            </a:r>
          </a:p>
          <a:p>
            <a:pPr lvl="1"/>
            <a:r>
              <a:rPr lang="en-US" dirty="0"/>
              <a:t>What is process of response</a:t>
            </a:r>
          </a:p>
          <a:p>
            <a:pPr lvl="1"/>
            <a:r>
              <a:rPr lang="en-US" dirty="0"/>
              <a:t>Traditional IR </a:t>
            </a:r>
            <a:r>
              <a:rPr lang="en-US" dirty="0" err="1"/>
              <a:t>v.s</a:t>
            </a:r>
            <a:r>
              <a:rPr lang="en-US" dirty="0"/>
              <a:t>. Modern SOAR</a:t>
            </a:r>
          </a:p>
          <a:p>
            <a:r>
              <a:rPr lang="en-US" dirty="0"/>
              <a:t>The biggest takeaway I learn from the course is that keep up-to-date methodology in the cybersecurity is very important because it could not only avoid big loss, but also provide higher security to the systems.</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a:t>Introduction to SOAR</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lstStyle/>
          <a:p>
            <a:r>
              <a:rPr lang="en-US" dirty="0"/>
              <a:t>Based on Prof. Jeff’s introduction, the SOAR means Security, Orchestration, Automation and Response. </a:t>
            </a:r>
          </a:p>
          <a:p>
            <a:pPr lvl="1"/>
            <a:r>
              <a:rPr lang="en-US" dirty="0"/>
              <a:t>Case management to make the incidents visible and trackable</a:t>
            </a:r>
          </a:p>
          <a:p>
            <a:pPr lvl="1"/>
            <a:r>
              <a:rPr lang="en-US" dirty="0"/>
              <a:t>Dynamic playbooks make SOAR more flexible and extensible</a:t>
            </a:r>
          </a:p>
          <a:p>
            <a:pPr lvl="1"/>
            <a:endParaRPr lang="en-US" dirty="0"/>
          </a:p>
          <a:p>
            <a:r>
              <a:rPr lang="en-US" dirty="0"/>
              <a:t>The goal of SOAR is automation as much as possible. In case of any first-time unexpected accidents, we could orchestra to use manual process.</a:t>
            </a:r>
          </a:p>
          <a:p>
            <a:pPr lvl="1"/>
            <a:endParaRPr lang="en-US" dirty="0"/>
          </a:p>
          <a:p>
            <a:pPr lvl="1"/>
            <a:endParaRPr lang="en-US" dirty="0"/>
          </a:p>
        </p:txBody>
      </p:sp>
    </p:spTree>
    <p:extLst>
      <p:ext uri="{BB962C8B-B14F-4D97-AF65-F5344CB8AC3E}">
        <p14:creationId xmlns:p14="http://schemas.microsoft.com/office/powerpoint/2010/main" val="214772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0BD5-3CDE-38DF-822B-86EBACA10562}"/>
              </a:ext>
            </a:extLst>
          </p:cNvPr>
          <p:cNvSpPr>
            <a:spLocks noGrp="1"/>
          </p:cNvSpPr>
          <p:nvPr>
            <p:ph type="title"/>
          </p:nvPr>
        </p:nvSpPr>
        <p:spPr/>
        <p:txBody>
          <a:bodyPr/>
          <a:lstStyle/>
          <a:p>
            <a:r>
              <a:rPr lang="en-US" dirty="0"/>
              <a:t>IR </a:t>
            </a:r>
            <a:r>
              <a:rPr lang="en-US" dirty="0" err="1"/>
              <a:t>v.s</a:t>
            </a:r>
            <a:r>
              <a:rPr lang="en-US" dirty="0"/>
              <a:t>. SOAR</a:t>
            </a:r>
          </a:p>
        </p:txBody>
      </p:sp>
      <p:graphicFrame>
        <p:nvGraphicFramePr>
          <p:cNvPr id="4" name="Table 4">
            <a:extLst>
              <a:ext uri="{FF2B5EF4-FFF2-40B4-BE49-F238E27FC236}">
                <a16:creationId xmlns:a16="http://schemas.microsoft.com/office/drawing/2014/main" id="{BDCDEFAD-F5E6-11B9-61D4-7C1C908B955D}"/>
              </a:ext>
            </a:extLst>
          </p:cNvPr>
          <p:cNvGraphicFramePr>
            <a:graphicFrameLocks noGrp="1"/>
          </p:cNvGraphicFramePr>
          <p:nvPr>
            <p:ph idx="1"/>
            <p:extLst>
              <p:ext uri="{D42A27DB-BD31-4B8C-83A1-F6EECF244321}">
                <p14:modId xmlns:p14="http://schemas.microsoft.com/office/powerpoint/2010/main" val="2399270459"/>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3975274"/>
                    </a:ext>
                  </a:extLst>
                </a:gridCol>
                <a:gridCol w="5257800">
                  <a:extLst>
                    <a:ext uri="{9D8B030D-6E8A-4147-A177-3AD203B41FA5}">
                      <a16:colId xmlns:a16="http://schemas.microsoft.com/office/drawing/2014/main" val="3665958776"/>
                    </a:ext>
                  </a:extLst>
                </a:gridCol>
              </a:tblGrid>
              <a:tr h="370840">
                <a:tc>
                  <a:txBody>
                    <a:bodyPr/>
                    <a:lstStyle/>
                    <a:p>
                      <a:r>
                        <a:rPr lang="en-US" dirty="0"/>
                        <a:t>IR (Incident Response)</a:t>
                      </a:r>
                    </a:p>
                  </a:txBody>
                  <a:tcPr/>
                </a:tc>
                <a:tc>
                  <a:txBody>
                    <a:bodyPr/>
                    <a:lstStyle/>
                    <a:p>
                      <a:r>
                        <a:rPr lang="en-US" dirty="0"/>
                        <a:t>SOAR (Security, Orchestration, Automation and Response)</a:t>
                      </a:r>
                    </a:p>
                  </a:txBody>
                  <a:tcPr/>
                </a:tc>
                <a:extLst>
                  <a:ext uri="{0D108BD9-81ED-4DB2-BD59-A6C34878D82A}">
                    <a16:rowId xmlns:a16="http://schemas.microsoft.com/office/drawing/2014/main" val="849793432"/>
                  </a:ext>
                </a:extLst>
              </a:tr>
              <a:tr h="370840">
                <a:tc>
                  <a:txBody>
                    <a:bodyPr/>
                    <a:lstStyle/>
                    <a:p>
                      <a:r>
                        <a:rPr lang="en-US" dirty="0"/>
                        <a:t>Traditional</a:t>
                      </a:r>
                    </a:p>
                  </a:txBody>
                  <a:tcPr/>
                </a:tc>
                <a:tc>
                  <a:txBody>
                    <a:bodyPr/>
                    <a:lstStyle/>
                    <a:p>
                      <a:r>
                        <a:rPr lang="en-US" dirty="0"/>
                        <a:t>Modern</a:t>
                      </a:r>
                    </a:p>
                  </a:txBody>
                  <a:tcPr/>
                </a:tc>
                <a:extLst>
                  <a:ext uri="{0D108BD9-81ED-4DB2-BD59-A6C34878D82A}">
                    <a16:rowId xmlns:a16="http://schemas.microsoft.com/office/drawing/2014/main" val="613430464"/>
                  </a:ext>
                </a:extLst>
              </a:tr>
              <a:tr h="370840">
                <a:tc>
                  <a:txBody>
                    <a:bodyPr/>
                    <a:lstStyle/>
                    <a:p>
                      <a:r>
                        <a:rPr lang="en-US" dirty="0"/>
                        <a:t>Manual</a:t>
                      </a:r>
                    </a:p>
                  </a:txBody>
                  <a:tcPr/>
                </a:tc>
                <a:tc>
                  <a:txBody>
                    <a:bodyPr/>
                    <a:lstStyle/>
                    <a:p>
                      <a:r>
                        <a:rPr lang="en-US" dirty="0"/>
                        <a:t>Automatic</a:t>
                      </a:r>
                    </a:p>
                  </a:txBody>
                  <a:tcPr/>
                </a:tc>
                <a:extLst>
                  <a:ext uri="{0D108BD9-81ED-4DB2-BD59-A6C34878D82A}">
                    <a16:rowId xmlns:a16="http://schemas.microsoft.com/office/drawing/2014/main" val="2584099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Triage/Remediate</a:t>
                      </a:r>
                    </a:p>
                  </a:txBody>
                  <a:tcPr/>
                </a:tc>
                <a:tc>
                  <a:txBody>
                    <a:bodyPr/>
                    <a:lstStyle/>
                    <a:p>
                      <a:r>
                        <a:rPr lang="en-US" dirty="0"/>
                        <a:t>ORCH</a:t>
                      </a:r>
                    </a:p>
                  </a:txBody>
                  <a:tcPr/>
                </a:tc>
                <a:extLst>
                  <a:ext uri="{0D108BD9-81ED-4DB2-BD59-A6C34878D82A}">
                    <a16:rowId xmlns:a16="http://schemas.microsoft.com/office/drawing/2014/main" val="2538117272"/>
                  </a:ext>
                </a:extLst>
              </a:tr>
            </a:tbl>
          </a:graphicData>
        </a:graphic>
      </p:graphicFrame>
      <p:sp>
        <p:nvSpPr>
          <p:cNvPr id="5" name="TextBox 4">
            <a:extLst>
              <a:ext uri="{FF2B5EF4-FFF2-40B4-BE49-F238E27FC236}">
                <a16:creationId xmlns:a16="http://schemas.microsoft.com/office/drawing/2014/main" id="{414D02A3-5C6E-8F24-544A-699059EE3D76}"/>
              </a:ext>
            </a:extLst>
          </p:cNvPr>
          <p:cNvSpPr txBox="1"/>
          <p:nvPr/>
        </p:nvSpPr>
        <p:spPr>
          <a:xfrm>
            <a:off x="800794" y="3713162"/>
            <a:ext cx="10515599" cy="2677656"/>
          </a:xfrm>
          <a:prstGeom prst="rect">
            <a:avLst/>
          </a:prstGeom>
          <a:noFill/>
        </p:spPr>
        <p:txBody>
          <a:bodyPr wrap="square" rtlCol="0">
            <a:spAutoFit/>
          </a:bodyPr>
          <a:lstStyle/>
          <a:p>
            <a:r>
              <a:rPr lang="en-US" sz="2400" dirty="0"/>
              <a:t>As the video explained, the traditional approach highly rely on manual process. Especially the triage step, security professionals need to figure out what are positive alerts and what are not, which alerts should have higher priorities and which should not, etc. The idea behind SOAR is automation, which help to accelerate our response. Dynamic playbooks make the SOAR more extensible and flexible. Remember the goal of mitigating the gap time between the time attack happens and the awareness of the attack.</a:t>
            </a:r>
          </a:p>
        </p:txBody>
      </p:sp>
    </p:spTree>
    <p:extLst>
      <p:ext uri="{BB962C8B-B14F-4D97-AF65-F5344CB8AC3E}">
        <p14:creationId xmlns:p14="http://schemas.microsoft.com/office/powerpoint/2010/main" val="108383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a:t>Continued-Notification</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lstStyle/>
          <a:p>
            <a:r>
              <a:rPr lang="en-US" dirty="0"/>
              <a:t>My story on PagerDuty may help to understand the case management lifecycle in SOAR. As a software developer, my experience of incident management/notification tool in development is called PagerDuty. It follow the same approaches where SOAR automated the response management. When some unexpected scenarios happen, it would create an incident in PagerDuty and then it would send notification to specific users by phone, </a:t>
            </a:r>
            <a:r>
              <a:rPr lang="en-US" dirty="0" err="1"/>
              <a:t>sms</a:t>
            </a:r>
            <a:r>
              <a:rPr lang="en-US" dirty="0"/>
              <a:t>, or emails to let them know something abnormal occurs in the system and may need to be resolved.</a:t>
            </a:r>
          </a:p>
          <a:p>
            <a:pPr lvl="1"/>
            <a:endParaRPr lang="en-US" dirty="0"/>
          </a:p>
          <a:p>
            <a:pPr lvl="1"/>
            <a:endParaRPr lang="en-US" dirty="0"/>
          </a:p>
        </p:txBody>
      </p:sp>
    </p:spTree>
    <p:extLst>
      <p:ext uri="{BB962C8B-B14F-4D97-AF65-F5344CB8AC3E}">
        <p14:creationId xmlns:p14="http://schemas.microsoft.com/office/powerpoint/2010/main" val="351295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a:t>IBM(n.d.). What is incident response? IBM. Retrieved from</a:t>
            </a:r>
          </a:p>
          <a:p>
            <a:pPr marL="0" indent="914400">
              <a:buNone/>
            </a:pPr>
            <a:r>
              <a:rPr lang="en-US" dirty="0"/>
              <a:t>https://www.ibm.com/topics/incident-response</a:t>
            </a:r>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393</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Calibri Light</vt:lpstr>
      <vt:lpstr>Office Theme</vt:lpstr>
      <vt:lpstr>Understanding Response in Cybersecurity</vt:lpstr>
      <vt:lpstr>Introduction</vt:lpstr>
      <vt:lpstr>Introduction to SOAR</vt:lpstr>
      <vt:lpstr>IR v.s. SOAR</vt:lpstr>
      <vt:lpstr>Continued-Notification</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149</cp:revision>
  <dcterms:created xsi:type="dcterms:W3CDTF">2024-03-16T16:03:14Z</dcterms:created>
  <dcterms:modified xsi:type="dcterms:W3CDTF">2024-04-13T18:28:00Z</dcterms:modified>
</cp:coreProperties>
</file>