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3" r:id="rId4"/>
    <p:sldId id="260" r:id="rId5"/>
    <p:sldId id="264" r:id="rId6"/>
    <p:sldId id="259" r:id="rId7"/>
  </p:sldIdLst>
  <p:sldSz cx="12192000" cy="6858000"/>
  <p:notesSz cx="6858000" cy="9144000"/>
  <p:embeddedFontLst>
    <p:embeddedFont>
      <p:font typeface="Calibri" panose="020F0502020204030204" pitchFamily="34" charset="0"/>
      <p:regular r:id="rId8"/>
      <p:bold r:id="rId9"/>
      <p:italic r:id="rId10"/>
      <p:boldItalic r:id="rId11"/>
    </p:embeddedFont>
    <p:embeddedFont>
      <p:font typeface="Calibri Light" panose="020F0302020204030204" pitchFamily="34" charset="0"/>
      <p:regular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2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4/20/2024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4/20/2024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fontScale="90000"/>
          </a:bodyPr>
          <a:lstStyle/>
          <a:p>
            <a:r>
              <a:rPr lang="en-US" dirty="0"/>
              <a:t>Understanding Contested Environment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April 20,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This week Dr. </a:t>
            </a:r>
            <a:r>
              <a:rPr lang="en-US" dirty="0" err="1"/>
              <a:t>Mclver</a:t>
            </a:r>
            <a:r>
              <a:rPr lang="en-US" dirty="0"/>
              <a:t> explained the concept of contested environment in the cyber security world, as well as introducing the defensive strategies that cyber security professionals could make.</a:t>
            </a:r>
          </a:p>
          <a:p>
            <a:pPr lvl="1"/>
            <a:r>
              <a:rPr lang="en-US" dirty="0"/>
              <a:t>The explanation of contested environment</a:t>
            </a:r>
          </a:p>
          <a:p>
            <a:pPr lvl="1"/>
            <a:r>
              <a:rPr lang="en-US" dirty="0"/>
              <a:t>Defensive suggestions to cyber security professionals</a:t>
            </a:r>
          </a:p>
          <a:p>
            <a:pPr lvl="1"/>
            <a:r>
              <a:rPr lang="en-US" dirty="0"/>
              <a:t>PACE plan</a:t>
            </a:r>
          </a:p>
          <a:p>
            <a:r>
              <a:rPr lang="en-US" dirty="0"/>
              <a:t>I agree with most of the statements from Dr. McIver about the contested environment. What I want to highlight is the severity of the contested environment is much more critical than those statements in the real world. Thus, get your security talents ready for the contest.</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Contested Environment</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normAutofit lnSpcReduction="10000"/>
          </a:bodyPr>
          <a:lstStyle/>
          <a:p>
            <a:r>
              <a:rPr lang="en-US" dirty="0"/>
              <a:t>A drafted definition could be:</a:t>
            </a:r>
          </a:p>
          <a:p>
            <a:pPr lvl="1"/>
            <a:r>
              <a:rPr lang="en-US" dirty="0"/>
              <a:t>“An environment in which APT actors, competing entities, and entities with similar resource needs contend for control or use of cyber resources.” (NIST, n.d.)</a:t>
            </a:r>
          </a:p>
          <a:p>
            <a:r>
              <a:rPr lang="en-US" dirty="0"/>
              <a:t>Contested environment defines a scenario that you are competing with someone or yourself. Especially in the cyber security area, you would take every defensive actions to protect yourself or your organization from attacking by malicious attacks time to time. You should be aware that the attackers are always trying to break your system either for money, political or other reasons. If your defensive tricks do not play well, the malicious attackers would know how to sneak in. </a:t>
            </a:r>
          </a:p>
          <a:p>
            <a:endParaRPr lang="en-US" dirty="0"/>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Suggestions to face contested environment</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a:bodyPr>
          <a:lstStyle/>
          <a:p>
            <a:r>
              <a:rPr lang="en-US" dirty="0"/>
              <a:t>Requirement collection</a:t>
            </a:r>
          </a:p>
          <a:p>
            <a:r>
              <a:rPr lang="en-US" dirty="0"/>
              <a:t>Requirement prioritization</a:t>
            </a:r>
          </a:p>
          <a:p>
            <a:r>
              <a:rPr lang="en-US" dirty="0"/>
              <a:t>Making defensive strategy plan</a:t>
            </a:r>
          </a:p>
          <a:p>
            <a:pPr lvl="1"/>
            <a:r>
              <a:rPr lang="en-US" dirty="0"/>
              <a:t>Security tool installation</a:t>
            </a:r>
          </a:p>
          <a:p>
            <a:pPr lvl="1"/>
            <a:r>
              <a:rPr lang="en-US" dirty="0"/>
              <a:t>Patching program</a:t>
            </a:r>
          </a:p>
          <a:p>
            <a:pPr lvl="1"/>
            <a:r>
              <a:rPr lang="en-US" dirty="0"/>
              <a:t>Risk Management</a:t>
            </a:r>
          </a:p>
          <a:p>
            <a:r>
              <a:rPr lang="en-US" dirty="0"/>
              <a:t>User/behavior training</a:t>
            </a:r>
          </a:p>
          <a:p>
            <a:pPr lvl="1"/>
            <a:r>
              <a:rPr lang="en-US" dirty="0"/>
              <a:t>Cyber hygiene</a:t>
            </a:r>
          </a:p>
          <a:p>
            <a:pPr lvl="1"/>
            <a:r>
              <a:rPr lang="en-US" dirty="0"/>
              <a:t>Sometimes, admin mistakes could cost 10 times than user mistakes</a:t>
            </a:r>
          </a:p>
        </p:txBody>
      </p:sp>
    </p:spTree>
    <p:extLst>
      <p:ext uri="{BB962C8B-B14F-4D97-AF65-F5344CB8AC3E}">
        <p14:creationId xmlns:p14="http://schemas.microsoft.com/office/powerpoint/2010/main" val="339299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0BD5-3CDE-38DF-822B-86EBACA10562}"/>
              </a:ext>
            </a:extLst>
          </p:cNvPr>
          <p:cNvSpPr>
            <a:spLocks noGrp="1"/>
          </p:cNvSpPr>
          <p:nvPr>
            <p:ph type="title"/>
          </p:nvPr>
        </p:nvSpPr>
        <p:spPr/>
        <p:txBody>
          <a:bodyPr/>
          <a:lstStyle/>
          <a:p>
            <a:r>
              <a:rPr lang="en-US" dirty="0"/>
              <a:t>PACE plan</a:t>
            </a:r>
          </a:p>
        </p:txBody>
      </p:sp>
      <p:sp>
        <p:nvSpPr>
          <p:cNvPr id="3" name="Content Placeholder 2">
            <a:extLst>
              <a:ext uri="{FF2B5EF4-FFF2-40B4-BE49-F238E27FC236}">
                <a16:creationId xmlns:a16="http://schemas.microsoft.com/office/drawing/2014/main" id="{EEAB306C-D941-841D-C560-99F3E00B57D7}"/>
              </a:ext>
            </a:extLst>
          </p:cNvPr>
          <p:cNvSpPr>
            <a:spLocks noGrp="1"/>
          </p:cNvSpPr>
          <p:nvPr>
            <p:ph idx="1"/>
          </p:nvPr>
        </p:nvSpPr>
        <p:spPr/>
        <p:txBody>
          <a:bodyPr/>
          <a:lstStyle/>
          <a:p>
            <a:r>
              <a:rPr lang="en-US" dirty="0"/>
              <a:t>PACE plan is all about risk management, to prepare your organization for potential attacks by developing backup plans, focusing on mitigating the risks:</a:t>
            </a:r>
          </a:p>
          <a:p>
            <a:pPr lvl="1"/>
            <a:r>
              <a:rPr lang="en-US" dirty="0"/>
              <a:t>Primary</a:t>
            </a:r>
          </a:p>
          <a:p>
            <a:pPr lvl="1"/>
            <a:r>
              <a:rPr lang="en-US" dirty="0"/>
              <a:t>Alternate</a:t>
            </a:r>
          </a:p>
          <a:p>
            <a:pPr lvl="1"/>
            <a:r>
              <a:rPr lang="en-US" dirty="0"/>
              <a:t>Contingency</a:t>
            </a:r>
          </a:p>
          <a:p>
            <a:pPr lvl="1"/>
            <a:r>
              <a:rPr lang="en-US" dirty="0"/>
              <a:t>Emergency</a:t>
            </a:r>
          </a:p>
        </p:txBody>
      </p:sp>
    </p:spTree>
    <p:extLst>
      <p:ext uri="{BB962C8B-B14F-4D97-AF65-F5344CB8AC3E}">
        <p14:creationId xmlns:p14="http://schemas.microsoft.com/office/powerpoint/2010/main" val="1083835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Life is a Special Operation.(2019, Nov 15). What is a P.A.C.E. Plan? PACE – Primary – Alternate – Contingency – Emergency[Video]. </a:t>
            </a:r>
            <a:r>
              <a:rPr lang="en-US" dirty="0" err="1"/>
              <a:t>Youtube</a:t>
            </a:r>
            <a:r>
              <a:rPr lang="en-US" dirty="0"/>
              <a:t>. Retrieved from</a:t>
            </a:r>
          </a:p>
          <a:p>
            <a:pPr marL="0" indent="914400">
              <a:buNone/>
            </a:pPr>
            <a:r>
              <a:rPr lang="en-US" dirty="0"/>
              <a:t>https://www.youtube.com/watch?v=52W-aoichfw</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363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Arial</vt:lpstr>
      <vt:lpstr>Calibri Light</vt:lpstr>
      <vt:lpstr>Office Theme</vt:lpstr>
      <vt:lpstr>Understanding Contested Environment in Cybersecurity</vt:lpstr>
      <vt:lpstr>Introduction</vt:lpstr>
      <vt:lpstr>Contested Environment</vt:lpstr>
      <vt:lpstr>Suggestions to face contested environment</vt:lpstr>
      <vt:lpstr>PACE plan</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146</cp:revision>
  <dcterms:created xsi:type="dcterms:W3CDTF">2024-03-16T16:03:14Z</dcterms:created>
  <dcterms:modified xsi:type="dcterms:W3CDTF">2024-04-20T15:21:33Z</dcterms:modified>
</cp:coreProperties>
</file>