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2"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25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2FCE-4BE9-C055-E5B8-FECB98F0F9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2F547A-B37D-4C56-6292-1BD4DB1106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85DEE9-D79D-B985-AA19-22FF3013510F}"/>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5" name="Footer Placeholder 4">
            <a:extLst>
              <a:ext uri="{FF2B5EF4-FFF2-40B4-BE49-F238E27FC236}">
                <a16:creationId xmlns:a16="http://schemas.microsoft.com/office/drawing/2014/main" id="{4A43EF64-6E36-02D8-A512-66834A7162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24574-4688-F6A2-8F7A-0FBF4F2F789E}"/>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1346667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D891-C5A7-14FA-7A0E-A102582FD2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01D2C0-42D8-161E-6053-16ED8C0D94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70D99-55CD-1C61-C15D-6E8A44C8B68B}"/>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5" name="Footer Placeholder 4">
            <a:extLst>
              <a:ext uri="{FF2B5EF4-FFF2-40B4-BE49-F238E27FC236}">
                <a16:creationId xmlns:a16="http://schemas.microsoft.com/office/drawing/2014/main" id="{B5147621-A96A-B601-13D2-96144945F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7A58A-C270-408E-E484-037A67D7ADFC}"/>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87760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7EF8B0-2DCB-DFFA-5E10-60A5AF659C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69CA0A-5900-71AF-BC5B-622C94CF7F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85669-6B14-C825-C54B-93D09A21B574}"/>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5" name="Footer Placeholder 4">
            <a:extLst>
              <a:ext uri="{FF2B5EF4-FFF2-40B4-BE49-F238E27FC236}">
                <a16:creationId xmlns:a16="http://schemas.microsoft.com/office/drawing/2014/main" id="{B069432C-2949-E902-CF9D-C64F20506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BE9FF-B7E2-B088-54A5-959C9289CAAD}"/>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77699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2E9A-0DFB-62F6-0ECC-B4909B69C4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82F0B-B76F-68CD-BCAD-38452014B6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9322CD-60B6-2104-A6D6-29F80271381A}"/>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5" name="Footer Placeholder 4">
            <a:extLst>
              <a:ext uri="{FF2B5EF4-FFF2-40B4-BE49-F238E27FC236}">
                <a16:creationId xmlns:a16="http://schemas.microsoft.com/office/drawing/2014/main" id="{8A94FB0B-1606-6FB1-9D45-F93365F2B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00EB8-CDC0-3B45-1755-6CADA6CB0D39}"/>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0339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148E-96CE-F6F4-742B-F7693ADED4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764E5C-4E34-0026-0E1A-A642537CB7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C2DC8F-AC1F-C6D9-45E6-7FA87801B00F}"/>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5" name="Footer Placeholder 4">
            <a:extLst>
              <a:ext uri="{FF2B5EF4-FFF2-40B4-BE49-F238E27FC236}">
                <a16:creationId xmlns:a16="http://schemas.microsoft.com/office/drawing/2014/main" id="{2534B4E1-58E5-E21D-D5E7-F884DAB26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B8B8C-5A73-5342-B834-F3161EA0D26D}"/>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14187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B821-2A28-8AEF-F142-01F4FA6E3C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7D5EF6-6A20-52F5-1095-BC0B4EA76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763731-A596-983A-7186-1B17286282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5B79C-8F37-EB18-75EA-7CB7F5954CF6}"/>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6" name="Footer Placeholder 5">
            <a:extLst>
              <a:ext uri="{FF2B5EF4-FFF2-40B4-BE49-F238E27FC236}">
                <a16:creationId xmlns:a16="http://schemas.microsoft.com/office/drawing/2014/main" id="{F7F25FE0-1E5D-F2CC-4ABE-721DBA4B1F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5ACA6-023E-CA78-1D06-41CBF22F75A4}"/>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29618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E59A9-863C-FD5B-3C75-7FF8AA6136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F6F361-6562-323E-1E36-76AB49AA7B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10B32B-0C62-F114-CAA4-D6C5E7CF22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EBCDA7-3B6C-BF69-595E-341F8CD5DF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41F2B5-6AC5-9AF7-3AE3-AF4FB20A28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C92A29-4EC5-6D4C-685E-1886781ACBCC}"/>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8" name="Footer Placeholder 7">
            <a:extLst>
              <a:ext uri="{FF2B5EF4-FFF2-40B4-BE49-F238E27FC236}">
                <a16:creationId xmlns:a16="http://schemas.microsoft.com/office/drawing/2014/main" id="{4445EEEB-7D86-CC36-2458-8EA4CCE053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E57583-AF3E-84CF-41FD-E344855FCC42}"/>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184228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8600-0702-08AC-11D1-4EC575489B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48BF2F-0CA8-F280-8C65-2BFD069D00C7}"/>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4" name="Footer Placeholder 3">
            <a:extLst>
              <a:ext uri="{FF2B5EF4-FFF2-40B4-BE49-F238E27FC236}">
                <a16:creationId xmlns:a16="http://schemas.microsoft.com/office/drawing/2014/main" id="{80BD3F4E-D9B5-3320-9851-FD9C00F10D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C9B621-1EEE-B2D3-BA1E-3F6099F7FA48}"/>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27415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772291-2909-742E-65D2-E4277E0F4900}"/>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3" name="Footer Placeholder 2">
            <a:extLst>
              <a:ext uri="{FF2B5EF4-FFF2-40B4-BE49-F238E27FC236}">
                <a16:creationId xmlns:a16="http://schemas.microsoft.com/office/drawing/2014/main" id="{A992668B-81D9-E1E2-479E-A6923FCED4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4AEE0C-E911-D2F7-D3C8-7E1F136EE899}"/>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56003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3C13-57DF-39F7-FDE2-654CB25984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422460-99EB-F490-0440-727840CA28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5B5BAA-C9A3-79F0-3EDD-DA6701494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E07CB-F0E8-7384-5DA3-B7E9D3049A8C}"/>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6" name="Footer Placeholder 5">
            <a:extLst>
              <a:ext uri="{FF2B5EF4-FFF2-40B4-BE49-F238E27FC236}">
                <a16:creationId xmlns:a16="http://schemas.microsoft.com/office/drawing/2014/main" id="{63962E5F-34F6-1EA8-48FB-A5AE0668CD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C8ADC-BE5A-1E02-F7AA-AA8DB002101E}"/>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97059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CA4F-EF92-5394-07DF-0FC4F9D91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938AF-E808-F446-97CC-9289560B4D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AB5623-46B7-EC77-D6EC-EE429B3D61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9974E-32A5-D777-A987-AAD3A453398C}"/>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6" name="Footer Placeholder 5">
            <a:extLst>
              <a:ext uri="{FF2B5EF4-FFF2-40B4-BE49-F238E27FC236}">
                <a16:creationId xmlns:a16="http://schemas.microsoft.com/office/drawing/2014/main" id="{FDC7AD34-1661-3266-7650-E73BE95CA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2BC5FA-5607-78F5-5D84-F421C37B9600}"/>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4551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5C4BC-1D6C-FC09-76CD-D82E51FE90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A80156-4FD3-D0AD-65AA-1D35AD928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F7CFB-2C6B-6A30-1D64-1EE38A7EA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4B971F-AC72-472D-83D4-02A67413D601}" type="datetimeFigureOut">
              <a:rPr lang="en-US" smtClean="0"/>
              <a:t>3/30/2024</a:t>
            </a:fld>
            <a:endParaRPr lang="en-US"/>
          </a:p>
        </p:txBody>
      </p:sp>
      <p:sp>
        <p:nvSpPr>
          <p:cNvPr id="5" name="Footer Placeholder 4">
            <a:extLst>
              <a:ext uri="{FF2B5EF4-FFF2-40B4-BE49-F238E27FC236}">
                <a16:creationId xmlns:a16="http://schemas.microsoft.com/office/drawing/2014/main" id="{B422F426-5048-36C9-7B03-F3C30592E3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B90D3B-6EE0-B20D-04E5-08AC1B5F24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AA374-08DA-404A-BECB-929245037914}" type="slidenum">
              <a:rPr lang="en-US" smtClean="0"/>
              <a:t>‹#›</a:t>
            </a:fld>
            <a:endParaRPr lang="en-US"/>
          </a:p>
        </p:txBody>
      </p:sp>
    </p:spTree>
    <p:extLst>
      <p:ext uri="{BB962C8B-B14F-4D97-AF65-F5344CB8AC3E}">
        <p14:creationId xmlns:p14="http://schemas.microsoft.com/office/powerpoint/2010/main" val="762593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D4B16-8D5A-BFA8-8362-22F3D669623F}"/>
              </a:ext>
            </a:extLst>
          </p:cNvPr>
          <p:cNvSpPr>
            <a:spLocks noGrp="1"/>
          </p:cNvSpPr>
          <p:nvPr>
            <p:ph type="ctrTitle"/>
          </p:nvPr>
        </p:nvSpPr>
        <p:spPr/>
        <p:txBody>
          <a:bodyPr>
            <a:normAutofit fontScale="90000"/>
          </a:bodyPr>
          <a:lstStyle/>
          <a:p>
            <a:r>
              <a:rPr lang="en-US" dirty="0"/>
              <a:t>Understanding Principles in Cybersecurity: Insights from Prof. Jeff’s Video</a:t>
            </a:r>
          </a:p>
        </p:txBody>
      </p:sp>
      <p:sp>
        <p:nvSpPr>
          <p:cNvPr id="3" name="Subtitle 2">
            <a:extLst>
              <a:ext uri="{FF2B5EF4-FFF2-40B4-BE49-F238E27FC236}">
                <a16:creationId xmlns:a16="http://schemas.microsoft.com/office/drawing/2014/main" id="{F3060F21-8166-CF73-011B-0231613D3A6C}"/>
              </a:ext>
            </a:extLst>
          </p:cNvPr>
          <p:cNvSpPr>
            <a:spLocks noGrp="1"/>
          </p:cNvSpPr>
          <p:nvPr>
            <p:ph type="subTitle" idx="1"/>
          </p:nvPr>
        </p:nvSpPr>
        <p:spPr/>
        <p:txBody>
          <a:bodyPr>
            <a:normAutofit lnSpcReduction="10000"/>
          </a:bodyPr>
          <a:lstStyle/>
          <a:p>
            <a:r>
              <a:rPr lang="en-US" dirty="0"/>
              <a:t>Hang Yang</a:t>
            </a:r>
          </a:p>
          <a:p>
            <a:r>
              <a:rPr lang="en-US" dirty="0"/>
              <a:t>IS 5403: Cybersecurity</a:t>
            </a:r>
          </a:p>
          <a:p>
            <a:r>
              <a:rPr lang="en-US" dirty="0"/>
              <a:t>Prof. Jaime Martinez</a:t>
            </a:r>
          </a:p>
          <a:p>
            <a:r>
              <a:rPr lang="en-US" dirty="0"/>
              <a:t>March 30, 2024</a:t>
            </a:r>
          </a:p>
        </p:txBody>
      </p:sp>
    </p:spTree>
    <p:extLst>
      <p:ext uri="{BB962C8B-B14F-4D97-AF65-F5344CB8AC3E}">
        <p14:creationId xmlns:p14="http://schemas.microsoft.com/office/powerpoint/2010/main" val="80575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8850-5147-C302-4919-23BFD402424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984235B-4C25-9084-D0E0-0EF9441C195D}"/>
              </a:ext>
            </a:extLst>
          </p:cNvPr>
          <p:cNvSpPr>
            <a:spLocks noGrp="1"/>
          </p:cNvSpPr>
          <p:nvPr>
            <p:ph idx="1"/>
          </p:nvPr>
        </p:nvSpPr>
        <p:spPr/>
        <p:txBody>
          <a:bodyPr>
            <a:normAutofit/>
          </a:bodyPr>
          <a:lstStyle/>
          <a:p>
            <a:r>
              <a:rPr lang="en-US" dirty="0"/>
              <a:t>The video recorded by Prof. Jeff addresses five principles in Cybersecurity.</a:t>
            </a:r>
          </a:p>
          <a:p>
            <a:pPr lvl="1"/>
            <a:r>
              <a:rPr lang="en-US" dirty="0"/>
              <a:t>Defense in depth</a:t>
            </a:r>
          </a:p>
          <a:p>
            <a:pPr lvl="1"/>
            <a:r>
              <a:rPr lang="en-US" dirty="0"/>
              <a:t>Least privilege</a:t>
            </a:r>
          </a:p>
          <a:p>
            <a:pPr lvl="1"/>
            <a:r>
              <a:rPr lang="en-US" dirty="0"/>
              <a:t>Separation of duties</a:t>
            </a:r>
          </a:p>
          <a:p>
            <a:pPr lvl="1"/>
            <a:r>
              <a:rPr lang="en-US" dirty="0"/>
              <a:t>Security by design</a:t>
            </a:r>
          </a:p>
          <a:p>
            <a:pPr lvl="1"/>
            <a:r>
              <a:rPr lang="en-US" dirty="0"/>
              <a:t>Keep it simple, stupid</a:t>
            </a:r>
          </a:p>
          <a:p>
            <a:r>
              <a:rPr lang="en-US" dirty="0"/>
              <a:t>I would appreciate my thanks to Prof. Jeff’s video which is quite helpful. Also, I would highlight three of them (defense in depth, least privilege, KISS) where my interest falls in.</a:t>
            </a:r>
          </a:p>
        </p:txBody>
      </p:sp>
    </p:spTree>
    <p:extLst>
      <p:ext uri="{BB962C8B-B14F-4D97-AF65-F5344CB8AC3E}">
        <p14:creationId xmlns:p14="http://schemas.microsoft.com/office/powerpoint/2010/main" val="203455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232E-70B5-533F-BD16-1738640B5FD5}"/>
              </a:ext>
            </a:extLst>
          </p:cNvPr>
          <p:cNvSpPr>
            <a:spLocks noGrp="1"/>
          </p:cNvSpPr>
          <p:nvPr>
            <p:ph type="title"/>
          </p:nvPr>
        </p:nvSpPr>
        <p:spPr/>
        <p:txBody>
          <a:bodyPr/>
          <a:lstStyle/>
          <a:p>
            <a:r>
              <a:rPr lang="en-US" dirty="0"/>
              <a:t>Defense in depth</a:t>
            </a:r>
          </a:p>
        </p:txBody>
      </p:sp>
      <p:sp>
        <p:nvSpPr>
          <p:cNvPr id="3" name="Content Placeholder 2">
            <a:extLst>
              <a:ext uri="{FF2B5EF4-FFF2-40B4-BE49-F238E27FC236}">
                <a16:creationId xmlns:a16="http://schemas.microsoft.com/office/drawing/2014/main" id="{11DF9EFB-3DCB-FB3D-EDF9-99B705466C0D}"/>
              </a:ext>
            </a:extLst>
          </p:cNvPr>
          <p:cNvSpPr>
            <a:spLocks noGrp="1"/>
          </p:cNvSpPr>
          <p:nvPr>
            <p:ph idx="1"/>
          </p:nvPr>
        </p:nvSpPr>
        <p:spPr/>
        <p:txBody>
          <a:bodyPr/>
          <a:lstStyle/>
          <a:p>
            <a:r>
              <a:rPr lang="en-US" dirty="0"/>
              <a:t>This is a common practice for most of us. For example, you probably would have at least two sets of credentials in your daily life:</a:t>
            </a:r>
          </a:p>
          <a:p>
            <a:pPr lvl="1"/>
            <a:r>
              <a:rPr lang="en-US" dirty="0"/>
              <a:t>You would have a key for the garage</a:t>
            </a:r>
          </a:p>
          <a:p>
            <a:pPr lvl="1"/>
            <a:r>
              <a:rPr lang="en-US" dirty="0"/>
              <a:t>You would have another key for the front-door</a:t>
            </a:r>
          </a:p>
          <a:p>
            <a:pPr lvl="1"/>
            <a:r>
              <a:rPr lang="en-US" dirty="0"/>
              <a:t>You would have a different key for the vehicle</a:t>
            </a:r>
          </a:p>
          <a:p>
            <a:pPr lvl="1"/>
            <a:endParaRPr lang="en-US" dirty="0"/>
          </a:p>
          <a:p>
            <a:pPr lvl="1"/>
            <a:r>
              <a:rPr lang="en-US" dirty="0"/>
              <a:t>The same might applied to online users</a:t>
            </a:r>
          </a:p>
          <a:p>
            <a:pPr lvl="2"/>
            <a:r>
              <a:rPr lang="en-US" dirty="0"/>
              <a:t>you would have one password for your devices, </a:t>
            </a:r>
          </a:p>
          <a:p>
            <a:pPr lvl="2"/>
            <a:r>
              <a:rPr lang="en-US" dirty="0"/>
              <a:t>you would have one password specially for your banking account</a:t>
            </a:r>
          </a:p>
          <a:p>
            <a:pPr lvl="2"/>
            <a:r>
              <a:rPr lang="en-US" dirty="0"/>
              <a:t>you might have MFA to secure the login for your banking account</a:t>
            </a:r>
          </a:p>
          <a:p>
            <a:endParaRPr lang="en-US" dirty="0"/>
          </a:p>
        </p:txBody>
      </p:sp>
    </p:spTree>
    <p:extLst>
      <p:ext uri="{BB962C8B-B14F-4D97-AF65-F5344CB8AC3E}">
        <p14:creationId xmlns:p14="http://schemas.microsoft.com/office/powerpoint/2010/main" val="214772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D124-22BC-DAC0-E9D1-E0528B04BEFB}"/>
              </a:ext>
            </a:extLst>
          </p:cNvPr>
          <p:cNvSpPr>
            <a:spLocks noGrp="1"/>
          </p:cNvSpPr>
          <p:nvPr>
            <p:ph type="title"/>
          </p:nvPr>
        </p:nvSpPr>
        <p:spPr/>
        <p:txBody>
          <a:bodyPr/>
          <a:lstStyle/>
          <a:p>
            <a:r>
              <a:rPr lang="en-US" dirty="0"/>
              <a:t>least privilege</a:t>
            </a:r>
          </a:p>
        </p:txBody>
      </p:sp>
      <p:sp>
        <p:nvSpPr>
          <p:cNvPr id="3" name="Text Placeholder 2">
            <a:extLst>
              <a:ext uri="{FF2B5EF4-FFF2-40B4-BE49-F238E27FC236}">
                <a16:creationId xmlns:a16="http://schemas.microsoft.com/office/drawing/2014/main" id="{0E47B8CA-6E70-1EDD-CF15-34BBC830DAD6}"/>
              </a:ext>
            </a:extLst>
          </p:cNvPr>
          <p:cNvSpPr>
            <a:spLocks noGrp="1"/>
          </p:cNvSpPr>
          <p:nvPr>
            <p:ph type="body" idx="1"/>
          </p:nvPr>
        </p:nvSpPr>
        <p:spPr/>
        <p:txBody>
          <a:bodyPr/>
          <a:lstStyle/>
          <a:p>
            <a:r>
              <a:rPr lang="en-US" dirty="0"/>
              <a:t>Daily life</a:t>
            </a:r>
          </a:p>
        </p:txBody>
      </p:sp>
      <p:sp>
        <p:nvSpPr>
          <p:cNvPr id="4" name="Content Placeholder 3">
            <a:extLst>
              <a:ext uri="{FF2B5EF4-FFF2-40B4-BE49-F238E27FC236}">
                <a16:creationId xmlns:a16="http://schemas.microsoft.com/office/drawing/2014/main" id="{008F9EB6-408A-DB4E-D916-7FED55E73891}"/>
              </a:ext>
            </a:extLst>
          </p:cNvPr>
          <p:cNvSpPr>
            <a:spLocks noGrp="1"/>
          </p:cNvSpPr>
          <p:nvPr>
            <p:ph sz="half" idx="2"/>
          </p:nvPr>
        </p:nvSpPr>
        <p:spPr/>
        <p:txBody>
          <a:bodyPr/>
          <a:lstStyle/>
          <a:p>
            <a:r>
              <a:rPr lang="en-US" dirty="0"/>
              <a:t>We would share keys to the front door with our kids, but we probably would not share keys to the safe deposit box with them</a:t>
            </a:r>
          </a:p>
        </p:txBody>
      </p:sp>
      <p:sp>
        <p:nvSpPr>
          <p:cNvPr id="5" name="Text Placeholder 4">
            <a:extLst>
              <a:ext uri="{FF2B5EF4-FFF2-40B4-BE49-F238E27FC236}">
                <a16:creationId xmlns:a16="http://schemas.microsoft.com/office/drawing/2014/main" id="{E95B2BD0-44EF-0CB3-F87D-C4B4DDAEF895}"/>
              </a:ext>
            </a:extLst>
          </p:cNvPr>
          <p:cNvSpPr>
            <a:spLocks noGrp="1"/>
          </p:cNvSpPr>
          <p:nvPr>
            <p:ph type="body" sz="quarter" idx="3"/>
          </p:nvPr>
        </p:nvSpPr>
        <p:spPr/>
        <p:txBody>
          <a:bodyPr/>
          <a:lstStyle/>
          <a:p>
            <a:r>
              <a:rPr lang="en-US" dirty="0"/>
              <a:t>Workspace</a:t>
            </a:r>
          </a:p>
        </p:txBody>
      </p:sp>
      <p:sp>
        <p:nvSpPr>
          <p:cNvPr id="6" name="Content Placeholder 5">
            <a:extLst>
              <a:ext uri="{FF2B5EF4-FFF2-40B4-BE49-F238E27FC236}">
                <a16:creationId xmlns:a16="http://schemas.microsoft.com/office/drawing/2014/main" id="{D840CC94-02C7-FFD7-B40A-5138888C5997}"/>
              </a:ext>
            </a:extLst>
          </p:cNvPr>
          <p:cNvSpPr>
            <a:spLocks noGrp="1"/>
          </p:cNvSpPr>
          <p:nvPr>
            <p:ph sz="quarter" idx="4"/>
          </p:nvPr>
        </p:nvSpPr>
        <p:spPr/>
        <p:txBody>
          <a:bodyPr/>
          <a:lstStyle/>
          <a:p>
            <a:r>
              <a:rPr lang="en-US" dirty="0"/>
              <a:t>We would often keep most credentials just to ourselves without exceptions</a:t>
            </a:r>
          </a:p>
          <a:p>
            <a:r>
              <a:rPr lang="en-US" dirty="0"/>
              <a:t>We would be granted just the access rights to certain resources, such as Read/Write permission to Development database, but read-only to live database</a:t>
            </a:r>
          </a:p>
        </p:txBody>
      </p:sp>
    </p:spTree>
    <p:extLst>
      <p:ext uri="{BB962C8B-B14F-4D97-AF65-F5344CB8AC3E}">
        <p14:creationId xmlns:p14="http://schemas.microsoft.com/office/powerpoint/2010/main" val="344001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A079-FC08-470D-1AE0-AE0549540602}"/>
              </a:ext>
            </a:extLst>
          </p:cNvPr>
          <p:cNvSpPr>
            <a:spLocks noGrp="1"/>
          </p:cNvSpPr>
          <p:nvPr>
            <p:ph type="title"/>
          </p:nvPr>
        </p:nvSpPr>
        <p:spPr/>
        <p:txBody>
          <a:bodyPr/>
          <a:lstStyle/>
          <a:p>
            <a:r>
              <a:rPr lang="en-US" dirty="0"/>
              <a:t>KISS (Keep it simple, stupid)</a:t>
            </a:r>
          </a:p>
        </p:txBody>
      </p:sp>
      <p:sp>
        <p:nvSpPr>
          <p:cNvPr id="3" name="Content Placeholder 2">
            <a:extLst>
              <a:ext uri="{FF2B5EF4-FFF2-40B4-BE49-F238E27FC236}">
                <a16:creationId xmlns:a16="http://schemas.microsoft.com/office/drawing/2014/main" id="{F2C6D679-2E68-A351-BE7E-0A0476BA3BAA}"/>
              </a:ext>
            </a:extLst>
          </p:cNvPr>
          <p:cNvSpPr>
            <a:spLocks noGrp="1"/>
          </p:cNvSpPr>
          <p:nvPr>
            <p:ph idx="1"/>
          </p:nvPr>
        </p:nvSpPr>
        <p:spPr/>
        <p:txBody>
          <a:bodyPr/>
          <a:lstStyle/>
          <a:p>
            <a:r>
              <a:rPr lang="en-US" b="0" i="0" dirty="0">
                <a:solidFill>
                  <a:srgbClr val="0D0D0D"/>
                </a:solidFill>
                <a:effectLst/>
                <a:latin typeface="Söhne"/>
              </a:rPr>
              <a:t>As both an engineer and an everyday internet user, I strongly endorse the notion that complexity doesn't always equate to security. While it's vital to safeguard our information from malicious actors, it's equally important to keep processes simple for ourselves. Complexity often frustrates regular individuals, leading them to inadvertently compromise security protocols. This is a fundamental truth we must acknowledge and address.</a:t>
            </a:r>
            <a:endParaRPr lang="en-US" dirty="0"/>
          </a:p>
          <a:p>
            <a:r>
              <a:rPr lang="en-US" dirty="0"/>
              <a:t>Challenges:</a:t>
            </a:r>
          </a:p>
          <a:p>
            <a:pPr lvl="1"/>
            <a:r>
              <a:rPr lang="en-US" dirty="0"/>
              <a:t>Sometimes, it could happen that some good guys would turn out to be bad guys.</a:t>
            </a:r>
          </a:p>
        </p:txBody>
      </p:sp>
    </p:spTree>
    <p:extLst>
      <p:ext uri="{BB962C8B-B14F-4D97-AF65-F5344CB8AC3E}">
        <p14:creationId xmlns:p14="http://schemas.microsoft.com/office/powerpoint/2010/main" val="339299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B584-D17D-0508-5C8D-12BED2637497}"/>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84FEB552-E00D-E67B-5BEF-699C53209BA9}"/>
              </a:ext>
            </a:extLst>
          </p:cNvPr>
          <p:cNvSpPr>
            <a:spLocks noGrp="1"/>
          </p:cNvSpPr>
          <p:nvPr>
            <p:ph idx="1"/>
          </p:nvPr>
        </p:nvSpPr>
        <p:spPr/>
        <p:txBody>
          <a:bodyPr>
            <a:normAutofit/>
          </a:bodyPr>
          <a:lstStyle/>
          <a:p>
            <a:r>
              <a:rPr lang="en-US" dirty="0"/>
              <a:t>Matthieu.(2019, April 27). A Detailed Explanation of The KISS Principle in Software. The valuable dev. Retrieved from</a:t>
            </a:r>
          </a:p>
          <a:p>
            <a:pPr marL="0" indent="914400">
              <a:buNone/>
            </a:pPr>
            <a:r>
              <a:rPr lang="en-US"/>
              <a:t>https://thevaluable.dev/kiss-principle-explained/</a:t>
            </a:r>
            <a:endParaRPr lang="en-US" dirty="0"/>
          </a:p>
          <a:p>
            <a:endParaRPr lang="en-US" dirty="0"/>
          </a:p>
        </p:txBody>
      </p:sp>
    </p:spTree>
    <p:extLst>
      <p:ext uri="{BB962C8B-B14F-4D97-AF65-F5344CB8AC3E}">
        <p14:creationId xmlns:p14="http://schemas.microsoft.com/office/powerpoint/2010/main" val="3952047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385</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Söhne</vt:lpstr>
      <vt:lpstr>Arial</vt:lpstr>
      <vt:lpstr>Calibri</vt:lpstr>
      <vt:lpstr>Calibri Light</vt:lpstr>
      <vt:lpstr>Office Theme</vt:lpstr>
      <vt:lpstr>Understanding Principles in Cybersecurity: Insights from Prof. Jeff’s Video</vt:lpstr>
      <vt:lpstr>Introduction</vt:lpstr>
      <vt:lpstr>Defense in depth</vt:lpstr>
      <vt:lpstr>least privilege</vt:lpstr>
      <vt:lpstr>KISS (Keep it simple, stupid)</vt:lpstr>
      <vt:lpstr>References</vt:lpstr>
    </vt:vector>
  </TitlesOfParts>
  <Company>SMS Assist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 (Henry) Yang</dc:creator>
  <cp:lastModifiedBy>Hang (Henry) Yang</cp:lastModifiedBy>
  <cp:revision>68</cp:revision>
  <dcterms:created xsi:type="dcterms:W3CDTF">2024-03-16T16:03:14Z</dcterms:created>
  <dcterms:modified xsi:type="dcterms:W3CDTF">2024-03-30T15:10:14Z</dcterms:modified>
</cp:coreProperties>
</file>