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3" r:id="rId4"/>
    <p:sldId id="264" r:id="rId5"/>
    <p:sldId id="259" r:id="rId6"/>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Calibri Light" panose="020F0302020204030204" pitchFamily="34" charset="0"/>
      <p:regular r:id="rId11"/>
      <p:italic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9D80C1-B950-40A2-9995-4F5F407DEA9D}">
          <p14:sldIdLst>
            <p14:sldId id="256"/>
            <p14:sldId id="257"/>
            <p14:sldId id="263"/>
          </p14:sldIdLst>
        </p14:section>
        <p14:section name="Untitled Section" id="{3B9F4063-877C-439C-9837-52C36A6B0E71}">
          <p14:sldIdLst>
            <p14:sldId id="264"/>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14"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FCE-4BE9-C055-E5B8-FECB98F0F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F547A-B37D-4C56-6292-1BD4DB110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5DEE9-D79D-B985-AA19-22FF3013510F}"/>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5" name="Footer Placeholder 4">
            <a:extLst>
              <a:ext uri="{FF2B5EF4-FFF2-40B4-BE49-F238E27FC236}">
                <a16:creationId xmlns:a16="http://schemas.microsoft.com/office/drawing/2014/main" id="{4A43EF64-6E36-02D8-A512-66834A71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24574-4688-F6A2-8F7A-0FBF4F2F789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34666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D891-C5A7-14FA-7A0E-A102582FD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1D2C0-42D8-161E-6053-16ED8C0D9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0D99-55CD-1C61-C15D-6E8A44C8B68B}"/>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5" name="Footer Placeholder 4">
            <a:extLst>
              <a:ext uri="{FF2B5EF4-FFF2-40B4-BE49-F238E27FC236}">
                <a16:creationId xmlns:a16="http://schemas.microsoft.com/office/drawing/2014/main" id="{B5147621-A96A-B601-13D2-96144945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58A-C270-408E-E484-037A67D7ADFC}"/>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8776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EF8B0-2DCB-DFFA-5E10-60A5AF659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9CA0A-5900-71AF-BC5B-622C94CF7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85669-6B14-C825-C54B-93D09A21B574}"/>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5" name="Footer Placeholder 4">
            <a:extLst>
              <a:ext uri="{FF2B5EF4-FFF2-40B4-BE49-F238E27FC236}">
                <a16:creationId xmlns:a16="http://schemas.microsoft.com/office/drawing/2014/main" id="{B069432C-2949-E902-CF9D-C64F20506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BE9FF-B7E2-B088-54A5-959C9289CAA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7769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E9A-0DFB-62F6-0ECC-B4909B69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82F0B-B76F-68CD-BCAD-38452014B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22CD-60B6-2104-A6D6-29F80271381A}"/>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5" name="Footer Placeholder 4">
            <a:extLst>
              <a:ext uri="{FF2B5EF4-FFF2-40B4-BE49-F238E27FC236}">
                <a16:creationId xmlns:a16="http://schemas.microsoft.com/office/drawing/2014/main" id="{8A94FB0B-1606-6FB1-9D45-F93365F2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00EB8-CDC0-3B45-1755-6CADA6CB0D3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0339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48E-96CE-F6F4-742B-F7693ADED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64E5C-4E34-0026-0E1A-A642537CB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2DC8F-AC1F-C6D9-45E6-7FA87801B00F}"/>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5" name="Footer Placeholder 4">
            <a:extLst>
              <a:ext uri="{FF2B5EF4-FFF2-40B4-BE49-F238E27FC236}">
                <a16:creationId xmlns:a16="http://schemas.microsoft.com/office/drawing/2014/main" id="{2534B4E1-58E5-E21D-D5E7-F884DAB26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B8B8C-5A73-5342-B834-F3161EA0D26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14187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B821-2A28-8AEF-F142-01F4FA6E3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5EF6-6A20-52F5-1095-BC0B4EA76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3731-A596-983A-7186-1B1728628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B79C-8F37-EB18-75EA-7CB7F5954CF6}"/>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6" name="Footer Placeholder 5">
            <a:extLst>
              <a:ext uri="{FF2B5EF4-FFF2-40B4-BE49-F238E27FC236}">
                <a16:creationId xmlns:a16="http://schemas.microsoft.com/office/drawing/2014/main" id="{F7F25FE0-1E5D-F2CC-4ABE-721DBA4B1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5ACA6-023E-CA78-1D06-41CBF22F75A4}"/>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9618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9A9-863C-FD5B-3C75-7FF8AA61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6F361-6562-323E-1E36-76AB49AA7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0B32B-0C62-F114-CAA4-D6C5E7CF2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BCDA7-3B6C-BF69-595E-341F8CD5D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1F2B5-6AC5-9AF7-3AE3-AF4FB20A2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92A29-4EC5-6D4C-685E-1886781ACBCC}"/>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8" name="Footer Placeholder 7">
            <a:extLst>
              <a:ext uri="{FF2B5EF4-FFF2-40B4-BE49-F238E27FC236}">
                <a16:creationId xmlns:a16="http://schemas.microsoft.com/office/drawing/2014/main" id="{4445EEEB-7D86-CC36-2458-8EA4CCE0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57583-AF3E-84CF-41FD-E344855FCC42}"/>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84228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8600-0702-08AC-11D1-4EC575489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8BF2F-0CA8-F280-8C65-2BFD069D00C7}"/>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4" name="Footer Placeholder 3">
            <a:extLst>
              <a:ext uri="{FF2B5EF4-FFF2-40B4-BE49-F238E27FC236}">
                <a16:creationId xmlns:a16="http://schemas.microsoft.com/office/drawing/2014/main" id="{80BD3F4E-D9B5-3320-9851-FD9C00F10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9B621-1EEE-B2D3-BA1E-3F6099F7FA48}"/>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741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72291-2909-742E-65D2-E4277E0F4900}"/>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3" name="Footer Placeholder 2">
            <a:extLst>
              <a:ext uri="{FF2B5EF4-FFF2-40B4-BE49-F238E27FC236}">
                <a16:creationId xmlns:a16="http://schemas.microsoft.com/office/drawing/2014/main" id="{A992668B-81D9-E1E2-479E-A6923FCED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AEE0C-E911-D2F7-D3C8-7E1F136EE89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5600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3C13-57DF-39F7-FDE2-654CB2598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22460-99EB-F490-0440-727840CA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B5BAA-C9A3-79F0-3EDD-DA6701494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E07CB-F0E8-7384-5DA3-B7E9D3049A8C}"/>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6" name="Footer Placeholder 5">
            <a:extLst>
              <a:ext uri="{FF2B5EF4-FFF2-40B4-BE49-F238E27FC236}">
                <a16:creationId xmlns:a16="http://schemas.microsoft.com/office/drawing/2014/main" id="{63962E5F-34F6-1EA8-48FB-A5AE0668C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C8ADC-BE5A-1E02-F7AA-AA8DB002101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9705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A4F-EF92-5394-07DF-0FC4F9D9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38AF-E808-F446-97CC-9289560B4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B5623-46B7-EC77-D6EC-EE429B3D6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9974E-32A5-D777-A987-AAD3A453398C}"/>
              </a:ext>
            </a:extLst>
          </p:cNvPr>
          <p:cNvSpPr>
            <a:spLocks noGrp="1"/>
          </p:cNvSpPr>
          <p:nvPr>
            <p:ph type="dt" sz="half" idx="10"/>
          </p:nvPr>
        </p:nvSpPr>
        <p:spPr/>
        <p:txBody>
          <a:bodyPr/>
          <a:lstStyle/>
          <a:p>
            <a:fld id="{8D4B971F-AC72-472D-83D4-02A67413D601}" type="datetimeFigureOut">
              <a:rPr lang="en-US" smtClean="0"/>
              <a:t>4/13/2024</a:t>
            </a:fld>
            <a:endParaRPr lang="en-US"/>
          </a:p>
        </p:txBody>
      </p:sp>
      <p:sp>
        <p:nvSpPr>
          <p:cNvPr id="6" name="Footer Placeholder 5">
            <a:extLst>
              <a:ext uri="{FF2B5EF4-FFF2-40B4-BE49-F238E27FC236}">
                <a16:creationId xmlns:a16="http://schemas.microsoft.com/office/drawing/2014/main" id="{FDC7AD34-1661-3266-7650-E73BE95C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BC5FA-5607-78F5-5D84-F421C37B9600}"/>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45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5C4BC-1D6C-FC09-76CD-D82E51FE9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A80156-4FD3-D0AD-65AA-1D35AD928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F7CFB-2C6B-6A30-1D64-1EE38A7EA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B971F-AC72-472D-83D4-02A67413D601}" type="datetimeFigureOut">
              <a:rPr lang="en-US" smtClean="0"/>
              <a:t>4/13/2024</a:t>
            </a:fld>
            <a:endParaRPr lang="en-US"/>
          </a:p>
        </p:txBody>
      </p:sp>
      <p:sp>
        <p:nvSpPr>
          <p:cNvPr id="5" name="Footer Placeholder 4">
            <a:extLst>
              <a:ext uri="{FF2B5EF4-FFF2-40B4-BE49-F238E27FC236}">
                <a16:creationId xmlns:a16="http://schemas.microsoft.com/office/drawing/2014/main" id="{B422F426-5048-36C9-7B03-F3C30592E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90D3B-6EE0-B20D-04E5-08AC1B5F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AA374-08DA-404A-BECB-929245037914}" type="slidenum">
              <a:rPr lang="en-US" smtClean="0"/>
              <a:t>‹#›</a:t>
            </a:fld>
            <a:endParaRPr lang="en-US"/>
          </a:p>
        </p:txBody>
      </p:sp>
    </p:spTree>
    <p:extLst>
      <p:ext uri="{BB962C8B-B14F-4D97-AF65-F5344CB8AC3E}">
        <p14:creationId xmlns:p14="http://schemas.microsoft.com/office/powerpoint/2010/main" val="76259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4B16-8D5A-BFA8-8362-22F3D669623F}"/>
              </a:ext>
            </a:extLst>
          </p:cNvPr>
          <p:cNvSpPr>
            <a:spLocks noGrp="1"/>
          </p:cNvSpPr>
          <p:nvPr>
            <p:ph type="ctrTitle"/>
          </p:nvPr>
        </p:nvSpPr>
        <p:spPr/>
        <p:txBody>
          <a:bodyPr>
            <a:normAutofit/>
          </a:bodyPr>
          <a:lstStyle/>
          <a:p>
            <a:r>
              <a:rPr lang="en-US" dirty="0"/>
              <a:t>Understanding Detection in Cybersecurity</a:t>
            </a:r>
          </a:p>
        </p:txBody>
      </p:sp>
      <p:sp>
        <p:nvSpPr>
          <p:cNvPr id="3" name="Subtitle 2">
            <a:extLst>
              <a:ext uri="{FF2B5EF4-FFF2-40B4-BE49-F238E27FC236}">
                <a16:creationId xmlns:a16="http://schemas.microsoft.com/office/drawing/2014/main" id="{F3060F21-8166-CF73-011B-0231613D3A6C}"/>
              </a:ext>
            </a:extLst>
          </p:cNvPr>
          <p:cNvSpPr>
            <a:spLocks noGrp="1"/>
          </p:cNvSpPr>
          <p:nvPr>
            <p:ph type="subTitle" idx="1"/>
          </p:nvPr>
        </p:nvSpPr>
        <p:spPr/>
        <p:txBody>
          <a:bodyPr>
            <a:normAutofit lnSpcReduction="10000"/>
          </a:bodyPr>
          <a:lstStyle/>
          <a:p>
            <a:r>
              <a:rPr lang="en-US" dirty="0"/>
              <a:t>Hang Yang</a:t>
            </a:r>
          </a:p>
          <a:p>
            <a:r>
              <a:rPr lang="en-US" dirty="0"/>
              <a:t>IS 5403: Cybersecurity</a:t>
            </a:r>
          </a:p>
          <a:p>
            <a:r>
              <a:rPr lang="en-US" dirty="0"/>
              <a:t>Prof. Jaime Martinez</a:t>
            </a:r>
          </a:p>
          <a:p>
            <a:r>
              <a:rPr lang="en-US" dirty="0"/>
              <a:t>April 13, 2024</a:t>
            </a:r>
          </a:p>
        </p:txBody>
      </p:sp>
    </p:spTree>
    <p:extLst>
      <p:ext uri="{BB962C8B-B14F-4D97-AF65-F5344CB8AC3E}">
        <p14:creationId xmlns:p14="http://schemas.microsoft.com/office/powerpoint/2010/main" val="80575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850-5147-C302-4919-23BFD402424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84235B-4C25-9084-D0E0-0EF9441C195D}"/>
              </a:ext>
            </a:extLst>
          </p:cNvPr>
          <p:cNvSpPr>
            <a:spLocks noGrp="1"/>
          </p:cNvSpPr>
          <p:nvPr>
            <p:ph idx="1"/>
          </p:nvPr>
        </p:nvSpPr>
        <p:spPr/>
        <p:txBody>
          <a:bodyPr>
            <a:normAutofit/>
          </a:bodyPr>
          <a:lstStyle/>
          <a:p>
            <a:r>
              <a:rPr lang="en-US" dirty="0"/>
              <a:t>This time Prof. Jeff introduced the detection methodology and related tools: SIEM and XDR.</a:t>
            </a:r>
          </a:p>
          <a:p>
            <a:pPr lvl="1"/>
            <a:r>
              <a:rPr lang="en-US" dirty="0"/>
              <a:t>What is detection</a:t>
            </a:r>
          </a:p>
          <a:p>
            <a:pPr lvl="1"/>
            <a:r>
              <a:rPr lang="en-US" dirty="0"/>
              <a:t>SIEM </a:t>
            </a:r>
            <a:r>
              <a:rPr lang="en-US" dirty="0" err="1"/>
              <a:t>v.s</a:t>
            </a:r>
            <a:r>
              <a:rPr lang="en-US" dirty="0"/>
              <a:t>. XDR or SIEM + XDR</a:t>
            </a:r>
          </a:p>
          <a:p>
            <a:r>
              <a:rPr lang="en-US" dirty="0"/>
              <a:t>The biggest takeaway I learn from the course is that security is composed of prevention, detection and response, not only focusing on prevention. Sometimes, the proper use of combo of detection tools could gain huge benefits than single one.</a:t>
            </a:r>
          </a:p>
        </p:txBody>
      </p:sp>
    </p:spTree>
    <p:extLst>
      <p:ext uri="{BB962C8B-B14F-4D97-AF65-F5344CB8AC3E}">
        <p14:creationId xmlns:p14="http://schemas.microsoft.com/office/powerpoint/2010/main" val="20345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32E-70B5-533F-BD16-1738640B5FD5}"/>
              </a:ext>
            </a:extLst>
          </p:cNvPr>
          <p:cNvSpPr>
            <a:spLocks noGrp="1"/>
          </p:cNvSpPr>
          <p:nvPr>
            <p:ph type="title"/>
          </p:nvPr>
        </p:nvSpPr>
        <p:spPr/>
        <p:txBody>
          <a:bodyPr/>
          <a:lstStyle/>
          <a:p>
            <a:r>
              <a:rPr lang="en-US" dirty="0"/>
              <a:t>Introduction to Detection</a:t>
            </a:r>
          </a:p>
        </p:txBody>
      </p:sp>
      <p:sp>
        <p:nvSpPr>
          <p:cNvPr id="3" name="Content Placeholder 2">
            <a:extLst>
              <a:ext uri="{FF2B5EF4-FFF2-40B4-BE49-F238E27FC236}">
                <a16:creationId xmlns:a16="http://schemas.microsoft.com/office/drawing/2014/main" id="{11DF9EFB-3DCB-FB3D-EDF9-99B705466C0D}"/>
              </a:ext>
            </a:extLst>
          </p:cNvPr>
          <p:cNvSpPr>
            <a:spLocks noGrp="1"/>
          </p:cNvSpPr>
          <p:nvPr>
            <p:ph idx="1"/>
          </p:nvPr>
        </p:nvSpPr>
        <p:spPr/>
        <p:txBody>
          <a:bodyPr/>
          <a:lstStyle/>
          <a:p>
            <a:r>
              <a:rPr lang="en-US" dirty="0"/>
              <a:t>Based on Prof. Jeff’s introduction, he would define the steps of detection as monitor, analyze, report and threat hunting. </a:t>
            </a:r>
          </a:p>
          <a:p>
            <a:r>
              <a:rPr lang="en-US" dirty="0"/>
              <a:t>We will use SIEM to elaborate detection steps</a:t>
            </a:r>
          </a:p>
          <a:p>
            <a:pPr lvl="1"/>
            <a:r>
              <a:rPr lang="en-US" dirty="0"/>
              <a:t>Data collection is the first step to set up data ETL pipeline</a:t>
            </a:r>
          </a:p>
          <a:p>
            <a:pPr lvl="1"/>
            <a:r>
              <a:rPr lang="en-US" dirty="0"/>
              <a:t>Data correlation is aggregation on similar logs/alerts/alarms</a:t>
            </a:r>
          </a:p>
          <a:p>
            <a:pPr lvl="1"/>
            <a:r>
              <a:rPr lang="en-US" dirty="0"/>
              <a:t>Data analysis is process on default rules, customized rules, or anomalies by AI/MC</a:t>
            </a:r>
          </a:p>
          <a:p>
            <a:pPr lvl="1"/>
            <a:r>
              <a:rPr lang="en-US" dirty="0"/>
              <a:t>Data report is the trends that could inform security professional on what is doing right and what needs to be enhanced</a:t>
            </a:r>
          </a:p>
          <a:p>
            <a:endParaRPr lang="en-US" dirty="0"/>
          </a:p>
        </p:txBody>
      </p:sp>
    </p:spTree>
    <p:extLst>
      <p:ext uri="{BB962C8B-B14F-4D97-AF65-F5344CB8AC3E}">
        <p14:creationId xmlns:p14="http://schemas.microsoft.com/office/powerpoint/2010/main" val="214772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0BD5-3CDE-38DF-822B-86EBACA10562}"/>
              </a:ext>
            </a:extLst>
          </p:cNvPr>
          <p:cNvSpPr>
            <a:spLocks noGrp="1"/>
          </p:cNvSpPr>
          <p:nvPr>
            <p:ph type="title"/>
          </p:nvPr>
        </p:nvSpPr>
        <p:spPr/>
        <p:txBody>
          <a:bodyPr/>
          <a:lstStyle/>
          <a:p>
            <a:r>
              <a:rPr lang="en-US" dirty="0"/>
              <a:t>SIEM + XDR</a:t>
            </a:r>
          </a:p>
        </p:txBody>
      </p:sp>
      <p:graphicFrame>
        <p:nvGraphicFramePr>
          <p:cNvPr id="4" name="Table 4">
            <a:extLst>
              <a:ext uri="{FF2B5EF4-FFF2-40B4-BE49-F238E27FC236}">
                <a16:creationId xmlns:a16="http://schemas.microsoft.com/office/drawing/2014/main" id="{BDCDEFAD-F5E6-11B9-61D4-7C1C908B955D}"/>
              </a:ext>
            </a:extLst>
          </p:cNvPr>
          <p:cNvGraphicFramePr>
            <a:graphicFrameLocks noGrp="1"/>
          </p:cNvGraphicFramePr>
          <p:nvPr>
            <p:ph idx="1"/>
            <p:extLst>
              <p:ext uri="{D42A27DB-BD31-4B8C-83A1-F6EECF244321}">
                <p14:modId xmlns:p14="http://schemas.microsoft.com/office/powerpoint/2010/main" val="3206169857"/>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3975274"/>
                    </a:ext>
                  </a:extLst>
                </a:gridCol>
                <a:gridCol w="5257800">
                  <a:extLst>
                    <a:ext uri="{9D8B030D-6E8A-4147-A177-3AD203B41FA5}">
                      <a16:colId xmlns:a16="http://schemas.microsoft.com/office/drawing/2014/main" val="3665958776"/>
                    </a:ext>
                  </a:extLst>
                </a:gridCol>
              </a:tblGrid>
              <a:tr h="370840">
                <a:tc>
                  <a:txBody>
                    <a:bodyPr/>
                    <a:lstStyle/>
                    <a:p>
                      <a:r>
                        <a:rPr lang="en-US" dirty="0"/>
                        <a:t>SIEM (Security information and event management)</a:t>
                      </a:r>
                    </a:p>
                  </a:txBody>
                  <a:tcPr/>
                </a:tc>
                <a:tc>
                  <a:txBody>
                    <a:bodyPr/>
                    <a:lstStyle/>
                    <a:p>
                      <a:r>
                        <a:rPr lang="en-US" dirty="0"/>
                        <a:t>XDR (Extended Detection and Response)</a:t>
                      </a:r>
                    </a:p>
                  </a:txBody>
                  <a:tcPr/>
                </a:tc>
                <a:extLst>
                  <a:ext uri="{0D108BD9-81ED-4DB2-BD59-A6C34878D82A}">
                    <a16:rowId xmlns:a16="http://schemas.microsoft.com/office/drawing/2014/main" val="849793432"/>
                  </a:ext>
                </a:extLst>
              </a:tr>
              <a:tr h="370840">
                <a:tc>
                  <a:txBody>
                    <a:bodyPr/>
                    <a:lstStyle/>
                    <a:p>
                      <a:r>
                        <a:rPr lang="en-US" dirty="0"/>
                        <a:t>Bottom-up approach</a:t>
                      </a:r>
                    </a:p>
                  </a:txBody>
                  <a:tcPr/>
                </a:tc>
                <a:tc>
                  <a:txBody>
                    <a:bodyPr/>
                    <a:lstStyle/>
                    <a:p>
                      <a:r>
                        <a:rPr lang="en-US" dirty="0"/>
                        <a:t>Top-down approach </a:t>
                      </a:r>
                    </a:p>
                  </a:txBody>
                  <a:tcPr/>
                </a:tc>
                <a:extLst>
                  <a:ext uri="{0D108BD9-81ED-4DB2-BD59-A6C34878D82A}">
                    <a16:rowId xmlns:a16="http://schemas.microsoft.com/office/drawing/2014/main" val="613430464"/>
                  </a:ext>
                </a:extLst>
              </a:tr>
              <a:tr h="370840">
                <a:tc>
                  <a:txBody>
                    <a:bodyPr/>
                    <a:lstStyle/>
                    <a:p>
                      <a:r>
                        <a:rPr lang="en-US" dirty="0"/>
                        <a:t>Huge data storage for seas of collected data</a:t>
                      </a:r>
                    </a:p>
                  </a:txBody>
                  <a:tcPr/>
                </a:tc>
                <a:tc>
                  <a:txBody>
                    <a:bodyPr/>
                    <a:lstStyle/>
                    <a:p>
                      <a:r>
                        <a:rPr lang="en-US" dirty="0"/>
                        <a:t>No database</a:t>
                      </a:r>
                    </a:p>
                  </a:txBody>
                  <a:tcPr/>
                </a:tc>
                <a:extLst>
                  <a:ext uri="{0D108BD9-81ED-4DB2-BD59-A6C34878D82A}">
                    <a16:rowId xmlns:a16="http://schemas.microsoft.com/office/drawing/2014/main" val="2584099956"/>
                  </a:ext>
                </a:extLst>
              </a:tr>
              <a:tr h="370840">
                <a:tc>
                  <a:txBody>
                    <a:bodyPr/>
                    <a:lstStyle/>
                    <a:p>
                      <a:r>
                        <a:rPr lang="en-US" dirty="0"/>
                        <a:t>Correlate and Analyze</a:t>
                      </a:r>
                    </a:p>
                  </a:txBody>
                  <a:tcPr/>
                </a:tc>
                <a:tc>
                  <a:txBody>
                    <a:bodyPr/>
                    <a:lstStyle/>
                    <a:p>
                      <a:r>
                        <a:rPr lang="en-US" dirty="0"/>
                        <a:t>Real-time Poll and Analyze</a:t>
                      </a:r>
                    </a:p>
                  </a:txBody>
                  <a:tcPr/>
                </a:tc>
                <a:extLst>
                  <a:ext uri="{0D108BD9-81ED-4DB2-BD59-A6C34878D82A}">
                    <a16:rowId xmlns:a16="http://schemas.microsoft.com/office/drawing/2014/main" val="2538117272"/>
                  </a:ext>
                </a:extLst>
              </a:tr>
            </a:tbl>
          </a:graphicData>
        </a:graphic>
      </p:graphicFrame>
      <p:sp>
        <p:nvSpPr>
          <p:cNvPr id="5" name="TextBox 4">
            <a:extLst>
              <a:ext uri="{FF2B5EF4-FFF2-40B4-BE49-F238E27FC236}">
                <a16:creationId xmlns:a16="http://schemas.microsoft.com/office/drawing/2014/main" id="{414D02A3-5C6E-8F24-544A-699059EE3D76}"/>
              </a:ext>
            </a:extLst>
          </p:cNvPr>
          <p:cNvSpPr txBox="1"/>
          <p:nvPr/>
        </p:nvSpPr>
        <p:spPr>
          <a:xfrm>
            <a:off x="838201" y="3489267"/>
            <a:ext cx="10515599" cy="2677656"/>
          </a:xfrm>
          <a:prstGeom prst="rect">
            <a:avLst/>
          </a:prstGeom>
          <a:noFill/>
        </p:spPr>
        <p:txBody>
          <a:bodyPr wrap="square" rtlCol="0">
            <a:spAutoFit/>
          </a:bodyPr>
          <a:lstStyle/>
          <a:p>
            <a:r>
              <a:rPr lang="en-US" sz="2400" dirty="0"/>
              <a:t>They are all good tools to handle detection tasks. However, SIEM strengthen more on the predefined rule/policy check, anomalies detection. While XDR excels in-time Polling and saves cost on the data storage of tons of collected information which SIEM does. However, XDR could miss some unexpected cases if the real-time polling is not complete or accurate. Thus, I agree on the Prof.’s idea to put them together, which means we could take use of SIEM to extract the specific alarms and send the self-check feedback request to individual domains.</a:t>
            </a:r>
          </a:p>
        </p:txBody>
      </p:sp>
    </p:spTree>
    <p:extLst>
      <p:ext uri="{BB962C8B-B14F-4D97-AF65-F5344CB8AC3E}">
        <p14:creationId xmlns:p14="http://schemas.microsoft.com/office/powerpoint/2010/main" val="108383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B584-D17D-0508-5C8D-12BED263749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4FEB552-E00D-E67B-5BEF-699C53209BA9}"/>
              </a:ext>
            </a:extLst>
          </p:cNvPr>
          <p:cNvSpPr>
            <a:spLocks noGrp="1"/>
          </p:cNvSpPr>
          <p:nvPr>
            <p:ph idx="1"/>
          </p:nvPr>
        </p:nvSpPr>
        <p:spPr/>
        <p:txBody>
          <a:bodyPr>
            <a:normAutofit/>
          </a:bodyPr>
          <a:lstStyle/>
          <a:p>
            <a:r>
              <a:rPr lang="en-US" dirty="0"/>
              <a:t>IBM(n.d.). What is incident response? IBM. Retrieved from</a:t>
            </a:r>
          </a:p>
          <a:p>
            <a:pPr marL="0" indent="914400">
              <a:buNone/>
            </a:pPr>
            <a:r>
              <a:rPr lang="en-US" dirty="0"/>
              <a:t>https://www.ibm.com/topics/incident-response</a:t>
            </a:r>
          </a:p>
          <a:p>
            <a:endParaRPr lang="en-US" dirty="0"/>
          </a:p>
        </p:txBody>
      </p:sp>
    </p:spTree>
    <p:extLst>
      <p:ext uri="{BB962C8B-B14F-4D97-AF65-F5344CB8AC3E}">
        <p14:creationId xmlns:p14="http://schemas.microsoft.com/office/powerpoint/2010/main" val="39520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358</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Arial</vt:lpstr>
      <vt:lpstr>Calibri Light</vt:lpstr>
      <vt:lpstr>Office Theme</vt:lpstr>
      <vt:lpstr>Understanding Detection in Cybersecurity</vt:lpstr>
      <vt:lpstr>Introduction</vt:lpstr>
      <vt:lpstr>Introduction to Detection</vt:lpstr>
      <vt:lpstr>SIEM + XDR</vt:lpstr>
      <vt:lpstr>References</vt:lpstr>
    </vt:vector>
  </TitlesOfParts>
  <Company>SMS Assist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(Henry) Yang</dc:creator>
  <cp:lastModifiedBy>Hang (Henry) Yang</cp:lastModifiedBy>
  <cp:revision>121</cp:revision>
  <dcterms:created xsi:type="dcterms:W3CDTF">2024-03-16T16:03:14Z</dcterms:created>
  <dcterms:modified xsi:type="dcterms:W3CDTF">2024-04-13T16:40:09Z</dcterms:modified>
</cp:coreProperties>
</file>