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3" r:id="rId5"/>
    <p:sldId id="264"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5/3/2024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5/3/2024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Understanding Data Security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May 3,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This time, Prof. Jeff explained data security in the Cybersecurity architecture. He saw the data part as the very critical core part of the whole security world. Because all we have discussed so far is to protect the data.</a:t>
            </a:r>
          </a:p>
          <a:p>
            <a:pPr lvl="1"/>
            <a:r>
              <a:rPr lang="en-US" dirty="0"/>
              <a:t>Why data security matters?</a:t>
            </a:r>
          </a:p>
          <a:p>
            <a:pPr lvl="1"/>
            <a:r>
              <a:rPr lang="en-US" dirty="0"/>
              <a:t>Data security approaches</a:t>
            </a:r>
          </a:p>
          <a:p>
            <a:pPr lvl="1"/>
            <a:r>
              <a:rPr lang="en-US" dirty="0"/>
              <a:t>How to reduce loss in data breach</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Data breach</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a:bodyPr>
          <a:lstStyle/>
          <a:p>
            <a:r>
              <a:rPr lang="en-US" dirty="0"/>
              <a:t>Data breach is an incident that your data is leaked without your awareness or authorization.</a:t>
            </a:r>
          </a:p>
          <a:p>
            <a:r>
              <a:rPr lang="en-US" dirty="0"/>
              <a:t>Based on latest report</a:t>
            </a:r>
          </a:p>
          <a:p>
            <a:pPr lvl="1"/>
            <a:r>
              <a:rPr lang="en-US" dirty="0"/>
              <a:t>$4.45M average cost of a data breach globally</a:t>
            </a:r>
          </a:p>
          <a:p>
            <a:pPr lvl="1"/>
            <a:r>
              <a:rPr lang="en-US" dirty="0"/>
              <a:t>51% of organizations are planning to increase security investments due to data breach</a:t>
            </a:r>
          </a:p>
          <a:p>
            <a:pPr lvl="1"/>
            <a:r>
              <a:rPr lang="en-US" dirty="0"/>
              <a:t>$1.76M savings for using security AI and automation</a:t>
            </a:r>
          </a:p>
        </p:txBody>
      </p:sp>
    </p:spTree>
    <p:extLst>
      <p:ext uri="{BB962C8B-B14F-4D97-AF65-F5344CB8AC3E}">
        <p14:creationId xmlns:p14="http://schemas.microsoft.com/office/powerpoint/2010/main" val="339299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Data Security Processes</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normAutofit/>
          </a:bodyPr>
          <a:lstStyle/>
          <a:p>
            <a:r>
              <a:rPr lang="en-US" dirty="0"/>
              <a:t>Governance &amp; Discovery</a:t>
            </a:r>
          </a:p>
          <a:p>
            <a:pPr lvl="1"/>
            <a:r>
              <a:rPr lang="en-US" dirty="0"/>
              <a:t>Data security specifications, designs and guides to recover</a:t>
            </a:r>
          </a:p>
          <a:p>
            <a:pPr lvl="1"/>
            <a:r>
              <a:rPr lang="en-US" dirty="0"/>
              <a:t>Understanding data structures</a:t>
            </a:r>
          </a:p>
          <a:p>
            <a:r>
              <a:rPr lang="en-US" dirty="0"/>
              <a:t>Protection &amp; Compliance</a:t>
            </a:r>
          </a:p>
          <a:p>
            <a:pPr lvl="1"/>
            <a:r>
              <a:rPr lang="en-US" dirty="0"/>
              <a:t>Encryption, Key management, access control, backup</a:t>
            </a:r>
          </a:p>
          <a:p>
            <a:pPr lvl="1"/>
            <a:r>
              <a:rPr lang="en-US" dirty="0"/>
              <a:t>Familiar with industry regulations, like GDPR, HIPPA</a:t>
            </a:r>
          </a:p>
          <a:p>
            <a:r>
              <a:rPr lang="en-US" dirty="0"/>
              <a:t>Detection &amp; Response</a:t>
            </a:r>
          </a:p>
          <a:p>
            <a:pPr lvl="1"/>
            <a:r>
              <a:rPr lang="en-US" dirty="0"/>
              <a:t>Monitor, UBA, Alerts</a:t>
            </a:r>
          </a:p>
          <a:p>
            <a:pPr lvl="1"/>
            <a:r>
              <a:rPr lang="en-US" dirty="0"/>
              <a:t>Cases/DYB/Orchestration/Automation</a:t>
            </a:r>
          </a:p>
          <a:p>
            <a:pPr lvl="1"/>
            <a:endParaRPr lang="en-US" dirty="0"/>
          </a:p>
        </p:txBody>
      </p:sp>
    </p:spTree>
    <p:extLst>
      <p:ext uri="{BB962C8B-B14F-4D97-AF65-F5344CB8AC3E}">
        <p14:creationId xmlns:p14="http://schemas.microsoft.com/office/powerpoint/2010/main" val="21477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730C-D5A8-CEC6-0B12-9E76058697DD}"/>
              </a:ext>
            </a:extLst>
          </p:cNvPr>
          <p:cNvSpPr>
            <a:spLocks noGrp="1"/>
          </p:cNvSpPr>
          <p:nvPr>
            <p:ph type="title"/>
          </p:nvPr>
        </p:nvSpPr>
        <p:spPr/>
        <p:txBody>
          <a:bodyPr/>
          <a:lstStyle/>
          <a:p>
            <a:r>
              <a:rPr lang="en-US" dirty="0"/>
              <a:t>How to reduce cost on data breach</a:t>
            </a:r>
          </a:p>
        </p:txBody>
      </p:sp>
      <p:sp>
        <p:nvSpPr>
          <p:cNvPr id="3" name="Content Placeholder 2">
            <a:extLst>
              <a:ext uri="{FF2B5EF4-FFF2-40B4-BE49-F238E27FC236}">
                <a16:creationId xmlns:a16="http://schemas.microsoft.com/office/drawing/2014/main" id="{EF26AFA2-A153-5C4B-C794-157504AA43E2}"/>
              </a:ext>
            </a:extLst>
          </p:cNvPr>
          <p:cNvSpPr>
            <a:spLocks noGrp="1"/>
          </p:cNvSpPr>
          <p:nvPr>
            <p:ph idx="1"/>
          </p:nvPr>
        </p:nvSpPr>
        <p:spPr/>
        <p:txBody>
          <a:bodyPr/>
          <a:lstStyle/>
          <a:p>
            <a:r>
              <a:rPr lang="en-US" dirty="0"/>
              <a:t>Use security AI and automation</a:t>
            </a:r>
          </a:p>
          <a:p>
            <a:r>
              <a:rPr lang="en-US" dirty="0" err="1"/>
              <a:t>DevSecOps</a:t>
            </a:r>
            <a:endParaRPr lang="en-US" dirty="0"/>
          </a:p>
          <a:p>
            <a:r>
              <a:rPr lang="en-US" dirty="0"/>
              <a:t>Incident Response</a:t>
            </a:r>
          </a:p>
          <a:p>
            <a:r>
              <a:rPr lang="en-US" dirty="0"/>
              <a:t>Encryption at rest / in motion</a:t>
            </a:r>
          </a:p>
          <a:p>
            <a:r>
              <a:rPr lang="en-US" dirty="0"/>
              <a:t>Employer training</a:t>
            </a:r>
          </a:p>
        </p:txBody>
      </p:sp>
    </p:spTree>
    <p:extLst>
      <p:ext uri="{BB962C8B-B14F-4D97-AF65-F5344CB8AC3E}">
        <p14:creationId xmlns:p14="http://schemas.microsoft.com/office/powerpoint/2010/main" val="261152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IBM.(n.d.). Cost of a Data Breach Report 2023. IBM. Retrieved from</a:t>
            </a:r>
          </a:p>
          <a:p>
            <a:pPr marL="0" indent="914400">
              <a:buNone/>
            </a:pPr>
            <a:r>
              <a:rPr lang="en-US" dirty="0"/>
              <a:t>https://www.ibm.com/reports/data-breach?utm_content=SRCWW&amp;p1=Search&amp;p4=43700077724064012&amp;p5=e&amp;p9=58700008523619415&amp;gad_source=1&amp;gclid=Cj0KCQjwltKxBhDMARIsAG8KnqXaju1NhPbnXjye3Je9tWKVO9UwAT-aRPbkPJx7-O02HAwnwWH1nBcaAp6aEALw_wcB&amp;gclsrc=aw.ds</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276</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Data Security in Cybersecurity</vt:lpstr>
      <vt:lpstr>Introduction</vt:lpstr>
      <vt:lpstr>Data breach</vt:lpstr>
      <vt:lpstr>Data Security Processes</vt:lpstr>
      <vt:lpstr>How to reduce cost on data breach</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265</cp:revision>
  <dcterms:created xsi:type="dcterms:W3CDTF">2024-03-16T16:03:14Z</dcterms:created>
  <dcterms:modified xsi:type="dcterms:W3CDTF">2024-05-04T02:41:18Z</dcterms:modified>
</cp:coreProperties>
</file>