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64" r:id="rId4"/>
    <p:sldId id="260" r:id="rId5"/>
    <p:sldId id="261" r:id="rId6"/>
    <p:sldId id="262" r:id="rId7"/>
    <p:sldId id="263"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2FCE-4BE9-C055-E5B8-FECB98F0F9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2F547A-B37D-4C56-6292-1BD4DB1106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85DEE9-D79D-B985-AA19-22FF3013510F}"/>
              </a:ext>
            </a:extLst>
          </p:cNvPr>
          <p:cNvSpPr>
            <a:spLocks noGrp="1"/>
          </p:cNvSpPr>
          <p:nvPr>
            <p:ph type="dt" sz="half" idx="10"/>
          </p:nvPr>
        </p:nvSpPr>
        <p:spPr/>
        <p:txBody>
          <a:bodyPr/>
          <a:lstStyle/>
          <a:p>
            <a:fld id="{8D4B971F-AC72-472D-83D4-02A67413D601}" type="datetimeFigureOut">
              <a:rPr lang="en-US" smtClean="0"/>
              <a:t>9/8/2024</a:t>
            </a:fld>
            <a:endParaRPr lang="en-US"/>
          </a:p>
        </p:txBody>
      </p:sp>
      <p:sp>
        <p:nvSpPr>
          <p:cNvPr id="5" name="Footer Placeholder 4">
            <a:extLst>
              <a:ext uri="{FF2B5EF4-FFF2-40B4-BE49-F238E27FC236}">
                <a16:creationId xmlns:a16="http://schemas.microsoft.com/office/drawing/2014/main" id="{4A43EF64-6E36-02D8-A512-66834A716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24574-4688-F6A2-8F7A-0FBF4F2F789E}"/>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1346667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D891-C5A7-14FA-7A0E-A102582FD2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01D2C0-42D8-161E-6053-16ED8C0D94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70D99-55CD-1C61-C15D-6E8A44C8B68B}"/>
              </a:ext>
            </a:extLst>
          </p:cNvPr>
          <p:cNvSpPr>
            <a:spLocks noGrp="1"/>
          </p:cNvSpPr>
          <p:nvPr>
            <p:ph type="dt" sz="half" idx="10"/>
          </p:nvPr>
        </p:nvSpPr>
        <p:spPr/>
        <p:txBody>
          <a:bodyPr/>
          <a:lstStyle/>
          <a:p>
            <a:fld id="{8D4B971F-AC72-472D-83D4-02A67413D601}" type="datetimeFigureOut">
              <a:rPr lang="en-US" smtClean="0"/>
              <a:t>9/8/2024</a:t>
            </a:fld>
            <a:endParaRPr lang="en-US"/>
          </a:p>
        </p:txBody>
      </p:sp>
      <p:sp>
        <p:nvSpPr>
          <p:cNvPr id="5" name="Footer Placeholder 4">
            <a:extLst>
              <a:ext uri="{FF2B5EF4-FFF2-40B4-BE49-F238E27FC236}">
                <a16:creationId xmlns:a16="http://schemas.microsoft.com/office/drawing/2014/main" id="{B5147621-A96A-B601-13D2-96144945F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7A58A-C270-408E-E484-037A67D7ADFC}"/>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87760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EF8B0-2DCB-DFFA-5E10-60A5AF659C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69CA0A-5900-71AF-BC5B-622C94CF7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85669-6B14-C825-C54B-93D09A21B574}"/>
              </a:ext>
            </a:extLst>
          </p:cNvPr>
          <p:cNvSpPr>
            <a:spLocks noGrp="1"/>
          </p:cNvSpPr>
          <p:nvPr>
            <p:ph type="dt" sz="half" idx="10"/>
          </p:nvPr>
        </p:nvSpPr>
        <p:spPr/>
        <p:txBody>
          <a:bodyPr/>
          <a:lstStyle/>
          <a:p>
            <a:fld id="{8D4B971F-AC72-472D-83D4-02A67413D601}" type="datetimeFigureOut">
              <a:rPr lang="en-US" smtClean="0"/>
              <a:t>9/8/2024</a:t>
            </a:fld>
            <a:endParaRPr lang="en-US"/>
          </a:p>
        </p:txBody>
      </p:sp>
      <p:sp>
        <p:nvSpPr>
          <p:cNvPr id="5" name="Footer Placeholder 4">
            <a:extLst>
              <a:ext uri="{FF2B5EF4-FFF2-40B4-BE49-F238E27FC236}">
                <a16:creationId xmlns:a16="http://schemas.microsoft.com/office/drawing/2014/main" id="{B069432C-2949-E902-CF9D-C64F20506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BE9FF-B7E2-B088-54A5-959C9289CAAD}"/>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77699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2E9A-0DFB-62F6-0ECC-B4909B69C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82F0B-B76F-68CD-BCAD-38452014B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322CD-60B6-2104-A6D6-29F80271381A}"/>
              </a:ext>
            </a:extLst>
          </p:cNvPr>
          <p:cNvSpPr>
            <a:spLocks noGrp="1"/>
          </p:cNvSpPr>
          <p:nvPr>
            <p:ph type="dt" sz="half" idx="10"/>
          </p:nvPr>
        </p:nvSpPr>
        <p:spPr/>
        <p:txBody>
          <a:bodyPr/>
          <a:lstStyle/>
          <a:p>
            <a:fld id="{8D4B971F-AC72-472D-83D4-02A67413D601}" type="datetimeFigureOut">
              <a:rPr lang="en-US" smtClean="0"/>
              <a:t>9/8/2024</a:t>
            </a:fld>
            <a:endParaRPr lang="en-US"/>
          </a:p>
        </p:txBody>
      </p:sp>
      <p:sp>
        <p:nvSpPr>
          <p:cNvPr id="5" name="Footer Placeholder 4">
            <a:extLst>
              <a:ext uri="{FF2B5EF4-FFF2-40B4-BE49-F238E27FC236}">
                <a16:creationId xmlns:a16="http://schemas.microsoft.com/office/drawing/2014/main" id="{8A94FB0B-1606-6FB1-9D45-F93365F2B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00EB8-CDC0-3B45-1755-6CADA6CB0D39}"/>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0339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148E-96CE-F6F4-742B-F7693ADED4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764E5C-4E34-0026-0E1A-A642537CB7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C2DC8F-AC1F-C6D9-45E6-7FA87801B00F}"/>
              </a:ext>
            </a:extLst>
          </p:cNvPr>
          <p:cNvSpPr>
            <a:spLocks noGrp="1"/>
          </p:cNvSpPr>
          <p:nvPr>
            <p:ph type="dt" sz="half" idx="10"/>
          </p:nvPr>
        </p:nvSpPr>
        <p:spPr/>
        <p:txBody>
          <a:bodyPr/>
          <a:lstStyle/>
          <a:p>
            <a:fld id="{8D4B971F-AC72-472D-83D4-02A67413D601}" type="datetimeFigureOut">
              <a:rPr lang="en-US" smtClean="0"/>
              <a:t>9/8/2024</a:t>
            </a:fld>
            <a:endParaRPr lang="en-US"/>
          </a:p>
        </p:txBody>
      </p:sp>
      <p:sp>
        <p:nvSpPr>
          <p:cNvPr id="5" name="Footer Placeholder 4">
            <a:extLst>
              <a:ext uri="{FF2B5EF4-FFF2-40B4-BE49-F238E27FC236}">
                <a16:creationId xmlns:a16="http://schemas.microsoft.com/office/drawing/2014/main" id="{2534B4E1-58E5-E21D-D5E7-F884DAB26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B8B8C-5A73-5342-B834-F3161EA0D26D}"/>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14187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B821-2A28-8AEF-F142-01F4FA6E3C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7D5EF6-6A20-52F5-1095-BC0B4EA76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763731-A596-983A-7186-1B1728628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5B79C-8F37-EB18-75EA-7CB7F5954CF6}"/>
              </a:ext>
            </a:extLst>
          </p:cNvPr>
          <p:cNvSpPr>
            <a:spLocks noGrp="1"/>
          </p:cNvSpPr>
          <p:nvPr>
            <p:ph type="dt" sz="half" idx="10"/>
          </p:nvPr>
        </p:nvSpPr>
        <p:spPr/>
        <p:txBody>
          <a:bodyPr/>
          <a:lstStyle/>
          <a:p>
            <a:fld id="{8D4B971F-AC72-472D-83D4-02A67413D601}" type="datetimeFigureOut">
              <a:rPr lang="en-US" smtClean="0"/>
              <a:t>9/8/2024</a:t>
            </a:fld>
            <a:endParaRPr lang="en-US"/>
          </a:p>
        </p:txBody>
      </p:sp>
      <p:sp>
        <p:nvSpPr>
          <p:cNvPr id="6" name="Footer Placeholder 5">
            <a:extLst>
              <a:ext uri="{FF2B5EF4-FFF2-40B4-BE49-F238E27FC236}">
                <a16:creationId xmlns:a16="http://schemas.microsoft.com/office/drawing/2014/main" id="{F7F25FE0-1E5D-F2CC-4ABE-721DBA4B1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5ACA6-023E-CA78-1D06-41CBF22F75A4}"/>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29618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E59A9-863C-FD5B-3C75-7FF8AA6136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6F361-6562-323E-1E36-76AB49AA7B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10B32B-0C62-F114-CAA4-D6C5E7CF22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EBCDA7-3B6C-BF69-595E-341F8CD5D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41F2B5-6AC5-9AF7-3AE3-AF4FB20A2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C92A29-4EC5-6D4C-685E-1886781ACBCC}"/>
              </a:ext>
            </a:extLst>
          </p:cNvPr>
          <p:cNvSpPr>
            <a:spLocks noGrp="1"/>
          </p:cNvSpPr>
          <p:nvPr>
            <p:ph type="dt" sz="half" idx="10"/>
          </p:nvPr>
        </p:nvSpPr>
        <p:spPr/>
        <p:txBody>
          <a:bodyPr/>
          <a:lstStyle/>
          <a:p>
            <a:fld id="{8D4B971F-AC72-472D-83D4-02A67413D601}" type="datetimeFigureOut">
              <a:rPr lang="en-US" smtClean="0"/>
              <a:t>9/8/2024</a:t>
            </a:fld>
            <a:endParaRPr lang="en-US"/>
          </a:p>
        </p:txBody>
      </p:sp>
      <p:sp>
        <p:nvSpPr>
          <p:cNvPr id="8" name="Footer Placeholder 7">
            <a:extLst>
              <a:ext uri="{FF2B5EF4-FFF2-40B4-BE49-F238E27FC236}">
                <a16:creationId xmlns:a16="http://schemas.microsoft.com/office/drawing/2014/main" id="{4445EEEB-7D86-CC36-2458-8EA4CCE053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E57583-AF3E-84CF-41FD-E344855FCC42}"/>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184228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8600-0702-08AC-11D1-4EC575489B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48BF2F-0CA8-F280-8C65-2BFD069D00C7}"/>
              </a:ext>
            </a:extLst>
          </p:cNvPr>
          <p:cNvSpPr>
            <a:spLocks noGrp="1"/>
          </p:cNvSpPr>
          <p:nvPr>
            <p:ph type="dt" sz="half" idx="10"/>
          </p:nvPr>
        </p:nvSpPr>
        <p:spPr/>
        <p:txBody>
          <a:bodyPr/>
          <a:lstStyle/>
          <a:p>
            <a:fld id="{8D4B971F-AC72-472D-83D4-02A67413D601}" type="datetimeFigureOut">
              <a:rPr lang="en-US" smtClean="0"/>
              <a:t>9/8/2024</a:t>
            </a:fld>
            <a:endParaRPr lang="en-US"/>
          </a:p>
        </p:txBody>
      </p:sp>
      <p:sp>
        <p:nvSpPr>
          <p:cNvPr id="4" name="Footer Placeholder 3">
            <a:extLst>
              <a:ext uri="{FF2B5EF4-FFF2-40B4-BE49-F238E27FC236}">
                <a16:creationId xmlns:a16="http://schemas.microsoft.com/office/drawing/2014/main" id="{80BD3F4E-D9B5-3320-9851-FD9C00F10D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C9B621-1EEE-B2D3-BA1E-3F6099F7FA48}"/>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2741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772291-2909-742E-65D2-E4277E0F4900}"/>
              </a:ext>
            </a:extLst>
          </p:cNvPr>
          <p:cNvSpPr>
            <a:spLocks noGrp="1"/>
          </p:cNvSpPr>
          <p:nvPr>
            <p:ph type="dt" sz="half" idx="10"/>
          </p:nvPr>
        </p:nvSpPr>
        <p:spPr/>
        <p:txBody>
          <a:bodyPr/>
          <a:lstStyle/>
          <a:p>
            <a:fld id="{8D4B971F-AC72-472D-83D4-02A67413D601}" type="datetimeFigureOut">
              <a:rPr lang="en-US" smtClean="0"/>
              <a:t>9/8/2024</a:t>
            </a:fld>
            <a:endParaRPr lang="en-US"/>
          </a:p>
        </p:txBody>
      </p:sp>
      <p:sp>
        <p:nvSpPr>
          <p:cNvPr id="3" name="Footer Placeholder 2">
            <a:extLst>
              <a:ext uri="{FF2B5EF4-FFF2-40B4-BE49-F238E27FC236}">
                <a16:creationId xmlns:a16="http://schemas.microsoft.com/office/drawing/2014/main" id="{A992668B-81D9-E1E2-479E-A6923FCED4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4AEE0C-E911-D2F7-D3C8-7E1F136EE899}"/>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56003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3C13-57DF-39F7-FDE2-654CB2598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422460-99EB-F490-0440-727840CA2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5B5BAA-C9A3-79F0-3EDD-DA6701494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E07CB-F0E8-7384-5DA3-B7E9D3049A8C}"/>
              </a:ext>
            </a:extLst>
          </p:cNvPr>
          <p:cNvSpPr>
            <a:spLocks noGrp="1"/>
          </p:cNvSpPr>
          <p:nvPr>
            <p:ph type="dt" sz="half" idx="10"/>
          </p:nvPr>
        </p:nvSpPr>
        <p:spPr/>
        <p:txBody>
          <a:bodyPr/>
          <a:lstStyle/>
          <a:p>
            <a:fld id="{8D4B971F-AC72-472D-83D4-02A67413D601}" type="datetimeFigureOut">
              <a:rPr lang="en-US" smtClean="0"/>
              <a:t>9/8/2024</a:t>
            </a:fld>
            <a:endParaRPr lang="en-US"/>
          </a:p>
        </p:txBody>
      </p:sp>
      <p:sp>
        <p:nvSpPr>
          <p:cNvPr id="6" name="Footer Placeholder 5">
            <a:extLst>
              <a:ext uri="{FF2B5EF4-FFF2-40B4-BE49-F238E27FC236}">
                <a16:creationId xmlns:a16="http://schemas.microsoft.com/office/drawing/2014/main" id="{63962E5F-34F6-1EA8-48FB-A5AE0668C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C8ADC-BE5A-1E02-F7AA-AA8DB002101E}"/>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97059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CA4F-EF92-5394-07DF-0FC4F9D91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938AF-E808-F446-97CC-9289560B4D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B5623-46B7-EC77-D6EC-EE429B3D6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9974E-32A5-D777-A987-AAD3A453398C}"/>
              </a:ext>
            </a:extLst>
          </p:cNvPr>
          <p:cNvSpPr>
            <a:spLocks noGrp="1"/>
          </p:cNvSpPr>
          <p:nvPr>
            <p:ph type="dt" sz="half" idx="10"/>
          </p:nvPr>
        </p:nvSpPr>
        <p:spPr/>
        <p:txBody>
          <a:bodyPr/>
          <a:lstStyle/>
          <a:p>
            <a:fld id="{8D4B971F-AC72-472D-83D4-02A67413D601}" type="datetimeFigureOut">
              <a:rPr lang="en-US" smtClean="0"/>
              <a:t>9/8/2024</a:t>
            </a:fld>
            <a:endParaRPr lang="en-US"/>
          </a:p>
        </p:txBody>
      </p:sp>
      <p:sp>
        <p:nvSpPr>
          <p:cNvPr id="6" name="Footer Placeholder 5">
            <a:extLst>
              <a:ext uri="{FF2B5EF4-FFF2-40B4-BE49-F238E27FC236}">
                <a16:creationId xmlns:a16="http://schemas.microsoft.com/office/drawing/2014/main" id="{FDC7AD34-1661-3266-7650-E73BE95CA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BC5FA-5607-78F5-5D84-F421C37B9600}"/>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4551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5C4BC-1D6C-FC09-76CD-D82E51FE90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A80156-4FD3-D0AD-65AA-1D35AD928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F7CFB-2C6B-6A30-1D64-1EE38A7EA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B971F-AC72-472D-83D4-02A67413D601}" type="datetimeFigureOut">
              <a:rPr lang="en-US" smtClean="0"/>
              <a:t>9/8/2024</a:t>
            </a:fld>
            <a:endParaRPr lang="en-US"/>
          </a:p>
        </p:txBody>
      </p:sp>
      <p:sp>
        <p:nvSpPr>
          <p:cNvPr id="5" name="Footer Placeholder 4">
            <a:extLst>
              <a:ext uri="{FF2B5EF4-FFF2-40B4-BE49-F238E27FC236}">
                <a16:creationId xmlns:a16="http://schemas.microsoft.com/office/drawing/2014/main" id="{B422F426-5048-36C9-7B03-F3C30592E3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B90D3B-6EE0-B20D-04E5-08AC1B5F24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AA374-08DA-404A-BECB-929245037914}" type="slidenum">
              <a:rPr lang="en-US" smtClean="0"/>
              <a:t>‹#›</a:t>
            </a:fld>
            <a:endParaRPr lang="en-US"/>
          </a:p>
        </p:txBody>
      </p:sp>
    </p:spTree>
    <p:extLst>
      <p:ext uri="{BB962C8B-B14F-4D97-AF65-F5344CB8AC3E}">
        <p14:creationId xmlns:p14="http://schemas.microsoft.com/office/powerpoint/2010/main" val="762593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trine.hosted.panopto.com/Panopto/Pages/Viewer.aspx?id=a179dbdc-80a6-45bb-8d1c-b1e5013ff919"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4B16-8D5A-BFA8-8362-22F3D669623F}"/>
              </a:ext>
            </a:extLst>
          </p:cNvPr>
          <p:cNvSpPr>
            <a:spLocks noGrp="1"/>
          </p:cNvSpPr>
          <p:nvPr>
            <p:ph type="ctrTitle"/>
          </p:nvPr>
        </p:nvSpPr>
        <p:spPr/>
        <p:txBody>
          <a:bodyPr>
            <a:normAutofit/>
          </a:bodyPr>
          <a:lstStyle/>
          <a:p>
            <a:r>
              <a:rPr lang="en-US" dirty="0"/>
              <a:t>Effective Information Gathering</a:t>
            </a:r>
          </a:p>
        </p:txBody>
      </p:sp>
      <p:sp>
        <p:nvSpPr>
          <p:cNvPr id="3" name="Subtitle 2">
            <a:extLst>
              <a:ext uri="{FF2B5EF4-FFF2-40B4-BE49-F238E27FC236}">
                <a16:creationId xmlns:a16="http://schemas.microsoft.com/office/drawing/2014/main" id="{F3060F21-8166-CF73-011B-0231613D3A6C}"/>
              </a:ext>
            </a:extLst>
          </p:cNvPr>
          <p:cNvSpPr>
            <a:spLocks noGrp="1"/>
          </p:cNvSpPr>
          <p:nvPr>
            <p:ph type="subTitle" idx="1"/>
          </p:nvPr>
        </p:nvSpPr>
        <p:spPr/>
        <p:txBody>
          <a:bodyPr>
            <a:normAutofit lnSpcReduction="10000"/>
          </a:bodyPr>
          <a:lstStyle/>
          <a:p>
            <a:r>
              <a:rPr lang="en-US" dirty="0"/>
              <a:t>Hang Yang</a:t>
            </a:r>
          </a:p>
          <a:p>
            <a:r>
              <a:rPr lang="en-US" dirty="0"/>
              <a:t>SYS 5013: System Engineering Analysis</a:t>
            </a:r>
          </a:p>
          <a:p>
            <a:r>
              <a:rPr lang="en-US" dirty="0"/>
              <a:t>Prof. </a:t>
            </a:r>
            <a:r>
              <a:rPr lang="en-US" dirty="0" err="1"/>
              <a:t>Hitam</a:t>
            </a:r>
            <a:r>
              <a:rPr lang="en-US" dirty="0"/>
              <a:t> Zidan</a:t>
            </a:r>
          </a:p>
          <a:p>
            <a:r>
              <a:rPr lang="en-US" dirty="0"/>
              <a:t>September 7, 2024</a:t>
            </a:r>
          </a:p>
        </p:txBody>
      </p:sp>
    </p:spTree>
    <p:extLst>
      <p:ext uri="{BB962C8B-B14F-4D97-AF65-F5344CB8AC3E}">
        <p14:creationId xmlns:p14="http://schemas.microsoft.com/office/powerpoint/2010/main" val="80575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8850-5147-C302-4919-23BFD402424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984235B-4C25-9084-D0E0-0EF9441C195D}"/>
              </a:ext>
            </a:extLst>
          </p:cNvPr>
          <p:cNvSpPr>
            <a:spLocks noGrp="1"/>
          </p:cNvSpPr>
          <p:nvPr>
            <p:ph idx="1"/>
          </p:nvPr>
        </p:nvSpPr>
        <p:spPr/>
        <p:txBody>
          <a:bodyPr>
            <a:normAutofit lnSpcReduction="10000"/>
          </a:bodyPr>
          <a:lstStyle/>
          <a:p>
            <a:r>
              <a:rPr lang="en-US" dirty="0"/>
              <a:t>This week we’ve read the methods of information gathering which are categorized into two types: interactive and </a:t>
            </a:r>
            <a:r>
              <a:rPr lang="en-US" dirty="0" err="1"/>
              <a:t>unobstrusive</a:t>
            </a:r>
            <a:r>
              <a:rPr lang="en-US" dirty="0"/>
              <a:t>. The interactive methods contain several popular methods, such as Interviews, Questionnaires/Surveys, JADs, etc. And the unobstructive methods include Process mining, data analytics, Observation, </a:t>
            </a:r>
            <a:r>
              <a:rPr lang="en-US" dirty="0" err="1"/>
              <a:t>etc</a:t>
            </a:r>
            <a:endParaRPr lang="en-US" dirty="0"/>
          </a:p>
          <a:p>
            <a:r>
              <a:rPr lang="en-US" dirty="0"/>
              <a:t>The key takeaway I gained is the importance of combining interactive and unobtrusive methods to create a more effective and comprehensive information-gathering process. Understanding their advantages, disadvantages, best practices, and target information areas will undoubtedly lead to deeper insights and more efficient results.</a:t>
            </a:r>
          </a:p>
        </p:txBody>
      </p:sp>
    </p:spTree>
    <p:extLst>
      <p:ext uri="{BB962C8B-B14F-4D97-AF65-F5344CB8AC3E}">
        <p14:creationId xmlns:p14="http://schemas.microsoft.com/office/powerpoint/2010/main" val="203455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ADEB4-1EF5-40CA-95B9-C2A7250C02BE}"/>
              </a:ext>
            </a:extLst>
          </p:cNvPr>
          <p:cNvSpPr>
            <a:spLocks noGrp="1"/>
          </p:cNvSpPr>
          <p:nvPr>
            <p:ph type="title"/>
          </p:nvPr>
        </p:nvSpPr>
        <p:spPr/>
        <p:txBody>
          <a:bodyPr/>
          <a:lstStyle/>
          <a:p>
            <a:r>
              <a:rPr lang="en-US" dirty="0"/>
              <a:t>Panopto Recording Link</a:t>
            </a:r>
          </a:p>
        </p:txBody>
      </p:sp>
      <p:sp>
        <p:nvSpPr>
          <p:cNvPr id="3" name="Content Placeholder 2">
            <a:extLst>
              <a:ext uri="{FF2B5EF4-FFF2-40B4-BE49-F238E27FC236}">
                <a16:creationId xmlns:a16="http://schemas.microsoft.com/office/drawing/2014/main" id="{F75829FB-B26F-56DA-4909-A0E2206E1CB3}"/>
              </a:ext>
            </a:extLst>
          </p:cNvPr>
          <p:cNvSpPr>
            <a:spLocks noGrp="1"/>
          </p:cNvSpPr>
          <p:nvPr>
            <p:ph idx="1"/>
          </p:nvPr>
        </p:nvSpPr>
        <p:spPr/>
        <p:txBody>
          <a:bodyPr/>
          <a:lstStyle/>
          <a:p>
            <a:r>
              <a:rPr lang="en-US" dirty="0">
                <a:hlinkClick r:id="rId2"/>
              </a:rPr>
              <a:t>Week3 Teach Back: Effective Information Gathering by </a:t>
            </a:r>
            <a:r>
              <a:rPr lang="en-US" dirty="0" err="1">
                <a:hlinkClick r:id="rId2"/>
              </a:rPr>
              <a:t>hangyang</a:t>
            </a:r>
            <a:endParaRPr lang="en-US" dirty="0"/>
          </a:p>
        </p:txBody>
      </p:sp>
    </p:spTree>
    <p:extLst>
      <p:ext uri="{BB962C8B-B14F-4D97-AF65-F5344CB8AC3E}">
        <p14:creationId xmlns:p14="http://schemas.microsoft.com/office/powerpoint/2010/main" val="2281001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A079-FC08-470D-1AE0-AE0549540602}"/>
              </a:ext>
            </a:extLst>
          </p:cNvPr>
          <p:cNvSpPr>
            <a:spLocks noGrp="1"/>
          </p:cNvSpPr>
          <p:nvPr>
            <p:ph type="title"/>
          </p:nvPr>
        </p:nvSpPr>
        <p:spPr/>
        <p:txBody>
          <a:bodyPr/>
          <a:lstStyle/>
          <a:p>
            <a:r>
              <a:rPr lang="en-US" dirty="0"/>
              <a:t>Interviews</a:t>
            </a:r>
          </a:p>
        </p:txBody>
      </p:sp>
      <p:sp>
        <p:nvSpPr>
          <p:cNvPr id="3" name="Content Placeholder 2">
            <a:extLst>
              <a:ext uri="{FF2B5EF4-FFF2-40B4-BE49-F238E27FC236}">
                <a16:creationId xmlns:a16="http://schemas.microsoft.com/office/drawing/2014/main" id="{F2C6D679-2E68-A351-BE7E-0A0476BA3BAA}"/>
              </a:ext>
            </a:extLst>
          </p:cNvPr>
          <p:cNvSpPr>
            <a:spLocks noGrp="1"/>
          </p:cNvSpPr>
          <p:nvPr>
            <p:ph idx="1"/>
          </p:nvPr>
        </p:nvSpPr>
        <p:spPr/>
        <p:txBody>
          <a:bodyPr>
            <a:normAutofit fontScale="92500" lnSpcReduction="20000"/>
          </a:bodyPr>
          <a:lstStyle/>
          <a:p>
            <a:r>
              <a:rPr lang="en-US" dirty="0"/>
              <a:t>Definition</a:t>
            </a:r>
          </a:p>
          <a:p>
            <a:pPr lvl="1"/>
            <a:r>
              <a:rPr lang="en-US" dirty="0"/>
              <a:t>A physical or virtual face-to-face approach to talk with the interviewees (</a:t>
            </a:r>
            <a:r>
              <a:rPr lang="en-US" dirty="0" err="1"/>
              <a:t>a.k.a</a:t>
            </a:r>
            <a:r>
              <a:rPr lang="en-US" dirty="0"/>
              <a:t> target study group) and collect information like management strategies, system goals, current challenges, user feedback on the system usages and daily pain points</a:t>
            </a:r>
          </a:p>
          <a:p>
            <a:r>
              <a:rPr lang="en-US" dirty="0"/>
              <a:t>Cons/Pros</a:t>
            </a:r>
          </a:p>
          <a:p>
            <a:pPr lvl="1"/>
            <a:r>
              <a:rPr lang="en-US" dirty="0"/>
              <a:t>Can have deeper insights over user experience, challenges, and expectations</a:t>
            </a:r>
          </a:p>
          <a:p>
            <a:pPr lvl="1"/>
            <a:r>
              <a:rPr lang="en-US" dirty="0"/>
              <a:t>Can get instant clarification and follow up</a:t>
            </a:r>
          </a:p>
          <a:p>
            <a:pPr lvl="1"/>
            <a:r>
              <a:rPr lang="en-US" dirty="0"/>
              <a:t>Usually take a lot of time in coordination with different interviewees</a:t>
            </a:r>
          </a:p>
          <a:p>
            <a:pPr lvl="1"/>
            <a:r>
              <a:rPr lang="en-US" dirty="0"/>
              <a:t>Usually limited small sample size of study group</a:t>
            </a:r>
          </a:p>
          <a:p>
            <a:r>
              <a:rPr lang="en-US" dirty="0"/>
              <a:t>Best Practices</a:t>
            </a:r>
          </a:p>
          <a:p>
            <a:pPr lvl="1"/>
            <a:r>
              <a:rPr lang="en-US" dirty="0"/>
              <a:t>Self recognition to understand potential own biases and perceptions</a:t>
            </a:r>
          </a:p>
          <a:p>
            <a:pPr lvl="1"/>
            <a:r>
              <a:rPr lang="en-US" dirty="0"/>
              <a:t>User direct conversation on a question-and-answer format with specific closed or open-ended questions</a:t>
            </a:r>
          </a:p>
          <a:p>
            <a:pPr lvl="1"/>
            <a:r>
              <a:rPr lang="en-US" dirty="0"/>
              <a:t>Collect opinions, feelings, HCI concerns, goals from interviewees beyond facts</a:t>
            </a:r>
          </a:p>
        </p:txBody>
      </p:sp>
    </p:spTree>
    <p:extLst>
      <p:ext uri="{BB962C8B-B14F-4D97-AF65-F5344CB8AC3E}">
        <p14:creationId xmlns:p14="http://schemas.microsoft.com/office/powerpoint/2010/main" val="3392991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A079-FC08-470D-1AE0-AE0549540602}"/>
              </a:ext>
            </a:extLst>
          </p:cNvPr>
          <p:cNvSpPr>
            <a:spLocks noGrp="1"/>
          </p:cNvSpPr>
          <p:nvPr>
            <p:ph type="title"/>
          </p:nvPr>
        </p:nvSpPr>
        <p:spPr/>
        <p:txBody>
          <a:bodyPr/>
          <a:lstStyle/>
          <a:p>
            <a:r>
              <a:rPr lang="en-US" dirty="0"/>
              <a:t>Questionnaires/Surveys</a:t>
            </a:r>
          </a:p>
        </p:txBody>
      </p:sp>
      <p:sp>
        <p:nvSpPr>
          <p:cNvPr id="3" name="Content Placeholder 2">
            <a:extLst>
              <a:ext uri="{FF2B5EF4-FFF2-40B4-BE49-F238E27FC236}">
                <a16:creationId xmlns:a16="http://schemas.microsoft.com/office/drawing/2014/main" id="{F2C6D679-2E68-A351-BE7E-0A0476BA3BAA}"/>
              </a:ext>
            </a:extLst>
          </p:cNvPr>
          <p:cNvSpPr>
            <a:spLocks noGrp="1"/>
          </p:cNvSpPr>
          <p:nvPr>
            <p:ph idx="1"/>
          </p:nvPr>
        </p:nvSpPr>
        <p:spPr/>
        <p:txBody>
          <a:bodyPr>
            <a:normAutofit fontScale="70000" lnSpcReduction="20000"/>
          </a:bodyPr>
          <a:lstStyle/>
          <a:p>
            <a:r>
              <a:rPr lang="en-US" dirty="0"/>
              <a:t>Definition</a:t>
            </a:r>
          </a:p>
          <a:p>
            <a:pPr lvl="1"/>
            <a:r>
              <a:rPr lang="en-US" dirty="0"/>
              <a:t>The method is sending structured forms of questions to the target and they are usually constructed with open-ended and/or closed questions. System analysts can use this method to collect employee attitudes, beliefs, behavior or potential suggestions on the problems or improvements.</a:t>
            </a:r>
          </a:p>
          <a:p>
            <a:r>
              <a:rPr lang="en-US" dirty="0"/>
              <a:t>Pros/Cons</a:t>
            </a:r>
          </a:p>
          <a:p>
            <a:pPr lvl="1"/>
            <a:r>
              <a:rPr lang="en-US" dirty="0"/>
              <a:t>It’s less time-consuming and can reach out to a larger target groups</a:t>
            </a:r>
          </a:p>
          <a:p>
            <a:pPr lvl="1"/>
            <a:r>
              <a:rPr lang="en-US" dirty="0"/>
              <a:t>It can be reused for similar role responsibilities or similar business domain with little adjustments</a:t>
            </a:r>
          </a:p>
          <a:p>
            <a:pPr lvl="1"/>
            <a:r>
              <a:rPr lang="en-US" dirty="0"/>
              <a:t>It can provide anonymous option for respondents</a:t>
            </a:r>
          </a:p>
          <a:p>
            <a:pPr lvl="1"/>
            <a:r>
              <a:rPr lang="en-US" dirty="0"/>
              <a:t>But it may also fall into low response rate and may lose the chance to follow up directly with the respondents like the interview</a:t>
            </a:r>
          </a:p>
          <a:p>
            <a:r>
              <a:rPr lang="en-US" dirty="0"/>
              <a:t>Best Practices</a:t>
            </a:r>
          </a:p>
          <a:p>
            <a:pPr lvl="1"/>
            <a:r>
              <a:rPr lang="en-US" dirty="0"/>
              <a:t>Use closed questions for large group and open-ended questions if you want to get more rich and exploratory insights</a:t>
            </a:r>
          </a:p>
          <a:p>
            <a:pPr lvl="1"/>
            <a:r>
              <a:rPr lang="en-US" dirty="0"/>
              <a:t>Use the language of respondents and keep wording and verbose simple</a:t>
            </a:r>
          </a:p>
          <a:p>
            <a:pPr lvl="1"/>
            <a:r>
              <a:rPr lang="en-US" dirty="0"/>
              <a:t>Use specific, but not overly specific verbose in your questions</a:t>
            </a:r>
          </a:p>
          <a:p>
            <a:pPr lvl="1"/>
            <a:r>
              <a:rPr lang="en-US" dirty="0"/>
              <a:t>Keep questions readable, short, and applied to the target group</a:t>
            </a:r>
          </a:p>
          <a:p>
            <a:pPr lvl="1"/>
            <a:r>
              <a:rPr lang="en-US" dirty="0"/>
              <a:t>Try to be objective in your prepared question wording to reduce bias</a:t>
            </a:r>
          </a:p>
          <a:p>
            <a:pPr lvl="1"/>
            <a:endParaRPr lang="en-US" dirty="0"/>
          </a:p>
        </p:txBody>
      </p:sp>
    </p:spTree>
    <p:extLst>
      <p:ext uri="{BB962C8B-B14F-4D97-AF65-F5344CB8AC3E}">
        <p14:creationId xmlns:p14="http://schemas.microsoft.com/office/powerpoint/2010/main" val="24819000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A079-FC08-470D-1AE0-AE0549540602}"/>
              </a:ext>
            </a:extLst>
          </p:cNvPr>
          <p:cNvSpPr>
            <a:spLocks noGrp="1"/>
          </p:cNvSpPr>
          <p:nvPr>
            <p:ph type="title"/>
          </p:nvPr>
        </p:nvSpPr>
        <p:spPr/>
        <p:txBody>
          <a:bodyPr/>
          <a:lstStyle/>
          <a:p>
            <a:r>
              <a:rPr lang="en-US" dirty="0"/>
              <a:t>Observation</a:t>
            </a:r>
          </a:p>
        </p:txBody>
      </p:sp>
      <p:sp>
        <p:nvSpPr>
          <p:cNvPr id="3" name="Content Placeholder 2">
            <a:extLst>
              <a:ext uri="{FF2B5EF4-FFF2-40B4-BE49-F238E27FC236}">
                <a16:creationId xmlns:a16="http://schemas.microsoft.com/office/drawing/2014/main" id="{F2C6D679-2E68-A351-BE7E-0A0476BA3BAA}"/>
              </a:ext>
            </a:extLst>
          </p:cNvPr>
          <p:cNvSpPr>
            <a:spLocks noGrp="1"/>
          </p:cNvSpPr>
          <p:nvPr>
            <p:ph idx="1"/>
          </p:nvPr>
        </p:nvSpPr>
        <p:spPr/>
        <p:txBody>
          <a:bodyPr>
            <a:normAutofit fontScale="92500" lnSpcReduction="20000"/>
          </a:bodyPr>
          <a:lstStyle/>
          <a:p>
            <a:r>
              <a:rPr lang="en-US" dirty="0"/>
              <a:t>Definition</a:t>
            </a:r>
          </a:p>
          <a:p>
            <a:pPr lvl="1"/>
            <a:r>
              <a:rPr lang="en-US" dirty="0"/>
              <a:t>It’s a very important way to understand the real-time work environments and user interaction within the environments, which is beyond the raw data reports by observing directly but </a:t>
            </a:r>
            <a:r>
              <a:rPr lang="en-US" dirty="0" err="1"/>
              <a:t>unobstrusively</a:t>
            </a:r>
            <a:r>
              <a:rPr lang="en-US" dirty="0"/>
              <a:t> in the workplace. </a:t>
            </a:r>
          </a:p>
          <a:p>
            <a:r>
              <a:rPr lang="en-US" dirty="0"/>
              <a:t>Cons/Pros</a:t>
            </a:r>
          </a:p>
          <a:p>
            <a:pPr lvl="1"/>
            <a:r>
              <a:rPr lang="en-US" dirty="0"/>
              <a:t>Have insights of daily routine of how decisions are made or potentially influenced by the workplace</a:t>
            </a:r>
          </a:p>
          <a:p>
            <a:pPr lvl="1"/>
            <a:r>
              <a:rPr lang="en-US" dirty="0"/>
              <a:t>Can propose into questions in the following interviews or questionnaires/surveys</a:t>
            </a:r>
          </a:p>
          <a:p>
            <a:pPr lvl="1"/>
            <a:r>
              <a:rPr lang="en-US" dirty="0"/>
              <a:t>Might be limited to specific work surroundings or moments of system usability</a:t>
            </a:r>
          </a:p>
          <a:p>
            <a:r>
              <a:rPr lang="en-US" dirty="0"/>
              <a:t>Best Practices</a:t>
            </a:r>
          </a:p>
          <a:p>
            <a:pPr lvl="1"/>
            <a:r>
              <a:rPr lang="en-US" dirty="0"/>
              <a:t>Identify your goals, select your target group and design the analyst’s playscript for decision making activities</a:t>
            </a:r>
          </a:p>
          <a:p>
            <a:pPr lvl="1"/>
            <a:r>
              <a:rPr lang="en-US" dirty="0"/>
              <a:t>Use structured observation (STROBE) practice, like mise-</a:t>
            </a:r>
            <a:r>
              <a:rPr lang="en-US" dirty="0" err="1"/>
              <a:t>en</a:t>
            </a:r>
            <a:r>
              <a:rPr lang="en-US" dirty="0"/>
              <a:t>-scene in workplace study</a:t>
            </a:r>
          </a:p>
        </p:txBody>
      </p:sp>
    </p:spTree>
    <p:extLst>
      <p:ext uri="{BB962C8B-B14F-4D97-AF65-F5344CB8AC3E}">
        <p14:creationId xmlns:p14="http://schemas.microsoft.com/office/powerpoint/2010/main" val="624267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A079-FC08-470D-1AE0-AE0549540602}"/>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F2C6D679-2E68-A351-BE7E-0A0476BA3BAA}"/>
              </a:ext>
            </a:extLst>
          </p:cNvPr>
          <p:cNvSpPr>
            <a:spLocks noGrp="1"/>
          </p:cNvSpPr>
          <p:nvPr>
            <p:ph idx="1"/>
          </p:nvPr>
        </p:nvSpPr>
        <p:spPr/>
        <p:txBody>
          <a:bodyPr>
            <a:normAutofit/>
          </a:bodyPr>
          <a:lstStyle/>
          <a:p>
            <a:r>
              <a:rPr lang="en-US" dirty="0"/>
              <a:t>From above analysis and comparison, we could have further deeper insights of the selection of information gathering methods. Generally speaking, combining two or more methods works better. For example, using observation and questionnaires to collect feedback and determine interview scope and interviewees. Next, we can schedule interviews aiming at those specific feedback from observation and questionnaire to have in-depth exploration of the interviewee. By this, we could have more confidence to design a better system for new features, solving pain points and enhance work efficiencies.</a:t>
            </a:r>
          </a:p>
        </p:txBody>
      </p:sp>
    </p:spTree>
    <p:extLst>
      <p:ext uri="{BB962C8B-B14F-4D97-AF65-F5344CB8AC3E}">
        <p14:creationId xmlns:p14="http://schemas.microsoft.com/office/powerpoint/2010/main" val="448395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B584-D17D-0508-5C8D-12BED2637497}"/>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84FEB552-E00D-E67B-5BEF-699C53209BA9}"/>
              </a:ext>
            </a:extLst>
          </p:cNvPr>
          <p:cNvSpPr>
            <a:spLocks noGrp="1"/>
          </p:cNvSpPr>
          <p:nvPr>
            <p:ph idx="1"/>
          </p:nvPr>
        </p:nvSpPr>
        <p:spPr/>
        <p:txBody>
          <a:bodyPr>
            <a:normAutofit/>
          </a:bodyPr>
          <a:lstStyle/>
          <a:p>
            <a:r>
              <a:rPr lang="en-US" dirty="0"/>
              <a:t>Modell, M. E. (2007). The Interview And Other Data Gathering Methods. </a:t>
            </a:r>
            <a:r>
              <a:rPr lang="en-US" dirty="0" err="1"/>
              <a:t>Axios</a:t>
            </a:r>
            <a:r>
              <a:rPr lang="en-US" dirty="0"/>
              <a:t>. Marty Modell Blog. Retrieved from</a:t>
            </a:r>
          </a:p>
          <a:p>
            <a:pPr marL="0" indent="914400">
              <a:buNone/>
            </a:pPr>
            <a:r>
              <a:rPr lang="en-US" dirty="0"/>
              <a:t>http://www.martymodell.com/pgsa2/pgsa07.html</a:t>
            </a:r>
          </a:p>
          <a:p>
            <a:endParaRPr lang="en-US" dirty="0"/>
          </a:p>
        </p:txBody>
      </p:sp>
    </p:spTree>
    <p:extLst>
      <p:ext uri="{BB962C8B-B14F-4D97-AF65-F5344CB8AC3E}">
        <p14:creationId xmlns:p14="http://schemas.microsoft.com/office/powerpoint/2010/main" val="3952047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1865</TotalTime>
  <Words>684</Words>
  <Application>Microsoft Office PowerPoint</Application>
  <PresentationFormat>Widescreen</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Effective Information Gathering</vt:lpstr>
      <vt:lpstr>Introduction</vt:lpstr>
      <vt:lpstr>Panopto Recording Link</vt:lpstr>
      <vt:lpstr>Interviews</vt:lpstr>
      <vt:lpstr>Questionnaires/Surveys</vt:lpstr>
      <vt:lpstr>Observation</vt:lpstr>
      <vt:lpstr>Summary</vt:lpstr>
      <vt:lpstr>References</vt:lpstr>
    </vt:vector>
  </TitlesOfParts>
  <Company>SMS Assist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 (Henry) Yang</dc:creator>
  <cp:lastModifiedBy>Hang (Henry) Yang</cp:lastModifiedBy>
  <cp:revision>290</cp:revision>
  <dcterms:created xsi:type="dcterms:W3CDTF">2024-03-16T16:03:14Z</dcterms:created>
  <dcterms:modified xsi:type="dcterms:W3CDTF">2024-09-08T19:36:02Z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ddb58de-7e9c-4a06-aca1-b57098cdecb3_Enabled">
    <vt:lpwstr>true</vt:lpwstr>
  </property>
  <property fmtid="{D5CDD505-2E9C-101B-9397-08002B2CF9AE}" pid="3" name="MSIP_Label_0ddb58de-7e9c-4a06-aca1-b57098cdecb3_SetDate">
    <vt:lpwstr>2024-09-07T14:35:33Z</vt:lpwstr>
  </property>
  <property fmtid="{D5CDD505-2E9C-101B-9397-08002B2CF9AE}" pid="4" name="MSIP_Label_0ddb58de-7e9c-4a06-aca1-b57098cdecb3_Method">
    <vt:lpwstr>Standard</vt:lpwstr>
  </property>
  <property fmtid="{D5CDD505-2E9C-101B-9397-08002B2CF9AE}" pid="5" name="MSIP_Label_0ddb58de-7e9c-4a06-aca1-b57098cdecb3_Name">
    <vt:lpwstr>defa4170-0d19-0005-0004-bc88714345d2</vt:lpwstr>
  </property>
  <property fmtid="{D5CDD505-2E9C-101B-9397-08002B2CF9AE}" pid="6" name="MSIP_Label_0ddb58de-7e9c-4a06-aca1-b57098cdecb3_SiteId">
    <vt:lpwstr>ec651900-a21e-427d-8eaf-d1b1c36fb6ba</vt:lpwstr>
  </property>
  <property fmtid="{D5CDD505-2E9C-101B-9397-08002B2CF9AE}" pid="7" name="MSIP_Label_0ddb58de-7e9c-4a06-aca1-b57098cdecb3_ActionId">
    <vt:lpwstr>95860837-3a14-47a3-9bfd-56c498a888b3</vt:lpwstr>
  </property>
  <property fmtid="{D5CDD505-2E9C-101B-9397-08002B2CF9AE}" pid="8" name="MSIP_Label_0ddb58de-7e9c-4a06-aca1-b57098cdecb3_ContentBits">
    <vt:lpwstr>0</vt:lpwstr>
  </property>
</Properties>
</file>