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2" r:id="rId1"/>
  </p:sldMasterIdLst>
  <p:notesMasterIdLst>
    <p:notesMasterId r:id="rId29"/>
  </p:notesMasterIdLst>
  <p:sldIdLst>
    <p:sldId id="256" r:id="rId2"/>
    <p:sldId id="257" r:id="rId3"/>
    <p:sldId id="258" r:id="rId4"/>
    <p:sldId id="259" r:id="rId5"/>
    <p:sldId id="262" r:id="rId6"/>
    <p:sldId id="264" r:id="rId7"/>
    <p:sldId id="268" r:id="rId8"/>
    <p:sldId id="270" r:id="rId9"/>
    <p:sldId id="271" r:id="rId10"/>
    <p:sldId id="272" r:id="rId11"/>
    <p:sldId id="273" r:id="rId12"/>
    <p:sldId id="263" r:id="rId13"/>
    <p:sldId id="274" r:id="rId14"/>
    <p:sldId id="267" r:id="rId15"/>
    <p:sldId id="285" r:id="rId16"/>
    <p:sldId id="275" r:id="rId17"/>
    <p:sldId id="276" r:id="rId18"/>
    <p:sldId id="265" r:id="rId19"/>
    <p:sldId id="279" r:id="rId20"/>
    <p:sldId id="277" r:id="rId21"/>
    <p:sldId id="278" r:id="rId22"/>
    <p:sldId id="281" r:id="rId23"/>
    <p:sldId id="283" r:id="rId24"/>
    <p:sldId id="284" r:id="rId25"/>
    <p:sldId id="280" r:id="rId26"/>
    <p:sldId id="282" r:id="rId27"/>
    <p:sldId id="26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5070"/>
  </p:normalViewPr>
  <p:slideViewPr>
    <p:cSldViewPr snapToGrid="0" snapToObjects="1">
      <p:cViewPr varScale="1">
        <p:scale>
          <a:sx n="91" d="100"/>
          <a:sy n="91" d="100"/>
        </p:scale>
        <p:origin x="1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C9A145-D451-7844-9217-A421F357C777}" type="datetimeFigureOut">
              <a:rPr lang="en-US" smtClean="0"/>
              <a:t>5/2/20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915536-C756-E441-B767-0E7A2FF91AE8}" type="slidenum">
              <a:rPr lang="en-US" smtClean="0"/>
              <a:t>‹#›</a:t>
            </a:fld>
            <a:endParaRPr lang="en-US"/>
          </a:p>
        </p:txBody>
      </p:sp>
    </p:spTree>
    <p:extLst>
      <p:ext uri="{BB962C8B-B14F-4D97-AF65-F5344CB8AC3E}">
        <p14:creationId xmlns:p14="http://schemas.microsoft.com/office/powerpoint/2010/main" val="4288737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CMS: U.S. Center of Medicaid and Medicare Services</a:t>
            </a:r>
          </a:p>
          <a:p>
            <a:endParaRPr lang="en-US" dirty="0"/>
          </a:p>
          <a:p>
            <a:r>
              <a:rPr lang="en-US" dirty="0"/>
              <a:t>Example:</a:t>
            </a:r>
          </a:p>
          <a:p>
            <a:r>
              <a:rPr lang="en-US" dirty="0"/>
              <a:t>Medicaid patient pay a leg surgery by $200</a:t>
            </a:r>
          </a:p>
          <a:p>
            <a:r>
              <a:rPr lang="en-US" dirty="0"/>
              <a:t>Medicare patient pay for $250</a:t>
            </a:r>
          </a:p>
          <a:p>
            <a:r>
              <a:rPr lang="en-US" dirty="0"/>
              <a:t>Private insured patient pay for $300, then we can guess that physicians gain between $200 - $300 by their weighted sum.</a:t>
            </a:r>
          </a:p>
          <a:p>
            <a:endParaRPr lang="en-US" dirty="0"/>
          </a:p>
          <a:p>
            <a:r>
              <a:rPr lang="en-US" dirty="0"/>
              <a:t>Uninsured patients: could be no insurance coverage, or limited insurance coverage (which don’t cover certain procedure code)</a:t>
            </a:r>
          </a:p>
          <a:p>
            <a:endParaRPr lang="en-US" dirty="0"/>
          </a:p>
          <a:p>
            <a:endParaRPr lang="en-US" dirty="0"/>
          </a:p>
        </p:txBody>
      </p:sp>
      <p:sp>
        <p:nvSpPr>
          <p:cNvPr id="4" name="Slide Number Placeholder 3"/>
          <p:cNvSpPr>
            <a:spLocks noGrp="1"/>
          </p:cNvSpPr>
          <p:nvPr>
            <p:ph type="sldNum" sz="quarter" idx="5"/>
          </p:nvPr>
        </p:nvSpPr>
        <p:spPr/>
        <p:txBody>
          <a:bodyPr/>
          <a:lstStyle/>
          <a:p>
            <a:fld id="{0F915536-C756-E441-B767-0E7A2FF91AE8}" type="slidenum">
              <a:rPr lang="en-US" smtClean="0"/>
              <a:t>3</a:t>
            </a:fld>
            <a:endParaRPr lang="en-US"/>
          </a:p>
        </p:txBody>
      </p:sp>
    </p:spTree>
    <p:extLst>
      <p:ext uri="{BB962C8B-B14F-4D97-AF65-F5344CB8AC3E}">
        <p14:creationId xmlns:p14="http://schemas.microsoft.com/office/powerpoint/2010/main" val="697766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Newly Expanded states may not have enough data for research because their database at infant state;</a:t>
            </a:r>
          </a:p>
          <a:p>
            <a:r>
              <a:rPr lang="en-US" dirty="0"/>
              <a:t>2, However, this also cause some problems when collecting the source data.</a:t>
            </a:r>
          </a:p>
        </p:txBody>
      </p:sp>
      <p:sp>
        <p:nvSpPr>
          <p:cNvPr id="4" name="Slide Number Placeholder 3"/>
          <p:cNvSpPr>
            <a:spLocks noGrp="1"/>
          </p:cNvSpPr>
          <p:nvPr>
            <p:ph type="sldNum" sz="quarter" idx="5"/>
          </p:nvPr>
        </p:nvSpPr>
        <p:spPr/>
        <p:txBody>
          <a:bodyPr/>
          <a:lstStyle/>
          <a:p>
            <a:fld id="{0F915536-C756-E441-B767-0E7A2FF91AE8}" type="slidenum">
              <a:rPr lang="en-US" smtClean="0"/>
              <a:t>4</a:t>
            </a:fld>
            <a:endParaRPr lang="en-US"/>
          </a:p>
        </p:txBody>
      </p:sp>
    </p:spTree>
    <p:extLst>
      <p:ext uri="{BB962C8B-B14F-4D97-AF65-F5344CB8AC3E}">
        <p14:creationId xmlns:p14="http://schemas.microsoft.com/office/powerpoint/2010/main" val="3781556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Medicaid patient pay a leg surgery by $200</a:t>
            </a:r>
          </a:p>
          <a:p>
            <a:r>
              <a:rPr lang="en-US" dirty="0"/>
              <a:t>Medicare patient pay for $250</a:t>
            </a:r>
          </a:p>
          <a:p>
            <a:r>
              <a:rPr lang="en-US" dirty="0"/>
              <a:t>Private insured patient pay for $300, then we can guess that physicians gain between $200 - $300 by their weighted sum.</a:t>
            </a:r>
          </a:p>
        </p:txBody>
      </p:sp>
      <p:sp>
        <p:nvSpPr>
          <p:cNvPr id="4" name="Slide Number Placeholder 3"/>
          <p:cNvSpPr>
            <a:spLocks noGrp="1"/>
          </p:cNvSpPr>
          <p:nvPr>
            <p:ph type="sldNum" sz="quarter" idx="5"/>
          </p:nvPr>
        </p:nvSpPr>
        <p:spPr/>
        <p:txBody>
          <a:bodyPr/>
          <a:lstStyle/>
          <a:p>
            <a:fld id="{0F915536-C756-E441-B767-0E7A2FF91AE8}" type="slidenum">
              <a:rPr lang="en-US" smtClean="0"/>
              <a:t>18</a:t>
            </a:fld>
            <a:endParaRPr lang="en-US"/>
          </a:p>
        </p:txBody>
      </p:sp>
    </p:spTree>
    <p:extLst>
      <p:ext uri="{BB962C8B-B14F-4D97-AF65-F5344CB8AC3E}">
        <p14:creationId xmlns:p14="http://schemas.microsoft.com/office/powerpoint/2010/main" val="14627691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5/2/20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6810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0454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7083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56014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5418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1928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3626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3836210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579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8715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5447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40381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73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4303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2164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5/2/20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060664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9758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5/2/20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2323671"/>
      </p:ext>
    </p:extLst>
  </p:cSld>
  <p:clrMap bg1="dk1" tx1="lt1" bg2="dk2"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hangyang1212/data_analysis_medicai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census.gov/data/tables/time-series/demo/popest/2010s-counties-detail.html#par_textimage_1383669527"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data.medicaid.gov/Enrollment/2018-12-Updated-applications-eligibility-determina/gy72-q4z9/data"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www.cms.gov/Research-Statistics-Data-and-Systems/Statistics-Trends-and-Reports/Medicare-Geographic-Variation/GV_PU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47DF1-07A6-8E48-A71D-0066750831FA}"/>
              </a:ext>
            </a:extLst>
          </p:cNvPr>
          <p:cNvSpPr>
            <a:spLocks noGrp="1"/>
          </p:cNvSpPr>
          <p:nvPr>
            <p:ph type="ctrTitle"/>
          </p:nvPr>
        </p:nvSpPr>
        <p:spPr/>
        <p:txBody>
          <a:bodyPr/>
          <a:lstStyle/>
          <a:p>
            <a:r>
              <a:rPr lang="en-US" dirty="0"/>
              <a:t>Demographic data analysis of physician fee schedule on insurance</a:t>
            </a:r>
          </a:p>
        </p:txBody>
      </p:sp>
      <p:sp>
        <p:nvSpPr>
          <p:cNvPr id="3" name="Subtitle 2">
            <a:extLst>
              <a:ext uri="{FF2B5EF4-FFF2-40B4-BE49-F238E27FC236}">
                <a16:creationId xmlns:a16="http://schemas.microsoft.com/office/drawing/2014/main" id="{C18D8807-A001-E043-9D4C-C17D0B082BC1}"/>
              </a:ext>
            </a:extLst>
          </p:cNvPr>
          <p:cNvSpPr>
            <a:spLocks noGrp="1"/>
          </p:cNvSpPr>
          <p:nvPr>
            <p:ph type="subTitle" idx="1"/>
          </p:nvPr>
        </p:nvSpPr>
        <p:spPr/>
        <p:txBody>
          <a:bodyPr>
            <a:normAutofit fontScale="62500" lnSpcReduction="20000"/>
          </a:bodyPr>
          <a:lstStyle/>
          <a:p>
            <a:r>
              <a:rPr lang="en-US" dirty="0"/>
              <a:t>hang yang</a:t>
            </a:r>
          </a:p>
          <a:p>
            <a:r>
              <a:rPr lang="en-US" dirty="0"/>
              <a:t>Apr-28-2020</a:t>
            </a:r>
          </a:p>
          <a:p>
            <a:endParaRPr lang="en-US" dirty="0"/>
          </a:p>
          <a:p>
            <a:r>
              <a:rPr lang="en-US" dirty="0"/>
              <a:t>Supervised by: dr. plamen petrov, dr. mark boris shapiro, dr. ugo buy</a:t>
            </a:r>
          </a:p>
          <a:p>
            <a:r>
              <a:rPr lang="en-US" dirty="0"/>
              <a:t>Github repo: </a:t>
            </a:r>
            <a:r>
              <a:rPr lang="en-US" dirty="0">
                <a:hlinkClick r:id="rId2"/>
              </a:rPr>
              <a:t>hangyang1212/data_analysis_medicaid/</a:t>
            </a:r>
            <a:endParaRPr lang="en-US" dirty="0"/>
          </a:p>
        </p:txBody>
      </p:sp>
    </p:spTree>
    <p:extLst>
      <p:ext uri="{BB962C8B-B14F-4D97-AF65-F5344CB8AC3E}">
        <p14:creationId xmlns:p14="http://schemas.microsoft.com/office/powerpoint/2010/main" val="2622022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BA7A-BD68-B94B-93CB-09F9429C5A6C}"/>
              </a:ext>
            </a:extLst>
          </p:cNvPr>
          <p:cNvSpPr>
            <a:spLocks noGrp="1"/>
          </p:cNvSpPr>
          <p:nvPr>
            <p:ph type="title"/>
          </p:nvPr>
        </p:nvSpPr>
        <p:spPr>
          <a:xfrm>
            <a:off x="1141413" y="618518"/>
            <a:ext cx="9905998" cy="1478570"/>
          </a:xfrm>
        </p:spPr>
        <p:txBody>
          <a:bodyPr>
            <a:normAutofit/>
          </a:bodyPr>
          <a:lstStyle/>
          <a:p>
            <a:r>
              <a:rPr lang="en-US"/>
              <a:t>Connecticut/Indiana/New York Medicaid Fee Schedule data</a:t>
            </a:r>
            <a:endParaRPr lang="en-US" dirty="0"/>
          </a:p>
        </p:txBody>
      </p:sp>
      <p:pic>
        <p:nvPicPr>
          <p:cNvPr id="10" name="Picture 9" descr="A screenshot of a cell phone&#10;&#10;Description automatically generated">
            <a:extLst>
              <a:ext uri="{FF2B5EF4-FFF2-40B4-BE49-F238E27FC236}">
                <a16:creationId xmlns:a16="http://schemas.microsoft.com/office/drawing/2014/main" id="{7D6C2D83-431C-514D-A2A0-367E7ED5C831}"/>
              </a:ext>
            </a:extLst>
          </p:cNvPr>
          <p:cNvPicPr>
            <a:picLocks noChangeAspect="1"/>
          </p:cNvPicPr>
          <p:nvPr/>
        </p:nvPicPr>
        <p:blipFill>
          <a:blip r:embed="rId3"/>
          <a:stretch>
            <a:fillRect/>
          </a:stretch>
        </p:blipFill>
        <p:spPr>
          <a:xfrm>
            <a:off x="1141411" y="3469937"/>
            <a:ext cx="2262754" cy="110874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8" name="Picture 7" descr="A screenshot of a cell phone&#10;&#10;Description automatically generated">
            <a:extLst>
              <a:ext uri="{FF2B5EF4-FFF2-40B4-BE49-F238E27FC236}">
                <a16:creationId xmlns:a16="http://schemas.microsoft.com/office/drawing/2014/main" id="{AF0E60C8-212A-4241-8A9F-8870829D3D17}"/>
              </a:ext>
            </a:extLst>
          </p:cNvPr>
          <p:cNvPicPr>
            <a:picLocks noChangeAspect="1"/>
          </p:cNvPicPr>
          <p:nvPr/>
        </p:nvPicPr>
        <p:blipFill>
          <a:blip r:embed="rId4"/>
          <a:stretch>
            <a:fillRect/>
          </a:stretch>
        </p:blipFill>
        <p:spPr>
          <a:xfrm>
            <a:off x="3567891" y="2656290"/>
            <a:ext cx="2262754" cy="87681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6" name="Picture 5" descr="A screenshot of a social media post&#10;&#10;Description automatically generated">
            <a:extLst>
              <a:ext uri="{FF2B5EF4-FFF2-40B4-BE49-F238E27FC236}">
                <a16:creationId xmlns:a16="http://schemas.microsoft.com/office/drawing/2014/main" id="{830BDB1F-0052-C346-8262-D37A8CCB8C2F}"/>
              </a:ext>
            </a:extLst>
          </p:cNvPr>
          <p:cNvPicPr>
            <a:picLocks noChangeAspect="1"/>
          </p:cNvPicPr>
          <p:nvPr/>
        </p:nvPicPr>
        <p:blipFill>
          <a:blip r:embed="rId5"/>
          <a:stretch>
            <a:fillRect/>
          </a:stretch>
        </p:blipFill>
        <p:spPr>
          <a:xfrm>
            <a:off x="3567891" y="4564166"/>
            <a:ext cx="2262754" cy="74670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3F22F680-7C75-CC4F-BE54-E516C628848A}"/>
              </a:ext>
            </a:extLst>
          </p:cNvPr>
          <p:cNvSpPr>
            <a:spLocks noGrp="1"/>
          </p:cNvSpPr>
          <p:nvPr>
            <p:ph idx="1"/>
          </p:nvPr>
        </p:nvSpPr>
        <p:spPr>
          <a:xfrm>
            <a:off x="6336727" y="2249487"/>
            <a:ext cx="4710683" cy="3541714"/>
          </a:xfrm>
        </p:spPr>
        <p:txBody>
          <a:bodyPr>
            <a:normAutofit/>
          </a:bodyPr>
          <a:lstStyle/>
          <a:p>
            <a:r>
              <a:rPr lang="en-US"/>
              <a:t>Three states all have their own health programs to publish the physician fee schedule in different categories, like surgical, radiology, outpatient.</a:t>
            </a:r>
          </a:p>
          <a:p>
            <a:pPr marL="0" indent="0">
              <a:buNone/>
            </a:pPr>
            <a:endParaRPr lang="en-US" dirty="0"/>
          </a:p>
        </p:txBody>
      </p:sp>
    </p:spTree>
    <p:extLst>
      <p:ext uri="{BB962C8B-B14F-4D97-AF65-F5344CB8AC3E}">
        <p14:creationId xmlns:p14="http://schemas.microsoft.com/office/powerpoint/2010/main" val="1256562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BA7A-BD68-B94B-93CB-09F9429C5A6C}"/>
              </a:ext>
            </a:extLst>
          </p:cNvPr>
          <p:cNvSpPr>
            <a:spLocks noGrp="1"/>
          </p:cNvSpPr>
          <p:nvPr>
            <p:ph type="title"/>
          </p:nvPr>
        </p:nvSpPr>
        <p:spPr>
          <a:xfrm>
            <a:off x="1141413" y="618518"/>
            <a:ext cx="9905998" cy="1478570"/>
          </a:xfrm>
        </p:spPr>
        <p:txBody>
          <a:bodyPr>
            <a:normAutofit/>
          </a:bodyPr>
          <a:lstStyle/>
          <a:p>
            <a:pPr algn="ctr"/>
            <a:r>
              <a:rPr lang="en-US" dirty="0"/>
              <a:t>Connecticut/Indiana/New York </a:t>
            </a:r>
            <a:r>
              <a:rPr lang="en-US" dirty="0" err="1"/>
              <a:t>MedicaRE</a:t>
            </a:r>
            <a:r>
              <a:rPr lang="en-US" dirty="0"/>
              <a:t> Fee Schedule data</a:t>
            </a:r>
            <a:endParaRPr lang="en-US"/>
          </a:p>
        </p:txBody>
      </p:sp>
      <p:pic>
        <p:nvPicPr>
          <p:cNvPr id="5" name="Picture 4" descr="A screenshot of a cell phone&#10;&#10;Description automatically generated">
            <a:extLst>
              <a:ext uri="{FF2B5EF4-FFF2-40B4-BE49-F238E27FC236}">
                <a16:creationId xmlns:a16="http://schemas.microsoft.com/office/drawing/2014/main" id="{4A30088E-C972-B648-891C-91F492C23700}"/>
              </a:ext>
            </a:extLst>
          </p:cNvPr>
          <p:cNvPicPr>
            <a:picLocks noChangeAspect="1"/>
          </p:cNvPicPr>
          <p:nvPr/>
        </p:nvPicPr>
        <p:blipFill rotWithShape="1">
          <a:blip r:embed="rId3"/>
          <a:srcRect t="18306" r="-1" b="19549"/>
          <a:stretch/>
        </p:blipFill>
        <p:spPr>
          <a:xfrm>
            <a:off x="1141411" y="2249487"/>
            <a:ext cx="3525628" cy="1692529"/>
          </a:xfrm>
          <a:custGeom>
            <a:avLst/>
            <a:gdLst/>
            <a:ahLst/>
            <a:cxnLst/>
            <a:rect l="l" t="t" r="r" b="b"/>
            <a:pathLst>
              <a:path w="3525628" h="1692529">
                <a:moveTo>
                  <a:pt x="197717" y="0"/>
                </a:moveTo>
                <a:lnTo>
                  <a:pt x="3525628" y="0"/>
                </a:lnTo>
                <a:lnTo>
                  <a:pt x="3525628" y="1692529"/>
                </a:lnTo>
                <a:lnTo>
                  <a:pt x="0" y="1692529"/>
                </a:lnTo>
                <a:lnTo>
                  <a:pt x="0" y="197717"/>
                </a:lnTo>
                <a:cubicBezTo>
                  <a:pt x="0" y="88521"/>
                  <a:pt x="88521" y="0"/>
                  <a:pt x="197717" y="0"/>
                </a:cubicBezTo>
                <a:close/>
              </a:path>
            </a:pathLst>
          </a:cu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9" name="Picture 8" descr="A screenshot of a social media post&#10;&#10;Description automatically generated">
            <a:extLst>
              <a:ext uri="{FF2B5EF4-FFF2-40B4-BE49-F238E27FC236}">
                <a16:creationId xmlns:a16="http://schemas.microsoft.com/office/drawing/2014/main" id="{9BDA6F57-5268-7140-B513-29B2857CE0DB}"/>
              </a:ext>
            </a:extLst>
          </p:cNvPr>
          <p:cNvPicPr>
            <a:picLocks noChangeAspect="1"/>
          </p:cNvPicPr>
          <p:nvPr/>
        </p:nvPicPr>
        <p:blipFill rotWithShape="1">
          <a:blip r:embed="rId4"/>
          <a:srcRect r="8101" b="4"/>
          <a:stretch/>
        </p:blipFill>
        <p:spPr>
          <a:xfrm>
            <a:off x="1141411" y="4111188"/>
            <a:ext cx="3525628" cy="1687949"/>
          </a:xfrm>
          <a:custGeom>
            <a:avLst/>
            <a:gdLst/>
            <a:ahLst/>
            <a:cxnLst/>
            <a:rect l="l" t="t" r="r" b="b"/>
            <a:pathLst>
              <a:path w="3525628" h="1687949">
                <a:moveTo>
                  <a:pt x="0" y="0"/>
                </a:moveTo>
                <a:lnTo>
                  <a:pt x="3525628" y="0"/>
                </a:lnTo>
                <a:lnTo>
                  <a:pt x="3525628" y="1490232"/>
                </a:lnTo>
                <a:cubicBezTo>
                  <a:pt x="3525628" y="1599428"/>
                  <a:pt x="3437107" y="1687949"/>
                  <a:pt x="3327911" y="1687949"/>
                </a:cubicBezTo>
                <a:lnTo>
                  <a:pt x="0" y="1687949"/>
                </a:lnTo>
                <a:close/>
              </a:path>
            </a:pathLst>
          </a:cu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3F22F680-7C75-CC4F-BE54-E516C628848A}"/>
              </a:ext>
            </a:extLst>
          </p:cNvPr>
          <p:cNvSpPr>
            <a:spLocks noGrp="1"/>
          </p:cNvSpPr>
          <p:nvPr>
            <p:ph idx="1"/>
          </p:nvPr>
        </p:nvSpPr>
        <p:spPr>
          <a:xfrm>
            <a:off x="5034579" y="2249487"/>
            <a:ext cx="6012832" cy="3541714"/>
          </a:xfrm>
        </p:spPr>
        <p:txBody>
          <a:bodyPr>
            <a:normAutofit/>
          </a:bodyPr>
          <a:lstStyle/>
          <a:p>
            <a:r>
              <a:rPr lang="en-US" dirty="0"/>
              <a:t>Medicare is a national insurance program in the U.S administered by CMS. Its physician fee schedule is uniformly controlled and can only be accessed through the search engine shown in the left side.</a:t>
            </a:r>
          </a:p>
          <a:p>
            <a:pPr marL="0" indent="0">
              <a:buNone/>
            </a:pPr>
            <a:endParaRPr lang="en-US" dirty="0"/>
          </a:p>
        </p:txBody>
      </p:sp>
    </p:spTree>
    <p:extLst>
      <p:ext uri="{BB962C8B-B14F-4D97-AF65-F5344CB8AC3E}">
        <p14:creationId xmlns:p14="http://schemas.microsoft.com/office/powerpoint/2010/main" val="1843832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71BD3501-E627-B148-8F53-62510A60F451}"/>
              </a:ext>
            </a:extLst>
          </p:cNvPr>
          <p:cNvSpPr>
            <a:spLocks noGrp="1"/>
          </p:cNvSpPr>
          <p:nvPr>
            <p:ph type="title"/>
          </p:nvPr>
        </p:nvSpPr>
        <p:spPr>
          <a:xfrm>
            <a:off x="1019015" y="1093787"/>
            <a:ext cx="3059969" cy="4697413"/>
          </a:xfrm>
        </p:spPr>
        <p:txBody>
          <a:bodyPr>
            <a:normAutofit/>
          </a:bodyPr>
          <a:lstStyle/>
          <a:p>
            <a:r>
              <a:rPr lang="en-US" dirty="0" err="1"/>
              <a:t>eda</a:t>
            </a:r>
            <a:endParaRPr lang="en-US" dirty="0"/>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E0E9CB-CD54-E644-8FCA-0FA0A2B49A86}"/>
              </a:ext>
            </a:extLst>
          </p:cNvPr>
          <p:cNvSpPr>
            <a:spLocks noGrp="1"/>
          </p:cNvSpPr>
          <p:nvPr>
            <p:ph idx="1"/>
          </p:nvPr>
        </p:nvSpPr>
        <p:spPr>
          <a:xfrm>
            <a:off x="5215467" y="1093788"/>
            <a:ext cx="5831944" cy="4697413"/>
          </a:xfrm>
        </p:spPr>
        <p:txBody>
          <a:bodyPr>
            <a:normAutofit fontScale="92500" lnSpcReduction="20000"/>
          </a:bodyPr>
          <a:lstStyle/>
          <a:p>
            <a:r>
              <a:rPr lang="en-US" dirty="0"/>
              <a:t>Dataset Characteristics</a:t>
            </a:r>
          </a:p>
          <a:p>
            <a:pPr lvl="1"/>
            <a:r>
              <a:rPr lang="en-US" dirty="0"/>
              <a:t>Structure: It is noticeable that all our datasets are tabular, either stored in CSV or Excel files, which is just appropriate for caching in data structure like Python pandas </a:t>
            </a:r>
            <a:r>
              <a:rPr lang="en-US" dirty="0" err="1"/>
              <a:t>dataframe</a:t>
            </a:r>
            <a:r>
              <a:rPr lang="en-US" dirty="0"/>
              <a:t>. However, the datasets are not perfect to directly calculate the weights. Some datasets have missing values, some datasets have dirty data or invalid data, and even some count attributes are in categorical type.</a:t>
            </a:r>
          </a:p>
          <a:p>
            <a:r>
              <a:rPr lang="en-US" dirty="0"/>
              <a:t>Other EDA Techniques on input</a:t>
            </a:r>
          </a:p>
          <a:p>
            <a:pPr lvl="1"/>
            <a:r>
              <a:rPr lang="en-US" dirty="0"/>
              <a:t>Granularity</a:t>
            </a:r>
          </a:p>
          <a:p>
            <a:pPr lvl="1"/>
            <a:r>
              <a:rPr lang="en-US" dirty="0"/>
              <a:t>Scope </a:t>
            </a:r>
          </a:p>
          <a:p>
            <a:pPr lvl="1"/>
            <a:r>
              <a:rPr lang="en-US" dirty="0"/>
              <a:t>Temporality</a:t>
            </a:r>
          </a:p>
          <a:p>
            <a:pPr lvl="1"/>
            <a:r>
              <a:rPr lang="en-US" dirty="0"/>
              <a:t>Faithfulness</a:t>
            </a:r>
          </a:p>
        </p:txBody>
      </p:sp>
    </p:spTree>
    <p:extLst>
      <p:ext uri="{BB962C8B-B14F-4D97-AF65-F5344CB8AC3E}">
        <p14:creationId xmlns:p14="http://schemas.microsoft.com/office/powerpoint/2010/main" val="257716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369BA7A-BD68-B94B-93CB-09F9429C5A6C}"/>
              </a:ext>
            </a:extLst>
          </p:cNvPr>
          <p:cNvSpPr>
            <a:spLocks noGrp="1"/>
          </p:cNvSpPr>
          <p:nvPr>
            <p:ph type="title"/>
          </p:nvPr>
        </p:nvSpPr>
        <p:spPr>
          <a:xfrm>
            <a:off x="1141413" y="618518"/>
            <a:ext cx="4459286" cy="1478570"/>
          </a:xfrm>
        </p:spPr>
        <p:txBody>
          <a:bodyPr>
            <a:normAutofit/>
          </a:bodyPr>
          <a:lstStyle/>
          <a:p>
            <a:r>
              <a:rPr lang="en-US" sz="3200" dirty="0"/>
              <a:t>Granularity</a:t>
            </a:r>
          </a:p>
        </p:txBody>
      </p:sp>
      <p:sp>
        <p:nvSpPr>
          <p:cNvPr id="6" name="Content Placeholder 5">
            <a:extLst>
              <a:ext uri="{FF2B5EF4-FFF2-40B4-BE49-F238E27FC236}">
                <a16:creationId xmlns:a16="http://schemas.microsoft.com/office/drawing/2014/main" id="{8BE298C9-2AED-6742-8996-28CF4492C5DE}"/>
              </a:ext>
            </a:extLst>
          </p:cNvPr>
          <p:cNvSpPr>
            <a:spLocks noGrp="1"/>
          </p:cNvSpPr>
          <p:nvPr>
            <p:ph idx="1"/>
          </p:nvPr>
        </p:nvSpPr>
        <p:spPr>
          <a:xfrm>
            <a:off x="1141412" y="2249487"/>
            <a:ext cx="4459287" cy="3965046"/>
          </a:xfrm>
        </p:spPr>
        <p:txBody>
          <a:bodyPr>
            <a:normAutofit/>
          </a:bodyPr>
          <a:lstStyle/>
          <a:p>
            <a:pPr>
              <a:lnSpc>
                <a:spcPct val="110000"/>
              </a:lnSpc>
            </a:pPr>
            <a:r>
              <a:rPr lang="en-US" sz="1400" dirty="0"/>
              <a:t>It means that what each row stands for. Like the sample row from dataset df_mdcare_2018Bsc. </a:t>
            </a:r>
          </a:p>
          <a:p>
            <a:pPr lvl="1">
              <a:lnSpc>
                <a:spcPct val="110000"/>
              </a:lnSpc>
            </a:pPr>
            <a:r>
              <a:rPr lang="en-US" sz="1400" dirty="0"/>
              <a:t>The first row means the national total counts of Medicare beneficiaries. For each state, the row statistics starts from state total counts of Medicare beneficiaries following by each county</a:t>
            </a:r>
          </a:p>
          <a:p>
            <a:pPr lvl="1">
              <a:lnSpc>
                <a:spcPct val="110000"/>
              </a:lnSpc>
            </a:pPr>
            <a:r>
              <a:rPr lang="en-US" sz="1400" dirty="0"/>
              <a:t>Also, there are invalid and missing values in total counts of Medicare beneficiaries, such as "*"</a:t>
            </a:r>
          </a:p>
          <a:p>
            <a:pPr lvl="1">
              <a:lnSpc>
                <a:spcPct val="110000"/>
              </a:lnSpc>
            </a:pPr>
            <a:r>
              <a:rPr lang="en-US" sz="1400" dirty="0"/>
              <a:t>From the table I also conclude that the column **"Beneficiaries with Part A and Part B" is the sum of "FFS Beneficiaries" and "MA Beneficiaries"**. </a:t>
            </a:r>
          </a:p>
        </p:txBody>
      </p:sp>
      <p:pic>
        <p:nvPicPr>
          <p:cNvPr id="8" name="Picture 7" descr="A screenshot of a social media post&#10;&#10;Description automatically generated">
            <a:extLst>
              <a:ext uri="{FF2B5EF4-FFF2-40B4-BE49-F238E27FC236}">
                <a16:creationId xmlns:a16="http://schemas.microsoft.com/office/drawing/2014/main" id="{D2D9268B-BE0C-7449-978E-D07B0A43C1F2}"/>
              </a:ext>
            </a:extLst>
          </p:cNvPr>
          <p:cNvPicPr>
            <a:picLocks noChangeAspect="1"/>
          </p:cNvPicPr>
          <p:nvPr/>
        </p:nvPicPr>
        <p:blipFill>
          <a:blip r:embed="rId4"/>
          <a:stretch>
            <a:fillRect/>
          </a:stretch>
        </p:blipFill>
        <p:spPr>
          <a:xfrm>
            <a:off x="6096000" y="1950151"/>
            <a:ext cx="5456279" cy="293274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7" name="Group 16">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8"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1256716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369BA7A-BD68-B94B-93CB-09F9429C5A6C}"/>
              </a:ext>
            </a:extLst>
          </p:cNvPr>
          <p:cNvSpPr>
            <a:spLocks noGrp="1"/>
          </p:cNvSpPr>
          <p:nvPr>
            <p:ph type="title"/>
          </p:nvPr>
        </p:nvSpPr>
        <p:spPr>
          <a:xfrm>
            <a:off x="1141413" y="618518"/>
            <a:ext cx="4459286" cy="1478570"/>
          </a:xfrm>
        </p:spPr>
        <p:txBody>
          <a:bodyPr>
            <a:normAutofit/>
          </a:bodyPr>
          <a:lstStyle/>
          <a:p>
            <a:r>
              <a:rPr lang="en-US" sz="3200"/>
              <a:t>Scope</a:t>
            </a:r>
          </a:p>
        </p:txBody>
      </p:sp>
      <p:sp>
        <p:nvSpPr>
          <p:cNvPr id="3" name="Content Placeholder 2">
            <a:extLst>
              <a:ext uri="{FF2B5EF4-FFF2-40B4-BE49-F238E27FC236}">
                <a16:creationId xmlns:a16="http://schemas.microsoft.com/office/drawing/2014/main" id="{3F22F680-7C75-CC4F-BE54-E516C628848A}"/>
              </a:ext>
            </a:extLst>
          </p:cNvPr>
          <p:cNvSpPr>
            <a:spLocks noGrp="1"/>
          </p:cNvSpPr>
          <p:nvPr>
            <p:ph idx="1"/>
          </p:nvPr>
        </p:nvSpPr>
        <p:spPr>
          <a:xfrm>
            <a:off x="1141412" y="2249487"/>
            <a:ext cx="4459287" cy="3965046"/>
          </a:xfrm>
        </p:spPr>
        <p:txBody>
          <a:bodyPr>
            <a:normAutofit/>
          </a:bodyPr>
          <a:lstStyle/>
          <a:p>
            <a:r>
              <a:rPr lang="en-US" sz="2000" dirty="0"/>
              <a:t>Scope means the range of the data we want to dive into. For example, as I want to get both state level and county level weighted fee schedule, it’s better to separate the total census data into state-level and county-level.</a:t>
            </a:r>
          </a:p>
        </p:txBody>
      </p:sp>
      <p:pic>
        <p:nvPicPr>
          <p:cNvPr id="5" name="Picture 4" descr="A screenshot of a social media post&#10;&#10;Description automatically generated">
            <a:extLst>
              <a:ext uri="{FF2B5EF4-FFF2-40B4-BE49-F238E27FC236}">
                <a16:creationId xmlns:a16="http://schemas.microsoft.com/office/drawing/2014/main" id="{75039FE1-7447-AF43-9265-334E31D963D8}"/>
              </a:ext>
            </a:extLst>
          </p:cNvPr>
          <p:cNvPicPr>
            <a:picLocks noChangeAspect="1"/>
          </p:cNvPicPr>
          <p:nvPr/>
        </p:nvPicPr>
        <p:blipFill>
          <a:blip r:embed="rId4"/>
          <a:stretch>
            <a:fillRect/>
          </a:stretch>
        </p:blipFill>
        <p:spPr>
          <a:xfrm>
            <a:off x="6096000" y="1956971"/>
            <a:ext cx="5456279" cy="291910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20603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4" name="Picture 2">
            <a:extLst>
              <a:ext uri="{FF2B5EF4-FFF2-40B4-BE49-F238E27FC236}">
                <a16:creationId xmlns:a16="http://schemas.microsoft.com/office/drawing/2014/main" id="{9EB19A0D-88ED-4EC7-B012-FDA45662F2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039C885C-7507-48BC-8DA5-9B9A8A3B29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80315E80-D09C-4AAC-A1AA-6416ADD0A7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 name="Freeform 6">
              <a:extLst>
                <a:ext uri="{FF2B5EF4-FFF2-40B4-BE49-F238E27FC236}">
                  <a16:creationId xmlns:a16="http://schemas.microsoft.com/office/drawing/2014/main" id="{464D5536-A035-4505-AF73-4F7CAE4882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7">
              <a:extLst>
                <a:ext uri="{FF2B5EF4-FFF2-40B4-BE49-F238E27FC236}">
                  <a16:creationId xmlns:a16="http://schemas.microsoft.com/office/drawing/2014/main" id="{81218E36-F40D-459F-A201-0A62E0FA57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Rectangle 8">
              <a:extLst>
                <a:ext uri="{FF2B5EF4-FFF2-40B4-BE49-F238E27FC236}">
                  <a16:creationId xmlns:a16="http://schemas.microsoft.com/office/drawing/2014/main" id="{5B53825A-3A84-4E26-A19D-A61548B6A59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1" name="Freeform 9">
              <a:extLst>
                <a:ext uri="{FF2B5EF4-FFF2-40B4-BE49-F238E27FC236}">
                  <a16:creationId xmlns:a16="http://schemas.microsoft.com/office/drawing/2014/main" id="{AD90489C-7868-4D44-828E-5BD078E107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0">
              <a:extLst>
                <a:ext uri="{FF2B5EF4-FFF2-40B4-BE49-F238E27FC236}">
                  <a16:creationId xmlns:a16="http://schemas.microsoft.com/office/drawing/2014/main" id="{98ED0810-C456-43E0-A430-4BF3E84BB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1">
              <a:extLst>
                <a:ext uri="{FF2B5EF4-FFF2-40B4-BE49-F238E27FC236}">
                  <a16:creationId xmlns:a16="http://schemas.microsoft.com/office/drawing/2014/main" id="{E5A0D863-274E-498B-A757-EE462B7CF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2">
              <a:extLst>
                <a:ext uri="{FF2B5EF4-FFF2-40B4-BE49-F238E27FC236}">
                  <a16:creationId xmlns:a16="http://schemas.microsoft.com/office/drawing/2014/main" id="{B7819E45-002E-4BE7-9D91-AF82D37762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3">
              <a:extLst>
                <a:ext uri="{FF2B5EF4-FFF2-40B4-BE49-F238E27FC236}">
                  <a16:creationId xmlns:a16="http://schemas.microsoft.com/office/drawing/2014/main" id="{8B2A702D-53E8-4674-87E0-CA1F7E5627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4">
              <a:extLst>
                <a:ext uri="{FF2B5EF4-FFF2-40B4-BE49-F238E27FC236}">
                  <a16:creationId xmlns:a16="http://schemas.microsoft.com/office/drawing/2014/main" id="{451CEEF2-55A9-4CDF-BB69-2D07031F0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5">
              <a:extLst>
                <a:ext uri="{FF2B5EF4-FFF2-40B4-BE49-F238E27FC236}">
                  <a16:creationId xmlns:a16="http://schemas.microsoft.com/office/drawing/2014/main" id="{DCEC5350-68CD-460C-999B-A6055EA506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6">
              <a:extLst>
                <a:ext uri="{FF2B5EF4-FFF2-40B4-BE49-F238E27FC236}">
                  <a16:creationId xmlns:a16="http://schemas.microsoft.com/office/drawing/2014/main" id="{26945734-B592-423F-BCF3-8ED9227467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7">
              <a:extLst>
                <a:ext uri="{FF2B5EF4-FFF2-40B4-BE49-F238E27FC236}">
                  <a16:creationId xmlns:a16="http://schemas.microsoft.com/office/drawing/2014/main" id="{D6FF6791-D332-4D35-90E0-42011DF40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8">
              <a:extLst>
                <a:ext uri="{FF2B5EF4-FFF2-40B4-BE49-F238E27FC236}">
                  <a16:creationId xmlns:a16="http://schemas.microsoft.com/office/drawing/2014/main" id="{B1ED9C0C-0AD0-4F60-BB85-02B00AFE76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9">
              <a:extLst>
                <a:ext uri="{FF2B5EF4-FFF2-40B4-BE49-F238E27FC236}">
                  <a16:creationId xmlns:a16="http://schemas.microsoft.com/office/drawing/2014/main" id="{E202B26B-3FB3-4127-9295-F6E24A75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0">
              <a:extLst>
                <a:ext uri="{FF2B5EF4-FFF2-40B4-BE49-F238E27FC236}">
                  <a16:creationId xmlns:a16="http://schemas.microsoft.com/office/drawing/2014/main" id="{A9B0C70B-3686-4190-8592-736E11AB4D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1">
              <a:extLst>
                <a:ext uri="{FF2B5EF4-FFF2-40B4-BE49-F238E27FC236}">
                  <a16:creationId xmlns:a16="http://schemas.microsoft.com/office/drawing/2014/main" id="{3DCD01FB-20E8-42C3-AFE9-DFD3F426A1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2">
              <a:extLst>
                <a:ext uri="{FF2B5EF4-FFF2-40B4-BE49-F238E27FC236}">
                  <a16:creationId xmlns:a16="http://schemas.microsoft.com/office/drawing/2014/main" id="{E18D3AEB-E104-4243-893A-880F9A3C4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3">
              <a:extLst>
                <a:ext uri="{FF2B5EF4-FFF2-40B4-BE49-F238E27FC236}">
                  <a16:creationId xmlns:a16="http://schemas.microsoft.com/office/drawing/2014/main" id="{25B79020-576E-46E2-BDDD-3D93C9DD53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4">
              <a:extLst>
                <a:ext uri="{FF2B5EF4-FFF2-40B4-BE49-F238E27FC236}">
                  <a16:creationId xmlns:a16="http://schemas.microsoft.com/office/drawing/2014/main" id="{F9BE123C-99CB-4F9F-B6AD-D78B410111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5">
              <a:extLst>
                <a:ext uri="{FF2B5EF4-FFF2-40B4-BE49-F238E27FC236}">
                  <a16:creationId xmlns:a16="http://schemas.microsoft.com/office/drawing/2014/main" id="{2652409A-0FBC-471C-8070-735AA2D18C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6">
              <a:extLst>
                <a:ext uri="{FF2B5EF4-FFF2-40B4-BE49-F238E27FC236}">
                  <a16:creationId xmlns:a16="http://schemas.microsoft.com/office/drawing/2014/main" id="{A7B0AC30-BECB-435E-B184-5893DAF4CF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7">
              <a:extLst>
                <a:ext uri="{FF2B5EF4-FFF2-40B4-BE49-F238E27FC236}">
                  <a16:creationId xmlns:a16="http://schemas.microsoft.com/office/drawing/2014/main" id="{209F3AA3-0D92-49EA-8E9E-E85193591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8">
              <a:extLst>
                <a:ext uri="{FF2B5EF4-FFF2-40B4-BE49-F238E27FC236}">
                  <a16:creationId xmlns:a16="http://schemas.microsoft.com/office/drawing/2014/main" id="{96C003E9-8BC2-48CC-ABF7-540233FDB0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9">
              <a:extLst>
                <a:ext uri="{FF2B5EF4-FFF2-40B4-BE49-F238E27FC236}">
                  <a16:creationId xmlns:a16="http://schemas.microsoft.com/office/drawing/2014/main" id="{13BDD8BA-D378-486C-AAC9-F4BC3E8560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0">
              <a:extLst>
                <a:ext uri="{FF2B5EF4-FFF2-40B4-BE49-F238E27FC236}">
                  <a16:creationId xmlns:a16="http://schemas.microsoft.com/office/drawing/2014/main" id="{04C38930-9B92-429B-915A-D0198D6ACD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1">
              <a:extLst>
                <a:ext uri="{FF2B5EF4-FFF2-40B4-BE49-F238E27FC236}">
                  <a16:creationId xmlns:a16="http://schemas.microsoft.com/office/drawing/2014/main" id="{32660743-42C8-4FFB-A77B-66678E1E1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2">
              <a:extLst>
                <a:ext uri="{FF2B5EF4-FFF2-40B4-BE49-F238E27FC236}">
                  <a16:creationId xmlns:a16="http://schemas.microsoft.com/office/drawing/2014/main" id="{6B242301-66B7-4876-B23A-1B97410A55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Rectangle 33">
              <a:extLst>
                <a:ext uri="{FF2B5EF4-FFF2-40B4-BE49-F238E27FC236}">
                  <a16:creationId xmlns:a16="http://schemas.microsoft.com/office/drawing/2014/main" id="{B05C5127-C481-4571-9E17-90305CA0A91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6" name="Freeform 34">
              <a:extLst>
                <a:ext uri="{FF2B5EF4-FFF2-40B4-BE49-F238E27FC236}">
                  <a16:creationId xmlns:a16="http://schemas.microsoft.com/office/drawing/2014/main" id="{BC0F1F06-EBE2-4919-A902-A503E384D2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5">
              <a:extLst>
                <a:ext uri="{FF2B5EF4-FFF2-40B4-BE49-F238E27FC236}">
                  <a16:creationId xmlns:a16="http://schemas.microsoft.com/office/drawing/2014/main" id="{2B2E1C8D-A953-4AED-8346-C34CFE3BE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6">
              <a:extLst>
                <a:ext uri="{FF2B5EF4-FFF2-40B4-BE49-F238E27FC236}">
                  <a16:creationId xmlns:a16="http://schemas.microsoft.com/office/drawing/2014/main" id="{8F150D6E-EB09-41AD-93BE-BF543BE36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7">
              <a:extLst>
                <a:ext uri="{FF2B5EF4-FFF2-40B4-BE49-F238E27FC236}">
                  <a16:creationId xmlns:a16="http://schemas.microsoft.com/office/drawing/2014/main" id="{AE3633FE-8FF6-4FC3-8422-483E7FAEDE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8">
              <a:extLst>
                <a:ext uri="{FF2B5EF4-FFF2-40B4-BE49-F238E27FC236}">
                  <a16:creationId xmlns:a16="http://schemas.microsoft.com/office/drawing/2014/main" id="{D233BC09-3785-4EA9-A80F-699EABFCD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9">
              <a:extLst>
                <a:ext uri="{FF2B5EF4-FFF2-40B4-BE49-F238E27FC236}">
                  <a16:creationId xmlns:a16="http://schemas.microsoft.com/office/drawing/2014/main" id="{DEFAAC70-9A33-41C4-9960-80B056E47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40">
              <a:extLst>
                <a:ext uri="{FF2B5EF4-FFF2-40B4-BE49-F238E27FC236}">
                  <a16:creationId xmlns:a16="http://schemas.microsoft.com/office/drawing/2014/main" id="{FE1B6380-FA49-4E35-B2EB-BC1D322A0A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41">
              <a:extLst>
                <a:ext uri="{FF2B5EF4-FFF2-40B4-BE49-F238E27FC236}">
                  <a16:creationId xmlns:a16="http://schemas.microsoft.com/office/drawing/2014/main" id="{F578AFE9-69B9-4FE3-A349-4640D49A58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2">
              <a:extLst>
                <a:ext uri="{FF2B5EF4-FFF2-40B4-BE49-F238E27FC236}">
                  <a16:creationId xmlns:a16="http://schemas.microsoft.com/office/drawing/2014/main" id="{49C01CF4-73AC-40B8-8AA5-60072CBB34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3">
              <a:extLst>
                <a:ext uri="{FF2B5EF4-FFF2-40B4-BE49-F238E27FC236}">
                  <a16:creationId xmlns:a16="http://schemas.microsoft.com/office/drawing/2014/main" id="{B4DA1C3D-282A-4010-9263-E2F62D79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44">
              <a:extLst>
                <a:ext uri="{FF2B5EF4-FFF2-40B4-BE49-F238E27FC236}">
                  <a16:creationId xmlns:a16="http://schemas.microsoft.com/office/drawing/2014/main" id="{52475A43-7A28-4A0F-BA58-C070BB882B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Rectangle 45">
              <a:extLst>
                <a:ext uri="{FF2B5EF4-FFF2-40B4-BE49-F238E27FC236}">
                  <a16:creationId xmlns:a16="http://schemas.microsoft.com/office/drawing/2014/main" id="{0C7241CC-AC61-4580-A46E-C217B329EB2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8" name="Freeform 46">
              <a:extLst>
                <a:ext uri="{FF2B5EF4-FFF2-40B4-BE49-F238E27FC236}">
                  <a16:creationId xmlns:a16="http://schemas.microsoft.com/office/drawing/2014/main" id="{584FF8AA-E75D-483B-A344-7022541CF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47">
              <a:extLst>
                <a:ext uri="{FF2B5EF4-FFF2-40B4-BE49-F238E27FC236}">
                  <a16:creationId xmlns:a16="http://schemas.microsoft.com/office/drawing/2014/main" id="{AFF0ABD2-8247-432E-9F13-CCB7D0E62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48">
              <a:extLst>
                <a:ext uri="{FF2B5EF4-FFF2-40B4-BE49-F238E27FC236}">
                  <a16:creationId xmlns:a16="http://schemas.microsoft.com/office/drawing/2014/main" id="{8779D639-A8BE-46A3-BF82-B0498C363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49">
              <a:extLst>
                <a:ext uri="{FF2B5EF4-FFF2-40B4-BE49-F238E27FC236}">
                  <a16:creationId xmlns:a16="http://schemas.microsoft.com/office/drawing/2014/main" id="{62C75AD3-B601-4AB8-A449-C0375B263A5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0">
              <a:extLst>
                <a:ext uri="{FF2B5EF4-FFF2-40B4-BE49-F238E27FC236}">
                  <a16:creationId xmlns:a16="http://schemas.microsoft.com/office/drawing/2014/main" id="{7CEBAD4A-BB32-451F-B1E1-48D6F52EBD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1">
              <a:extLst>
                <a:ext uri="{FF2B5EF4-FFF2-40B4-BE49-F238E27FC236}">
                  <a16:creationId xmlns:a16="http://schemas.microsoft.com/office/drawing/2014/main" id="{9EA19F7F-29F8-4DF4-AB9B-C4D507FA7C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2">
              <a:extLst>
                <a:ext uri="{FF2B5EF4-FFF2-40B4-BE49-F238E27FC236}">
                  <a16:creationId xmlns:a16="http://schemas.microsoft.com/office/drawing/2014/main" id="{9A6E14CB-BA29-40ED-B9E1-9AF554AFDE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53">
              <a:extLst>
                <a:ext uri="{FF2B5EF4-FFF2-40B4-BE49-F238E27FC236}">
                  <a16:creationId xmlns:a16="http://schemas.microsoft.com/office/drawing/2014/main" id="{384A67CA-9AF3-4473-9BC7-2C48C43261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54">
              <a:extLst>
                <a:ext uri="{FF2B5EF4-FFF2-40B4-BE49-F238E27FC236}">
                  <a16:creationId xmlns:a16="http://schemas.microsoft.com/office/drawing/2014/main" id="{9DE1AF00-9D03-4DFB-B862-C86659628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55">
              <a:extLst>
                <a:ext uri="{FF2B5EF4-FFF2-40B4-BE49-F238E27FC236}">
                  <a16:creationId xmlns:a16="http://schemas.microsoft.com/office/drawing/2014/main" id="{03D15E32-C507-4B36-B9AB-BD0A1AEBD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56">
              <a:extLst>
                <a:ext uri="{FF2B5EF4-FFF2-40B4-BE49-F238E27FC236}">
                  <a16:creationId xmlns:a16="http://schemas.microsoft.com/office/drawing/2014/main" id="{978B3024-1C05-4858-A919-0ABF75EF7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57">
              <a:extLst>
                <a:ext uri="{FF2B5EF4-FFF2-40B4-BE49-F238E27FC236}">
                  <a16:creationId xmlns:a16="http://schemas.microsoft.com/office/drawing/2014/main" id="{04B0C1D6-8B63-4D35-83C5-5D4331190A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58">
              <a:extLst>
                <a:ext uri="{FF2B5EF4-FFF2-40B4-BE49-F238E27FC236}">
                  <a16:creationId xmlns:a16="http://schemas.microsoft.com/office/drawing/2014/main" id="{C0409678-BF82-43B2-8F95-46A5A0E186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3785CDF6-FF56-584D-BD11-1F9578F624FF}"/>
              </a:ext>
            </a:extLst>
          </p:cNvPr>
          <p:cNvSpPr>
            <a:spLocks noGrp="1"/>
          </p:cNvSpPr>
          <p:nvPr>
            <p:ph type="title"/>
          </p:nvPr>
        </p:nvSpPr>
        <p:spPr>
          <a:xfrm>
            <a:off x="1876425" y="1113282"/>
            <a:ext cx="3734941" cy="2396681"/>
          </a:xfrm>
        </p:spPr>
        <p:txBody>
          <a:bodyPr vert="horz" lIns="91440" tIns="45720" rIns="91440" bIns="45720" rtlCol="0" anchor="b">
            <a:normAutofit/>
          </a:bodyPr>
          <a:lstStyle/>
          <a:p>
            <a:r>
              <a:rPr lang="en-US" sz="4800"/>
              <a:t>Scope-continued</a:t>
            </a:r>
          </a:p>
        </p:txBody>
      </p:sp>
      <p:sp>
        <p:nvSpPr>
          <p:cNvPr id="3" name="Content Placeholder 2">
            <a:extLst>
              <a:ext uri="{FF2B5EF4-FFF2-40B4-BE49-F238E27FC236}">
                <a16:creationId xmlns:a16="http://schemas.microsoft.com/office/drawing/2014/main" id="{3CFD96AE-AED7-2547-A35D-928D65512C44}"/>
              </a:ext>
            </a:extLst>
          </p:cNvPr>
          <p:cNvSpPr>
            <a:spLocks noGrp="1"/>
          </p:cNvSpPr>
          <p:nvPr>
            <p:ph idx="1"/>
          </p:nvPr>
        </p:nvSpPr>
        <p:spPr>
          <a:xfrm>
            <a:off x="1876425" y="3602038"/>
            <a:ext cx="3734942" cy="2052720"/>
          </a:xfrm>
        </p:spPr>
        <p:txBody>
          <a:bodyPr vert="horz" lIns="91440" tIns="45720" rIns="91440" bIns="45720" rtlCol="0">
            <a:normAutofit fontScale="92500" lnSpcReduction="10000"/>
          </a:bodyPr>
          <a:lstStyle/>
          <a:p>
            <a:pPr marL="0" indent="0">
              <a:buNone/>
            </a:pPr>
            <a:r>
              <a:rPr lang="en-US" sz="2000" cap="all" dirty="0">
                <a:solidFill>
                  <a:schemeClr val="tx2"/>
                </a:solidFill>
              </a:rPr>
              <a:t>Connecticut County-Enrollment collection, we will use </a:t>
            </a:r>
            <a:r>
              <a:rPr lang="en-US" sz="2000" cap="all" dirty="0" err="1">
                <a:solidFill>
                  <a:schemeClr val="tx2"/>
                </a:solidFill>
              </a:rPr>
              <a:t>groupby</a:t>
            </a:r>
            <a:r>
              <a:rPr lang="en-US" sz="2000" cap="all" dirty="0">
                <a:solidFill>
                  <a:schemeClr val="tx2"/>
                </a:solidFill>
              </a:rPr>
              <a:t> to merge the two dataset together to get our desired </a:t>
            </a:r>
            <a:r>
              <a:rPr lang="en-US" sz="2000" cap="all" dirty="0" err="1">
                <a:solidFill>
                  <a:schemeClr val="tx2"/>
                </a:solidFill>
              </a:rPr>
              <a:t>ct</a:t>
            </a:r>
            <a:r>
              <a:rPr lang="en-US" sz="2000" cap="all" dirty="0">
                <a:solidFill>
                  <a:schemeClr val="tx2"/>
                </a:solidFill>
              </a:rPr>
              <a:t> county enrollment data</a:t>
            </a:r>
          </a:p>
        </p:txBody>
      </p:sp>
      <p:sp>
        <p:nvSpPr>
          <p:cNvPr id="72" name="Round Diagonal Corner Rectangle 6">
            <a:extLst>
              <a:ext uri="{FF2B5EF4-FFF2-40B4-BE49-F238E27FC236}">
                <a16:creationId xmlns:a16="http://schemas.microsoft.com/office/drawing/2014/main" id="{E6A49086-297C-45EA-8090-994D86666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social media post&#10;&#10;Description automatically generated">
            <a:extLst>
              <a:ext uri="{FF2B5EF4-FFF2-40B4-BE49-F238E27FC236}">
                <a16:creationId xmlns:a16="http://schemas.microsoft.com/office/drawing/2014/main" id="{B62CE985-8746-8E4E-B7D8-64C4FABF46F2}"/>
              </a:ext>
            </a:extLst>
          </p:cNvPr>
          <p:cNvPicPr>
            <a:picLocks noChangeAspect="1"/>
          </p:cNvPicPr>
          <p:nvPr/>
        </p:nvPicPr>
        <p:blipFill>
          <a:blip r:embed="rId4"/>
          <a:stretch>
            <a:fillRect/>
          </a:stretch>
        </p:blipFill>
        <p:spPr>
          <a:xfrm>
            <a:off x="6421396" y="1138832"/>
            <a:ext cx="4635583" cy="2201901"/>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1C5E2970-FD69-C844-969E-AAD4AADF3224}"/>
              </a:ext>
            </a:extLst>
          </p:cNvPr>
          <p:cNvPicPr>
            <a:picLocks noChangeAspect="1"/>
          </p:cNvPicPr>
          <p:nvPr/>
        </p:nvPicPr>
        <p:blipFill>
          <a:blip r:embed="rId5"/>
          <a:stretch>
            <a:fillRect/>
          </a:stretch>
        </p:blipFill>
        <p:spPr>
          <a:xfrm>
            <a:off x="6421395" y="3990717"/>
            <a:ext cx="4635583" cy="1240018"/>
          </a:xfrm>
          <a:prstGeom prst="rect">
            <a:avLst/>
          </a:prstGeom>
        </p:spPr>
      </p:pic>
    </p:spTree>
    <p:extLst>
      <p:ext uri="{BB962C8B-B14F-4D97-AF65-F5344CB8AC3E}">
        <p14:creationId xmlns:p14="http://schemas.microsoft.com/office/powerpoint/2010/main" val="2413806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BA7A-BD68-B94B-93CB-09F9429C5A6C}"/>
              </a:ext>
            </a:extLst>
          </p:cNvPr>
          <p:cNvSpPr>
            <a:spLocks noGrp="1"/>
          </p:cNvSpPr>
          <p:nvPr>
            <p:ph type="title"/>
          </p:nvPr>
        </p:nvSpPr>
        <p:spPr>
          <a:xfrm>
            <a:off x="6569957" y="618518"/>
            <a:ext cx="4747088" cy="1478570"/>
          </a:xfrm>
        </p:spPr>
        <p:txBody>
          <a:bodyPr>
            <a:normAutofit/>
          </a:bodyPr>
          <a:lstStyle/>
          <a:p>
            <a:r>
              <a:rPr lang="en-US" dirty="0"/>
              <a:t>temporality</a:t>
            </a:r>
          </a:p>
        </p:txBody>
      </p:sp>
      <p:sp>
        <p:nvSpPr>
          <p:cNvPr id="12" name="Round Diagonal Corner Rectangle 9">
            <a:extLst>
              <a:ext uri="{FF2B5EF4-FFF2-40B4-BE49-F238E27FC236}">
                <a16:creationId xmlns:a16="http://schemas.microsoft.com/office/drawing/2014/main" id="{A3D1FEF8-5149-4AC1-8D77-B256637FB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ell phone&#10;&#10;Description automatically generated">
            <a:extLst>
              <a:ext uri="{FF2B5EF4-FFF2-40B4-BE49-F238E27FC236}">
                <a16:creationId xmlns:a16="http://schemas.microsoft.com/office/drawing/2014/main" id="{473A4717-1384-7A48-875C-E6788569034A}"/>
              </a:ext>
            </a:extLst>
          </p:cNvPr>
          <p:cNvPicPr>
            <a:picLocks noChangeAspect="1"/>
          </p:cNvPicPr>
          <p:nvPr/>
        </p:nvPicPr>
        <p:blipFill>
          <a:blip r:embed="rId3"/>
          <a:stretch>
            <a:fillRect/>
          </a:stretch>
        </p:blipFill>
        <p:spPr>
          <a:xfrm>
            <a:off x="883525" y="3051996"/>
            <a:ext cx="4635583" cy="1506563"/>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28B8D09C-54CE-624B-B32B-D38D4A7523D4}"/>
              </a:ext>
            </a:extLst>
          </p:cNvPr>
          <p:cNvPicPr>
            <a:picLocks noChangeAspect="1"/>
          </p:cNvPicPr>
          <p:nvPr/>
        </p:nvPicPr>
        <p:blipFill>
          <a:blip r:embed="rId4"/>
          <a:stretch>
            <a:fillRect/>
          </a:stretch>
        </p:blipFill>
        <p:spPr>
          <a:xfrm>
            <a:off x="874955" y="1664245"/>
            <a:ext cx="4635583" cy="1170484"/>
          </a:xfrm>
          <a:prstGeom prst="rect">
            <a:avLst/>
          </a:prstGeom>
        </p:spPr>
      </p:pic>
      <p:sp>
        <p:nvSpPr>
          <p:cNvPr id="3" name="Content Placeholder 2">
            <a:extLst>
              <a:ext uri="{FF2B5EF4-FFF2-40B4-BE49-F238E27FC236}">
                <a16:creationId xmlns:a16="http://schemas.microsoft.com/office/drawing/2014/main" id="{3F22F680-7C75-CC4F-BE54-E516C628848A}"/>
              </a:ext>
            </a:extLst>
          </p:cNvPr>
          <p:cNvSpPr>
            <a:spLocks noGrp="1"/>
          </p:cNvSpPr>
          <p:nvPr>
            <p:ph idx="1"/>
          </p:nvPr>
        </p:nvSpPr>
        <p:spPr>
          <a:xfrm>
            <a:off x="6569957" y="2249487"/>
            <a:ext cx="4747087" cy="3541714"/>
          </a:xfrm>
        </p:spPr>
        <p:txBody>
          <a:bodyPr>
            <a:normAutofit fontScale="92500"/>
          </a:bodyPr>
          <a:lstStyle/>
          <a:p>
            <a:r>
              <a:rPr lang="en-US" dirty="0"/>
              <a:t>It means the time span of the desired data. For example, the Physician Fee Schedule we got might contain data which takes effect after fiscal year 2018. To make our fee estimation more accurate, we focus on the procedure code which is effective in year 2018.</a:t>
            </a:r>
          </a:p>
        </p:txBody>
      </p:sp>
    </p:spTree>
    <p:extLst>
      <p:ext uri="{BB962C8B-B14F-4D97-AF65-F5344CB8AC3E}">
        <p14:creationId xmlns:p14="http://schemas.microsoft.com/office/powerpoint/2010/main" val="1410400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BA7A-BD68-B94B-93CB-09F9429C5A6C}"/>
              </a:ext>
            </a:extLst>
          </p:cNvPr>
          <p:cNvSpPr>
            <a:spLocks noGrp="1"/>
          </p:cNvSpPr>
          <p:nvPr>
            <p:ph type="title"/>
          </p:nvPr>
        </p:nvSpPr>
        <p:spPr>
          <a:xfrm>
            <a:off x="1141413" y="618518"/>
            <a:ext cx="9905998" cy="1478570"/>
          </a:xfrm>
        </p:spPr>
        <p:txBody>
          <a:bodyPr>
            <a:normAutofit/>
          </a:bodyPr>
          <a:lstStyle/>
          <a:p>
            <a:r>
              <a:rPr lang="en-US" dirty="0"/>
              <a:t>faithfulness</a:t>
            </a:r>
          </a:p>
        </p:txBody>
      </p:sp>
      <p:pic>
        <p:nvPicPr>
          <p:cNvPr id="5" name="Picture 4" descr="A screenshot of a cell phone&#10;&#10;Description automatically generated">
            <a:extLst>
              <a:ext uri="{FF2B5EF4-FFF2-40B4-BE49-F238E27FC236}">
                <a16:creationId xmlns:a16="http://schemas.microsoft.com/office/drawing/2014/main" id="{965688F2-913C-C546-B7C2-779AF46033F2}"/>
              </a:ext>
            </a:extLst>
          </p:cNvPr>
          <p:cNvPicPr>
            <a:picLocks noChangeAspect="1"/>
          </p:cNvPicPr>
          <p:nvPr/>
        </p:nvPicPr>
        <p:blipFill>
          <a:blip r:embed="rId3"/>
          <a:stretch>
            <a:fillRect/>
          </a:stretch>
        </p:blipFill>
        <p:spPr>
          <a:xfrm>
            <a:off x="1141411" y="2594096"/>
            <a:ext cx="4689234" cy="286043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3F22F680-7C75-CC4F-BE54-E516C628848A}"/>
              </a:ext>
            </a:extLst>
          </p:cNvPr>
          <p:cNvSpPr>
            <a:spLocks noGrp="1"/>
          </p:cNvSpPr>
          <p:nvPr>
            <p:ph idx="1"/>
          </p:nvPr>
        </p:nvSpPr>
        <p:spPr>
          <a:xfrm>
            <a:off x="6336727" y="2249487"/>
            <a:ext cx="4710683" cy="3541714"/>
          </a:xfrm>
        </p:spPr>
        <p:txBody>
          <a:bodyPr>
            <a:normAutofit fontScale="92500"/>
          </a:bodyPr>
          <a:lstStyle/>
          <a:p>
            <a:r>
              <a:rPr lang="en-US" dirty="0"/>
              <a:t>If data is faithful, it means that the data is valid. However, not all our data are valid because some of the downloaded files are in special views. For example, in  df_NY_mdcaid_2018Bc, some rows are dropped because they are not meaningful and not essential.</a:t>
            </a:r>
          </a:p>
        </p:txBody>
      </p:sp>
    </p:spTree>
    <p:extLst>
      <p:ext uri="{BB962C8B-B14F-4D97-AF65-F5344CB8AC3E}">
        <p14:creationId xmlns:p14="http://schemas.microsoft.com/office/powerpoint/2010/main" val="1372385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71BD3501-E627-B148-8F53-62510A60F451}"/>
              </a:ext>
            </a:extLst>
          </p:cNvPr>
          <p:cNvSpPr>
            <a:spLocks noGrp="1"/>
          </p:cNvSpPr>
          <p:nvPr>
            <p:ph type="title"/>
          </p:nvPr>
        </p:nvSpPr>
        <p:spPr>
          <a:xfrm>
            <a:off x="1019015" y="1093787"/>
            <a:ext cx="3059969" cy="4697413"/>
          </a:xfrm>
        </p:spPr>
        <p:txBody>
          <a:bodyPr>
            <a:normAutofit/>
          </a:bodyPr>
          <a:lstStyle/>
          <a:p>
            <a:r>
              <a:rPr lang="en-US" dirty="0"/>
              <a:t>weighted selection</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E0E9CB-CD54-E644-8FCA-0FA0A2B49A86}"/>
              </a:ext>
            </a:extLst>
          </p:cNvPr>
          <p:cNvSpPr>
            <a:spLocks noGrp="1"/>
          </p:cNvSpPr>
          <p:nvPr>
            <p:ph idx="1"/>
          </p:nvPr>
        </p:nvSpPr>
        <p:spPr>
          <a:xfrm>
            <a:off x="5215467" y="1093788"/>
            <a:ext cx="5831944" cy="4697413"/>
          </a:xfrm>
        </p:spPr>
        <p:txBody>
          <a:bodyPr>
            <a:normAutofit/>
          </a:bodyPr>
          <a:lstStyle/>
          <a:p>
            <a:r>
              <a:rPr lang="en-US" dirty="0">
                <a:solidFill>
                  <a:srgbClr val="FFFF00"/>
                </a:solidFill>
              </a:rPr>
              <a:t>We can assume that physicians get paid for a medical procedure based on  their patients’ insurance coverage. </a:t>
            </a:r>
            <a:r>
              <a:rPr lang="en-US" dirty="0"/>
              <a:t>Therefore, our solution is to use proportion of Medicaid, Medicare and Private insurance enrollment over the states’/counties’ population. These ratios could be the weights to calculate the weighted fee schedule.</a:t>
            </a:r>
          </a:p>
          <a:p>
            <a:endParaRPr lang="en-US" dirty="0"/>
          </a:p>
        </p:txBody>
      </p:sp>
    </p:spTree>
    <p:extLst>
      <p:ext uri="{BB962C8B-B14F-4D97-AF65-F5344CB8AC3E}">
        <p14:creationId xmlns:p14="http://schemas.microsoft.com/office/powerpoint/2010/main" val="1802897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1A27226-9F11-5549-97A8-9071756D2485}"/>
              </a:ext>
            </a:extLst>
          </p:cNvPr>
          <p:cNvSpPr>
            <a:spLocks noGrp="1"/>
          </p:cNvSpPr>
          <p:nvPr>
            <p:ph type="title"/>
          </p:nvPr>
        </p:nvSpPr>
        <p:spPr>
          <a:xfrm>
            <a:off x="1141413" y="618518"/>
            <a:ext cx="4459286" cy="1478570"/>
          </a:xfrm>
        </p:spPr>
        <p:txBody>
          <a:bodyPr>
            <a:normAutofit/>
          </a:bodyPr>
          <a:lstStyle/>
          <a:p>
            <a:r>
              <a:rPr lang="en-US" sz="3200"/>
              <a:t>Formulas</a:t>
            </a:r>
          </a:p>
        </p:txBody>
      </p:sp>
      <p:pic>
        <p:nvPicPr>
          <p:cNvPr id="5" name="Picture 4" descr="A screenshot of a cell phone&#10;&#10;Description automatically generated">
            <a:extLst>
              <a:ext uri="{FF2B5EF4-FFF2-40B4-BE49-F238E27FC236}">
                <a16:creationId xmlns:a16="http://schemas.microsoft.com/office/drawing/2014/main" id="{2A92013A-A3A8-4B46-8BDE-E215E26E6ED3}"/>
              </a:ext>
            </a:extLst>
          </p:cNvPr>
          <p:cNvPicPr>
            <a:picLocks noChangeAspect="1"/>
          </p:cNvPicPr>
          <p:nvPr/>
        </p:nvPicPr>
        <p:blipFill>
          <a:blip r:embed="rId4"/>
          <a:stretch>
            <a:fillRect/>
          </a:stretch>
        </p:blipFill>
        <p:spPr>
          <a:xfrm>
            <a:off x="1196975" y="1903413"/>
            <a:ext cx="6542087" cy="351637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3184368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F7DE6-6F76-CE42-AD26-754FCD7512FB}"/>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3E0B959D-60DE-5242-9B03-B97BFD34F7AF}"/>
              </a:ext>
            </a:extLst>
          </p:cNvPr>
          <p:cNvSpPr>
            <a:spLocks noGrp="1"/>
          </p:cNvSpPr>
          <p:nvPr>
            <p:ph idx="1"/>
          </p:nvPr>
        </p:nvSpPr>
        <p:spPr/>
        <p:txBody>
          <a:bodyPr/>
          <a:lstStyle/>
          <a:p>
            <a:r>
              <a:rPr lang="en-US" dirty="0"/>
              <a:t>Problem introduction</a:t>
            </a:r>
          </a:p>
          <a:p>
            <a:r>
              <a:rPr lang="en-US" dirty="0"/>
              <a:t>Data collection </a:t>
            </a:r>
          </a:p>
          <a:p>
            <a:r>
              <a:rPr lang="en-US" dirty="0"/>
              <a:t>EDA</a:t>
            </a:r>
          </a:p>
          <a:p>
            <a:r>
              <a:rPr lang="en-US" dirty="0"/>
              <a:t>Weights selection</a:t>
            </a:r>
          </a:p>
          <a:p>
            <a:r>
              <a:rPr lang="en-US" dirty="0"/>
              <a:t>Calculate weighted physician fee schedule</a:t>
            </a:r>
          </a:p>
          <a:p>
            <a:r>
              <a:rPr lang="en-US" dirty="0"/>
              <a:t>Conclusion and Discussions</a:t>
            </a:r>
          </a:p>
        </p:txBody>
      </p:sp>
    </p:spTree>
    <p:extLst>
      <p:ext uri="{BB962C8B-B14F-4D97-AF65-F5344CB8AC3E}">
        <p14:creationId xmlns:p14="http://schemas.microsoft.com/office/powerpoint/2010/main" val="2144139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71BD3501-E627-B148-8F53-62510A60F451}"/>
              </a:ext>
            </a:extLst>
          </p:cNvPr>
          <p:cNvSpPr>
            <a:spLocks noGrp="1"/>
          </p:cNvSpPr>
          <p:nvPr>
            <p:ph type="title"/>
          </p:nvPr>
        </p:nvSpPr>
        <p:spPr>
          <a:xfrm>
            <a:off x="1019015" y="1093787"/>
            <a:ext cx="3059969" cy="4697413"/>
          </a:xfrm>
        </p:spPr>
        <p:txBody>
          <a:bodyPr>
            <a:normAutofit/>
          </a:bodyPr>
          <a:lstStyle/>
          <a:p>
            <a:r>
              <a:rPr lang="en-US" dirty="0"/>
              <a:t>Calculate weighted fee schedule</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E0E9CB-CD54-E644-8FCA-0FA0A2B49A86}"/>
              </a:ext>
            </a:extLst>
          </p:cNvPr>
          <p:cNvSpPr>
            <a:spLocks noGrp="1"/>
          </p:cNvSpPr>
          <p:nvPr>
            <p:ph idx="1"/>
          </p:nvPr>
        </p:nvSpPr>
        <p:spPr>
          <a:xfrm>
            <a:off x="5215467" y="1093788"/>
            <a:ext cx="5831944" cy="4697413"/>
          </a:xfrm>
        </p:spPr>
        <p:txBody>
          <a:bodyPr>
            <a:normAutofit/>
          </a:bodyPr>
          <a:lstStyle/>
          <a:p>
            <a:endParaRPr lang="en-US" dirty="0"/>
          </a:p>
          <a:p>
            <a:endParaRPr lang="en-US" dirty="0"/>
          </a:p>
          <a:p>
            <a:endParaRPr lang="en-US" dirty="0"/>
          </a:p>
          <a:p>
            <a:r>
              <a:rPr lang="en-US" dirty="0"/>
              <a:t>State level weighted fee schedule</a:t>
            </a:r>
          </a:p>
          <a:p>
            <a:r>
              <a:rPr lang="en-US" dirty="0"/>
              <a:t>County level weighted fee schedule</a:t>
            </a:r>
          </a:p>
        </p:txBody>
      </p:sp>
    </p:spTree>
    <p:extLst>
      <p:ext uri="{BB962C8B-B14F-4D97-AF65-F5344CB8AC3E}">
        <p14:creationId xmlns:p14="http://schemas.microsoft.com/office/powerpoint/2010/main" val="4122305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BA7A-BD68-B94B-93CB-09F9429C5A6C}"/>
              </a:ext>
            </a:extLst>
          </p:cNvPr>
          <p:cNvSpPr>
            <a:spLocks noGrp="1"/>
          </p:cNvSpPr>
          <p:nvPr>
            <p:ph type="title"/>
          </p:nvPr>
        </p:nvSpPr>
        <p:spPr>
          <a:xfrm>
            <a:off x="1141413" y="618518"/>
            <a:ext cx="9905998" cy="1478570"/>
          </a:xfrm>
        </p:spPr>
        <p:txBody>
          <a:bodyPr>
            <a:normAutofit/>
          </a:bodyPr>
          <a:lstStyle/>
          <a:p>
            <a:r>
              <a:rPr lang="en-US"/>
              <a:t>State level weighted fee schedule</a:t>
            </a:r>
          </a:p>
        </p:txBody>
      </p:sp>
      <p:pic>
        <p:nvPicPr>
          <p:cNvPr id="5" name="Picture 4" descr="A screenshot of a social media post&#10;&#10;Description automatically generated">
            <a:extLst>
              <a:ext uri="{FF2B5EF4-FFF2-40B4-BE49-F238E27FC236}">
                <a16:creationId xmlns:a16="http://schemas.microsoft.com/office/drawing/2014/main" id="{AE9142C3-73EA-B744-BDA4-ACFBC2CFB32E}"/>
              </a:ext>
            </a:extLst>
          </p:cNvPr>
          <p:cNvPicPr>
            <a:picLocks noChangeAspect="1"/>
          </p:cNvPicPr>
          <p:nvPr/>
        </p:nvPicPr>
        <p:blipFill>
          <a:blip r:embed="rId3"/>
          <a:stretch>
            <a:fillRect/>
          </a:stretch>
        </p:blipFill>
        <p:spPr>
          <a:xfrm>
            <a:off x="1141411" y="3180250"/>
            <a:ext cx="4689234" cy="168812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3F22F680-7C75-CC4F-BE54-E516C628848A}"/>
              </a:ext>
            </a:extLst>
          </p:cNvPr>
          <p:cNvSpPr>
            <a:spLocks noGrp="1"/>
          </p:cNvSpPr>
          <p:nvPr>
            <p:ph idx="1"/>
          </p:nvPr>
        </p:nvSpPr>
        <p:spPr>
          <a:xfrm>
            <a:off x="6336727" y="2249487"/>
            <a:ext cx="4710683" cy="3541714"/>
          </a:xfrm>
        </p:spPr>
        <p:txBody>
          <a:bodyPr>
            <a:normAutofit/>
          </a:bodyPr>
          <a:lstStyle/>
          <a:p>
            <a:r>
              <a:rPr lang="en-US" sz="2200"/>
              <a:t>𝑊𝑒𝑖𝑔h𝑡𝑒𝑑 𝑆𝑡𝑎𝑡𝑒 𝑃h𝑦𝑠𝑖𝑐𝑖𝑎𝑛 𝐹𝑒𝑒 𝑆𝑐h𝑒𝑑𝑢𝑙𝑒</a:t>
            </a:r>
            <a:br>
              <a:rPr lang="en-US" sz="2200"/>
            </a:br>
            <a:r>
              <a:rPr lang="en-US" sz="2200"/>
              <a:t>= 𝑠𝑡𝑎𝑡𝑒 𝑀𝑒𝑑𝑖𝑐𝑎𝑖𝑑 𝑟𝑎𝑡𝑒 ∗ 𝑀𝑒𝑑𝑖𝑐𝑎𝑖𝑑 𝐹𝑒𝑒 𝑆𝑐h𝑒𝑑𝑢𝑙𝑒 + 𝑠𝑡𝑎𝑡𝑒 𝑀𝑒𝑑𝑖𝑐𝑎𝑟𝑒 𝑟𝑎𝑡𝑒 ∗ 𝑀𝑒𝑑𝑖𝑐𝑎𝑟𝑒 𝐹𝑒𝑒 𝑆𝑐h𝑒𝑑𝑢𝑙𝑒 + 𝑠𝑡𝑎𝑡𝑒 𝑝𝑟𝑖𝑣𝑎𝑡𝑒 𝑖𝑛𝑠𝑢𝑟𝑎𝑛𝑐𝑒 𝑟𝑎𝑡𝑒</a:t>
            </a:r>
            <a:br>
              <a:rPr lang="en-US" sz="2200"/>
            </a:br>
            <a:r>
              <a:rPr lang="en-US" sz="2200"/>
              <a:t>∗ 𝑝𝑟𝑖𝑣𝑎𝑡𝑒 𝑖𝑛𝑠𝑢𝑟𝑎𝑛𝑐𝑒 𝑓𝑒𝑒 𝑠𝑐h𝑒𝑑𝑢𝑙𝑒 </a:t>
            </a:r>
          </a:p>
          <a:p>
            <a:endParaRPr lang="en-US" sz="2200"/>
          </a:p>
        </p:txBody>
      </p:sp>
    </p:spTree>
    <p:extLst>
      <p:ext uri="{BB962C8B-B14F-4D97-AF65-F5344CB8AC3E}">
        <p14:creationId xmlns:p14="http://schemas.microsoft.com/office/powerpoint/2010/main" val="2889207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BA7A-BD68-B94B-93CB-09F9429C5A6C}"/>
              </a:ext>
            </a:extLst>
          </p:cNvPr>
          <p:cNvSpPr>
            <a:spLocks noGrp="1"/>
          </p:cNvSpPr>
          <p:nvPr>
            <p:ph type="title"/>
          </p:nvPr>
        </p:nvSpPr>
        <p:spPr>
          <a:xfrm>
            <a:off x="1141413" y="618518"/>
            <a:ext cx="9905998" cy="1478570"/>
          </a:xfrm>
        </p:spPr>
        <p:txBody>
          <a:bodyPr>
            <a:normAutofit/>
          </a:bodyPr>
          <a:lstStyle/>
          <a:p>
            <a:r>
              <a:rPr lang="en-US" dirty="0"/>
              <a:t>county level weighted fee schedule</a:t>
            </a:r>
          </a:p>
        </p:txBody>
      </p:sp>
      <p:pic>
        <p:nvPicPr>
          <p:cNvPr id="6" name="Picture 5" descr="A screenshot of a cell phone&#10;&#10;Description automatically generated">
            <a:extLst>
              <a:ext uri="{FF2B5EF4-FFF2-40B4-BE49-F238E27FC236}">
                <a16:creationId xmlns:a16="http://schemas.microsoft.com/office/drawing/2014/main" id="{A80C0DAA-04AF-1344-80A5-B66F124F9941}"/>
              </a:ext>
            </a:extLst>
          </p:cNvPr>
          <p:cNvPicPr>
            <a:picLocks noChangeAspect="1"/>
          </p:cNvPicPr>
          <p:nvPr/>
        </p:nvPicPr>
        <p:blipFill>
          <a:blip r:embed="rId3"/>
          <a:stretch>
            <a:fillRect/>
          </a:stretch>
        </p:blipFill>
        <p:spPr>
          <a:xfrm>
            <a:off x="1141411" y="3033712"/>
            <a:ext cx="4689234" cy="198120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3F22F680-7C75-CC4F-BE54-E516C628848A}"/>
              </a:ext>
            </a:extLst>
          </p:cNvPr>
          <p:cNvSpPr>
            <a:spLocks noGrp="1"/>
          </p:cNvSpPr>
          <p:nvPr>
            <p:ph idx="1"/>
          </p:nvPr>
        </p:nvSpPr>
        <p:spPr>
          <a:xfrm>
            <a:off x="6336727" y="2249487"/>
            <a:ext cx="4710683" cy="3541714"/>
          </a:xfrm>
        </p:spPr>
        <p:txBody>
          <a:bodyPr>
            <a:normAutofit/>
          </a:bodyPr>
          <a:lstStyle/>
          <a:p>
            <a:r>
              <a:rPr lang="en-US" sz="2200"/>
              <a:t>𝑊𝑒𝑖𝑔h𝑡𝑒𝑑 𝐶𝑜𝑢𝑛𝑡𝑦 𝑃h𝑦𝑠𝑖𝑐𝑖𝑎𝑛 𝐹𝑒𝑒 𝑆𝑐h𝑒𝑑𝑢𝑙𝑒</a:t>
            </a:r>
            <a:br>
              <a:rPr lang="en-US" sz="2200"/>
            </a:br>
            <a:r>
              <a:rPr lang="en-US" sz="2200"/>
              <a:t>= 𝑐𝑜𝑢𝑛𝑡𝑦 𝑀𝑒𝑑𝑖𝑐𝑎𝑖𝑑 𝑟𝑎𝑡𝑒 ∗ 𝑀𝑒𝑑𝑖𝑐𝑎𝑖𝑑 𝐹𝑒𝑒 𝑆𝑐h𝑒𝑑𝑢𝑙𝑒 + 𝑐𝑜𝑢𝑛𝑡𝑦 𝑀𝑒𝑑𝑖𝑐𝑎𝑟𝑒 𝑟𝑎𝑡𝑒 ∗ 𝑀𝑒𝑑𝑖𝑐𝑎𝑟𝑒 𝐹𝑒𝑒 𝑆𝑐h𝑒𝑑𝑢𝑙𝑒</a:t>
            </a:r>
            <a:br>
              <a:rPr lang="en-US" sz="2200"/>
            </a:br>
            <a:r>
              <a:rPr lang="en-US" sz="2200"/>
              <a:t>+ 𝑐𝑜𝑢𝑛𝑡𝑦 𝑝𝑟𝑖𝑣𝑎𝑡𝑒 𝑖𝑛𝑠𝑢𝑟𝑎𝑛𝑐𝑒 𝑟𝑎𝑡𝑒 ∗ 𝑝𝑟𝑖𝑣𝑎𝑡𝑒 𝑖𝑛𝑠𝑢𝑟𝑎𝑛𝑐𝑒 𝑓𝑒𝑒 𝑠𝑐h𝑒𝑑𝑢𝑙𝑒 </a:t>
            </a:r>
            <a:r>
              <a:rPr lang="en-US" sz="2200" dirty="0"/>
              <a:t> </a:t>
            </a:r>
          </a:p>
          <a:p>
            <a:endParaRPr lang="en-US" sz="2200" dirty="0"/>
          </a:p>
        </p:txBody>
      </p:sp>
    </p:spTree>
    <p:extLst>
      <p:ext uri="{BB962C8B-B14F-4D97-AF65-F5344CB8AC3E}">
        <p14:creationId xmlns:p14="http://schemas.microsoft.com/office/powerpoint/2010/main" val="1874993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71BD3501-E627-B148-8F53-62510A60F451}"/>
              </a:ext>
            </a:extLst>
          </p:cNvPr>
          <p:cNvSpPr>
            <a:spLocks noGrp="1"/>
          </p:cNvSpPr>
          <p:nvPr>
            <p:ph type="title"/>
          </p:nvPr>
        </p:nvSpPr>
        <p:spPr>
          <a:xfrm>
            <a:off x="1019015" y="1093787"/>
            <a:ext cx="3059969" cy="4697413"/>
          </a:xfrm>
        </p:spPr>
        <p:txBody>
          <a:bodyPr>
            <a:normAutofit/>
          </a:bodyPr>
          <a:lstStyle/>
          <a:p>
            <a:r>
              <a:rPr lang="en-US" dirty="0"/>
              <a:t>Output and conclusions</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E0E9CB-CD54-E644-8FCA-0FA0A2B49A86}"/>
              </a:ext>
            </a:extLst>
          </p:cNvPr>
          <p:cNvSpPr>
            <a:spLocks noGrp="1"/>
          </p:cNvSpPr>
          <p:nvPr>
            <p:ph idx="1"/>
          </p:nvPr>
        </p:nvSpPr>
        <p:spPr>
          <a:xfrm>
            <a:off x="5215467" y="1093788"/>
            <a:ext cx="5831944" cy="4697413"/>
          </a:xfrm>
        </p:spPr>
        <p:txBody>
          <a:bodyPr>
            <a:normAutofit/>
          </a:bodyPr>
          <a:lstStyle/>
          <a:p>
            <a:endParaRPr lang="en-US" dirty="0"/>
          </a:p>
          <a:p>
            <a:endParaRPr lang="en-US" dirty="0"/>
          </a:p>
          <a:p>
            <a:endParaRPr lang="en-US" dirty="0"/>
          </a:p>
          <a:p>
            <a:r>
              <a:rPr lang="en-US" dirty="0"/>
              <a:t>Connecticut/Indiana/New York Output dataset</a:t>
            </a:r>
          </a:p>
          <a:p>
            <a:r>
              <a:rPr lang="en-US" dirty="0"/>
              <a:t>Conclusions and Discussions</a:t>
            </a:r>
          </a:p>
        </p:txBody>
      </p:sp>
    </p:spTree>
    <p:extLst>
      <p:ext uri="{BB962C8B-B14F-4D97-AF65-F5344CB8AC3E}">
        <p14:creationId xmlns:p14="http://schemas.microsoft.com/office/powerpoint/2010/main" val="72278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7CF3-FD56-7D45-AC8F-9D0638202536}"/>
              </a:ext>
            </a:extLst>
          </p:cNvPr>
          <p:cNvSpPr>
            <a:spLocks noGrp="1"/>
          </p:cNvSpPr>
          <p:nvPr>
            <p:ph type="title"/>
          </p:nvPr>
        </p:nvSpPr>
        <p:spPr/>
        <p:txBody>
          <a:bodyPr/>
          <a:lstStyle/>
          <a:p>
            <a:r>
              <a:rPr lang="en-US" dirty="0"/>
              <a:t>output</a:t>
            </a:r>
          </a:p>
        </p:txBody>
      </p:sp>
      <p:pic>
        <p:nvPicPr>
          <p:cNvPr id="5" name="Content Placeholder 4" descr="A screenshot of a cell phone&#10;&#10;Description automatically generated">
            <a:extLst>
              <a:ext uri="{FF2B5EF4-FFF2-40B4-BE49-F238E27FC236}">
                <a16:creationId xmlns:a16="http://schemas.microsoft.com/office/drawing/2014/main" id="{76904A5C-D764-0540-9E06-AE8137F92467}"/>
              </a:ext>
            </a:extLst>
          </p:cNvPr>
          <p:cNvPicPr>
            <a:picLocks noGrp="1" noChangeAspect="1"/>
          </p:cNvPicPr>
          <p:nvPr>
            <p:ph idx="1"/>
          </p:nvPr>
        </p:nvPicPr>
        <p:blipFill>
          <a:blip r:embed="rId2"/>
          <a:stretch>
            <a:fillRect/>
          </a:stretch>
        </p:blipFill>
        <p:spPr>
          <a:xfrm>
            <a:off x="2508250" y="2528888"/>
            <a:ext cx="5943600" cy="2120900"/>
          </a:xfrm>
        </p:spPr>
      </p:pic>
      <p:pic>
        <p:nvPicPr>
          <p:cNvPr id="7" name="Picture 6" descr="A screenshot of a cell phone&#10;&#10;Description automatically generated">
            <a:extLst>
              <a:ext uri="{FF2B5EF4-FFF2-40B4-BE49-F238E27FC236}">
                <a16:creationId xmlns:a16="http://schemas.microsoft.com/office/drawing/2014/main" id="{264DE18D-0160-0242-BC94-6247679E2533}"/>
              </a:ext>
            </a:extLst>
          </p:cNvPr>
          <p:cNvPicPr>
            <a:picLocks noChangeAspect="1"/>
          </p:cNvPicPr>
          <p:nvPr/>
        </p:nvPicPr>
        <p:blipFill>
          <a:blip r:embed="rId3"/>
          <a:stretch>
            <a:fillRect/>
          </a:stretch>
        </p:blipFill>
        <p:spPr>
          <a:xfrm>
            <a:off x="5480050" y="968772"/>
            <a:ext cx="5943600" cy="2044700"/>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90DE2C2A-DCD1-E340-943D-76481DD34BA7}"/>
              </a:ext>
            </a:extLst>
          </p:cNvPr>
          <p:cNvPicPr>
            <a:picLocks noChangeAspect="1"/>
          </p:cNvPicPr>
          <p:nvPr/>
        </p:nvPicPr>
        <p:blipFill>
          <a:blip r:embed="rId4"/>
          <a:stretch>
            <a:fillRect/>
          </a:stretch>
        </p:blipFill>
        <p:spPr>
          <a:xfrm>
            <a:off x="809625" y="4145756"/>
            <a:ext cx="5943600" cy="2336800"/>
          </a:xfrm>
          <a:prstGeom prst="rect">
            <a:avLst/>
          </a:prstGeom>
        </p:spPr>
      </p:pic>
    </p:spTree>
    <p:extLst>
      <p:ext uri="{BB962C8B-B14F-4D97-AF65-F5344CB8AC3E}">
        <p14:creationId xmlns:p14="http://schemas.microsoft.com/office/powerpoint/2010/main" val="37495397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BA7A-BD68-B94B-93CB-09F9429C5A6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F22F680-7C75-CC4F-BE54-E516C628848A}"/>
              </a:ext>
            </a:extLst>
          </p:cNvPr>
          <p:cNvSpPr>
            <a:spLocks noGrp="1"/>
          </p:cNvSpPr>
          <p:nvPr>
            <p:ph idx="1"/>
          </p:nvPr>
        </p:nvSpPr>
        <p:spPr/>
        <p:txBody>
          <a:bodyPr>
            <a:normAutofit lnSpcReduction="10000"/>
          </a:bodyPr>
          <a:lstStyle/>
          <a:p>
            <a:r>
              <a:rPr lang="en-US" dirty="0"/>
              <a:t>Based on collected demographic dataset and states’ physician fee schedule in Medicaid and Medicare, we have computed a weighted physician fee schedule plan for physicians and their uninsured patients. Without loss of generality, we have generated the output datasets for state Connecticut, Indiana, and New York. In the final datasets, we also find out that each state’s county level weighted fee schedule is fluctuated from state level weighted fee schedule. And different county’s weighted fee schedule is also varying from CPT code to CPT code. </a:t>
            </a:r>
          </a:p>
          <a:p>
            <a:endParaRPr lang="en-US" dirty="0"/>
          </a:p>
        </p:txBody>
      </p:sp>
    </p:spTree>
    <p:extLst>
      <p:ext uri="{BB962C8B-B14F-4D97-AF65-F5344CB8AC3E}">
        <p14:creationId xmlns:p14="http://schemas.microsoft.com/office/powerpoint/2010/main" val="4091783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F2AED-4A36-5847-A508-159BAD2C0512}"/>
              </a:ext>
            </a:extLst>
          </p:cNvPr>
          <p:cNvSpPr>
            <a:spLocks noGrp="1"/>
          </p:cNvSpPr>
          <p:nvPr>
            <p:ph type="title"/>
          </p:nvPr>
        </p:nvSpPr>
        <p:spPr/>
        <p:txBody>
          <a:bodyPr/>
          <a:lstStyle/>
          <a:p>
            <a:r>
              <a:rPr lang="en-US" dirty="0"/>
              <a:t>discussions</a:t>
            </a:r>
          </a:p>
        </p:txBody>
      </p:sp>
      <p:sp>
        <p:nvSpPr>
          <p:cNvPr id="3" name="Content Placeholder 2">
            <a:extLst>
              <a:ext uri="{FF2B5EF4-FFF2-40B4-BE49-F238E27FC236}">
                <a16:creationId xmlns:a16="http://schemas.microsoft.com/office/drawing/2014/main" id="{4DAE3AE9-0514-5248-AC42-148705AB854E}"/>
              </a:ext>
            </a:extLst>
          </p:cNvPr>
          <p:cNvSpPr>
            <a:spLocks noGrp="1"/>
          </p:cNvSpPr>
          <p:nvPr>
            <p:ph idx="1"/>
          </p:nvPr>
        </p:nvSpPr>
        <p:spPr/>
        <p:txBody>
          <a:bodyPr>
            <a:normAutofit fontScale="92500"/>
          </a:bodyPr>
          <a:lstStyle/>
          <a:p>
            <a:r>
              <a:rPr lang="en-US" dirty="0"/>
              <a:t>1, The fee schedule is an estimated expense for a medical procedure. Of course, It could be more valuable if If we could collect enough actual expenses/costs of a patient visit for demographic data in future.</a:t>
            </a:r>
          </a:p>
          <a:p>
            <a:r>
              <a:rPr lang="en-US" dirty="0"/>
              <a:t>2, It is highly expected that we can cooperate with one or more private insurance companies to work with their customer data (expenses and enrollment). </a:t>
            </a:r>
          </a:p>
          <a:p>
            <a:r>
              <a:rPr lang="en-US" dirty="0"/>
              <a:t>3, The most challenging part maybe further narrowing down to township, Hospital Referral Region (HRR) level or ZIP code-level fee schedules. But the outputs could be quite prospective. </a:t>
            </a:r>
          </a:p>
        </p:txBody>
      </p:sp>
    </p:spTree>
    <p:extLst>
      <p:ext uri="{BB962C8B-B14F-4D97-AF65-F5344CB8AC3E}">
        <p14:creationId xmlns:p14="http://schemas.microsoft.com/office/powerpoint/2010/main" val="31787839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3"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44" name="Group 14">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6"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7"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5"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7"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145" name="Rectangle 70">
            <a:extLst>
              <a:ext uri="{FF2B5EF4-FFF2-40B4-BE49-F238E27FC236}">
                <a16:creationId xmlns:a16="http://schemas.microsoft.com/office/drawing/2014/main" id="{D706AE2E-B17B-43A3-84F8-9C0FE9466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2003"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CEFFB8CF-3E94-42D7-849C-841E7744B2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4" name="Rectangle 5">
              <a:extLst>
                <a:ext uri="{FF2B5EF4-FFF2-40B4-BE49-F238E27FC236}">
                  <a16:creationId xmlns:a16="http://schemas.microsoft.com/office/drawing/2014/main" id="{C274DE9A-4502-4454-911E-B7FE9ED6DE3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6" name="Freeform 6">
              <a:extLst>
                <a:ext uri="{FF2B5EF4-FFF2-40B4-BE49-F238E27FC236}">
                  <a16:creationId xmlns:a16="http://schemas.microsoft.com/office/drawing/2014/main" id="{76AFCF59-7BED-416B-ACD9-EA099C9B29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7">
              <a:extLst>
                <a:ext uri="{FF2B5EF4-FFF2-40B4-BE49-F238E27FC236}">
                  <a16:creationId xmlns:a16="http://schemas.microsoft.com/office/drawing/2014/main" id="{8EEECEBC-B149-42E5-8164-EE5456F062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Rectangle 8">
              <a:extLst>
                <a:ext uri="{FF2B5EF4-FFF2-40B4-BE49-F238E27FC236}">
                  <a16:creationId xmlns:a16="http://schemas.microsoft.com/office/drawing/2014/main" id="{03B49256-D2D8-436B-8F29-0C7E53366F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8" name="Freeform 9">
              <a:extLst>
                <a:ext uri="{FF2B5EF4-FFF2-40B4-BE49-F238E27FC236}">
                  <a16:creationId xmlns:a16="http://schemas.microsoft.com/office/drawing/2014/main" id="{4045E56F-B537-408E-B346-B9B15C39A5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0">
              <a:extLst>
                <a:ext uri="{FF2B5EF4-FFF2-40B4-BE49-F238E27FC236}">
                  <a16:creationId xmlns:a16="http://schemas.microsoft.com/office/drawing/2014/main" id="{904BDB2F-0893-4AD7-A871-C808C9651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1">
              <a:extLst>
                <a:ext uri="{FF2B5EF4-FFF2-40B4-BE49-F238E27FC236}">
                  <a16:creationId xmlns:a16="http://schemas.microsoft.com/office/drawing/2014/main" id="{512D8C6F-C154-4928-9891-DDCF50DA6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2">
              <a:extLst>
                <a:ext uri="{FF2B5EF4-FFF2-40B4-BE49-F238E27FC236}">
                  <a16:creationId xmlns:a16="http://schemas.microsoft.com/office/drawing/2014/main" id="{7E2BBA63-D694-4AD5-976F-4F1CDB204A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3">
              <a:extLst>
                <a:ext uri="{FF2B5EF4-FFF2-40B4-BE49-F238E27FC236}">
                  <a16:creationId xmlns:a16="http://schemas.microsoft.com/office/drawing/2014/main" id="{394F9847-4F95-42E8-AE7E-8DD8A0E27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4">
              <a:extLst>
                <a:ext uri="{FF2B5EF4-FFF2-40B4-BE49-F238E27FC236}">
                  <a16:creationId xmlns:a16="http://schemas.microsoft.com/office/drawing/2014/main" id="{48CE4CA3-085D-44AC-996B-9F347B7BC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5">
              <a:extLst>
                <a:ext uri="{FF2B5EF4-FFF2-40B4-BE49-F238E27FC236}">
                  <a16:creationId xmlns:a16="http://schemas.microsoft.com/office/drawing/2014/main" id="{0D7459AE-7E00-4707-B574-1D3636BB46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6">
              <a:extLst>
                <a:ext uri="{FF2B5EF4-FFF2-40B4-BE49-F238E27FC236}">
                  <a16:creationId xmlns:a16="http://schemas.microsoft.com/office/drawing/2014/main" id="{EF95E020-0C4A-4BD5-84BE-6DF8B8BCAB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7">
              <a:extLst>
                <a:ext uri="{FF2B5EF4-FFF2-40B4-BE49-F238E27FC236}">
                  <a16:creationId xmlns:a16="http://schemas.microsoft.com/office/drawing/2014/main" id="{18CC4862-B9BB-4E63-9630-AA5241E68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18">
              <a:extLst>
                <a:ext uri="{FF2B5EF4-FFF2-40B4-BE49-F238E27FC236}">
                  <a16:creationId xmlns:a16="http://schemas.microsoft.com/office/drawing/2014/main" id="{156A0508-DDAB-4BFB-824D-CA9D3D833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19">
              <a:extLst>
                <a:ext uri="{FF2B5EF4-FFF2-40B4-BE49-F238E27FC236}">
                  <a16:creationId xmlns:a16="http://schemas.microsoft.com/office/drawing/2014/main" id="{E3B0103B-60DE-4385-B84E-53694FB9A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0">
              <a:extLst>
                <a:ext uri="{FF2B5EF4-FFF2-40B4-BE49-F238E27FC236}">
                  <a16:creationId xmlns:a16="http://schemas.microsoft.com/office/drawing/2014/main" id="{C8C1C0D4-C36E-4251-A97F-436AFA3797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1">
              <a:extLst>
                <a:ext uri="{FF2B5EF4-FFF2-40B4-BE49-F238E27FC236}">
                  <a16:creationId xmlns:a16="http://schemas.microsoft.com/office/drawing/2014/main" id="{550D7341-7849-4B72-A2D7-68B7161D43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2">
              <a:extLst>
                <a:ext uri="{FF2B5EF4-FFF2-40B4-BE49-F238E27FC236}">
                  <a16:creationId xmlns:a16="http://schemas.microsoft.com/office/drawing/2014/main" id="{C9E742C7-3FF2-4931-B087-46AAA6C33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3">
              <a:extLst>
                <a:ext uri="{FF2B5EF4-FFF2-40B4-BE49-F238E27FC236}">
                  <a16:creationId xmlns:a16="http://schemas.microsoft.com/office/drawing/2014/main" id="{424AF1DB-9264-4B94-9F0D-EF37F12D47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4">
              <a:extLst>
                <a:ext uri="{FF2B5EF4-FFF2-40B4-BE49-F238E27FC236}">
                  <a16:creationId xmlns:a16="http://schemas.microsoft.com/office/drawing/2014/main" id="{766E43D2-CF93-4468-9B12-FFB234513D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5">
              <a:extLst>
                <a:ext uri="{FF2B5EF4-FFF2-40B4-BE49-F238E27FC236}">
                  <a16:creationId xmlns:a16="http://schemas.microsoft.com/office/drawing/2014/main" id="{AC24EC38-E0E5-4A4E-A64D-359DD4A55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6">
              <a:extLst>
                <a:ext uri="{FF2B5EF4-FFF2-40B4-BE49-F238E27FC236}">
                  <a16:creationId xmlns:a16="http://schemas.microsoft.com/office/drawing/2014/main" id="{338D8FE1-6073-44CF-857C-9273A16075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7">
              <a:extLst>
                <a:ext uri="{FF2B5EF4-FFF2-40B4-BE49-F238E27FC236}">
                  <a16:creationId xmlns:a16="http://schemas.microsoft.com/office/drawing/2014/main" id="{39BAF819-1ABF-4754-B2E6-8C023A3B9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28">
              <a:extLst>
                <a:ext uri="{FF2B5EF4-FFF2-40B4-BE49-F238E27FC236}">
                  <a16:creationId xmlns:a16="http://schemas.microsoft.com/office/drawing/2014/main" id="{2B5FE77A-C8CA-4E0E-BA89-53BA982E6A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29">
              <a:extLst>
                <a:ext uri="{FF2B5EF4-FFF2-40B4-BE49-F238E27FC236}">
                  <a16:creationId xmlns:a16="http://schemas.microsoft.com/office/drawing/2014/main" id="{264169FF-BB01-4F56-812A-738BE4AAC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30">
              <a:extLst>
                <a:ext uri="{FF2B5EF4-FFF2-40B4-BE49-F238E27FC236}">
                  <a16:creationId xmlns:a16="http://schemas.microsoft.com/office/drawing/2014/main" id="{831BA8DD-49DA-443B-AD7A-1680CD2875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31">
              <a:extLst>
                <a:ext uri="{FF2B5EF4-FFF2-40B4-BE49-F238E27FC236}">
                  <a16:creationId xmlns:a16="http://schemas.microsoft.com/office/drawing/2014/main" id="{15B5FD47-B408-4DD0-BA9C-76C3F6814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32">
              <a:extLst>
                <a:ext uri="{FF2B5EF4-FFF2-40B4-BE49-F238E27FC236}">
                  <a16:creationId xmlns:a16="http://schemas.microsoft.com/office/drawing/2014/main" id="{2432FB6B-FBB2-438F-A3BC-0392CA9448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Rectangle 33">
              <a:extLst>
                <a:ext uri="{FF2B5EF4-FFF2-40B4-BE49-F238E27FC236}">
                  <a16:creationId xmlns:a16="http://schemas.microsoft.com/office/drawing/2014/main" id="{A9E1CA69-4810-4E1D-A227-EA4EF0151FF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3" name="Freeform 34">
              <a:extLst>
                <a:ext uri="{FF2B5EF4-FFF2-40B4-BE49-F238E27FC236}">
                  <a16:creationId xmlns:a16="http://schemas.microsoft.com/office/drawing/2014/main" id="{978653C5-EFDF-4617-9A6A-E810A9C22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35">
              <a:extLst>
                <a:ext uri="{FF2B5EF4-FFF2-40B4-BE49-F238E27FC236}">
                  <a16:creationId xmlns:a16="http://schemas.microsoft.com/office/drawing/2014/main" id="{F1B9F231-1E6A-4122-81B0-043E2A5F5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36">
              <a:extLst>
                <a:ext uri="{FF2B5EF4-FFF2-40B4-BE49-F238E27FC236}">
                  <a16:creationId xmlns:a16="http://schemas.microsoft.com/office/drawing/2014/main" id="{DF2B6BD0-0057-43BC-8681-9FAC9FC53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37">
              <a:extLst>
                <a:ext uri="{FF2B5EF4-FFF2-40B4-BE49-F238E27FC236}">
                  <a16:creationId xmlns:a16="http://schemas.microsoft.com/office/drawing/2014/main" id="{6D7D7117-2276-4EB9-882B-A44A2DB066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38">
              <a:extLst>
                <a:ext uri="{FF2B5EF4-FFF2-40B4-BE49-F238E27FC236}">
                  <a16:creationId xmlns:a16="http://schemas.microsoft.com/office/drawing/2014/main" id="{98AD68EB-6444-4B28-8F06-C0B6111AC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39">
              <a:extLst>
                <a:ext uri="{FF2B5EF4-FFF2-40B4-BE49-F238E27FC236}">
                  <a16:creationId xmlns:a16="http://schemas.microsoft.com/office/drawing/2014/main" id="{438FA125-C459-48A2-913F-F5D04E160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40">
              <a:extLst>
                <a:ext uri="{FF2B5EF4-FFF2-40B4-BE49-F238E27FC236}">
                  <a16:creationId xmlns:a16="http://schemas.microsoft.com/office/drawing/2014/main" id="{18E796D1-6480-436F-947D-550CCE516E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41">
              <a:extLst>
                <a:ext uri="{FF2B5EF4-FFF2-40B4-BE49-F238E27FC236}">
                  <a16:creationId xmlns:a16="http://schemas.microsoft.com/office/drawing/2014/main" id="{4549B300-4F89-4E35-B5E7-53E3C6A54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42">
              <a:extLst>
                <a:ext uri="{FF2B5EF4-FFF2-40B4-BE49-F238E27FC236}">
                  <a16:creationId xmlns:a16="http://schemas.microsoft.com/office/drawing/2014/main" id="{D8DA6C40-62DD-4FB3-8D06-5A599E3823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43">
              <a:extLst>
                <a:ext uri="{FF2B5EF4-FFF2-40B4-BE49-F238E27FC236}">
                  <a16:creationId xmlns:a16="http://schemas.microsoft.com/office/drawing/2014/main" id="{28EE2B35-9D3D-4925-8DA9-9DF0E40BC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44">
              <a:extLst>
                <a:ext uri="{FF2B5EF4-FFF2-40B4-BE49-F238E27FC236}">
                  <a16:creationId xmlns:a16="http://schemas.microsoft.com/office/drawing/2014/main" id="{9DB82611-4043-4758-81EC-2239619803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Rectangle 45">
              <a:extLst>
                <a:ext uri="{FF2B5EF4-FFF2-40B4-BE49-F238E27FC236}">
                  <a16:creationId xmlns:a16="http://schemas.microsoft.com/office/drawing/2014/main" id="{A8210AB3-0776-4F74-9227-5E448D1AFA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5" name="Freeform 46">
              <a:extLst>
                <a:ext uri="{FF2B5EF4-FFF2-40B4-BE49-F238E27FC236}">
                  <a16:creationId xmlns:a16="http://schemas.microsoft.com/office/drawing/2014/main" id="{002C10AB-E300-481E-AFA5-410481B16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47">
              <a:extLst>
                <a:ext uri="{FF2B5EF4-FFF2-40B4-BE49-F238E27FC236}">
                  <a16:creationId xmlns:a16="http://schemas.microsoft.com/office/drawing/2014/main" id="{11F47C5E-0453-4EF5-B969-A8263DC6AF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48">
              <a:extLst>
                <a:ext uri="{FF2B5EF4-FFF2-40B4-BE49-F238E27FC236}">
                  <a16:creationId xmlns:a16="http://schemas.microsoft.com/office/drawing/2014/main" id="{D0CFDC87-55E8-40E1-BD98-4E1EA2C09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49">
              <a:extLst>
                <a:ext uri="{FF2B5EF4-FFF2-40B4-BE49-F238E27FC236}">
                  <a16:creationId xmlns:a16="http://schemas.microsoft.com/office/drawing/2014/main" id="{C1151505-8A7F-41D8-AE03-AD172E38C0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50">
              <a:extLst>
                <a:ext uri="{FF2B5EF4-FFF2-40B4-BE49-F238E27FC236}">
                  <a16:creationId xmlns:a16="http://schemas.microsoft.com/office/drawing/2014/main" id="{918DAD20-1F9F-41A7-B9D0-EE92F9B32D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1">
              <a:extLst>
                <a:ext uri="{FF2B5EF4-FFF2-40B4-BE49-F238E27FC236}">
                  <a16:creationId xmlns:a16="http://schemas.microsoft.com/office/drawing/2014/main" id="{D303B51B-ADCC-43C9-AE4F-0168CFA63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2">
              <a:extLst>
                <a:ext uri="{FF2B5EF4-FFF2-40B4-BE49-F238E27FC236}">
                  <a16:creationId xmlns:a16="http://schemas.microsoft.com/office/drawing/2014/main" id="{5621B409-0B0A-4827-81F9-684C335EE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53">
              <a:extLst>
                <a:ext uri="{FF2B5EF4-FFF2-40B4-BE49-F238E27FC236}">
                  <a16:creationId xmlns:a16="http://schemas.microsoft.com/office/drawing/2014/main" id="{FCA6910E-A4EC-464B-B285-5F1E40AEFF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54">
              <a:extLst>
                <a:ext uri="{FF2B5EF4-FFF2-40B4-BE49-F238E27FC236}">
                  <a16:creationId xmlns:a16="http://schemas.microsoft.com/office/drawing/2014/main" id="{7D0C75DF-4953-4E72-B34A-2F8BD05235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55">
              <a:extLst>
                <a:ext uri="{FF2B5EF4-FFF2-40B4-BE49-F238E27FC236}">
                  <a16:creationId xmlns:a16="http://schemas.microsoft.com/office/drawing/2014/main" id="{998A65EA-C434-41FF-B792-2BDC11501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56">
              <a:extLst>
                <a:ext uri="{FF2B5EF4-FFF2-40B4-BE49-F238E27FC236}">
                  <a16:creationId xmlns:a16="http://schemas.microsoft.com/office/drawing/2014/main" id="{3A6D2AE4-7ABD-4946-BE69-5FD3C1A1D6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Freeform 57">
              <a:extLst>
                <a:ext uri="{FF2B5EF4-FFF2-40B4-BE49-F238E27FC236}">
                  <a16:creationId xmlns:a16="http://schemas.microsoft.com/office/drawing/2014/main" id="{833A81DC-8A3A-4141-A713-A2FE1C572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7" name="Freeform 58">
              <a:extLst>
                <a:ext uri="{FF2B5EF4-FFF2-40B4-BE49-F238E27FC236}">
                  <a16:creationId xmlns:a16="http://schemas.microsoft.com/office/drawing/2014/main" id="{47BB7FFD-57DB-41BD-8D42-9FB58174B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129" name="Picture 2">
            <a:extLst>
              <a:ext uri="{FF2B5EF4-FFF2-40B4-BE49-F238E27FC236}">
                <a16:creationId xmlns:a16="http://schemas.microsoft.com/office/drawing/2014/main" id="{3631D3C9-4C1D-4B3A-A737-E6E7800424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2A3818D-1BC8-2049-BFB7-4D1199F41897}"/>
              </a:ext>
            </a:extLst>
          </p:cNvPr>
          <p:cNvSpPr>
            <a:spLocks noGrp="1"/>
          </p:cNvSpPr>
          <p:nvPr>
            <p:ph type="title"/>
          </p:nvPr>
        </p:nvSpPr>
        <p:spPr>
          <a:xfrm>
            <a:off x="8057397" y="1744663"/>
            <a:ext cx="3489569" cy="2927350"/>
          </a:xfrm>
        </p:spPr>
        <p:txBody>
          <a:bodyPr vert="horz" lIns="91440" tIns="45720" rIns="91440" bIns="45720" rtlCol="0" anchor="b">
            <a:normAutofit fontScale="90000"/>
          </a:bodyPr>
          <a:lstStyle/>
          <a:p>
            <a:br>
              <a:rPr lang="en-US" sz="4100" dirty="0">
                <a:solidFill>
                  <a:srgbClr val="FFFFFF"/>
                </a:solidFill>
              </a:rPr>
            </a:br>
            <a:br>
              <a:rPr lang="en-US" sz="4100" dirty="0">
                <a:solidFill>
                  <a:srgbClr val="FFFFFF"/>
                </a:solidFill>
              </a:rPr>
            </a:br>
            <a:br>
              <a:rPr lang="en-US" sz="4100" dirty="0">
                <a:solidFill>
                  <a:srgbClr val="FFFFFF"/>
                </a:solidFill>
              </a:rPr>
            </a:br>
            <a:r>
              <a:rPr lang="en-US" sz="4100" dirty="0">
                <a:solidFill>
                  <a:srgbClr val="FFFFFF"/>
                </a:solidFill>
              </a:rPr>
              <a:t>Thanks &amp; QA</a:t>
            </a:r>
            <a:br>
              <a:rPr lang="en-US" sz="4100" dirty="0">
                <a:solidFill>
                  <a:srgbClr val="FFFFFF"/>
                </a:solidFill>
              </a:rPr>
            </a:br>
            <a:br>
              <a:rPr lang="en-US" sz="4100" dirty="0">
                <a:solidFill>
                  <a:srgbClr val="FFFFFF"/>
                </a:solidFill>
              </a:rPr>
            </a:br>
            <a:r>
              <a:rPr lang="en-US" sz="4100" dirty="0">
                <a:solidFill>
                  <a:srgbClr val="FFFFFF"/>
                </a:solidFill>
              </a:rPr>
              <a:t>fighting and stay well</a:t>
            </a:r>
          </a:p>
        </p:txBody>
      </p:sp>
      <p:sp useBgFill="1">
        <p:nvSpPr>
          <p:cNvPr id="147" name="Round Diagonal Corner Rectangle 6">
            <a:extLst>
              <a:ext uri="{FF2B5EF4-FFF2-40B4-BE49-F238E27FC236}">
                <a16:creationId xmlns:a16="http://schemas.microsoft.com/office/drawing/2014/main" id="{5B986EF0-8540-483D-9DDE-1F168FAAC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laptop, table, airplane, light&#10;&#10;Description automatically generated">
            <a:extLst>
              <a:ext uri="{FF2B5EF4-FFF2-40B4-BE49-F238E27FC236}">
                <a16:creationId xmlns:a16="http://schemas.microsoft.com/office/drawing/2014/main" id="{89245053-0546-3542-8F85-627786A7A40A}"/>
              </a:ext>
            </a:extLst>
          </p:cNvPr>
          <p:cNvPicPr>
            <a:picLocks noChangeAspect="1"/>
          </p:cNvPicPr>
          <p:nvPr/>
        </p:nvPicPr>
        <p:blipFill>
          <a:blip r:embed="rId3"/>
          <a:stretch>
            <a:fillRect/>
          </a:stretch>
        </p:blipFill>
        <p:spPr>
          <a:xfrm>
            <a:off x="1118988" y="1385248"/>
            <a:ext cx="6112382" cy="4080013"/>
          </a:xfrm>
          <a:prstGeom prst="rect">
            <a:avLst/>
          </a:prstGeom>
        </p:spPr>
      </p:pic>
    </p:spTree>
    <p:extLst>
      <p:ext uri="{BB962C8B-B14F-4D97-AF65-F5344CB8AC3E}">
        <p14:creationId xmlns:p14="http://schemas.microsoft.com/office/powerpoint/2010/main" val="81113910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71BD3501-E627-B148-8F53-62510A60F451}"/>
              </a:ext>
            </a:extLst>
          </p:cNvPr>
          <p:cNvSpPr>
            <a:spLocks noGrp="1"/>
          </p:cNvSpPr>
          <p:nvPr>
            <p:ph type="title"/>
          </p:nvPr>
        </p:nvSpPr>
        <p:spPr>
          <a:xfrm>
            <a:off x="1019015" y="1093787"/>
            <a:ext cx="3059969" cy="4697413"/>
          </a:xfrm>
        </p:spPr>
        <p:txBody>
          <a:bodyPr>
            <a:normAutofit/>
          </a:bodyPr>
          <a:lstStyle/>
          <a:p>
            <a:r>
              <a:rPr lang="en-US" dirty="0"/>
              <a:t>Problem introduction</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E0E9CB-CD54-E644-8FCA-0FA0A2B49A86}"/>
              </a:ext>
            </a:extLst>
          </p:cNvPr>
          <p:cNvSpPr>
            <a:spLocks noGrp="1"/>
          </p:cNvSpPr>
          <p:nvPr>
            <p:ph idx="1"/>
          </p:nvPr>
        </p:nvSpPr>
        <p:spPr>
          <a:xfrm>
            <a:off x="5215467" y="1093788"/>
            <a:ext cx="5831944" cy="4697413"/>
          </a:xfrm>
        </p:spPr>
        <p:txBody>
          <a:bodyPr>
            <a:normAutofit/>
          </a:bodyPr>
          <a:lstStyle/>
          <a:p>
            <a:r>
              <a:rPr lang="en-US" dirty="0"/>
              <a:t>Why physician fee schedule matters?</a:t>
            </a:r>
          </a:p>
          <a:p>
            <a:pPr marL="457200" lvl="1" indent="0">
              <a:buNone/>
            </a:pPr>
            <a:r>
              <a:rPr lang="en-US" dirty="0"/>
              <a:t>In the beginning of every year, CMS will release a drafted physician fee schedule for medical procedures. It is a guideline for medical industry because nobody wants to be driven away by a messy prices medical market. However, each state has their own medical programs which help people to get better health care plan. There could be gaps between the CMS bureau PFS releases and state-owned medical programs. </a:t>
            </a:r>
            <a:r>
              <a:rPr lang="en-US" i="1" dirty="0">
                <a:solidFill>
                  <a:srgbClr val="FFFF00"/>
                </a:solidFill>
              </a:rPr>
              <a:t>Our goal is to determine a proper and reasonable fee for medical procedures conducted by physicians on their uninsured patients</a:t>
            </a:r>
            <a:r>
              <a:rPr lang="en-US" i="1" dirty="0"/>
              <a:t>.</a:t>
            </a:r>
          </a:p>
        </p:txBody>
      </p:sp>
    </p:spTree>
    <p:extLst>
      <p:ext uri="{BB962C8B-B14F-4D97-AF65-F5344CB8AC3E}">
        <p14:creationId xmlns:p14="http://schemas.microsoft.com/office/powerpoint/2010/main" val="2795718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BA7A-BD68-B94B-93CB-09F9429C5A6C}"/>
              </a:ext>
            </a:extLst>
          </p:cNvPr>
          <p:cNvSpPr>
            <a:spLocks noGrp="1"/>
          </p:cNvSpPr>
          <p:nvPr>
            <p:ph type="title"/>
          </p:nvPr>
        </p:nvSpPr>
        <p:spPr/>
        <p:txBody>
          <a:bodyPr/>
          <a:lstStyle/>
          <a:p>
            <a:r>
              <a:rPr lang="en-US" dirty="0"/>
              <a:t>More on solutions</a:t>
            </a:r>
          </a:p>
        </p:txBody>
      </p:sp>
      <p:sp>
        <p:nvSpPr>
          <p:cNvPr id="3" name="Content Placeholder 2">
            <a:extLst>
              <a:ext uri="{FF2B5EF4-FFF2-40B4-BE49-F238E27FC236}">
                <a16:creationId xmlns:a16="http://schemas.microsoft.com/office/drawing/2014/main" id="{3F22F680-7C75-CC4F-BE54-E516C628848A}"/>
              </a:ext>
            </a:extLst>
          </p:cNvPr>
          <p:cNvSpPr>
            <a:spLocks noGrp="1"/>
          </p:cNvSpPr>
          <p:nvPr>
            <p:ph idx="1"/>
          </p:nvPr>
        </p:nvSpPr>
        <p:spPr/>
        <p:txBody>
          <a:bodyPr>
            <a:normAutofit/>
          </a:bodyPr>
          <a:lstStyle/>
          <a:p>
            <a:r>
              <a:rPr lang="en-US" dirty="0"/>
              <a:t>First , I will give a solution for state level weighted fee schedule which could be applied to newly Medicaid/Medicare expanded states.</a:t>
            </a:r>
          </a:p>
          <a:p>
            <a:r>
              <a:rPr lang="en-US" dirty="0"/>
              <a:t>Further on, I decide to narrow down geographic administrative unit from state to county to get a county level weighted fee schedule. After consulted with advisors, we believe that research on states Connecticut, Indiana, and New York will be valuable because of their various population size, diversity of insurance coverage, geographic distribution and desired insurance markets. </a:t>
            </a:r>
          </a:p>
          <a:p>
            <a:endParaRPr lang="en-US" dirty="0"/>
          </a:p>
        </p:txBody>
      </p:sp>
    </p:spTree>
    <p:extLst>
      <p:ext uri="{BB962C8B-B14F-4D97-AF65-F5344CB8AC3E}">
        <p14:creationId xmlns:p14="http://schemas.microsoft.com/office/powerpoint/2010/main" val="542179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71BD3501-E627-B148-8F53-62510A60F451}"/>
              </a:ext>
            </a:extLst>
          </p:cNvPr>
          <p:cNvSpPr>
            <a:spLocks noGrp="1"/>
          </p:cNvSpPr>
          <p:nvPr>
            <p:ph type="title"/>
          </p:nvPr>
        </p:nvSpPr>
        <p:spPr>
          <a:xfrm>
            <a:off x="1019015" y="1093787"/>
            <a:ext cx="3059969" cy="4697413"/>
          </a:xfrm>
        </p:spPr>
        <p:txBody>
          <a:bodyPr>
            <a:normAutofit/>
          </a:bodyPr>
          <a:lstStyle/>
          <a:p>
            <a:r>
              <a:rPr lang="en-US" dirty="0"/>
              <a:t>Data collection</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E0E9CB-CD54-E644-8FCA-0FA0A2B49A86}"/>
              </a:ext>
            </a:extLst>
          </p:cNvPr>
          <p:cNvSpPr>
            <a:spLocks noGrp="1"/>
          </p:cNvSpPr>
          <p:nvPr>
            <p:ph idx="1"/>
          </p:nvPr>
        </p:nvSpPr>
        <p:spPr>
          <a:xfrm>
            <a:off x="5215467" y="1093788"/>
            <a:ext cx="5831944" cy="4697413"/>
          </a:xfrm>
        </p:spPr>
        <p:txBody>
          <a:bodyPr>
            <a:normAutofit/>
          </a:bodyPr>
          <a:lstStyle/>
          <a:p>
            <a:r>
              <a:rPr lang="en-US" dirty="0"/>
              <a:t>All state/county census data</a:t>
            </a:r>
          </a:p>
          <a:p>
            <a:r>
              <a:rPr lang="en-US" dirty="0"/>
              <a:t>All state Medicaid enrollment data</a:t>
            </a:r>
          </a:p>
          <a:p>
            <a:r>
              <a:rPr lang="en-US" dirty="0"/>
              <a:t>Connecticut/Indiana/New York state county-level enrollment data</a:t>
            </a:r>
          </a:p>
          <a:p>
            <a:r>
              <a:rPr lang="en-US" dirty="0"/>
              <a:t>All state/county Medicare enrollment data</a:t>
            </a:r>
          </a:p>
          <a:p>
            <a:r>
              <a:rPr lang="en-US" dirty="0"/>
              <a:t>Connecticut/Indiana/New York Medicaid Fee Schedule data</a:t>
            </a:r>
          </a:p>
          <a:p>
            <a:r>
              <a:rPr lang="en-US" dirty="0"/>
              <a:t>Connecticut/Indiana/New York Medicare Fee Schedule data</a:t>
            </a:r>
          </a:p>
          <a:p>
            <a:endParaRPr lang="en-US" dirty="0"/>
          </a:p>
        </p:txBody>
      </p:sp>
    </p:spTree>
    <p:extLst>
      <p:ext uri="{BB962C8B-B14F-4D97-AF65-F5344CB8AC3E}">
        <p14:creationId xmlns:p14="http://schemas.microsoft.com/office/powerpoint/2010/main" val="710213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BA7A-BD68-B94B-93CB-09F9429C5A6C}"/>
              </a:ext>
            </a:extLst>
          </p:cNvPr>
          <p:cNvSpPr>
            <a:spLocks noGrp="1"/>
          </p:cNvSpPr>
          <p:nvPr>
            <p:ph type="title"/>
          </p:nvPr>
        </p:nvSpPr>
        <p:spPr>
          <a:xfrm>
            <a:off x="1141412" y="618518"/>
            <a:ext cx="5894387" cy="1478570"/>
          </a:xfrm>
        </p:spPr>
        <p:txBody>
          <a:bodyPr anchor="b">
            <a:normAutofit/>
          </a:bodyPr>
          <a:lstStyle/>
          <a:p>
            <a:r>
              <a:rPr lang="en-US"/>
              <a:t>ALL STATE/COUNTY CENSUS DATA</a:t>
            </a:r>
          </a:p>
        </p:txBody>
      </p:sp>
      <p:sp>
        <p:nvSpPr>
          <p:cNvPr id="3" name="Content Placeholder 2">
            <a:extLst>
              <a:ext uri="{FF2B5EF4-FFF2-40B4-BE49-F238E27FC236}">
                <a16:creationId xmlns:a16="http://schemas.microsoft.com/office/drawing/2014/main" id="{3F22F680-7C75-CC4F-BE54-E516C628848A}"/>
              </a:ext>
            </a:extLst>
          </p:cNvPr>
          <p:cNvSpPr>
            <a:spLocks noGrp="1"/>
          </p:cNvSpPr>
          <p:nvPr>
            <p:ph idx="1"/>
          </p:nvPr>
        </p:nvSpPr>
        <p:spPr>
          <a:xfrm>
            <a:off x="1141412" y="2249487"/>
            <a:ext cx="5894388" cy="3541714"/>
          </a:xfrm>
        </p:spPr>
        <p:txBody>
          <a:bodyPr>
            <a:normAutofit/>
          </a:bodyPr>
          <a:lstStyle/>
          <a:p>
            <a:r>
              <a:rPr lang="en-US"/>
              <a:t>It is downloaded from United States Census Bureau</a:t>
            </a:r>
          </a:p>
          <a:p>
            <a:r>
              <a:rPr lang="en-US"/>
              <a:t>I select the latest statistics for fiscal year 2018 because mostly the latest statistics data are updated till 2018.</a:t>
            </a:r>
          </a:p>
          <a:p>
            <a:r>
              <a:rPr lang="en-US"/>
              <a:t>Download link is </a:t>
            </a:r>
            <a:r>
              <a:rPr lang="en-US">
                <a:hlinkClick r:id="rId3"/>
              </a:rPr>
              <a:t>here</a:t>
            </a:r>
            <a:endParaRPr lang="en-US"/>
          </a:p>
        </p:txBody>
      </p:sp>
      <p:pic>
        <p:nvPicPr>
          <p:cNvPr id="5" name="Picture 4" descr="A screenshot of a social media post&#10;&#10;Description automatically generated">
            <a:extLst>
              <a:ext uri="{FF2B5EF4-FFF2-40B4-BE49-F238E27FC236}">
                <a16:creationId xmlns:a16="http://schemas.microsoft.com/office/drawing/2014/main" id="{94002027-787B-3A4D-A5F2-898D5863FF72}"/>
              </a:ext>
            </a:extLst>
          </p:cNvPr>
          <p:cNvPicPr>
            <a:picLocks noChangeAspect="1"/>
          </p:cNvPicPr>
          <p:nvPr/>
        </p:nvPicPr>
        <p:blipFill rotWithShape="1">
          <a:blip r:embed="rId4"/>
          <a:srcRect r="18323" b="3"/>
          <a:stretch/>
        </p:blipFill>
        <p:spPr>
          <a:xfrm>
            <a:off x="7619998" y="780235"/>
            <a:ext cx="3425199" cy="2337870"/>
          </a:xfrm>
          <a:custGeom>
            <a:avLst/>
            <a:gdLst/>
            <a:ahLst/>
            <a:cxnLst/>
            <a:rect l="l" t="t" r="r" b="b"/>
            <a:pathLst>
              <a:path w="3425199" h="2337870">
                <a:moveTo>
                  <a:pt x="166465" y="0"/>
                </a:moveTo>
                <a:lnTo>
                  <a:pt x="3425199" y="0"/>
                </a:lnTo>
                <a:lnTo>
                  <a:pt x="3425199" y="2337870"/>
                </a:lnTo>
                <a:lnTo>
                  <a:pt x="0" y="2337870"/>
                </a:lnTo>
                <a:lnTo>
                  <a:pt x="0" y="166465"/>
                </a:lnTo>
                <a:cubicBezTo>
                  <a:pt x="0" y="74529"/>
                  <a:pt x="74529" y="0"/>
                  <a:pt x="166465" y="0"/>
                </a:cubicBezTo>
                <a:close/>
              </a:path>
            </a:pathLst>
          </a:cu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8" name="Picture 7" descr="A screenshot of a cell phone&#10;&#10;Description automatically generated">
            <a:extLst>
              <a:ext uri="{FF2B5EF4-FFF2-40B4-BE49-F238E27FC236}">
                <a16:creationId xmlns:a16="http://schemas.microsoft.com/office/drawing/2014/main" id="{32C00B26-6870-0941-B53F-95965E1EB4F7}"/>
              </a:ext>
            </a:extLst>
          </p:cNvPr>
          <p:cNvPicPr>
            <a:picLocks noChangeAspect="1"/>
          </p:cNvPicPr>
          <p:nvPr/>
        </p:nvPicPr>
        <p:blipFill rotWithShape="1">
          <a:blip r:embed="rId5"/>
          <a:srcRect l="33602" r="29404" b="-1"/>
          <a:stretch/>
        </p:blipFill>
        <p:spPr>
          <a:xfrm>
            <a:off x="7619998" y="3282697"/>
            <a:ext cx="3425199" cy="2337870"/>
          </a:xfrm>
          <a:custGeom>
            <a:avLst/>
            <a:gdLst/>
            <a:ahLst/>
            <a:cxnLst/>
            <a:rect l="l" t="t" r="r" b="b"/>
            <a:pathLst>
              <a:path w="3425199" h="2337870">
                <a:moveTo>
                  <a:pt x="0" y="0"/>
                </a:moveTo>
                <a:lnTo>
                  <a:pt x="3425199" y="0"/>
                </a:lnTo>
                <a:lnTo>
                  <a:pt x="3425199" y="2171405"/>
                </a:lnTo>
                <a:cubicBezTo>
                  <a:pt x="3425199" y="2263341"/>
                  <a:pt x="3350670" y="2337870"/>
                  <a:pt x="3258734" y="2337870"/>
                </a:cubicBezTo>
                <a:lnTo>
                  <a:pt x="0" y="2337870"/>
                </a:lnTo>
                <a:close/>
              </a:path>
            </a:pathLst>
          </a:cu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857890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BA7A-BD68-B94B-93CB-09F9429C5A6C}"/>
              </a:ext>
            </a:extLst>
          </p:cNvPr>
          <p:cNvSpPr>
            <a:spLocks noGrp="1"/>
          </p:cNvSpPr>
          <p:nvPr>
            <p:ph type="title"/>
          </p:nvPr>
        </p:nvSpPr>
        <p:spPr>
          <a:xfrm>
            <a:off x="1141413" y="618518"/>
            <a:ext cx="9905998" cy="1478570"/>
          </a:xfrm>
        </p:spPr>
        <p:txBody>
          <a:bodyPr>
            <a:normAutofit/>
          </a:bodyPr>
          <a:lstStyle/>
          <a:p>
            <a:pPr algn="ctr"/>
            <a:r>
              <a:rPr lang="en-US" dirty="0"/>
              <a:t>All state Medicaid enrollment data</a:t>
            </a:r>
          </a:p>
        </p:txBody>
      </p:sp>
      <p:pic>
        <p:nvPicPr>
          <p:cNvPr id="6" name="Picture 5" descr="A screenshot of a social media post&#10;&#10;Description automatically generated">
            <a:extLst>
              <a:ext uri="{FF2B5EF4-FFF2-40B4-BE49-F238E27FC236}">
                <a16:creationId xmlns:a16="http://schemas.microsoft.com/office/drawing/2014/main" id="{B44D3D06-860F-6D47-B3DC-C130F512F389}"/>
              </a:ext>
            </a:extLst>
          </p:cNvPr>
          <p:cNvPicPr>
            <a:picLocks noChangeAspect="1"/>
          </p:cNvPicPr>
          <p:nvPr/>
        </p:nvPicPr>
        <p:blipFill rotWithShape="1">
          <a:blip r:embed="rId3"/>
          <a:srcRect l="5137" r="21825" b="3"/>
          <a:stretch/>
        </p:blipFill>
        <p:spPr>
          <a:xfrm>
            <a:off x="1141412" y="2497720"/>
            <a:ext cx="4662140" cy="3047892"/>
          </a:xfrm>
          <a:prstGeom prst="flowChartAlternateProcess">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3F22F680-7C75-CC4F-BE54-E516C628848A}"/>
              </a:ext>
            </a:extLst>
          </p:cNvPr>
          <p:cNvSpPr>
            <a:spLocks noGrp="1"/>
          </p:cNvSpPr>
          <p:nvPr>
            <p:ph idx="1"/>
          </p:nvPr>
        </p:nvSpPr>
        <p:spPr>
          <a:xfrm>
            <a:off x="6204479" y="2249487"/>
            <a:ext cx="4844521" cy="3541714"/>
          </a:xfrm>
        </p:spPr>
        <p:txBody>
          <a:bodyPr anchor="ctr">
            <a:normAutofit/>
          </a:bodyPr>
          <a:lstStyle/>
          <a:p>
            <a:r>
              <a:rPr lang="en-US" sz="2200" dirty="0"/>
              <a:t>It is downloaded from United States Center of Medicaid and Medicare Services</a:t>
            </a:r>
          </a:p>
          <a:p>
            <a:r>
              <a:rPr lang="en-US" sz="2200" dirty="0"/>
              <a:t>To map the census data, I select the updated totals from last month of year 2018.</a:t>
            </a:r>
          </a:p>
          <a:p>
            <a:r>
              <a:rPr lang="en-US" sz="2200" dirty="0"/>
              <a:t>Download link is </a:t>
            </a:r>
            <a:r>
              <a:rPr lang="en-US" sz="2200" dirty="0">
                <a:hlinkClick r:id="rId4"/>
              </a:rPr>
              <a:t>here</a:t>
            </a:r>
            <a:endParaRPr lang="en-US" sz="2200" dirty="0"/>
          </a:p>
        </p:txBody>
      </p:sp>
    </p:spTree>
    <p:extLst>
      <p:ext uri="{BB962C8B-B14F-4D97-AF65-F5344CB8AC3E}">
        <p14:creationId xmlns:p14="http://schemas.microsoft.com/office/powerpoint/2010/main" val="2900856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BA7A-BD68-B94B-93CB-09F9429C5A6C}"/>
              </a:ext>
            </a:extLst>
          </p:cNvPr>
          <p:cNvSpPr>
            <a:spLocks noGrp="1"/>
          </p:cNvSpPr>
          <p:nvPr>
            <p:ph type="title"/>
          </p:nvPr>
        </p:nvSpPr>
        <p:spPr>
          <a:xfrm>
            <a:off x="1141413" y="618518"/>
            <a:ext cx="9905998" cy="1478570"/>
          </a:xfrm>
        </p:spPr>
        <p:txBody>
          <a:bodyPr>
            <a:normAutofit/>
          </a:bodyPr>
          <a:lstStyle/>
          <a:p>
            <a:r>
              <a:rPr lang="en-US"/>
              <a:t>Connecticut/Indiana/New York state county-level enrollment data</a:t>
            </a:r>
          </a:p>
        </p:txBody>
      </p:sp>
      <p:pic>
        <p:nvPicPr>
          <p:cNvPr id="10" name="Picture 9" descr="A screenshot of a social media post&#10;&#10;Description automatically generated">
            <a:extLst>
              <a:ext uri="{FF2B5EF4-FFF2-40B4-BE49-F238E27FC236}">
                <a16:creationId xmlns:a16="http://schemas.microsoft.com/office/drawing/2014/main" id="{0D487D67-14EF-D64A-9009-E254FDC51731}"/>
              </a:ext>
            </a:extLst>
          </p:cNvPr>
          <p:cNvPicPr>
            <a:picLocks noChangeAspect="1"/>
          </p:cNvPicPr>
          <p:nvPr/>
        </p:nvPicPr>
        <p:blipFill>
          <a:blip r:embed="rId3"/>
          <a:stretch>
            <a:fillRect/>
          </a:stretch>
        </p:blipFill>
        <p:spPr>
          <a:xfrm>
            <a:off x="1141411" y="3492565"/>
            <a:ext cx="2262754" cy="106349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Picture 4" descr="A screenshot of a cell phone&#10;&#10;Description automatically generated">
            <a:extLst>
              <a:ext uri="{FF2B5EF4-FFF2-40B4-BE49-F238E27FC236}">
                <a16:creationId xmlns:a16="http://schemas.microsoft.com/office/drawing/2014/main" id="{1CDCDCDD-EF00-3247-A641-2854FBA47769}"/>
              </a:ext>
            </a:extLst>
          </p:cNvPr>
          <p:cNvPicPr>
            <a:picLocks noChangeAspect="1"/>
          </p:cNvPicPr>
          <p:nvPr/>
        </p:nvPicPr>
        <p:blipFill>
          <a:blip r:embed="rId4"/>
          <a:stretch>
            <a:fillRect/>
          </a:stretch>
        </p:blipFill>
        <p:spPr>
          <a:xfrm>
            <a:off x="3567891" y="2681746"/>
            <a:ext cx="2262754" cy="82590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8" name="Picture 7" descr="A screenshot of a cell phone&#10;&#10;Description automatically generated">
            <a:extLst>
              <a:ext uri="{FF2B5EF4-FFF2-40B4-BE49-F238E27FC236}">
                <a16:creationId xmlns:a16="http://schemas.microsoft.com/office/drawing/2014/main" id="{5873BACC-9E50-E54B-9F12-D53D3779F04C}"/>
              </a:ext>
            </a:extLst>
          </p:cNvPr>
          <p:cNvPicPr>
            <a:picLocks noChangeAspect="1"/>
          </p:cNvPicPr>
          <p:nvPr/>
        </p:nvPicPr>
        <p:blipFill>
          <a:blip r:embed="rId5"/>
          <a:stretch>
            <a:fillRect/>
          </a:stretch>
        </p:blipFill>
        <p:spPr>
          <a:xfrm>
            <a:off x="3567891" y="4589622"/>
            <a:ext cx="2262754" cy="69579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3F22F680-7C75-CC4F-BE54-E516C628848A}"/>
              </a:ext>
            </a:extLst>
          </p:cNvPr>
          <p:cNvSpPr>
            <a:spLocks noGrp="1"/>
          </p:cNvSpPr>
          <p:nvPr>
            <p:ph idx="1"/>
          </p:nvPr>
        </p:nvSpPr>
        <p:spPr>
          <a:xfrm>
            <a:off x="6336727" y="2249487"/>
            <a:ext cx="4710683" cy="3541714"/>
          </a:xfrm>
        </p:spPr>
        <p:txBody>
          <a:bodyPr>
            <a:normAutofit/>
          </a:bodyPr>
          <a:lstStyle/>
          <a:p>
            <a:r>
              <a:rPr lang="en-US" dirty="0"/>
              <a:t>It is downloaded from Indiana government Family and Social Services Administration</a:t>
            </a:r>
          </a:p>
          <a:p>
            <a:r>
              <a:rPr lang="en-US" dirty="0"/>
              <a:t>To map the census data, I select the updated totals from last month of year 2018 for the three states.</a:t>
            </a:r>
          </a:p>
        </p:txBody>
      </p:sp>
    </p:spTree>
    <p:extLst>
      <p:ext uri="{BB962C8B-B14F-4D97-AF65-F5344CB8AC3E}">
        <p14:creationId xmlns:p14="http://schemas.microsoft.com/office/powerpoint/2010/main" val="476214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BA7A-BD68-B94B-93CB-09F9429C5A6C}"/>
              </a:ext>
            </a:extLst>
          </p:cNvPr>
          <p:cNvSpPr>
            <a:spLocks noGrp="1"/>
          </p:cNvSpPr>
          <p:nvPr>
            <p:ph type="title"/>
          </p:nvPr>
        </p:nvSpPr>
        <p:spPr>
          <a:xfrm>
            <a:off x="1141413" y="618518"/>
            <a:ext cx="9905998" cy="1478570"/>
          </a:xfrm>
        </p:spPr>
        <p:txBody>
          <a:bodyPr>
            <a:normAutofit/>
          </a:bodyPr>
          <a:lstStyle/>
          <a:p>
            <a:r>
              <a:rPr lang="en-US" dirty="0"/>
              <a:t>All state/county Medicare enrollment data</a:t>
            </a:r>
          </a:p>
        </p:txBody>
      </p:sp>
      <p:pic>
        <p:nvPicPr>
          <p:cNvPr id="5" name="Picture 4" descr="A screenshot of a social media post&#10;&#10;Description automatically generated">
            <a:extLst>
              <a:ext uri="{FF2B5EF4-FFF2-40B4-BE49-F238E27FC236}">
                <a16:creationId xmlns:a16="http://schemas.microsoft.com/office/drawing/2014/main" id="{F0B7C9C4-2D1A-9743-B862-8954458C0CDE}"/>
              </a:ext>
            </a:extLst>
          </p:cNvPr>
          <p:cNvPicPr>
            <a:picLocks noChangeAspect="1"/>
          </p:cNvPicPr>
          <p:nvPr/>
        </p:nvPicPr>
        <p:blipFill>
          <a:blip r:embed="rId3"/>
          <a:stretch>
            <a:fillRect/>
          </a:stretch>
        </p:blipFill>
        <p:spPr>
          <a:xfrm>
            <a:off x="1141411" y="2599958"/>
            <a:ext cx="4689234" cy="284870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3F22F680-7C75-CC4F-BE54-E516C628848A}"/>
              </a:ext>
            </a:extLst>
          </p:cNvPr>
          <p:cNvSpPr>
            <a:spLocks noGrp="1"/>
          </p:cNvSpPr>
          <p:nvPr>
            <p:ph idx="1"/>
          </p:nvPr>
        </p:nvSpPr>
        <p:spPr>
          <a:xfrm>
            <a:off x="6336727" y="2249487"/>
            <a:ext cx="4710683" cy="3541714"/>
          </a:xfrm>
        </p:spPr>
        <p:txBody>
          <a:bodyPr>
            <a:normAutofit/>
          </a:bodyPr>
          <a:lstStyle/>
          <a:p>
            <a:r>
              <a:rPr lang="en-US" dirty="0"/>
              <a:t>It is downloaded from United States Center of Medicaid and Medicare Services</a:t>
            </a:r>
          </a:p>
          <a:p>
            <a:r>
              <a:rPr lang="en-US" dirty="0"/>
              <a:t>The latest update is till year 2018 which is matched with our census data.</a:t>
            </a:r>
          </a:p>
          <a:p>
            <a:r>
              <a:rPr lang="en-US" dirty="0"/>
              <a:t>Download link is </a:t>
            </a:r>
            <a:r>
              <a:rPr lang="en-US" dirty="0">
                <a:hlinkClick r:id="rId4"/>
              </a:rPr>
              <a:t>here</a:t>
            </a:r>
            <a:endParaRPr lang="en-US" dirty="0"/>
          </a:p>
        </p:txBody>
      </p:sp>
    </p:spTree>
    <p:extLst>
      <p:ext uri="{BB962C8B-B14F-4D97-AF65-F5344CB8AC3E}">
        <p14:creationId xmlns:p14="http://schemas.microsoft.com/office/powerpoint/2010/main" val="17439892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1461</Words>
  <Application>Microsoft Macintosh PowerPoint</Application>
  <PresentationFormat>Widescreen</PresentationFormat>
  <Paragraphs>109</Paragraphs>
  <Slides>27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Tw Cen MT</vt:lpstr>
      <vt:lpstr>Circuit</vt:lpstr>
      <vt:lpstr>Demographic data analysis of physician fee schedule on insurance</vt:lpstr>
      <vt:lpstr>Content</vt:lpstr>
      <vt:lpstr>Problem introduction</vt:lpstr>
      <vt:lpstr>More on solutions</vt:lpstr>
      <vt:lpstr>Data collection</vt:lpstr>
      <vt:lpstr>ALL STATE/COUNTY CENSUS DATA</vt:lpstr>
      <vt:lpstr>All state Medicaid enrollment data</vt:lpstr>
      <vt:lpstr>Connecticut/Indiana/New York state county-level enrollment data</vt:lpstr>
      <vt:lpstr>All state/county Medicare enrollment data</vt:lpstr>
      <vt:lpstr>Connecticut/Indiana/New York Medicaid Fee Schedule data</vt:lpstr>
      <vt:lpstr>Connecticut/Indiana/New York MedicaRE Fee Schedule data</vt:lpstr>
      <vt:lpstr>eda</vt:lpstr>
      <vt:lpstr>Granularity</vt:lpstr>
      <vt:lpstr>Scope</vt:lpstr>
      <vt:lpstr>Scope-continued</vt:lpstr>
      <vt:lpstr>temporality</vt:lpstr>
      <vt:lpstr>faithfulness</vt:lpstr>
      <vt:lpstr>weighted selection</vt:lpstr>
      <vt:lpstr>Formulas</vt:lpstr>
      <vt:lpstr>Calculate weighted fee schedule</vt:lpstr>
      <vt:lpstr>State level weighted fee schedule</vt:lpstr>
      <vt:lpstr>county level weighted fee schedule</vt:lpstr>
      <vt:lpstr>Output and conclusions</vt:lpstr>
      <vt:lpstr>output</vt:lpstr>
      <vt:lpstr>Conclusion</vt:lpstr>
      <vt:lpstr>discussions</vt:lpstr>
      <vt:lpstr>   Thanks &amp; QA  fighting and stay well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Demographic data analysis of physician fee schedule on insurance</dc:title>
  <dc:creator>Yang Dahang</dc:creator>
  <cp:lastModifiedBy>Yang Dahang</cp:lastModifiedBy>
  <cp:revision>2</cp:revision>
  <dcterms:created xsi:type="dcterms:W3CDTF">2020-05-02T14:28:26Z</dcterms:created>
  <dcterms:modified xsi:type="dcterms:W3CDTF">2020-05-02T15:57:49Z</dcterms:modified>
</cp:coreProperties>
</file>