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2" r:id="rId6"/>
    <p:sldId id="264" r:id="rId7"/>
    <p:sldId id="268" r:id="rId8"/>
    <p:sldId id="270" r:id="rId9"/>
    <p:sldId id="271" r:id="rId10"/>
    <p:sldId id="272" r:id="rId11"/>
    <p:sldId id="273" r:id="rId12"/>
    <p:sldId id="263" r:id="rId13"/>
    <p:sldId id="274" r:id="rId14"/>
    <p:sldId id="267" r:id="rId15"/>
    <p:sldId id="275" r:id="rId16"/>
    <p:sldId id="276" r:id="rId17"/>
    <p:sldId id="265" r:id="rId18"/>
    <p:sldId id="279" r:id="rId19"/>
    <p:sldId id="277" r:id="rId20"/>
    <p:sldId id="278" r:id="rId21"/>
    <p:sldId id="281" r:id="rId22"/>
    <p:sldId id="283" r:id="rId23"/>
    <p:sldId id="284" r:id="rId24"/>
    <p:sldId id="280" r:id="rId25"/>
    <p:sldId id="282"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8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45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08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01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41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92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62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62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7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7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44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381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3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1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6066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75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32367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gyang1212/data_analysis_medica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ensus.gov/data/tables/time-series/demo/popest/2010s-counties-detail.html#par_textimage_1383669527"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ata.medicaid.gov/Enrollment/2018-12-Updated-applications-eligibility-determina/gy72-q4z9/da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cms.gov/Research-Statistics-Data-and-Systems/Statistics-Trends-and-Reports/Medicare-Geographic-Variation/GV_PU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7DF1-07A6-8E48-A71D-0066750831FA}"/>
              </a:ext>
            </a:extLst>
          </p:cNvPr>
          <p:cNvSpPr>
            <a:spLocks noGrp="1"/>
          </p:cNvSpPr>
          <p:nvPr>
            <p:ph type="ctrTitle"/>
          </p:nvPr>
        </p:nvSpPr>
        <p:spPr/>
        <p:txBody>
          <a:bodyPr/>
          <a:lstStyle/>
          <a:p>
            <a:r>
              <a:rPr lang="en-US" dirty="0"/>
              <a:t>Demographic data analysis of physician fee schedule on insurance</a:t>
            </a:r>
          </a:p>
        </p:txBody>
      </p:sp>
      <p:sp>
        <p:nvSpPr>
          <p:cNvPr id="3" name="Subtitle 2">
            <a:extLst>
              <a:ext uri="{FF2B5EF4-FFF2-40B4-BE49-F238E27FC236}">
                <a16:creationId xmlns:a16="http://schemas.microsoft.com/office/drawing/2014/main" id="{C18D8807-A001-E043-9D4C-C17D0B082BC1}"/>
              </a:ext>
            </a:extLst>
          </p:cNvPr>
          <p:cNvSpPr>
            <a:spLocks noGrp="1"/>
          </p:cNvSpPr>
          <p:nvPr>
            <p:ph type="subTitle" idx="1"/>
          </p:nvPr>
        </p:nvSpPr>
        <p:spPr/>
        <p:txBody>
          <a:bodyPr>
            <a:normAutofit fontScale="62500" lnSpcReduction="20000"/>
          </a:bodyPr>
          <a:lstStyle/>
          <a:p>
            <a:r>
              <a:rPr lang="en-US" dirty="0"/>
              <a:t>hang yang</a:t>
            </a:r>
          </a:p>
          <a:p>
            <a:r>
              <a:rPr lang="en-US" dirty="0"/>
              <a:t>Apr-28-2020</a:t>
            </a:r>
          </a:p>
          <a:p>
            <a:endParaRPr lang="en-US" dirty="0"/>
          </a:p>
          <a:p>
            <a:r>
              <a:rPr lang="en-US" dirty="0"/>
              <a:t>Supervised by: dr. </a:t>
            </a:r>
            <a:r>
              <a:rPr lang="en-US" dirty="0" err="1"/>
              <a:t>plamen</a:t>
            </a:r>
            <a:r>
              <a:rPr lang="en-US" dirty="0"/>
              <a:t> </a:t>
            </a:r>
            <a:r>
              <a:rPr lang="en-US" dirty="0" err="1"/>
              <a:t>petrov</a:t>
            </a:r>
            <a:r>
              <a:rPr lang="en-US" dirty="0"/>
              <a:t>, dr. mark </a:t>
            </a:r>
            <a:r>
              <a:rPr lang="en-US" dirty="0" err="1"/>
              <a:t>boris</a:t>
            </a:r>
            <a:r>
              <a:rPr lang="en-US" dirty="0"/>
              <a:t> </a:t>
            </a:r>
            <a:r>
              <a:rPr lang="en-US" dirty="0" err="1"/>
              <a:t>shapiro</a:t>
            </a:r>
            <a:r>
              <a:rPr lang="en-US" dirty="0"/>
              <a:t>, dr. </a:t>
            </a:r>
            <a:r>
              <a:rPr lang="en-US" dirty="0" err="1"/>
              <a:t>ugo</a:t>
            </a:r>
            <a:r>
              <a:rPr lang="en-US" dirty="0"/>
              <a:t> buy</a:t>
            </a:r>
          </a:p>
          <a:p>
            <a:r>
              <a:rPr lang="en-US" dirty="0" err="1"/>
              <a:t>Github</a:t>
            </a:r>
            <a:r>
              <a:rPr lang="en-US" dirty="0"/>
              <a:t> repo: </a:t>
            </a:r>
            <a:r>
              <a:rPr lang="en-US" dirty="0">
                <a:hlinkClick r:id="rId2"/>
              </a:rPr>
              <a:t>hangyang1212/data_analysis_medicaid/</a:t>
            </a:r>
            <a:endParaRPr lang="en-US" dirty="0"/>
          </a:p>
        </p:txBody>
      </p:sp>
    </p:spTree>
    <p:extLst>
      <p:ext uri="{BB962C8B-B14F-4D97-AF65-F5344CB8AC3E}">
        <p14:creationId xmlns:p14="http://schemas.microsoft.com/office/powerpoint/2010/main" val="26220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Medicaid Fee Schedule data</a:t>
            </a:r>
            <a:endParaRPr lang="en-US" dirty="0"/>
          </a:p>
        </p:txBody>
      </p:sp>
      <p:pic>
        <p:nvPicPr>
          <p:cNvPr id="10" name="Picture 9" descr="A screenshot of a cell phone&#10;&#10;Description automatically generated">
            <a:extLst>
              <a:ext uri="{FF2B5EF4-FFF2-40B4-BE49-F238E27FC236}">
                <a16:creationId xmlns:a16="http://schemas.microsoft.com/office/drawing/2014/main" id="{7D6C2D83-431C-514D-A2A0-367E7ED5C831}"/>
              </a:ext>
            </a:extLst>
          </p:cNvPr>
          <p:cNvPicPr>
            <a:picLocks noChangeAspect="1"/>
          </p:cNvPicPr>
          <p:nvPr/>
        </p:nvPicPr>
        <p:blipFill>
          <a:blip r:embed="rId3"/>
          <a:stretch>
            <a:fillRect/>
          </a:stretch>
        </p:blipFill>
        <p:spPr>
          <a:xfrm>
            <a:off x="1141411" y="3469937"/>
            <a:ext cx="2262754" cy="1108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AF0E60C8-212A-4241-8A9F-8870829D3D17}"/>
              </a:ext>
            </a:extLst>
          </p:cNvPr>
          <p:cNvPicPr>
            <a:picLocks noChangeAspect="1"/>
          </p:cNvPicPr>
          <p:nvPr/>
        </p:nvPicPr>
        <p:blipFill>
          <a:blip r:embed="rId4"/>
          <a:stretch>
            <a:fillRect/>
          </a:stretch>
        </p:blipFill>
        <p:spPr>
          <a:xfrm>
            <a:off x="3567891" y="2656290"/>
            <a:ext cx="2262754" cy="8768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A screenshot of a social media post&#10;&#10;Description automatically generated">
            <a:extLst>
              <a:ext uri="{FF2B5EF4-FFF2-40B4-BE49-F238E27FC236}">
                <a16:creationId xmlns:a16="http://schemas.microsoft.com/office/drawing/2014/main" id="{830BDB1F-0052-C346-8262-D37A8CCB8C2F}"/>
              </a:ext>
            </a:extLst>
          </p:cNvPr>
          <p:cNvPicPr>
            <a:picLocks noChangeAspect="1"/>
          </p:cNvPicPr>
          <p:nvPr/>
        </p:nvPicPr>
        <p:blipFill>
          <a:blip r:embed="rId5"/>
          <a:stretch>
            <a:fillRect/>
          </a:stretch>
        </p:blipFill>
        <p:spPr>
          <a:xfrm>
            <a:off x="3567891" y="4564166"/>
            <a:ext cx="2262754" cy="746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a:t>Three states all have their own health programs to publish the physician fee schedule in different categories, like surgical, radiology, outpatient.</a:t>
            </a:r>
          </a:p>
          <a:p>
            <a:pPr marL="0" indent="0">
              <a:buNone/>
            </a:pPr>
            <a:endParaRPr lang="en-US" dirty="0"/>
          </a:p>
        </p:txBody>
      </p:sp>
    </p:spTree>
    <p:extLst>
      <p:ext uri="{BB962C8B-B14F-4D97-AF65-F5344CB8AC3E}">
        <p14:creationId xmlns:p14="http://schemas.microsoft.com/office/powerpoint/2010/main" val="12565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Connecticut/Indiana/New York </a:t>
            </a:r>
            <a:r>
              <a:rPr lang="en-US" dirty="0" err="1"/>
              <a:t>MedicaRE</a:t>
            </a:r>
            <a:r>
              <a:rPr lang="en-US" dirty="0"/>
              <a:t> Fee Schedule data</a:t>
            </a:r>
            <a:endParaRPr lang="en-US"/>
          </a:p>
        </p:txBody>
      </p:sp>
      <p:pic>
        <p:nvPicPr>
          <p:cNvPr id="5" name="Picture 4" descr="A screenshot of a cell phone&#10;&#10;Description automatically generated">
            <a:extLst>
              <a:ext uri="{FF2B5EF4-FFF2-40B4-BE49-F238E27FC236}">
                <a16:creationId xmlns:a16="http://schemas.microsoft.com/office/drawing/2014/main" id="{4A30088E-C972-B648-891C-91F492C23700}"/>
              </a:ext>
            </a:extLst>
          </p:cNvPr>
          <p:cNvPicPr>
            <a:picLocks noChangeAspect="1"/>
          </p:cNvPicPr>
          <p:nvPr/>
        </p:nvPicPr>
        <p:blipFill rotWithShape="1">
          <a:blip r:embed="rId3"/>
          <a:srcRect t="18306" r="-1" b="19549"/>
          <a:stretch/>
        </p:blipFill>
        <p:spPr>
          <a:xfrm>
            <a:off x="1141411" y="2249487"/>
            <a:ext cx="3525628" cy="1692529"/>
          </a:xfrm>
          <a:custGeom>
            <a:avLst/>
            <a:gdLst/>
            <a:ahLst/>
            <a:cxnLst/>
            <a:rect l="l" t="t" r="r" b="b"/>
            <a:pathLst>
              <a:path w="3525628" h="1692529">
                <a:moveTo>
                  <a:pt x="197717" y="0"/>
                </a:moveTo>
                <a:lnTo>
                  <a:pt x="3525628" y="0"/>
                </a:lnTo>
                <a:lnTo>
                  <a:pt x="3525628" y="1692529"/>
                </a:lnTo>
                <a:lnTo>
                  <a:pt x="0" y="1692529"/>
                </a:lnTo>
                <a:lnTo>
                  <a:pt x="0" y="197717"/>
                </a:lnTo>
                <a:cubicBezTo>
                  <a:pt x="0" y="88521"/>
                  <a:pt x="88521" y="0"/>
                  <a:pt x="197717"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9" name="Picture 8" descr="A screenshot of a social media post&#10;&#10;Description automatically generated">
            <a:extLst>
              <a:ext uri="{FF2B5EF4-FFF2-40B4-BE49-F238E27FC236}">
                <a16:creationId xmlns:a16="http://schemas.microsoft.com/office/drawing/2014/main" id="{9BDA6F57-5268-7140-B513-29B2857CE0DB}"/>
              </a:ext>
            </a:extLst>
          </p:cNvPr>
          <p:cNvPicPr>
            <a:picLocks noChangeAspect="1"/>
          </p:cNvPicPr>
          <p:nvPr/>
        </p:nvPicPr>
        <p:blipFill rotWithShape="1">
          <a:blip r:embed="rId4"/>
          <a:srcRect r="8101" b="4"/>
          <a:stretch/>
        </p:blipFill>
        <p:spPr>
          <a:xfrm>
            <a:off x="1141411" y="4111188"/>
            <a:ext cx="3525628" cy="1687949"/>
          </a:xfrm>
          <a:custGeom>
            <a:avLst/>
            <a:gdLst/>
            <a:ahLst/>
            <a:cxnLst/>
            <a:rect l="l" t="t" r="r" b="b"/>
            <a:pathLst>
              <a:path w="3525628" h="1687949">
                <a:moveTo>
                  <a:pt x="0" y="0"/>
                </a:moveTo>
                <a:lnTo>
                  <a:pt x="3525628" y="0"/>
                </a:lnTo>
                <a:lnTo>
                  <a:pt x="3525628" y="1490232"/>
                </a:lnTo>
                <a:cubicBezTo>
                  <a:pt x="3525628" y="1599428"/>
                  <a:pt x="3437107" y="1687949"/>
                  <a:pt x="3327911" y="1687949"/>
                </a:cubicBezTo>
                <a:lnTo>
                  <a:pt x="0" y="1687949"/>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5034579" y="2249487"/>
            <a:ext cx="6012832" cy="3541714"/>
          </a:xfrm>
        </p:spPr>
        <p:txBody>
          <a:bodyPr>
            <a:normAutofit/>
          </a:bodyPr>
          <a:lstStyle/>
          <a:p>
            <a:r>
              <a:rPr lang="en-US" dirty="0"/>
              <a:t>Medicare is a national insurance program in the U.S administered by CMS. Its physician fee schedule is uniformly controlled and can only be accessed through the search engine shown in the left side.</a:t>
            </a:r>
          </a:p>
          <a:p>
            <a:pPr marL="0" indent="0">
              <a:buNone/>
            </a:pPr>
            <a:endParaRPr lang="en-US" dirty="0"/>
          </a:p>
        </p:txBody>
      </p:sp>
    </p:spTree>
    <p:extLst>
      <p:ext uri="{BB962C8B-B14F-4D97-AF65-F5344CB8AC3E}">
        <p14:creationId xmlns:p14="http://schemas.microsoft.com/office/powerpoint/2010/main" val="184383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err="1"/>
              <a:t>eda</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fontScale="92500" lnSpcReduction="20000"/>
          </a:bodyPr>
          <a:lstStyle/>
          <a:p>
            <a:r>
              <a:rPr lang="en-US" dirty="0"/>
              <a:t>Dataset Characteristics</a:t>
            </a:r>
          </a:p>
          <a:p>
            <a:pPr lvl="1"/>
            <a:r>
              <a:rPr lang="en-US" dirty="0"/>
              <a:t>Structure: It is noticeable that all our datasets are tabular, either stored in CSV or Excel files, which is just appropriate for caching in data structure like Python pandas </a:t>
            </a:r>
            <a:r>
              <a:rPr lang="en-US" dirty="0" err="1"/>
              <a:t>dataframe</a:t>
            </a:r>
            <a:r>
              <a:rPr lang="en-US" dirty="0"/>
              <a:t>. However, the datasets are not perfect to directly calculate the weights. Some datasets have missing values, some datasets have dirty data or invalid data, and even some count attributes are in categorical type.</a:t>
            </a:r>
          </a:p>
          <a:p>
            <a:r>
              <a:rPr lang="en-US" dirty="0"/>
              <a:t>Other EDA Techniques on input</a:t>
            </a:r>
          </a:p>
          <a:p>
            <a:pPr lvl="1"/>
            <a:r>
              <a:rPr lang="en-US" dirty="0"/>
              <a:t>Granularity</a:t>
            </a:r>
          </a:p>
          <a:p>
            <a:pPr lvl="1"/>
            <a:r>
              <a:rPr lang="en-US" dirty="0"/>
              <a:t>Scope </a:t>
            </a:r>
          </a:p>
          <a:p>
            <a:pPr lvl="1"/>
            <a:r>
              <a:rPr lang="en-US" dirty="0"/>
              <a:t>Temporality</a:t>
            </a:r>
          </a:p>
          <a:p>
            <a:pPr lvl="1"/>
            <a:r>
              <a:rPr lang="en-US" dirty="0"/>
              <a:t>Faithfulness</a:t>
            </a:r>
          </a:p>
        </p:txBody>
      </p:sp>
    </p:spTree>
    <p:extLst>
      <p:ext uri="{BB962C8B-B14F-4D97-AF65-F5344CB8AC3E}">
        <p14:creationId xmlns:p14="http://schemas.microsoft.com/office/powerpoint/2010/main" val="25771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a:t>Granularity</a:t>
            </a:r>
          </a:p>
        </p:txBody>
      </p:sp>
      <p:sp>
        <p:nvSpPr>
          <p:cNvPr id="6" name="Content Placeholder 5">
            <a:extLst>
              <a:ext uri="{FF2B5EF4-FFF2-40B4-BE49-F238E27FC236}">
                <a16:creationId xmlns:a16="http://schemas.microsoft.com/office/drawing/2014/main" id="{8BE298C9-2AED-6742-8996-28CF4492C5DE}"/>
              </a:ext>
            </a:extLst>
          </p:cNvPr>
          <p:cNvSpPr>
            <a:spLocks noGrp="1"/>
          </p:cNvSpPr>
          <p:nvPr>
            <p:ph idx="1"/>
          </p:nvPr>
        </p:nvSpPr>
        <p:spPr>
          <a:xfrm>
            <a:off x="1141412" y="2249487"/>
            <a:ext cx="4459287" cy="3965046"/>
          </a:xfrm>
        </p:spPr>
        <p:txBody>
          <a:bodyPr>
            <a:normAutofit/>
          </a:bodyPr>
          <a:lstStyle/>
          <a:p>
            <a:pPr>
              <a:lnSpc>
                <a:spcPct val="110000"/>
              </a:lnSpc>
            </a:pPr>
            <a:r>
              <a:rPr lang="en-US" sz="1400"/>
              <a:t>It means that each row’s meaning. Like the sample row from dataset df_mdcare_2018Bsc. </a:t>
            </a:r>
          </a:p>
          <a:p>
            <a:pPr lvl="1">
              <a:lnSpc>
                <a:spcPct val="110000"/>
              </a:lnSpc>
            </a:pPr>
            <a:r>
              <a:rPr lang="en-US" sz="1400"/>
              <a:t>The first row means the national total counts of Medicare beneficiaries. For each state, the row statistics starts from state total counts of Medicare beneficiaries following by each county</a:t>
            </a:r>
          </a:p>
          <a:p>
            <a:pPr lvl="1">
              <a:lnSpc>
                <a:spcPct val="110000"/>
              </a:lnSpc>
            </a:pPr>
            <a:r>
              <a:rPr lang="en-US" sz="1400"/>
              <a:t>Also, there are invalid and missing values in total counts of Medicare beneficiaries, such as "*"</a:t>
            </a:r>
          </a:p>
          <a:p>
            <a:pPr lvl="1">
              <a:lnSpc>
                <a:spcPct val="110000"/>
              </a:lnSpc>
            </a:pPr>
            <a:r>
              <a:rPr lang="en-US" sz="1400"/>
              <a:t>From the table I also conclude that the column **"Beneficiaries with Part A and Part B" is the sum of "FFS Beneficiaries" and "MA Beneficiaries"**. </a:t>
            </a:r>
          </a:p>
        </p:txBody>
      </p:sp>
      <p:pic>
        <p:nvPicPr>
          <p:cNvPr id="8" name="Picture 7" descr="A screenshot of a social media post&#10;&#10;Description automatically generated">
            <a:extLst>
              <a:ext uri="{FF2B5EF4-FFF2-40B4-BE49-F238E27FC236}">
                <a16:creationId xmlns:a16="http://schemas.microsoft.com/office/drawing/2014/main" id="{D2D9268B-BE0C-7449-978E-D07B0A43C1F2}"/>
              </a:ext>
            </a:extLst>
          </p:cNvPr>
          <p:cNvPicPr>
            <a:picLocks noChangeAspect="1"/>
          </p:cNvPicPr>
          <p:nvPr/>
        </p:nvPicPr>
        <p:blipFill>
          <a:blip r:embed="rId4"/>
          <a:stretch>
            <a:fillRect/>
          </a:stretch>
        </p:blipFill>
        <p:spPr>
          <a:xfrm>
            <a:off x="6096000" y="1950151"/>
            <a:ext cx="5456279" cy="2932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567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a:t>Scope</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4459287" cy="3965046"/>
          </a:xfrm>
        </p:spPr>
        <p:txBody>
          <a:bodyPr>
            <a:normAutofit/>
          </a:bodyPr>
          <a:lstStyle/>
          <a:p>
            <a:r>
              <a:rPr lang="en-US" sz="2000" dirty="0"/>
              <a:t>Scope means the range of the data we will experiment on. For example, as I want to get both state level and county level weighted fee schedule, it’s better to separate the total census data into state-level and county-level.</a:t>
            </a:r>
          </a:p>
        </p:txBody>
      </p:sp>
      <p:pic>
        <p:nvPicPr>
          <p:cNvPr id="5" name="Picture 4" descr="A screenshot of a social media post&#10;&#10;Description automatically generated">
            <a:extLst>
              <a:ext uri="{FF2B5EF4-FFF2-40B4-BE49-F238E27FC236}">
                <a16:creationId xmlns:a16="http://schemas.microsoft.com/office/drawing/2014/main" id="{75039FE1-7447-AF43-9265-334E31D963D8}"/>
              </a:ext>
            </a:extLst>
          </p:cNvPr>
          <p:cNvPicPr>
            <a:picLocks noChangeAspect="1"/>
          </p:cNvPicPr>
          <p:nvPr/>
        </p:nvPicPr>
        <p:blipFill>
          <a:blip r:embed="rId4"/>
          <a:stretch>
            <a:fillRect/>
          </a:stretch>
        </p:blipFill>
        <p:spPr>
          <a:xfrm>
            <a:off x="6096000" y="1956971"/>
            <a:ext cx="5456279" cy="29191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060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6569957" y="618518"/>
            <a:ext cx="4747088" cy="1478570"/>
          </a:xfrm>
        </p:spPr>
        <p:txBody>
          <a:bodyPr>
            <a:normAutofit/>
          </a:bodyPr>
          <a:lstStyle/>
          <a:p>
            <a:r>
              <a:rPr lang="en-US" dirty="0"/>
              <a:t>temporality</a:t>
            </a:r>
          </a:p>
        </p:txBody>
      </p:sp>
      <p:sp>
        <p:nvSpPr>
          <p:cNvPr id="12"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473A4717-1384-7A48-875C-E6788569034A}"/>
              </a:ext>
            </a:extLst>
          </p:cNvPr>
          <p:cNvPicPr>
            <a:picLocks noChangeAspect="1"/>
          </p:cNvPicPr>
          <p:nvPr/>
        </p:nvPicPr>
        <p:blipFill>
          <a:blip r:embed="rId3"/>
          <a:stretch>
            <a:fillRect/>
          </a:stretch>
        </p:blipFill>
        <p:spPr>
          <a:xfrm>
            <a:off x="883525" y="3051996"/>
            <a:ext cx="4635583" cy="150656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8B8D09C-54CE-624B-B32B-D38D4A7523D4}"/>
              </a:ext>
            </a:extLst>
          </p:cNvPr>
          <p:cNvPicPr>
            <a:picLocks noChangeAspect="1"/>
          </p:cNvPicPr>
          <p:nvPr/>
        </p:nvPicPr>
        <p:blipFill>
          <a:blip r:embed="rId4"/>
          <a:stretch>
            <a:fillRect/>
          </a:stretch>
        </p:blipFill>
        <p:spPr>
          <a:xfrm>
            <a:off x="874955" y="1664245"/>
            <a:ext cx="4635583" cy="1170484"/>
          </a:xfrm>
          <a:prstGeom prst="rect">
            <a:avLst/>
          </a:prstGeom>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569957" y="2249487"/>
            <a:ext cx="4747087" cy="3541714"/>
          </a:xfrm>
        </p:spPr>
        <p:txBody>
          <a:bodyPr>
            <a:normAutofit/>
          </a:bodyPr>
          <a:lstStyle/>
          <a:p>
            <a:r>
              <a:rPr lang="en-US" dirty="0"/>
              <a:t>For example, the Physician Fee Schedule we got might contain data which takes effect after fiscal year 2018. To make our fee estimation more accurate, we focus on the procedure code which is effective in year 2018.</a:t>
            </a:r>
          </a:p>
        </p:txBody>
      </p:sp>
    </p:spTree>
    <p:extLst>
      <p:ext uri="{BB962C8B-B14F-4D97-AF65-F5344CB8AC3E}">
        <p14:creationId xmlns:p14="http://schemas.microsoft.com/office/powerpoint/2010/main" val="141040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faithfulness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965688F2-913C-C546-B7C2-779AF46033F2}"/>
              </a:ext>
            </a:extLst>
          </p:cNvPr>
          <p:cNvPicPr>
            <a:picLocks noChangeAspect="1"/>
          </p:cNvPicPr>
          <p:nvPr/>
        </p:nvPicPr>
        <p:blipFill>
          <a:blip r:embed="rId3"/>
          <a:stretch>
            <a:fillRect/>
          </a:stretch>
        </p:blipFill>
        <p:spPr>
          <a:xfrm>
            <a:off x="1141411" y="2594096"/>
            <a:ext cx="4689234" cy="28604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lnSpcReduction="10000"/>
          </a:bodyPr>
          <a:lstStyle/>
          <a:p>
            <a:r>
              <a:rPr lang="en-US" dirty="0"/>
              <a:t>Not all data in the dataset are valid because some of the files are in special view format for other uses. Such as in  df_NY_mdcaid_2018Bc, some rows are not meaningful to us because data are not included in our desired programs.</a:t>
            </a:r>
          </a:p>
        </p:txBody>
      </p:sp>
    </p:spTree>
    <p:extLst>
      <p:ext uri="{BB962C8B-B14F-4D97-AF65-F5344CB8AC3E}">
        <p14:creationId xmlns:p14="http://schemas.microsoft.com/office/powerpoint/2010/main" val="137238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weighted selection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Our solution is to use proportion of Medicaid, Medicare and Private insurance enrollment over the states’/counties’ population. These ratios could be the weights to calculate the weighted fee schedule if we assume that physicians get paid for a medical procedure based on  their patients’ insurance coverage.</a:t>
            </a:r>
          </a:p>
          <a:p>
            <a:endParaRPr lang="en-US" dirty="0"/>
          </a:p>
        </p:txBody>
      </p:sp>
    </p:spTree>
    <p:extLst>
      <p:ext uri="{BB962C8B-B14F-4D97-AF65-F5344CB8AC3E}">
        <p14:creationId xmlns:p14="http://schemas.microsoft.com/office/powerpoint/2010/main" val="180289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A27226-9F11-5549-97A8-9071756D2485}"/>
              </a:ext>
            </a:extLst>
          </p:cNvPr>
          <p:cNvSpPr>
            <a:spLocks noGrp="1"/>
          </p:cNvSpPr>
          <p:nvPr>
            <p:ph type="title"/>
          </p:nvPr>
        </p:nvSpPr>
        <p:spPr>
          <a:xfrm>
            <a:off x="1141413" y="618518"/>
            <a:ext cx="4459286" cy="1478570"/>
          </a:xfrm>
        </p:spPr>
        <p:txBody>
          <a:bodyPr>
            <a:normAutofit/>
          </a:bodyPr>
          <a:lstStyle/>
          <a:p>
            <a:r>
              <a:rPr lang="en-US" sz="3200"/>
              <a:t>Formulas</a:t>
            </a:r>
          </a:p>
        </p:txBody>
      </p:sp>
      <p:pic>
        <p:nvPicPr>
          <p:cNvPr id="5" name="Picture 4" descr="A screenshot of a cell phone&#10;&#10;Description automatically generated">
            <a:extLst>
              <a:ext uri="{FF2B5EF4-FFF2-40B4-BE49-F238E27FC236}">
                <a16:creationId xmlns:a16="http://schemas.microsoft.com/office/drawing/2014/main" id="{2A92013A-A3A8-4B46-8BDE-E215E26E6ED3}"/>
              </a:ext>
            </a:extLst>
          </p:cNvPr>
          <p:cNvPicPr>
            <a:picLocks noChangeAspect="1"/>
          </p:cNvPicPr>
          <p:nvPr/>
        </p:nvPicPr>
        <p:blipFill>
          <a:blip r:embed="rId4"/>
          <a:stretch>
            <a:fillRect/>
          </a:stretch>
        </p:blipFill>
        <p:spPr>
          <a:xfrm>
            <a:off x="1196975" y="1903413"/>
            <a:ext cx="6542087" cy="35163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18436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Calculate weighted fee schedule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State level weighted fee schedule</a:t>
            </a:r>
          </a:p>
          <a:p>
            <a:r>
              <a:rPr lang="en-US" dirty="0"/>
              <a:t>County level weighted fee schedule</a:t>
            </a:r>
          </a:p>
        </p:txBody>
      </p:sp>
    </p:spTree>
    <p:extLst>
      <p:ext uri="{BB962C8B-B14F-4D97-AF65-F5344CB8AC3E}">
        <p14:creationId xmlns:p14="http://schemas.microsoft.com/office/powerpoint/2010/main" val="41223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7DE6-6F76-CE42-AD26-754FCD7512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E0B959D-60DE-5242-9B03-B97BFD34F7AF}"/>
              </a:ext>
            </a:extLst>
          </p:cNvPr>
          <p:cNvSpPr>
            <a:spLocks noGrp="1"/>
          </p:cNvSpPr>
          <p:nvPr>
            <p:ph idx="1"/>
          </p:nvPr>
        </p:nvSpPr>
        <p:spPr/>
        <p:txBody>
          <a:bodyPr/>
          <a:lstStyle/>
          <a:p>
            <a:r>
              <a:rPr lang="en-US" dirty="0"/>
              <a:t>Problem introduction</a:t>
            </a:r>
          </a:p>
          <a:p>
            <a:r>
              <a:rPr lang="en-US" dirty="0"/>
              <a:t>Data collection </a:t>
            </a:r>
          </a:p>
          <a:p>
            <a:r>
              <a:rPr lang="en-US" dirty="0"/>
              <a:t>EDA</a:t>
            </a:r>
          </a:p>
          <a:p>
            <a:r>
              <a:rPr lang="en-US" dirty="0"/>
              <a:t>Weights selection</a:t>
            </a:r>
          </a:p>
          <a:p>
            <a:r>
              <a:rPr lang="en-US" dirty="0"/>
              <a:t>Calculate weighted physician fee schedule</a:t>
            </a:r>
          </a:p>
          <a:p>
            <a:r>
              <a:rPr lang="en-US" dirty="0"/>
              <a:t>Conclusion and Discussions</a:t>
            </a:r>
          </a:p>
        </p:txBody>
      </p:sp>
    </p:spTree>
    <p:extLst>
      <p:ext uri="{BB962C8B-B14F-4D97-AF65-F5344CB8AC3E}">
        <p14:creationId xmlns:p14="http://schemas.microsoft.com/office/powerpoint/2010/main" val="214413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State level weighted fee schedule</a:t>
            </a:r>
          </a:p>
        </p:txBody>
      </p:sp>
      <p:pic>
        <p:nvPicPr>
          <p:cNvPr id="5" name="Picture 4" descr="A screenshot of a social media post&#10;&#10;Description automatically generated">
            <a:extLst>
              <a:ext uri="{FF2B5EF4-FFF2-40B4-BE49-F238E27FC236}">
                <a16:creationId xmlns:a16="http://schemas.microsoft.com/office/drawing/2014/main" id="{AE9142C3-73EA-B744-BDA4-ACFBC2CFB32E}"/>
              </a:ext>
            </a:extLst>
          </p:cNvPr>
          <p:cNvPicPr>
            <a:picLocks noChangeAspect="1"/>
          </p:cNvPicPr>
          <p:nvPr/>
        </p:nvPicPr>
        <p:blipFill>
          <a:blip r:embed="rId3"/>
          <a:stretch>
            <a:fillRect/>
          </a:stretch>
        </p:blipFill>
        <p:spPr>
          <a:xfrm>
            <a:off x="1141411" y="3180250"/>
            <a:ext cx="4689234" cy="16881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𝑆𝑡𝑎𝑡𝑒 𝑃h𝑦𝑠𝑖𝑐𝑖𝑎𝑛 𝐹𝑒𝑒 𝑆𝑐h𝑒𝑑𝑢𝑙𝑒</a:t>
            </a:r>
            <a:br>
              <a:rPr lang="en-US" sz="2200"/>
            </a:br>
            <a:r>
              <a:rPr lang="en-US" sz="2200"/>
              <a:t>= 𝑠𝑡𝑎𝑡𝑒 𝑀𝑒𝑑𝑖𝑐𝑎𝑖𝑑 𝑟𝑎𝑡𝑒 ∗ 𝑀𝑒𝑑𝑖𝑐𝑎𝑖𝑑 𝐹𝑒𝑒 𝑆𝑐h𝑒𝑑𝑢𝑙𝑒 + 𝑠𝑡𝑎𝑡𝑒 𝑀𝑒𝑑𝑖𝑐𝑎𝑟𝑒 𝑟𝑎𝑡𝑒 ∗ 𝑀𝑒𝑑𝑖𝑐𝑎𝑟𝑒 𝐹𝑒𝑒 𝑆𝑐h𝑒𝑑𝑢𝑙𝑒 + 𝑠𝑡𝑎𝑡𝑒 𝑝𝑟𝑖𝑣𝑎𝑡𝑒 𝑖𝑛𝑠𝑢𝑟𝑎𝑛𝑐𝑒 𝑟𝑎𝑡𝑒</a:t>
            </a:r>
            <a:br>
              <a:rPr lang="en-US" sz="2200"/>
            </a:br>
            <a:r>
              <a:rPr lang="en-US" sz="2200"/>
              <a:t>∗ 𝑝𝑟𝑖𝑣𝑎𝑡𝑒 𝑖𝑛𝑠𝑢𝑟𝑎𝑛𝑐𝑒 𝑓𝑒𝑒 𝑠𝑐h𝑒𝑑𝑢𝑙𝑒 </a:t>
            </a:r>
          </a:p>
          <a:p>
            <a:endParaRPr lang="en-US" sz="2200"/>
          </a:p>
        </p:txBody>
      </p:sp>
    </p:spTree>
    <p:extLst>
      <p:ext uri="{BB962C8B-B14F-4D97-AF65-F5344CB8AC3E}">
        <p14:creationId xmlns:p14="http://schemas.microsoft.com/office/powerpoint/2010/main" val="288920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county level weighted fee schedule</a:t>
            </a:r>
          </a:p>
        </p:txBody>
      </p:sp>
      <p:pic>
        <p:nvPicPr>
          <p:cNvPr id="6" name="Picture 5" descr="A screenshot of a cell phone&#10;&#10;Description automatically generated">
            <a:extLst>
              <a:ext uri="{FF2B5EF4-FFF2-40B4-BE49-F238E27FC236}">
                <a16:creationId xmlns:a16="http://schemas.microsoft.com/office/drawing/2014/main" id="{A80C0DAA-04AF-1344-80A5-B66F124F9941}"/>
              </a:ext>
            </a:extLst>
          </p:cNvPr>
          <p:cNvPicPr>
            <a:picLocks noChangeAspect="1"/>
          </p:cNvPicPr>
          <p:nvPr/>
        </p:nvPicPr>
        <p:blipFill>
          <a:blip r:embed="rId3"/>
          <a:stretch>
            <a:fillRect/>
          </a:stretch>
        </p:blipFill>
        <p:spPr>
          <a:xfrm>
            <a:off x="1141411" y="3033712"/>
            <a:ext cx="4689234" cy="19812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𝐶𝑜𝑢𝑛𝑡𝑦 𝑃h𝑦𝑠𝑖𝑐𝑖𝑎𝑛 𝐹𝑒𝑒 𝑆𝑐h𝑒𝑑𝑢𝑙𝑒</a:t>
            </a:r>
            <a:br>
              <a:rPr lang="en-US" sz="2200"/>
            </a:br>
            <a:r>
              <a:rPr lang="en-US" sz="2200"/>
              <a:t>= 𝑐𝑜𝑢𝑛𝑡𝑦 𝑀𝑒𝑑𝑖𝑐𝑎𝑖𝑑 𝑟𝑎𝑡𝑒 ∗ 𝑀𝑒𝑑𝑖𝑐𝑎𝑖𝑑 𝐹𝑒𝑒 𝑆𝑐h𝑒𝑑𝑢𝑙𝑒 + 𝑐𝑜𝑢𝑛𝑡𝑦 𝑀𝑒𝑑𝑖𝑐𝑎𝑟𝑒 𝑟𝑎𝑡𝑒 ∗ 𝑀𝑒𝑑𝑖𝑐𝑎𝑟𝑒 𝐹𝑒𝑒 𝑆𝑐h𝑒𝑑𝑢𝑙𝑒</a:t>
            </a:r>
            <a:br>
              <a:rPr lang="en-US" sz="2200"/>
            </a:br>
            <a:r>
              <a:rPr lang="en-US" sz="2200"/>
              <a:t>+ 𝑐𝑜𝑢𝑛𝑡𝑦 𝑝𝑟𝑖𝑣𝑎𝑡𝑒 𝑖𝑛𝑠𝑢𝑟𝑎𝑛𝑐𝑒 𝑟𝑎𝑡𝑒 ∗ 𝑝𝑟𝑖𝑣𝑎𝑡𝑒 𝑖𝑛𝑠𝑢𝑟𝑎𝑛𝑐𝑒 𝑓𝑒𝑒 𝑠𝑐h𝑒𝑑𝑢𝑙𝑒 </a:t>
            </a:r>
            <a:r>
              <a:rPr lang="en-US" sz="2200" dirty="0"/>
              <a:t> </a:t>
            </a:r>
          </a:p>
          <a:p>
            <a:endParaRPr lang="en-US" sz="2200" dirty="0"/>
          </a:p>
        </p:txBody>
      </p:sp>
    </p:spTree>
    <p:extLst>
      <p:ext uri="{BB962C8B-B14F-4D97-AF65-F5344CB8AC3E}">
        <p14:creationId xmlns:p14="http://schemas.microsoft.com/office/powerpoint/2010/main" val="187499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Output and conclusions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Connecticut/Indiana/New York Output dataset</a:t>
            </a:r>
          </a:p>
          <a:p>
            <a:r>
              <a:rPr lang="en-US" dirty="0"/>
              <a:t>Conclusions and Discussions</a:t>
            </a:r>
          </a:p>
        </p:txBody>
      </p:sp>
    </p:spTree>
    <p:extLst>
      <p:ext uri="{BB962C8B-B14F-4D97-AF65-F5344CB8AC3E}">
        <p14:creationId xmlns:p14="http://schemas.microsoft.com/office/powerpoint/2010/main" val="7227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7CF3-FD56-7D45-AC8F-9D0638202536}"/>
              </a:ext>
            </a:extLst>
          </p:cNvPr>
          <p:cNvSpPr>
            <a:spLocks noGrp="1"/>
          </p:cNvSpPr>
          <p:nvPr>
            <p:ph type="title"/>
          </p:nvPr>
        </p:nvSpPr>
        <p:spPr/>
        <p:txBody>
          <a:bodyPr/>
          <a:lstStyle/>
          <a:p>
            <a:r>
              <a:rPr lang="en-US" dirty="0"/>
              <a:t>output</a:t>
            </a:r>
          </a:p>
        </p:txBody>
      </p:sp>
      <p:pic>
        <p:nvPicPr>
          <p:cNvPr id="5" name="Content Placeholder 4" descr="A screenshot of a cell phone&#10;&#10;Description automatically generated">
            <a:extLst>
              <a:ext uri="{FF2B5EF4-FFF2-40B4-BE49-F238E27FC236}">
                <a16:creationId xmlns:a16="http://schemas.microsoft.com/office/drawing/2014/main" id="{76904A5C-D764-0540-9E06-AE8137F92467}"/>
              </a:ext>
            </a:extLst>
          </p:cNvPr>
          <p:cNvPicPr>
            <a:picLocks noGrp="1" noChangeAspect="1"/>
          </p:cNvPicPr>
          <p:nvPr>
            <p:ph idx="1"/>
          </p:nvPr>
        </p:nvPicPr>
        <p:blipFill>
          <a:blip r:embed="rId2"/>
          <a:stretch>
            <a:fillRect/>
          </a:stretch>
        </p:blipFill>
        <p:spPr>
          <a:xfrm>
            <a:off x="2508250" y="2528888"/>
            <a:ext cx="5943600" cy="2120900"/>
          </a:xfrm>
        </p:spPr>
      </p:pic>
      <p:pic>
        <p:nvPicPr>
          <p:cNvPr id="7" name="Picture 6" descr="A screenshot of a cell phone&#10;&#10;Description automatically generated">
            <a:extLst>
              <a:ext uri="{FF2B5EF4-FFF2-40B4-BE49-F238E27FC236}">
                <a16:creationId xmlns:a16="http://schemas.microsoft.com/office/drawing/2014/main" id="{264DE18D-0160-0242-BC94-6247679E2533}"/>
              </a:ext>
            </a:extLst>
          </p:cNvPr>
          <p:cNvPicPr>
            <a:picLocks noChangeAspect="1"/>
          </p:cNvPicPr>
          <p:nvPr/>
        </p:nvPicPr>
        <p:blipFill>
          <a:blip r:embed="rId3"/>
          <a:stretch>
            <a:fillRect/>
          </a:stretch>
        </p:blipFill>
        <p:spPr>
          <a:xfrm>
            <a:off x="5480050" y="968772"/>
            <a:ext cx="5943600" cy="20447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0DE2C2A-DCD1-E340-943D-76481DD34BA7}"/>
              </a:ext>
            </a:extLst>
          </p:cNvPr>
          <p:cNvPicPr>
            <a:picLocks noChangeAspect="1"/>
          </p:cNvPicPr>
          <p:nvPr/>
        </p:nvPicPr>
        <p:blipFill>
          <a:blip r:embed="rId4"/>
          <a:stretch>
            <a:fillRect/>
          </a:stretch>
        </p:blipFill>
        <p:spPr>
          <a:xfrm>
            <a:off x="809625" y="4145756"/>
            <a:ext cx="5943600" cy="2336800"/>
          </a:xfrm>
          <a:prstGeom prst="rect">
            <a:avLst/>
          </a:prstGeom>
        </p:spPr>
      </p:pic>
    </p:spTree>
    <p:extLst>
      <p:ext uri="{BB962C8B-B14F-4D97-AF65-F5344CB8AC3E}">
        <p14:creationId xmlns:p14="http://schemas.microsoft.com/office/powerpoint/2010/main" val="374953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normAutofit lnSpcReduction="10000"/>
          </a:bodyPr>
          <a:lstStyle/>
          <a:p>
            <a:r>
              <a:rPr lang="en-US" dirty="0"/>
              <a:t>Based on collected demographic dataset and states’ physician fee schedule in Medicaid and Medicare, we have computed a weighted physician fee schedule plan for physicians and their uninsured patients. Without loss of generality, we have generated the output datasets for state Connecticut, Indiana, and New York. In the final datasets, we also find out that each state’s county level weighted fee schedule is fluctuated from state level weighted fee schedule. And different county’s weighted fee schedule is also varying from CPT code to CPT code. </a:t>
            </a:r>
          </a:p>
          <a:p>
            <a:endParaRPr lang="en-US" dirty="0"/>
          </a:p>
        </p:txBody>
      </p:sp>
    </p:spTree>
    <p:extLst>
      <p:ext uri="{BB962C8B-B14F-4D97-AF65-F5344CB8AC3E}">
        <p14:creationId xmlns:p14="http://schemas.microsoft.com/office/powerpoint/2010/main" val="409178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2AED-4A36-5847-A508-159BAD2C0512}"/>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4DAE3AE9-0514-5248-AC42-148705AB854E}"/>
              </a:ext>
            </a:extLst>
          </p:cNvPr>
          <p:cNvSpPr>
            <a:spLocks noGrp="1"/>
          </p:cNvSpPr>
          <p:nvPr>
            <p:ph idx="1"/>
          </p:nvPr>
        </p:nvSpPr>
        <p:spPr/>
        <p:txBody>
          <a:bodyPr>
            <a:normAutofit/>
          </a:bodyPr>
          <a:lstStyle/>
          <a:p>
            <a:r>
              <a:rPr lang="en-US" dirty="0"/>
              <a:t>1, The actual costs of a patient visit for a procedure code could be more valuable when physicians take them into consideration for above new patient’s billing case.</a:t>
            </a:r>
          </a:p>
          <a:p>
            <a:r>
              <a:rPr lang="en-US" dirty="0"/>
              <a:t>2, It is highly expected that we can cooperate with private insurance companies with their enrollment data and physician fee schedule database. </a:t>
            </a:r>
          </a:p>
          <a:p>
            <a:r>
              <a:rPr lang="en-US" dirty="0"/>
              <a:t>3, Further study could focus on town, Hospital Referral Region (HRR) level or ZIP code-level fee schedules could be quite prospective. </a:t>
            </a:r>
          </a:p>
        </p:txBody>
      </p:sp>
    </p:spTree>
    <p:extLst>
      <p:ext uri="{BB962C8B-B14F-4D97-AF65-F5344CB8AC3E}">
        <p14:creationId xmlns:p14="http://schemas.microsoft.com/office/powerpoint/2010/main" val="3178783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1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5" name="Rectangle 70">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9"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3818D-1BC8-2049-BFB7-4D1199F41897}"/>
              </a:ext>
            </a:extLst>
          </p:cNvPr>
          <p:cNvSpPr>
            <a:spLocks noGrp="1"/>
          </p:cNvSpPr>
          <p:nvPr>
            <p:ph type="title"/>
          </p:nvPr>
        </p:nvSpPr>
        <p:spPr>
          <a:xfrm>
            <a:off x="8057397" y="1744663"/>
            <a:ext cx="3489569" cy="2927350"/>
          </a:xfrm>
        </p:spPr>
        <p:txBody>
          <a:bodyPr vert="horz" lIns="91440" tIns="45720" rIns="91440" bIns="45720" rtlCol="0" anchor="b">
            <a:normAutofit fontScale="90000"/>
          </a:bodyPr>
          <a:lstStyle/>
          <a:p>
            <a:br>
              <a:rPr lang="en-US" sz="4100" dirty="0">
                <a:solidFill>
                  <a:srgbClr val="FFFFFF"/>
                </a:solidFill>
              </a:rPr>
            </a:br>
            <a:br>
              <a:rPr lang="en-US" sz="4100" dirty="0">
                <a:solidFill>
                  <a:srgbClr val="FFFFFF"/>
                </a:solidFill>
              </a:rPr>
            </a:br>
            <a:br>
              <a:rPr lang="en-US" sz="4100" dirty="0">
                <a:solidFill>
                  <a:srgbClr val="FFFFFF"/>
                </a:solidFill>
              </a:rPr>
            </a:br>
            <a:r>
              <a:rPr lang="en-US" sz="4100" dirty="0">
                <a:solidFill>
                  <a:srgbClr val="FFFFFF"/>
                </a:solidFill>
              </a:rPr>
              <a:t>Thanks</a:t>
            </a:r>
            <a:br>
              <a:rPr lang="en-US" sz="4100" dirty="0">
                <a:solidFill>
                  <a:srgbClr val="FFFFFF"/>
                </a:solidFill>
              </a:rPr>
            </a:br>
            <a:br>
              <a:rPr lang="en-US" sz="4100" dirty="0">
                <a:solidFill>
                  <a:srgbClr val="FFFFFF"/>
                </a:solidFill>
              </a:rPr>
            </a:br>
            <a:r>
              <a:rPr lang="en-US" sz="4100" dirty="0">
                <a:solidFill>
                  <a:srgbClr val="FFFFFF"/>
                </a:solidFill>
              </a:rPr>
              <a:t>fighting and stay well</a:t>
            </a:r>
          </a:p>
        </p:txBody>
      </p:sp>
      <p:sp useBgFill="1">
        <p:nvSpPr>
          <p:cNvPr id="14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aptop, table, airplane, light&#10;&#10;Description automatically generated">
            <a:extLst>
              <a:ext uri="{FF2B5EF4-FFF2-40B4-BE49-F238E27FC236}">
                <a16:creationId xmlns:a16="http://schemas.microsoft.com/office/drawing/2014/main" id="{89245053-0546-3542-8F85-627786A7A40A}"/>
              </a:ext>
            </a:extLst>
          </p:cNvPr>
          <p:cNvPicPr>
            <a:picLocks noChangeAspect="1"/>
          </p:cNvPicPr>
          <p:nvPr/>
        </p:nvPicPr>
        <p:blipFill>
          <a:blip r:embed="rId3"/>
          <a:stretch>
            <a:fillRect/>
          </a:stretch>
        </p:blipFill>
        <p:spPr>
          <a:xfrm>
            <a:off x="1118988" y="1385248"/>
            <a:ext cx="6112382" cy="4080013"/>
          </a:xfrm>
          <a:prstGeom prst="rect">
            <a:avLst/>
          </a:prstGeom>
        </p:spPr>
      </p:pic>
    </p:spTree>
    <p:extLst>
      <p:ext uri="{BB962C8B-B14F-4D97-AF65-F5344CB8AC3E}">
        <p14:creationId xmlns:p14="http://schemas.microsoft.com/office/powerpoint/2010/main" val="8111391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Problem 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lnSpcReduction="10000"/>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Our goal is to determine a proper and reasonable fee for medical procedures conducted by physicians on their uninsured patients.</a:t>
            </a:r>
          </a:p>
        </p:txBody>
      </p:sp>
    </p:spTree>
    <p:extLst>
      <p:ext uri="{BB962C8B-B14F-4D97-AF65-F5344CB8AC3E}">
        <p14:creationId xmlns:p14="http://schemas.microsoft.com/office/powerpoint/2010/main" val="279571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More on solutions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lstStyle/>
          <a:p>
            <a:r>
              <a:rPr lang="en-US" dirty="0"/>
              <a:t>First , I will give a fee schedule solution for state level weighted fee schedule which could be applied to newly Medicaid expanded states.</a:t>
            </a:r>
          </a:p>
          <a:p>
            <a:r>
              <a:rPr lang="en-US" dirty="0"/>
              <a:t>Further on I narrow down geographic administrative unit to county to get a county level weighted fee schedule for each state. Without loss of generality, Connecticut, Indiana, and New York are taken out as my first phase examples.</a:t>
            </a:r>
          </a:p>
          <a:p>
            <a:endParaRPr lang="en-US" dirty="0"/>
          </a:p>
        </p:txBody>
      </p:sp>
    </p:spTree>
    <p:extLst>
      <p:ext uri="{BB962C8B-B14F-4D97-AF65-F5344CB8AC3E}">
        <p14:creationId xmlns:p14="http://schemas.microsoft.com/office/powerpoint/2010/main" val="5421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Data collection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All state/county census data</a:t>
            </a:r>
          </a:p>
          <a:p>
            <a:r>
              <a:rPr lang="en-US" dirty="0"/>
              <a:t>All state Medicaid enrollment data</a:t>
            </a:r>
          </a:p>
          <a:p>
            <a:r>
              <a:rPr lang="en-US" dirty="0"/>
              <a:t>Connecticut/Indiana/New York state county-level enrollment data</a:t>
            </a:r>
          </a:p>
          <a:p>
            <a:r>
              <a:rPr lang="en-US" dirty="0"/>
              <a:t>All state/county Medicare enrollment data</a:t>
            </a:r>
          </a:p>
          <a:p>
            <a:r>
              <a:rPr lang="en-US" dirty="0"/>
              <a:t>Connecticut/Indiana/New York Medicaid Fee Schedule data</a:t>
            </a:r>
          </a:p>
          <a:p>
            <a:r>
              <a:rPr lang="en-US" dirty="0"/>
              <a:t>Connecticut/Indiana/New York Medicare Fee Schedule data</a:t>
            </a:r>
          </a:p>
          <a:p>
            <a:endParaRPr lang="en-US" dirty="0"/>
          </a:p>
        </p:txBody>
      </p:sp>
    </p:spTree>
    <p:extLst>
      <p:ext uri="{BB962C8B-B14F-4D97-AF65-F5344CB8AC3E}">
        <p14:creationId xmlns:p14="http://schemas.microsoft.com/office/powerpoint/2010/main" val="7102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2" y="618518"/>
            <a:ext cx="5894387" cy="1478570"/>
          </a:xfrm>
        </p:spPr>
        <p:txBody>
          <a:bodyPr anchor="b">
            <a:normAutofit/>
          </a:bodyPr>
          <a:lstStyle/>
          <a:p>
            <a:r>
              <a:rPr lang="en-US"/>
              <a:t>ALL STATE/COUNTY CENSUS DATA</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5894388" cy="3541714"/>
          </a:xfrm>
        </p:spPr>
        <p:txBody>
          <a:bodyPr>
            <a:normAutofit/>
          </a:bodyPr>
          <a:lstStyle/>
          <a:p>
            <a:r>
              <a:rPr lang="en-US"/>
              <a:t>It is downloaded from United States Census Bureau</a:t>
            </a:r>
          </a:p>
          <a:p>
            <a:r>
              <a:rPr lang="en-US"/>
              <a:t>I select the latest statistics for fiscal year 2018 because mostly the latest statistics data are updated till 2018.</a:t>
            </a:r>
          </a:p>
          <a:p>
            <a:r>
              <a:rPr lang="en-US"/>
              <a:t>Download link is </a:t>
            </a:r>
            <a:r>
              <a:rPr lang="en-US">
                <a:hlinkClick r:id="rId3"/>
              </a:rPr>
              <a:t>here</a:t>
            </a:r>
            <a:endParaRPr lang="en-US"/>
          </a:p>
        </p:txBody>
      </p:sp>
      <p:pic>
        <p:nvPicPr>
          <p:cNvPr id="5" name="Picture 4" descr="A screenshot of a social media post&#10;&#10;Description automatically generated">
            <a:extLst>
              <a:ext uri="{FF2B5EF4-FFF2-40B4-BE49-F238E27FC236}">
                <a16:creationId xmlns:a16="http://schemas.microsoft.com/office/drawing/2014/main" id="{94002027-787B-3A4D-A5F2-898D5863FF72}"/>
              </a:ext>
            </a:extLst>
          </p:cNvPr>
          <p:cNvPicPr>
            <a:picLocks noChangeAspect="1"/>
          </p:cNvPicPr>
          <p:nvPr/>
        </p:nvPicPr>
        <p:blipFill rotWithShape="1">
          <a:blip r:embed="rId4"/>
          <a:srcRect r="18323" b="3"/>
          <a:stretch/>
        </p:blipFill>
        <p:spPr>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32C00B26-6870-0941-B53F-95965E1EB4F7}"/>
              </a:ext>
            </a:extLst>
          </p:cNvPr>
          <p:cNvPicPr>
            <a:picLocks noChangeAspect="1"/>
          </p:cNvPicPr>
          <p:nvPr/>
        </p:nvPicPr>
        <p:blipFill rotWithShape="1">
          <a:blip r:embed="rId5"/>
          <a:srcRect l="33602" r="29404" b="-1"/>
          <a:stretch/>
        </p:blipFill>
        <p:spPr>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5789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All state Medicaid enrollment data</a:t>
            </a:r>
          </a:p>
        </p:txBody>
      </p:sp>
      <p:pic>
        <p:nvPicPr>
          <p:cNvPr id="6" name="Picture 5" descr="A screenshot of a social media post&#10;&#10;Description automatically generated">
            <a:extLst>
              <a:ext uri="{FF2B5EF4-FFF2-40B4-BE49-F238E27FC236}">
                <a16:creationId xmlns:a16="http://schemas.microsoft.com/office/drawing/2014/main" id="{B44D3D06-860F-6D47-B3DC-C130F512F389}"/>
              </a:ext>
            </a:extLst>
          </p:cNvPr>
          <p:cNvPicPr>
            <a:picLocks noChangeAspect="1"/>
          </p:cNvPicPr>
          <p:nvPr/>
        </p:nvPicPr>
        <p:blipFill rotWithShape="1">
          <a:blip r:embed="rId3"/>
          <a:srcRect l="5137" r="21825" b="3"/>
          <a:stretch/>
        </p:blipFill>
        <p:spPr>
          <a:xfrm>
            <a:off x="1141412" y="2497720"/>
            <a:ext cx="4662140" cy="3047892"/>
          </a:xfrm>
          <a:prstGeom prst="flowChartAlternateProcess">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204479" y="2249487"/>
            <a:ext cx="4844521" cy="3541714"/>
          </a:xfrm>
        </p:spPr>
        <p:txBody>
          <a:bodyPr anchor="ctr">
            <a:normAutofit/>
          </a:bodyPr>
          <a:lstStyle/>
          <a:p>
            <a:r>
              <a:rPr lang="en-US" sz="2200" dirty="0"/>
              <a:t>It is downloaded from United States Center of Medicaid and Medicare Services</a:t>
            </a:r>
          </a:p>
          <a:p>
            <a:r>
              <a:rPr lang="en-US" sz="2200" dirty="0"/>
              <a:t>To map the census data, I select the updated totals from last month of year 2018.</a:t>
            </a:r>
          </a:p>
          <a:p>
            <a:r>
              <a:rPr lang="en-US" sz="2200" dirty="0"/>
              <a:t>Download link is </a:t>
            </a:r>
            <a:r>
              <a:rPr lang="en-US" sz="2200" dirty="0">
                <a:hlinkClick r:id="rId4"/>
              </a:rPr>
              <a:t>here</a:t>
            </a:r>
            <a:endParaRPr lang="en-US" sz="2200" dirty="0"/>
          </a:p>
        </p:txBody>
      </p:sp>
    </p:spTree>
    <p:extLst>
      <p:ext uri="{BB962C8B-B14F-4D97-AF65-F5344CB8AC3E}">
        <p14:creationId xmlns:p14="http://schemas.microsoft.com/office/powerpoint/2010/main" val="290085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state county-level enrollment data</a:t>
            </a:r>
          </a:p>
        </p:txBody>
      </p:sp>
      <p:pic>
        <p:nvPicPr>
          <p:cNvPr id="10" name="Picture 9" descr="A screenshot of a social media post&#10;&#10;Description automatically generated">
            <a:extLst>
              <a:ext uri="{FF2B5EF4-FFF2-40B4-BE49-F238E27FC236}">
                <a16:creationId xmlns:a16="http://schemas.microsoft.com/office/drawing/2014/main" id="{0D487D67-14EF-D64A-9009-E254FDC51731}"/>
              </a:ext>
            </a:extLst>
          </p:cNvPr>
          <p:cNvPicPr>
            <a:picLocks noChangeAspect="1"/>
          </p:cNvPicPr>
          <p:nvPr/>
        </p:nvPicPr>
        <p:blipFill>
          <a:blip r:embed="rId3"/>
          <a:stretch>
            <a:fillRect/>
          </a:stretch>
        </p:blipFill>
        <p:spPr>
          <a:xfrm>
            <a:off x="1141411" y="3492565"/>
            <a:ext cx="2262754" cy="10634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screenshot of a cell phone&#10;&#10;Description automatically generated">
            <a:extLst>
              <a:ext uri="{FF2B5EF4-FFF2-40B4-BE49-F238E27FC236}">
                <a16:creationId xmlns:a16="http://schemas.microsoft.com/office/drawing/2014/main" id="{1CDCDCDD-EF00-3247-A641-2854FBA47769}"/>
              </a:ext>
            </a:extLst>
          </p:cNvPr>
          <p:cNvPicPr>
            <a:picLocks noChangeAspect="1"/>
          </p:cNvPicPr>
          <p:nvPr/>
        </p:nvPicPr>
        <p:blipFill>
          <a:blip r:embed="rId4"/>
          <a:stretch>
            <a:fillRect/>
          </a:stretch>
        </p:blipFill>
        <p:spPr>
          <a:xfrm>
            <a:off x="3567891" y="2681746"/>
            <a:ext cx="2262754" cy="8259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5873BACC-9E50-E54B-9F12-D53D3779F04C}"/>
              </a:ext>
            </a:extLst>
          </p:cNvPr>
          <p:cNvPicPr>
            <a:picLocks noChangeAspect="1"/>
          </p:cNvPicPr>
          <p:nvPr/>
        </p:nvPicPr>
        <p:blipFill>
          <a:blip r:embed="rId5"/>
          <a:stretch>
            <a:fillRect/>
          </a:stretch>
        </p:blipFill>
        <p:spPr>
          <a:xfrm>
            <a:off x="3567891" y="4589622"/>
            <a:ext cx="2262754" cy="6957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Indiana government Family and Social Services Administration</a:t>
            </a:r>
          </a:p>
          <a:p>
            <a:r>
              <a:rPr lang="en-US" dirty="0"/>
              <a:t>To map the census data, I select the updated totals from last month of year 2018 for the three states.</a:t>
            </a:r>
          </a:p>
        </p:txBody>
      </p:sp>
    </p:spTree>
    <p:extLst>
      <p:ext uri="{BB962C8B-B14F-4D97-AF65-F5344CB8AC3E}">
        <p14:creationId xmlns:p14="http://schemas.microsoft.com/office/powerpoint/2010/main" val="47621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All state/county Medicare enrollment data</a:t>
            </a:r>
          </a:p>
        </p:txBody>
      </p:sp>
      <p:pic>
        <p:nvPicPr>
          <p:cNvPr id="5" name="Picture 4" descr="A screenshot of a social media post&#10;&#10;Description automatically generated">
            <a:extLst>
              <a:ext uri="{FF2B5EF4-FFF2-40B4-BE49-F238E27FC236}">
                <a16:creationId xmlns:a16="http://schemas.microsoft.com/office/drawing/2014/main" id="{F0B7C9C4-2D1A-9743-B862-8954458C0CDE}"/>
              </a:ext>
            </a:extLst>
          </p:cNvPr>
          <p:cNvPicPr>
            <a:picLocks noChangeAspect="1"/>
          </p:cNvPicPr>
          <p:nvPr/>
        </p:nvPicPr>
        <p:blipFill>
          <a:blip r:embed="rId3"/>
          <a:stretch>
            <a:fillRect/>
          </a:stretch>
        </p:blipFill>
        <p:spPr>
          <a:xfrm>
            <a:off x="1141411" y="2599958"/>
            <a:ext cx="4689234" cy="2848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United States Center of Medicaid and Medicare Services</a:t>
            </a:r>
          </a:p>
          <a:p>
            <a:r>
              <a:rPr lang="en-US" dirty="0"/>
              <a:t>The latest update is till year 2018 which is matched with our census data.</a:t>
            </a:r>
          </a:p>
          <a:p>
            <a:r>
              <a:rPr lang="en-US" dirty="0"/>
              <a:t>Download link is </a:t>
            </a:r>
            <a:r>
              <a:rPr lang="en-US" dirty="0">
                <a:hlinkClick r:id="rId4"/>
              </a:rPr>
              <a:t>here</a:t>
            </a:r>
            <a:endParaRPr lang="en-US" dirty="0"/>
          </a:p>
        </p:txBody>
      </p:sp>
    </p:spTree>
    <p:extLst>
      <p:ext uri="{BB962C8B-B14F-4D97-AF65-F5344CB8AC3E}">
        <p14:creationId xmlns:p14="http://schemas.microsoft.com/office/powerpoint/2010/main" val="174398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14</TotalTime>
  <Words>1214</Words>
  <Application>Microsoft Macintosh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Tw Cen MT</vt:lpstr>
      <vt:lpstr>Circuit</vt:lpstr>
      <vt:lpstr>Demographic data analysis of physician fee schedule on insurance</vt:lpstr>
      <vt:lpstr>Content</vt:lpstr>
      <vt:lpstr>Problem introduction</vt:lpstr>
      <vt:lpstr>More on solutions</vt:lpstr>
      <vt:lpstr>Data collection</vt:lpstr>
      <vt:lpstr>ALL STATE/COUNTY CENSUS DATA</vt:lpstr>
      <vt:lpstr>All state Medicaid enrollment data</vt:lpstr>
      <vt:lpstr>Connecticut/Indiana/New York state county-level enrollment data</vt:lpstr>
      <vt:lpstr>All state/county Medicare enrollment data</vt:lpstr>
      <vt:lpstr>Connecticut/Indiana/New York Medicaid Fee Schedule data</vt:lpstr>
      <vt:lpstr>Connecticut/Indiana/New York MedicaRE Fee Schedule data</vt:lpstr>
      <vt:lpstr>eda</vt:lpstr>
      <vt:lpstr>Granularity</vt:lpstr>
      <vt:lpstr>Scope</vt:lpstr>
      <vt:lpstr>temporality</vt:lpstr>
      <vt:lpstr>faithfulness</vt:lpstr>
      <vt:lpstr>weighted selection</vt:lpstr>
      <vt:lpstr>Formulas</vt:lpstr>
      <vt:lpstr>Calculate weighted fee schedule</vt:lpstr>
      <vt:lpstr>State level weighted fee schedule</vt:lpstr>
      <vt:lpstr>county level weighted fee schedule</vt:lpstr>
      <vt:lpstr>Output and conclusions</vt:lpstr>
      <vt:lpstr>output</vt:lpstr>
      <vt:lpstr>Conclusion</vt:lpstr>
      <vt:lpstr>discussions</vt:lpstr>
      <vt:lpstr>   Thanks  fighting and stay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data analysis of physician fee schedule on insurance</dc:title>
  <dc:creator>Yang Dahang</dc:creator>
  <cp:lastModifiedBy>Yang Dahang</cp:lastModifiedBy>
  <cp:revision>3</cp:revision>
  <dcterms:created xsi:type="dcterms:W3CDTF">2020-04-29T21:45:13Z</dcterms:created>
  <dcterms:modified xsi:type="dcterms:W3CDTF">2020-04-29T21:59:39Z</dcterms:modified>
</cp:coreProperties>
</file>