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F32718F-EA1D-4EE1-BF6D-2DEB961CC546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2B42F96-D1AA-40DF-915D-C2E0C0470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071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718F-EA1D-4EE1-BF6D-2DEB961CC546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42F96-D1AA-40DF-915D-C2E0C0470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479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718F-EA1D-4EE1-BF6D-2DEB961CC546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42F96-D1AA-40DF-915D-C2E0C0470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710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718F-EA1D-4EE1-BF6D-2DEB961CC546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42F96-D1AA-40DF-915D-C2E0C0470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4717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718F-EA1D-4EE1-BF6D-2DEB961CC546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42F96-D1AA-40DF-915D-C2E0C0470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654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718F-EA1D-4EE1-BF6D-2DEB961CC546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42F96-D1AA-40DF-915D-C2E0C0470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773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718F-EA1D-4EE1-BF6D-2DEB961CC546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42F96-D1AA-40DF-915D-C2E0C0470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173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F32718F-EA1D-4EE1-BF6D-2DEB961CC546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42F96-D1AA-40DF-915D-C2E0C0470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9515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F32718F-EA1D-4EE1-BF6D-2DEB961CC546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42F96-D1AA-40DF-915D-C2E0C0470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806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718F-EA1D-4EE1-BF6D-2DEB961CC546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42F96-D1AA-40DF-915D-C2E0C0470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714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718F-EA1D-4EE1-BF6D-2DEB961CC546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42F96-D1AA-40DF-915D-C2E0C0470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78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718F-EA1D-4EE1-BF6D-2DEB961CC546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42F96-D1AA-40DF-915D-C2E0C0470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986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718F-EA1D-4EE1-BF6D-2DEB961CC546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42F96-D1AA-40DF-915D-C2E0C0470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711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718F-EA1D-4EE1-BF6D-2DEB961CC546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42F96-D1AA-40DF-915D-C2E0C0470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72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718F-EA1D-4EE1-BF6D-2DEB961CC546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42F96-D1AA-40DF-915D-C2E0C0470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347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718F-EA1D-4EE1-BF6D-2DEB961CC546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42F96-D1AA-40DF-915D-C2E0C0470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810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718F-EA1D-4EE1-BF6D-2DEB961CC546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42F96-D1AA-40DF-915D-C2E0C0470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125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F32718F-EA1D-4EE1-BF6D-2DEB961CC546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2B42F96-D1AA-40DF-915D-C2E0C0470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730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EE55E3C-A6D8-45CF-8434-8529F093B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9730" y="1299633"/>
            <a:ext cx="8825658" cy="1157817"/>
          </a:xfrm>
        </p:spPr>
        <p:txBody>
          <a:bodyPr anchor="ctr"/>
          <a:lstStyle/>
          <a:p>
            <a:r>
              <a:rPr lang="ko-KR" altLang="en-US" sz="3200" b="1" dirty="0"/>
              <a:t>제목</a:t>
            </a:r>
            <a:r>
              <a:rPr lang="en-US" altLang="ko-KR" sz="3200" b="1" dirty="0"/>
              <a:t>: </a:t>
            </a:r>
            <a:r>
              <a:rPr lang="ko-KR" altLang="en-US" sz="3200" b="1" smtClean="0"/>
              <a:t>터포팬 엔진의 잔여 수명 예측</a:t>
            </a:r>
            <a:endParaRPr lang="ko-KR" altLang="en-US" sz="3200" b="1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xmlns="" id="{C6BDE41E-F06E-45B9-BD35-F6736A144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9730" y="2998290"/>
            <a:ext cx="8825658" cy="861420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팀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:2</a:t>
            </a:r>
            <a:r>
              <a:rPr lang="ko-KR" altLang="en-US" sz="3200" b="1" smtClean="0">
                <a:solidFill>
                  <a:schemeClr val="bg1"/>
                </a:solidFill>
              </a:rPr>
              <a:t>팀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042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B9C2DF0-0DA2-4B33-8073-385DD3564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중간보고서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C9B332F-BB0C-4083-8705-F73793AD5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ko-KR" altLang="en-US" dirty="0"/>
              <a:t>개요 및 변수 소개</a:t>
            </a:r>
            <a:endParaRPr lang="en-US" altLang="ko-KR" dirty="0"/>
          </a:p>
          <a:p>
            <a:pPr marL="571500" indent="-571500">
              <a:buFont typeface="+mj-lt"/>
              <a:buAutoNum type="romanUcPeriod"/>
            </a:pP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en-US" altLang="ko-KR" dirty="0"/>
          </a:p>
          <a:p>
            <a:pPr marL="571500" indent="-571500">
              <a:buFont typeface="+mj-lt"/>
              <a:buAutoNum type="romanUcPeriod"/>
            </a:pPr>
            <a:r>
              <a:rPr lang="ko-KR" altLang="en-US" dirty="0"/>
              <a:t>분석모형 검토</a:t>
            </a:r>
            <a:endParaRPr lang="en-US" altLang="ko-KR" dirty="0"/>
          </a:p>
          <a:p>
            <a:pPr marL="571500" indent="-571500">
              <a:buFont typeface="+mj-lt"/>
              <a:buAutoNum type="romanUcPeriod"/>
            </a:pPr>
            <a:r>
              <a:rPr lang="ko-KR" altLang="en-US" dirty="0"/>
              <a:t>기대효과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43107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72C2222-0CEE-4165-8D29-5F4F94EC5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문제 개요 및 변수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F939BC3-99E3-47C1-AF83-75B41D99E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37365"/>
            <a:ext cx="10478246" cy="422063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배경 </a:t>
            </a:r>
            <a:r>
              <a:rPr lang="en-US" altLang="ko-KR" dirty="0" smtClean="0"/>
              <a:t>: </a:t>
            </a:r>
            <a:r>
              <a:rPr lang="ko-KR" altLang="en-US" smtClean="0"/>
              <a:t>안전 확보와 정비 비용 효율화를 위해 항공기 엔진에 대한 고장 예측 필요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분석 주제</a:t>
            </a:r>
            <a:endParaRPr lang="en-US" altLang="ko-KR" dirty="0"/>
          </a:p>
          <a:p>
            <a:pPr lvl="1"/>
            <a:r>
              <a:rPr lang="ko-KR" altLang="en-US" dirty="0" err="1" smtClean="0"/>
              <a:t>터보팬</a:t>
            </a:r>
            <a:r>
              <a:rPr lang="ko-KR" altLang="en-US" dirty="0" smtClean="0"/>
              <a:t> 엔진의 </a:t>
            </a:r>
            <a:r>
              <a:rPr lang="en-US" altLang="ko-KR" dirty="0" smtClean="0"/>
              <a:t>100</a:t>
            </a:r>
            <a:r>
              <a:rPr lang="ko-KR" altLang="en-US" smtClean="0"/>
              <a:t>사이클 내 고장 발생 여부를 예측하고자 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mtClean="0"/>
              <a:t>→ 센서를 통해 취득한 데이터를 바탕으로 </a:t>
            </a:r>
            <a:r>
              <a:rPr lang="en-US" altLang="ko-KR" dirty="0" smtClean="0"/>
              <a:t>RUL(Remaining </a:t>
            </a:r>
            <a:r>
              <a:rPr lang="en-US" altLang="ko-KR" dirty="0"/>
              <a:t>Useful Life in cycles</a:t>
            </a:r>
            <a:r>
              <a:rPr lang="en-US" altLang="ko-KR" dirty="0" smtClean="0"/>
              <a:t>)</a:t>
            </a:r>
            <a:r>
              <a:rPr lang="ko-KR" altLang="en-US" smtClean="0"/>
              <a:t>을 예측</a:t>
            </a:r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1256055" y="2904063"/>
            <a:ext cx="10546479" cy="2896142"/>
            <a:chOff x="358588" y="1790084"/>
            <a:chExt cx="9368117" cy="4094791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2023" y="2357690"/>
              <a:ext cx="4267200" cy="2950222"/>
            </a:xfrm>
            <a:prstGeom prst="rect">
              <a:avLst/>
            </a:prstGeom>
          </p:spPr>
        </p:pic>
        <p:cxnSp>
          <p:nvCxnSpPr>
            <p:cNvPr id="7" name="직선 연결선 6"/>
            <p:cNvCxnSpPr/>
            <p:nvPr/>
          </p:nvCxnSpPr>
          <p:spPr>
            <a:xfrm>
              <a:off x="537878" y="3693458"/>
              <a:ext cx="0" cy="20529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1541925" y="3693458"/>
              <a:ext cx="0" cy="20529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2070842" y="3693458"/>
              <a:ext cx="0" cy="20529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2572866" y="3693458"/>
              <a:ext cx="0" cy="20529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4670607" y="3693458"/>
              <a:ext cx="0" cy="20529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>
              <a:off x="537878" y="5576046"/>
              <a:ext cx="100404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>
              <a:off x="1541925" y="5576046"/>
              <a:ext cx="50202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/>
            <p:nvPr/>
          </p:nvCxnSpPr>
          <p:spPr>
            <a:xfrm>
              <a:off x="2070842" y="5576046"/>
              <a:ext cx="502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>
              <a:off x="2572866" y="5576046"/>
              <a:ext cx="209774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63174" y="5607876"/>
              <a:ext cx="6072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흡기</a:t>
              </a:r>
              <a:endParaRPr lang="ko-KR" altLang="en-US" sz="12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08423" y="5607876"/>
              <a:ext cx="6072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압축</a:t>
              </a:r>
              <a:endParaRPr lang="ko-KR" altLang="en-US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40645" y="5607876"/>
              <a:ext cx="6072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폭발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329911" y="5607876"/>
              <a:ext cx="6072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배기</a:t>
              </a:r>
              <a:endParaRPr lang="ko-KR" altLang="en-US" sz="12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675687" y="3272924"/>
              <a:ext cx="8082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rgbClr val="0000FF"/>
                  </a:solidFill>
                </a:rPr>
                <a:t>바이패스</a:t>
              </a:r>
              <a:endParaRPr lang="ko-KR" altLang="en-US" sz="1200" dirty="0">
                <a:solidFill>
                  <a:srgbClr val="0000FF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74935" y="3558983"/>
              <a:ext cx="8082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rgbClr val="FF0000"/>
                  </a:solidFill>
                </a:rPr>
                <a:t>배기가스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149586" y="2366554"/>
              <a:ext cx="4577119" cy="26899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88900" indent="-88900" latinLnBrk="0">
                <a:lnSpc>
                  <a:spcPct val="110000"/>
                </a:lnSpc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kumimoji="1" lang="ko-KR" altLang="en-US" sz="1200" b="1" spc="-5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latin typeface="+mn-ea"/>
                </a:rPr>
                <a:t>팬</a:t>
              </a:r>
              <a:r>
                <a:rPr kumimoji="1" lang="en-US" altLang="ko-KR" sz="1200" b="1" spc="-5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latin typeface="+mn-ea"/>
                </a:rPr>
                <a:t>(Fan)</a:t>
              </a:r>
              <a:r>
                <a:rPr kumimoji="1" lang="ko-KR" altLang="en-US" sz="1200" b="1" spc="-5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latin typeface="+mn-ea"/>
                </a:rPr>
                <a:t> </a:t>
              </a:r>
              <a:r>
                <a:rPr kumimoji="1" lang="en-US" altLang="ko-KR" sz="1200" spc="-5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latin typeface="+mn-ea"/>
                </a:rPr>
                <a:t>: </a:t>
              </a:r>
              <a:r>
                <a:rPr kumimoji="1" lang="ko-KR" altLang="en-US" sz="1200" spc="-5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latin typeface="+mn-ea"/>
                </a:rPr>
                <a:t>터빈을 통해 회전하여 고속의 공기를 흡기</a:t>
              </a:r>
              <a:endParaRPr kumimoji="1" lang="en-US" altLang="ko-KR" sz="1200" spc="-5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endParaRPr>
            </a:p>
            <a:p>
              <a:pPr marL="88900" indent="-88900" latinLnBrk="0">
                <a:lnSpc>
                  <a:spcPct val="110000"/>
                </a:lnSpc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kumimoji="1" lang="ko-KR" altLang="en-US" sz="1200" b="1" spc="-5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latin typeface="+mn-ea"/>
                </a:rPr>
                <a:t>압축기</a:t>
              </a:r>
              <a:r>
                <a:rPr kumimoji="1" lang="en-US" altLang="ko-KR" sz="1200" b="1" spc="-5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latin typeface="+mn-ea"/>
                </a:rPr>
                <a:t>(Compressor)</a:t>
              </a:r>
              <a:r>
                <a:rPr kumimoji="1" lang="ko-KR" altLang="en-US" sz="1200" spc="-5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latin typeface="+mn-ea"/>
                </a:rPr>
                <a:t> </a:t>
              </a:r>
              <a:r>
                <a:rPr kumimoji="1" lang="en-US" altLang="ko-KR" sz="1200" spc="-5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latin typeface="+mn-ea"/>
                </a:rPr>
                <a:t>: </a:t>
              </a:r>
              <a:r>
                <a:rPr kumimoji="1" lang="ko-KR" altLang="en-US" sz="1200" spc="-5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latin typeface="+mn-ea"/>
                </a:rPr>
                <a:t>흡기된 공기를 압축하여 에너지 </a:t>
              </a:r>
              <a:r>
                <a:rPr kumimoji="1" lang="en-US" altLang="ko-KR" sz="1200" spc="-5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latin typeface="+mn-ea"/>
                </a:rPr>
                <a:t/>
              </a:r>
              <a:br>
                <a:rPr kumimoji="1" lang="en-US" altLang="ko-KR" sz="1200" spc="-5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latin typeface="+mn-ea"/>
                </a:rPr>
              </a:br>
              <a:r>
                <a:rPr kumimoji="1" lang="en-US" altLang="ko-KR" sz="1200" spc="-5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latin typeface="+mn-ea"/>
                </a:rPr>
                <a:t>            </a:t>
              </a:r>
              <a:r>
                <a:rPr kumimoji="1" lang="ko-KR" altLang="en-US" sz="1200" spc="-5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latin typeface="+mn-ea"/>
                </a:rPr>
                <a:t>포텐셜을 높이는 역할</a:t>
              </a:r>
              <a:endParaRPr kumimoji="1" lang="en-US" altLang="ko-KR" sz="1200" spc="-5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endParaRPr>
            </a:p>
            <a:p>
              <a:pPr marL="88900" indent="-88900" latinLnBrk="0">
                <a:lnSpc>
                  <a:spcPct val="110000"/>
                </a:lnSpc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kumimoji="1" lang="ko-KR" altLang="en-US" sz="1200" b="1" spc="-5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latin typeface="+mn-ea"/>
                </a:rPr>
                <a:t>연소실</a:t>
              </a:r>
              <a:r>
                <a:rPr kumimoji="1" lang="en-US" altLang="ko-KR" sz="1200" b="1" spc="-5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latin typeface="+mn-ea"/>
                </a:rPr>
                <a:t>(Combustion Chamber)</a:t>
              </a:r>
              <a:r>
                <a:rPr kumimoji="1" lang="ko-KR" altLang="en-US" sz="1200" b="1" spc="-5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latin typeface="+mn-ea"/>
                </a:rPr>
                <a:t> </a:t>
              </a:r>
              <a:r>
                <a:rPr kumimoji="1" lang="en-US" altLang="ko-KR" sz="1200" spc="-5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latin typeface="+mn-ea"/>
                </a:rPr>
                <a:t>: </a:t>
              </a:r>
              <a:r>
                <a:rPr kumimoji="1" lang="ko-KR" altLang="en-US" sz="1200" spc="-5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latin typeface="+mn-ea"/>
                </a:rPr>
                <a:t>압축된 고압공기에 연료 분사 및</a:t>
              </a:r>
              <a:r>
                <a:rPr kumimoji="1" lang="en-US" altLang="ko-KR" sz="1200" spc="-5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latin typeface="+mn-ea"/>
                </a:rPr>
                <a:t/>
              </a:r>
              <a:br>
                <a:rPr kumimoji="1" lang="en-US" altLang="ko-KR" sz="1200" spc="-5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latin typeface="+mn-ea"/>
                </a:rPr>
              </a:br>
              <a:r>
                <a:rPr kumimoji="1" lang="en-US" altLang="ko-KR" sz="1200" spc="-5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latin typeface="+mn-ea"/>
                </a:rPr>
                <a:t>           </a:t>
              </a:r>
              <a:r>
                <a:rPr kumimoji="1" lang="ko-KR" altLang="en-US" sz="1200" spc="-5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latin typeface="+mn-ea"/>
                </a:rPr>
                <a:t> 연소를 통해 공기를 팽창시켜 운동에너지 생성</a:t>
              </a:r>
              <a:endParaRPr kumimoji="1" lang="en-US" altLang="ko-KR" sz="1200" spc="-5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endParaRPr>
            </a:p>
            <a:p>
              <a:pPr marL="88900" indent="-88900" latinLnBrk="0">
                <a:lnSpc>
                  <a:spcPct val="110000"/>
                </a:lnSpc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kumimoji="1" lang="ko-KR" altLang="en-US" sz="1200" b="1" spc="-5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latin typeface="+mn-ea"/>
                </a:rPr>
                <a:t>터빈</a:t>
              </a:r>
              <a:r>
                <a:rPr kumimoji="1" lang="en-US" altLang="ko-KR" sz="1200" b="1" spc="-5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latin typeface="+mn-ea"/>
                </a:rPr>
                <a:t>(</a:t>
              </a:r>
              <a:r>
                <a:rPr kumimoji="1" lang="en-US" altLang="ko-KR" sz="1200" b="1" spc="-50" dirty="0" err="1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latin typeface="+mn-ea"/>
                </a:rPr>
                <a:t>Turbin</a:t>
              </a:r>
              <a:r>
                <a:rPr kumimoji="1" lang="en-US" altLang="ko-KR" sz="1200" b="1" spc="-5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latin typeface="+mn-ea"/>
                </a:rPr>
                <a:t>)</a:t>
              </a:r>
              <a:r>
                <a:rPr kumimoji="1" lang="ko-KR" altLang="en-US" sz="1200" b="1" spc="-5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latin typeface="+mn-ea"/>
                </a:rPr>
                <a:t> </a:t>
              </a:r>
              <a:r>
                <a:rPr kumimoji="1" lang="en-US" altLang="ko-KR" sz="1200" spc="-5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latin typeface="+mn-ea"/>
                </a:rPr>
                <a:t>: </a:t>
              </a:r>
              <a:r>
                <a:rPr kumimoji="1" lang="ko-KR" altLang="en-US" sz="1200" spc="-5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latin typeface="+mn-ea"/>
                </a:rPr>
                <a:t>배기가스를 통해 동력을 생성하여 팬</a:t>
              </a:r>
              <a:r>
                <a:rPr kumimoji="1" lang="en-US" altLang="ko-KR" sz="1200" spc="-5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latin typeface="+mn-ea"/>
                </a:rPr>
                <a:t>, </a:t>
              </a:r>
              <a:r>
                <a:rPr kumimoji="1" lang="ko-KR" altLang="en-US" sz="1200" spc="-5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latin typeface="+mn-ea"/>
                </a:rPr>
                <a:t>압축기를 </a:t>
              </a:r>
              <a:r>
                <a:rPr kumimoji="1" lang="en-US" altLang="ko-KR" sz="1200" spc="-5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latin typeface="+mn-ea"/>
                </a:rPr>
                <a:t/>
              </a:r>
              <a:br>
                <a:rPr kumimoji="1" lang="en-US" altLang="ko-KR" sz="1200" spc="-5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latin typeface="+mn-ea"/>
                </a:rPr>
              </a:br>
              <a:r>
                <a:rPr kumimoji="1" lang="en-US" altLang="ko-KR" sz="1200" spc="-5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latin typeface="+mn-ea"/>
                </a:rPr>
                <a:t>            </a:t>
              </a:r>
              <a:r>
                <a:rPr kumimoji="1" lang="ko-KR" altLang="en-US" sz="1200" spc="-5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latin typeface="+mn-ea"/>
                </a:rPr>
                <a:t>구동시키는 역할</a:t>
              </a:r>
              <a:endParaRPr kumimoji="1" lang="en-US" altLang="ko-KR" sz="1200" spc="-5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endParaRPr>
            </a:p>
            <a:p>
              <a:pPr marL="88900" indent="-88900" latinLnBrk="0">
                <a:lnSpc>
                  <a:spcPct val="110000"/>
                </a:lnSpc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kumimoji="1" lang="ko-KR" altLang="en-US" sz="1200" b="1" spc="-5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latin typeface="+mn-ea"/>
                </a:rPr>
                <a:t>노즐</a:t>
              </a:r>
              <a:r>
                <a:rPr kumimoji="1" lang="en-US" altLang="ko-KR" sz="1200" b="1" spc="-5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latin typeface="+mn-ea"/>
                </a:rPr>
                <a:t>(Nozzle)</a:t>
              </a:r>
              <a:r>
                <a:rPr kumimoji="1" lang="ko-KR" altLang="en-US" sz="1200" b="1" spc="-5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latin typeface="+mn-ea"/>
                </a:rPr>
                <a:t> </a:t>
              </a:r>
              <a:r>
                <a:rPr kumimoji="1" lang="en-US" altLang="ko-KR" sz="1200" spc="-5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latin typeface="+mn-ea"/>
                </a:rPr>
                <a:t>: </a:t>
              </a:r>
              <a:r>
                <a:rPr kumimoji="1" lang="ko-KR" altLang="en-US" sz="1200" spc="-5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latin typeface="+mn-ea"/>
                </a:rPr>
                <a:t>배기가스의 속도를 제어하는 역할</a:t>
              </a:r>
              <a:endParaRPr kumimoji="1" lang="en-US" altLang="ko-KR" sz="1200" spc="-5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endParaRPr>
            </a:p>
            <a:p>
              <a:pPr marL="88900" indent="-88900" latinLnBrk="0">
                <a:lnSpc>
                  <a:spcPct val="110000"/>
                </a:lnSpc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kumimoji="1" lang="ko-KR" altLang="en-US" sz="1200" b="1" spc="-5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latin typeface="+mn-ea"/>
                </a:rPr>
                <a:t>바이패스 </a:t>
              </a:r>
              <a:r>
                <a:rPr kumimoji="1" lang="ko-KR" altLang="en-US" sz="1200" b="1" spc="-50" dirty="0" err="1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latin typeface="+mn-ea"/>
                </a:rPr>
                <a:t>덕트</a:t>
              </a:r>
              <a:r>
                <a:rPr kumimoji="1" lang="en-US" altLang="ko-KR" sz="1200" b="1" spc="-5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latin typeface="+mn-ea"/>
                </a:rPr>
                <a:t>(Bypass Duct)</a:t>
              </a:r>
              <a:r>
                <a:rPr kumimoji="1" lang="ko-KR" altLang="en-US" sz="1200" b="1" spc="-5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latin typeface="+mn-ea"/>
                </a:rPr>
                <a:t> </a:t>
              </a:r>
              <a:r>
                <a:rPr kumimoji="1" lang="en-US" altLang="ko-KR" sz="1200" spc="-5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latin typeface="+mn-ea"/>
                </a:rPr>
                <a:t>: </a:t>
              </a:r>
              <a:r>
                <a:rPr kumimoji="1" lang="ko-KR" altLang="en-US" sz="1200" spc="-5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latin typeface="+mn-ea"/>
                </a:rPr>
                <a:t>배기 유량을 늘려 추력 증가</a:t>
              </a:r>
              <a:endParaRPr kumimoji="1" lang="en-US" altLang="ko-KR" sz="1200" spc="-5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58588" y="1790084"/>
              <a:ext cx="4652683" cy="349912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>
              <a:outerShdw dist="38100" dir="5400000" algn="t" rotWithShape="0">
                <a:sysClr val="windowText" lastClr="000000">
                  <a:lumMod val="75000"/>
                  <a:lumOff val="25000"/>
                </a:sysClr>
              </a:outerShdw>
            </a:effectLst>
          </p:spPr>
          <p:txBody>
            <a:bodyPr wrap="square" lIns="99542" tIns="49771" rIns="99542" bIns="49771" anchor="ctr"/>
            <a:lstStyle/>
            <a:p>
              <a:pPr algn="ctr" defTabSz="908533" fontAlgn="base" latinLnBrk="0">
                <a:spcBef>
                  <a:spcPct val="0"/>
                </a:spcBef>
                <a:spcAft>
                  <a:spcPct val="0"/>
                </a:spcAft>
                <a:buClr>
                  <a:srgbClr val="32A3D7"/>
                </a:buClr>
                <a:buSzPct val="90000"/>
                <a:defRPr/>
              </a:pPr>
              <a:r>
                <a:rPr lang="ko-KR" altLang="en-US" sz="1600" b="1" spc="-50" dirty="0" smtClean="0">
                  <a:ln>
                    <a:solidFill>
                      <a:prstClr val="white">
                        <a:lumMod val="95000"/>
                        <a:alpha val="3000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+mn-ea"/>
                </a:rPr>
                <a:t>구성도</a:t>
              </a:r>
              <a:endParaRPr lang="ko-KR" altLang="en-US" sz="1600" b="1" kern="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+mn-ea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199530" y="1790084"/>
              <a:ext cx="4361982" cy="349912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>
              <a:outerShdw dist="38100" dir="5400000" algn="t" rotWithShape="0">
                <a:sysClr val="windowText" lastClr="000000">
                  <a:lumMod val="75000"/>
                  <a:lumOff val="25000"/>
                </a:sysClr>
              </a:outerShdw>
            </a:effectLst>
          </p:spPr>
          <p:txBody>
            <a:bodyPr wrap="square" lIns="99542" tIns="49771" rIns="99542" bIns="49771" anchor="ctr"/>
            <a:lstStyle/>
            <a:p>
              <a:pPr algn="ctr" defTabSz="908533" fontAlgn="base" latinLnBrk="0">
                <a:spcBef>
                  <a:spcPct val="0"/>
                </a:spcBef>
                <a:spcAft>
                  <a:spcPct val="0"/>
                </a:spcAft>
                <a:buClr>
                  <a:srgbClr val="32A3D7"/>
                </a:buClr>
                <a:buSzPct val="90000"/>
                <a:defRPr/>
              </a:pPr>
              <a:r>
                <a:rPr lang="ko-KR" altLang="en-US" sz="1600" b="1" kern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latin typeface="+mn-ea"/>
                </a:rPr>
                <a:t>구성요소</a:t>
              </a:r>
              <a:endParaRPr lang="ko-KR" altLang="en-US" sz="1600" b="1" kern="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3133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72C2222-0CEE-4165-8D29-5F4F94EC5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문제 개요 및 변수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F939BC3-99E3-47C1-AF83-75B41D99E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설명</a:t>
            </a:r>
            <a:endParaRPr lang="en-US" altLang="ko-KR" dirty="0"/>
          </a:p>
          <a:p>
            <a:pPr lvl="1"/>
            <a:r>
              <a:rPr lang="en-US" altLang="ko-KR" dirty="0" smtClean="0"/>
              <a:t>3</a:t>
            </a:r>
            <a:r>
              <a:rPr lang="ko-KR" altLang="en-US" smtClean="0"/>
              <a:t>개 </a:t>
            </a:r>
            <a:r>
              <a:rPr lang="en-US" altLang="ko-KR" dirty="0" smtClean="0"/>
              <a:t>file</a:t>
            </a:r>
            <a:r>
              <a:rPr lang="ko-KR" altLang="en-US" smtClean="0"/>
              <a:t>로 구성</a:t>
            </a: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701753" y="3444735"/>
            <a:ext cx="2567709" cy="3128450"/>
            <a:chOff x="1405915" y="3300799"/>
            <a:chExt cx="2567709" cy="3128450"/>
          </a:xfrm>
        </p:grpSpPr>
        <p:sp>
          <p:nvSpPr>
            <p:cNvPr id="5" name="직사각형 4"/>
            <p:cNvSpPr/>
            <p:nvPr/>
          </p:nvSpPr>
          <p:spPr>
            <a:xfrm>
              <a:off x="1405915" y="3300799"/>
              <a:ext cx="2567709" cy="3128450"/>
            </a:xfrm>
            <a:prstGeom prst="rect">
              <a:avLst/>
            </a:prstGeom>
            <a:pattFill prst="ltDnDiag">
              <a:fgClr>
                <a:sysClr val="window" lastClr="FFFFFF">
                  <a:lumMod val="75000"/>
                </a:sysClr>
              </a:fgClr>
              <a:bgClr>
                <a:sysClr val="window" lastClr="FFFFFF"/>
              </a:bgClr>
            </a:pattFill>
            <a:ln w="12700" cap="flat" cmpd="sng" algn="ctr">
              <a:noFill/>
              <a:prstDash val="solid"/>
            </a:ln>
            <a:effectLst/>
          </p:spPr>
          <p:txBody>
            <a:bodyPr lIns="0" tIns="0" rIns="0" bIns="0" anchor="ctr"/>
            <a:lstStyle/>
            <a:p>
              <a:pPr indent="-100161" algn="ctr" defTabSz="908410" latinLnBrk="0">
                <a:defRPr/>
              </a:pPr>
              <a:endParaRPr lang="ko-KR" altLang="en-US" sz="1093" b="1" kern="0" spc="-99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460819" y="3713018"/>
              <a:ext cx="2457900" cy="26416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noAutofit/>
            </a:bodyPr>
            <a:lstStyle/>
            <a:p>
              <a:pPr marL="69402" indent="-69402" defTabSz="908410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  <a:defRPr/>
              </a:pPr>
              <a:r>
                <a:rPr kumimoji="1" lang="ko-KR" altLang="en-US" sz="1100" kern="0" dirty="0" smtClean="0">
                  <a:latin typeface="+mn-ea"/>
                </a:rPr>
                <a:t> </a:t>
              </a:r>
              <a:r>
                <a:rPr kumimoji="1" lang="ko-KR" altLang="en-US" sz="1100" b="1" kern="0" dirty="0" smtClean="0">
                  <a:latin typeface="+mn-ea"/>
                </a:rPr>
                <a:t>데이터 수량 </a:t>
              </a:r>
              <a:r>
                <a:rPr kumimoji="1" lang="en-US" altLang="ko-KR" sz="1100" kern="0" dirty="0" smtClean="0">
                  <a:latin typeface="+mn-ea"/>
                </a:rPr>
                <a:t>: 160,359 rows</a:t>
              </a:r>
              <a:br>
                <a:rPr kumimoji="1" lang="en-US" altLang="ko-KR" sz="1100" kern="0" dirty="0" smtClean="0">
                  <a:latin typeface="+mn-ea"/>
                </a:rPr>
              </a:br>
              <a:endParaRPr kumimoji="1" lang="en-US" altLang="ko-KR" sz="1100" kern="0" dirty="0" smtClean="0">
                <a:latin typeface="+mn-ea"/>
              </a:endParaRPr>
            </a:p>
            <a:p>
              <a:pPr marL="69402" indent="-69402" defTabSz="908410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  <a:defRPr/>
              </a:pPr>
              <a:r>
                <a:rPr kumimoji="1" lang="en-US" altLang="ko-KR" sz="1100" kern="0" dirty="0">
                  <a:latin typeface="+mn-ea"/>
                </a:rPr>
                <a:t> </a:t>
              </a:r>
              <a:r>
                <a:rPr kumimoji="1" lang="en-US" altLang="ko-KR" sz="1100" b="1" kern="0" dirty="0" smtClean="0">
                  <a:latin typeface="+mn-ea"/>
                </a:rPr>
                <a:t>Feature </a:t>
              </a:r>
              <a:r>
                <a:rPr kumimoji="1" lang="en-US" altLang="ko-KR" sz="1100" kern="0" dirty="0" smtClean="0">
                  <a:latin typeface="+mn-ea"/>
                </a:rPr>
                <a:t/>
              </a:r>
              <a:br>
                <a:rPr kumimoji="1" lang="en-US" altLang="ko-KR" sz="1100" kern="0" dirty="0" smtClean="0">
                  <a:latin typeface="+mn-ea"/>
                </a:rPr>
              </a:br>
              <a:r>
                <a:rPr kumimoji="1" lang="en-US" altLang="ko-KR" sz="1100" kern="0" dirty="0" smtClean="0">
                  <a:latin typeface="+mn-ea"/>
                </a:rPr>
                <a:t>- </a:t>
              </a:r>
              <a:r>
                <a:rPr kumimoji="1" lang="en-US" altLang="ko-KR" sz="1100" b="1" kern="0" dirty="0" smtClean="0">
                  <a:latin typeface="+mn-ea"/>
                </a:rPr>
                <a:t>engine_no</a:t>
              </a:r>
              <a:r>
                <a:rPr kumimoji="1" lang="en-US" altLang="ko-KR" sz="1100" kern="0" dirty="0" smtClean="0">
                  <a:latin typeface="+mn-ea"/>
                </a:rPr>
                <a:t> : 0~708</a:t>
              </a:r>
              <a:br>
                <a:rPr kumimoji="1" lang="en-US" altLang="ko-KR" sz="1100" kern="0" dirty="0" smtClean="0">
                  <a:latin typeface="+mn-ea"/>
                </a:rPr>
              </a:br>
              <a:r>
                <a:rPr kumimoji="1" lang="en-US" altLang="ko-KR" sz="1100" kern="0" dirty="0" smtClean="0">
                  <a:latin typeface="+mn-ea"/>
                </a:rPr>
                <a:t>  </a:t>
              </a:r>
              <a:r>
                <a:rPr kumimoji="1" lang="ko-KR" altLang="en-US" sz="1100" kern="0" smtClean="0">
                  <a:latin typeface="+mn-ea"/>
                </a:rPr>
                <a:t>→ 총 </a:t>
              </a:r>
              <a:r>
                <a:rPr kumimoji="1" lang="en-US" altLang="ko-KR" sz="1100" kern="0" dirty="0" smtClean="0">
                  <a:latin typeface="+mn-ea"/>
                </a:rPr>
                <a:t>709</a:t>
              </a:r>
              <a:r>
                <a:rPr kumimoji="1" lang="ko-KR" altLang="en-US" sz="1100" kern="0" smtClean="0">
                  <a:latin typeface="+mn-ea"/>
                </a:rPr>
                <a:t>개의 엔진 사용</a:t>
              </a:r>
              <a:r>
                <a:rPr kumimoji="1" lang="en-US" altLang="ko-KR" sz="1100" kern="0" dirty="0" smtClean="0">
                  <a:latin typeface="+mn-ea"/>
                </a:rPr>
                <a:t/>
              </a:r>
              <a:br>
                <a:rPr kumimoji="1" lang="en-US" altLang="ko-KR" sz="1100" kern="0" dirty="0" smtClean="0">
                  <a:latin typeface="+mn-ea"/>
                </a:rPr>
              </a:br>
              <a:r>
                <a:rPr kumimoji="1" lang="en-US" altLang="ko-KR" sz="1100" kern="0" dirty="0" smtClean="0">
                  <a:latin typeface="+mn-ea"/>
                </a:rPr>
                <a:t>- </a:t>
              </a:r>
              <a:r>
                <a:rPr kumimoji="1" lang="en-US" altLang="ko-KR" sz="1100" b="1" kern="0" dirty="0" smtClean="0">
                  <a:latin typeface="+mn-ea"/>
                </a:rPr>
                <a:t>time in cycle </a:t>
              </a:r>
              <a:r>
                <a:rPr kumimoji="1" lang="en-US" altLang="ko-KR" sz="1100" kern="0" dirty="0" smtClean="0">
                  <a:latin typeface="+mn-ea"/>
                </a:rPr>
                <a:t>: </a:t>
              </a:r>
              <a:r>
                <a:rPr kumimoji="1" lang="ko-KR" altLang="en-US" sz="1100" kern="0" smtClean="0">
                  <a:latin typeface="+mn-ea"/>
                </a:rPr>
                <a:t>최대 </a:t>
              </a:r>
              <a:r>
                <a:rPr kumimoji="1" lang="en-US" altLang="ko-KR" sz="1100" kern="0" dirty="0" smtClean="0">
                  <a:latin typeface="+mn-ea"/>
                </a:rPr>
                <a:t>128~543</a:t>
              </a:r>
              <a:br>
                <a:rPr kumimoji="1" lang="en-US" altLang="ko-KR" sz="1100" kern="0" dirty="0" smtClean="0">
                  <a:latin typeface="+mn-ea"/>
                </a:rPr>
              </a:br>
              <a:r>
                <a:rPr kumimoji="1" lang="en-US" altLang="ko-KR" sz="1100" kern="0" dirty="0" smtClean="0">
                  <a:latin typeface="+mn-ea"/>
                </a:rPr>
                <a:t>  </a:t>
              </a:r>
              <a:r>
                <a:rPr kumimoji="1" lang="ko-KR" altLang="en-US" sz="1100" kern="0" smtClean="0">
                  <a:latin typeface="+mn-ea"/>
                </a:rPr>
                <a:t>→ 각 엔진의 동작 회수</a:t>
              </a:r>
              <a:r>
                <a:rPr kumimoji="1" lang="en-US" altLang="ko-KR" sz="1100" kern="0" dirty="0" smtClean="0">
                  <a:latin typeface="+mn-ea"/>
                </a:rPr>
                <a:t/>
              </a:r>
              <a:br>
                <a:rPr kumimoji="1" lang="en-US" altLang="ko-KR" sz="1100" kern="0" dirty="0" smtClean="0">
                  <a:latin typeface="+mn-ea"/>
                </a:rPr>
              </a:br>
              <a:r>
                <a:rPr kumimoji="1" lang="en-US" altLang="ko-KR" sz="1100" kern="0" dirty="0" smtClean="0">
                  <a:latin typeface="+mn-ea"/>
                </a:rPr>
                <a:t>- </a:t>
              </a:r>
              <a:r>
                <a:rPr kumimoji="1" lang="en-US" altLang="ko-KR" sz="1100" b="1" kern="0" dirty="0" smtClean="0">
                  <a:latin typeface="+mn-ea"/>
                </a:rPr>
                <a:t>op_setting</a:t>
              </a:r>
              <a:r>
                <a:rPr kumimoji="1" lang="en-US" altLang="ko-KR" sz="1100" kern="0" dirty="0" smtClean="0">
                  <a:latin typeface="+mn-ea"/>
                </a:rPr>
                <a:t> : </a:t>
              </a:r>
              <a:r>
                <a:rPr kumimoji="1" lang="ko-KR" altLang="en-US" sz="1100" kern="0" smtClean="0">
                  <a:latin typeface="+mn-ea"/>
                </a:rPr>
                <a:t>총</a:t>
              </a:r>
              <a:r>
                <a:rPr kumimoji="1" lang="en-US" altLang="ko-KR" sz="1100" kern="0" dirty="0">
                  <a:latin typeface="+mn-ea"/>
                </a:rPr>
                <a:t> </a:t>
              </a:r>
              <a:r>
                <a:rPr kumimoji="1" lang="en-US" altLang="ko-KR" sz="1100" kern="0" dirty="0" smtClean="0">
                  <a:latin typeface="+mn-ea"/>
                </a:rPr>
                <a:t>3</a:t>
              </a:r>
              <a:r>
                <a:rPr kumimoji="1" lang="ko-KR" altLang="en-US" sz="1100" kern="0" smtClean="0">
                  <a:latin typeface="+mn-ea"/>
                </a:rPr>
                <a:t>종</a:t>
              </a:r>
              <a:r>
                <a:rPr kumimoji="1" lang="en-US" altLang="ko-KR" sz="1100" kern="0" dirty="0" smtClean="0">
                  <a:latin typeface="+mn-ea"/>
                </a:rPr>
                <a:t/>
              </a:r>
              <a:br>
                <a:rPr kumimoji="1" lang="en-US" altLang="ko-KR" sz="1100" kern="0" dirty="0" smtClean="0">
                  <a:latin typeface="+mn-ea"/>
                </a:rPr>
              </a:br>
              <a:r>
                <a:rPr kumimoji="1" lang="en-US" altLang="ko-KR" sz="1100" kern="0" dirty="0" smtClean="0">
                  <a:latin typeface="+mn-ea"/>
                </a:rPr>
                <a:t>  </a:t>
              </a:r>
              <a:r>
                <a:rPr kumimoji="1" lang="ko-KR" altLang="en-US" sz="1100" kern="0" smtClean="0">
                  <a:latin typeface="+mn-ea"/>
                </a:rPr>
                <a:t>→ 엔진 </a:t>
              </a:r>
              <a:r>
                <a:rPr kumimoji="1" lang="en-US" altLang="ko-KR" sz="1100" kern="0" dirty="0" smtClean="0">
                  <a:latin typeface="+mn-ea"/>
                </a:rPr>
                <a:t>setting </a:t>
              </a:r>
              <a:r>
                <a:rPr kumimoji="1" lang="ko-KR" altLang="en-US" sz="1100" kern="0" smtClean="0">
                  <a:latin typeface="+mn-ea"/>
                </a:rPr>
                <a:t>수치</a:t>
              </a:r>
              <a:r>
                <a:rPr kumimoji="1" lang="en-US" altLang="ko-KR" sz="1100" kern="0" dirty="0" smtClean="0">
                  <a:latin typeface="+mn-ea"/>
                </a:rPr>
                <a:t>(</a:t>
              </a:r>
              <a:r>
                <a:rPr kumimoji="1" lang="ko-KR" altLang="en-US" sz="1100" kern="0" smtClean="0">
                  <a:latin typeface="+mn-ea"/>
                </a:rPr>
                <a:t>추정</a:t>
              </a:r>
              <a:r>
                <a:rPr kumimoji="1" lang="en-US" altLang="ko-KR" sz="1100" kern="0" dirty="0" smtClean="0">
                  <a:latin typeface="+mn-ea"/>
                </a:rPr>
                <a:t>)</a:t>
              </a:r>
              <a:br>
                <a:rPr kumimoji="1" lang="en-US" altLang="ko-KR" sz="1100" kern="0" dirty="0" smtClean="0">
                  <a:latin typeface="+mn-ea"/>
                </a:rPr>
              </a:br>
              <a:r>
                <a:rPr kumimoji="1" lang="en-US" altLang="ko-KR" sz="1100" kern="0" dirty="0" smtClean="0">
                  <a:latin typeface="+mn-ea"/>
                </a:rPr>
                <a:t>- </a:t>
              </a:r>
              <a:r>
                <a:rPr kumimoji="1" lang="en-US" altLang="ko-KR" sz="1100" b="1" kern="0" dirty="0" smtClean="0">
                  <a:latin typeface="+mn-ea"/>
                </a:rPr>
                <a:t>sensor</a:t>
              </a:r>
              <a:r>
                <a:rPr kumimoji="1" lang="en-US" altLang="ko-KR" sz="1100" kern="0" dirty="0" smtClean="0">
                  <a:latin typeface="+mn-ea"/>
                </a:rPr>
                <a:t> : 21</a:t>
              </a:r>
              <a:r>
                <a:rPr kumimoji="1" lang="ko-KR" altLang="en-US" sz="1100" kern="0" smtClean="0">
                  <a:latin typeface="+mn-ea"/>
                </a:rPr>
                <a:t>종</a:t>
              </a:r>
              <a:r>
                <a:rPr kumimoji="1" lang="en-US" altLang="ko-KR" sz="1100" kern="0" dirty="0" smtClean="0">
                  <a:latin typeface="+mn-ea"/>
                </a:rPr>
                <a:t/>
              </a:r>
              <a:br>
                <a:rPr kumimoji="1" lang="en-US" altLang="ko-KR" sz="1100" kern="0" dirty="0" smtClean="0">
                  <a:latin typeface="+mn-ea"/>
                </a:rPr>
              </a:br>
              <a:r>
                <a:rPr kumimoji="1" lang="en-US" altLang="ko-KR" sz="1100" kern="0" dirty="0" smtClean="0">
                  <a:latin typeface="+mn-ea"/>
                </a:rPr>
                <a:t>  </a:t>
              </a:r>
              <a:r>
                <a:rPr kumimoji="1" lang="ko-KR" altLang="en-US" sz="1100" kern="0" smtClean="0">
                  <a:latin typeface="+mn-ea"/>
                </a:rPr>
                <a:t>→ 동작 </a:t>
              </a:r>
              <a:r>
                <a:rPr kumimoji="1" lang="en-US" altLang="ko-KR" sz="1100" kern="0" dirty="0" smtClean="0">
                  <a:latin typeface="+mn-ea"/>
                </a:rPr>
                <a:t>1</a:t>
              </a:r>
              <a:r>
                <a:rPr kumimoji="1" lang="ko-KR" altLang="en-US" sz="1100" kern="0" smtClean="0">
                  <a:latin typeface="+mn-ea"/>
                </a:rPr>
                <a:t>회 별 센서 값</a:t>
              </a:r>
              <a:r>
                <a:rPr kumimoji="1" lang="en-US" altLang="ko-KR" sz="1100" kern="0" dirty="0" smtClean="0">
                  <a:latin typeface="+mn-ea"/>
                </a:rPr>
                <a:t/>
              </a:r>
              <a:br>
                <a:rPr kumimoji="1" lang="en-US" altLang="ko-KR" sz="1100" kern="0" dirty="0" smtClean="0">
                  <a:latin typeface="+mn-ea"/>
                </a:rPr>
              </a:br>
              <a:r>
                <a:rPr kumimoji="1" lang="en-US" altLang="ko-KR" sz="1100" kern="0" dirty="0" smtClean="0">
                  <a:latin typeface="+mn-ea"/>
                </a:rPr>
                <a:t>- </a:t>
              </a:r>
              <a:r>
                <a:rPr kumimoji="1" lang="en-US" altLang="ko-KR" sz="1100" b="1" kern="0" dirty="0" smtClean="0">
                  <a:latin typeface="+mn-ea"/>
                </a:rPr>
                <a:t>RUL</a:t>
              </a:r>
              <a:r>
                <a:rPr kumimoji="1" lang="en-US" altLang="ko-KR" sz="1100" kern="0" dirty="0" smtClean="0">
                  <a:latin typeface="+mn-ea"/>
                </a:rPr>
                <a:t> : </a:t>
              </a:r>
              <a:r>
                <a:rPr kumimoji="1" lang="ko-KR" altLang="en-US" sz="1100" kern="0" smtClean="0">
                  <a:latin typeface="+mn-ea"/>
                </a:rPr>
                <a:t>최대 </a:t>
              </a:r>
              <a:r>
                <a:rPr kumimoji="1" lang="en-US" altLang="ko-KR" sz="1100" kern="0" dirty="0" smtClean="0">
                  <a:latin typeface="+mn-ea"/>
                </a:rPr>
                <a:t>542~127</a:t>
              </a:r>
              <a:br>
                <a:rPr kumimoji="1" lang="en-US" altLang="ko-KR" sz="1100" kern="0" dirty="0" smtClean="0">
                  <a:latin typeface="+mn-ea"/>
                </a:rPr>
              </a:br>
              <a:r>
                <a:rPr kumimoji="1" lang="en-US" altLang="ko-KR" sz="1100" kern="0" dirty="0" smtClean="0">
                  <a:latin typeface="+mn-ea"/>
                </a:rPr>
                <a:t>  </a:t>
              </a:r>
              <a:r>
                <a:rPr kumimoji="1" lang="ko-KR" altLang="en-US" sz="1100" kern="0" smtClean="0">
                  <a:latin typeface="+mn-ea"/>
                </a:rPr>
                <a:t>→ 잔여수명</a:t>
              </a:r>
              <a:r>
                <a:rPr kumimoji="1" lang="en-US" altLang="ko-KR" sz="1100" kern="0" dirty="0" smtClean="0">
                  <a:latin typeface="+mn-ea"/>
                </a:rPr>
                <a:t>(Target)</a:t>
              </a:r>
              <a:r>
                <a:rPr kumimoji="1" lang="en-US" altLang="ko-KR" sz="1100" b="1" u="sng" kern="0" dirty="0" smtClean="0">
                  <a:latin typeface="+mn-ea"/>
                </a:rPr>
                <a:t/>
              </a:r>
              <a:br>
                <a:rPr kumimoji="1" lang="en-US" altLang="ko-KR" sz="1100" b="1" u="sng" kern="0" dirty="0" smtClean="0">
                  <a:latin typeface="+mn-ea"/>
                </a:rPr>
              </a:br>
              <a:endParaRPr kumimoji="1" lang="en-US" altLang="ko-KR" sz="1100" b="1" u="sng" kern="0" dirty="0" smtClean="0">
                <a:latin typeface="+mn-ea"/>
              </a:endParaRPr>
            </a:p>
          </p:txBody>
        </p:sp>
        <p:sp>
          <p:nvSpPr>
            <p:cNvPr id="7" name="Rectangle 80"/>
            <p:cNvSpPr/>
            <p:nvPr/>
          </p:nvSpPr>
          <p:spPr bwMode="gray">
            <a:xfrm>
              <a:off x="1405915" y="3300799"/>
              <a:ext cx="2567708" cy="357055"/>
            </a:xfrm>
            <a:prstGeom prst="rect">
              <a:avLst/>
            </a:prstGeom>
            <a:solidFill>
              <a:sysClr val="window" lastClr="FFFFFF">
                <a:lumMod val="50000"/>
              </a:sysClr>
            </a:solidFill>
            <a:ln w="12700">
              <a:noFill/>
              <a:prstDash val="solid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 defTabSz="908410" latinLnBrk="0"/>
              <a:r>
                <a:rPr lang="en-US" sz="1200" b="1" kern="10" spc="-50" dirty="0" smtClean="0">
                  <a:ln w="12700">
                    <a:solidFill>
                      <a:prstClr val="white">
                        <a:alpha val="0"/>
                      </a:prstClr>
                    </a:solidFill>
                    <a:round/>
                    <a:headEnd/>
                    <a:tailEnd/>
                  </a:ln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61000"/>
                      </a:prstClr>
                    </a:outerShdw>
                  </a:effectLst>
                  <a:latin typeface="+mn-ea"/>
                </a:rPr>
                <a:t>train_data</a:t>
              </a:r>
              <a:endParaRPr lang="en-US" sz="1200" b="1" kern="10" spc="-50" dirty="0">
                <a:ln w="12700">
                  <a:solidFill>
                    <a:prstClr val="white">
                      <a:alpha val="0"/>
                    </a:prstClr>
                  </a:solidFill>
                  <a:round/>
                  <a:headEnd/>
                  <a:tailEnd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61000"/>
                    </a:prstClr>
                  </a:outerShdw>
                </a:effectLst>
                <a:latin typeface="+mn-ea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4373540" y="3444735"/>
            <a:ext cx="2567710" cy="3128450"/>
            <a:chOff x="4225620" y="3300799"/>
            <a:chExt cx="2567710" cy="3128450"/>
          </a:xfrm>
        </p:grpSpPr>
        <p:sp>
          <p:nvSpPr>
            <p:cNvPr id="9" name="직사각형 8"/>
            <p:cNvSpPr/>
            <p:nvPr/>
          </p:nvSpPr>
          <p:spPr>
            <a:xfrm>
              <a:off x="4225621" y="3300799"/>
              <a:ext cx="2567709" cy="3128450"/>
            </a:xfrm>
            <a:prstGeom prst="rect">
              <a:avLst/>
            </a:prstGeom>
            <a:pattFill prst="ltDnDiag">
              <a:fgClr>
                <a:sysClr val="window" lastClr="FFFFFF">
                  <a:lumMod val="75000"/>
                </a:sysClr>
              </a:fgClr>
              <a:bgClr>
                <a:sysClr val="window" lastClr="FFFFFF"/>
              </a:bgClr>
            </a:pattFill>
            <a:ln w="12700" cap="flat" cmpd="sng" algn="ctr">
              <a:noFill/>
              <a:prstDash val="solid"/>
            </a:ln>
            <a:effectLst/>
          </p:spPr>
          <p:txBody>
            <a:bodyPr lIns="0" tIns="0" rIns="0" bIns="0" anchor="ctr"/>
            <a:lstStyle/>
            <a:p>
              <a:pPr indent="-100161" algn="ctr" defTabSz="908410" latinLnBrk="0">
                <a:defRPr/>
              </a:pPr>
              <a:endParaRPr lang="ko-KR" altLang="en-US" sz="1093" b="1" kern="0" spc="-99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endParaRPr>
            </a:p>
          </p:txBody>
        </p:sp>
        <p:sp>
          <p:nvSpPr>
            <p:cNvPr id="10" name="Rectangle 80"/>
            <p:cNvSpPr/>
            <p:nvPr/>
          </p:nvSpPr>
          <p:spPr bwMode="gray">
            <a:xfrm>
              <a:off x="4225620" y="3300799"/>
              <a:ext cx="2567708" cy="357055"/>
            </a:xfrm>
            <a:prstGeom prst="rect">
              <a:avLst/>
            </a:prstGeom>
            <a:solidFill>
              <a:sysClr val="window" lastClr="FFFFFF">
                <a:lumMod val="50000"/>
              </a:sysClr>
            </a:solidFill>
            <a:ln w="12700">
              <a:noFill/>
              <a:prstDash val="solid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 defTabSz="908410" latinLnBrk="0"/>
              <a:r>
                <a:rPr lang="en-US" altLang="ko-KR" sz="1200" b="1" kern="10" spc="-50" dirty="0" smtClean="0">
                  <a:ln w="12700">
                    <a:solidFill>
                      <a:prstClr val="white">
                        <a:alpha val="0"/>
                      </a:prstClr>
                    </a:solidFill>
                    <a:round/>
                    <a:headEnd/>
                    <a:tailEnd/>
                  </a:ln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61000"/>
                      </a:prstClr>
                    </a:outerShdw>
                  </a:effectLst>
                  <a:latin typeface="+mn-ea"/>
                </a:rPr>
                <a:t>test_data</a:t>
              </a:r>
              <a:endParaRPr lang="en-US" sz="1200" b="1" kern="10" spc="-50" dirty="0">
                <a:ln w="12700">
                  <a:solidFill>
                    <a:prstClr val="white">
                      <a:alpha val="0"/>
                    </a:prstClr>
                  </a:solidFill>
                  <a:round/>
                  <a:headEnd/>
                  <a:tailEnd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61000"/>
                    </a:prstClr>
                  </a:outerShdw>
                </a:effectLst>
                <a:latin typeface="+mn-ea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280524" y="3713018"/>
              <a:ext cx="2457900" cy="26416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noAutofit/>
            </a:bodyPr>
            <a:lstStyle/>
            <a:p>
              <a:pPr marL="69402" indent="-69402" defTabSz="908410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  <a:defRPr/>
              </a:pPr>
              <a:r>
                <a:rPr kumimoji="1" lang="ko-KR" altLang="en-US" sz="1100" kern="0" dirty="0">
                  <a:latin typeface="+mn-ea"/>
                </a:rPr>
                <a:t> </a:t>
              </a:r>
              <a:r>
                <a:rPr kumimoji="1" lang="ko-KR" altLang="en-US" sz="1100" b="1" kern="0" dirty="0">
                  <a:latin typeface="+mn-ea"/>
                </a:rPr>
                <a:t>데이터 수량 </a:t>
              </a:r>
              <a:r>
                <a:rPr kumimoji="1" lang="en-US" altLang="ko-KR" sz="1100" kern="0" dirty="0">
                  <a:latin typeface="+mn-ea"/>
                </a:rPr>
                <a:t>: </a:t>
              </a:r>
              <a:r>
                <a:rPr kumimoji="1" lang="en-US" altLang="ko-KR" sz="1100" kern="0" dirty="0" smtClean="0">
                  <a:latin typeface="+mn-ea"/>
                </a:rPr>
                <a:t>104,359 rows</a:t>
              </a:r>
              <a:br>
                <a:rPr kumimoji="1" lang="en-US" altLang="ko-KR" sz="1100" kern="0" dirty="0" smtClean="0">
                  <a:latin typeface="+mn-ea"/>
                </a:rPr>
              </a:br>
              <a:endParaRPr kumimoji="1" lang="en-US" altLang="ko-KR" sz="1100" kern="0" dirty="0">
                <a:latin typeface="+mn-ea"/>
              </a:endParaRPr>
            </a:p>
            <a:p>
              <a:pPr marL="69402" indent="-69402" defTabSz="908410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  <a:defRPr/>
              </a:pPr>
              <a:r>
                <a:rPr kumimoji="1" lang="en-US" altLang="ko-KR" sz="1100" kern="0" dirty="0">
                  <a:latin typeface="+mn-ea"/>
                </a:rPr>
                <a:t> </a:t>
              </a:r>
              <a:r>
                <a:rPr kumimoji="1" lang="en-US" altLang="ko-KR" sz="1100" b="1" kern="0" dirty="0">
                  <a:latin typeface="+mn-ea"/>
                </a:rPr>
                <a:t>Feature</a:t>
              </a:r>
              <a:r>
                <a:rPr kumimoji="1" lang="en-US" altLang="ko-KR" sz="1100" kern="0" dirty="0">
                  <a:latin typeface="+mn-ea"/>
                </a:rPr>
                <a:t/>
              </a:r>
              <a:br>
                <a:rPr kumimoji="1" lang="en-US" altLang="ko-KR" sz="1100" kern="0" dirty="0">
                  <a:latin typeface="+mn-ea"/>
                </a:rPr>
              </a:br>
              <a:r>
                <a:rPr kumimoji="1" lang="en-US" altLang="ko-KR" sz="1100" kern="0" dirty="0">
                  <a:latin typeface="+mn-ea"/>
                </a:rPr>
                <a:t>- </a:t>
              </a:r>
              <a:r>
                <a:rPr kumimoji="1" lang="en-US" altLang="ko-KR" sz="1100" b="1" kern="0" dirty="0">
                  <a:latin typeface="+mn-ea"/>
                </a:rPr>
                <a:t>engine_no</a:t>
              </a:r>
              <a:r>
                <a:rPr kumimoji="1" lang="en-US" altLang="ko-KR" sz="1100" kern="0" dirty="0">
                  <a:latin typeface="+mn-ea"/>
                </a:rPr>
                <a:t> : </a:t>
              </a:r>
              <a:r>
                <a:rPr kumimoji="1" lang="en-US" altLang="ko-KR" sz="1100" kern="0" dirty="0" smtClean="0">
                  <a:latin typeface="+mn-ea"/>
                </a:rPr>
                <a:t>0~706</a:t>
              </a:r>
              <a:r>
                <a:rPr kumimoji="1" lang="en-US" altLang="ko-KR" sz="1100" kern="0" dirty="0">
                  <a:latin typeface="+mn-ea"/>
                </a:rPr>
                <a:t/>
              </a:r>
              <a:br>
                <a:rPr kumimoji="1" lang="en-US" altLang="ko-KR" sz="1100" kern="0" dirty="0">
                  <a:latin typeface="+mn-ea"/>
                </a:rPr>
              </a:br>
              <a:r>
                <a:rPr kumimoji="1" lang="en-US" altLang="ko-KR" sz="1100" kern="0" dirty="0">
                  <a:latin typeface="+mn-ea"/>
                </a:rPr>
                <a:t>  </a:t>
              </a:r>
              <a:r>
                <a:rPr kumimoji="1" lang="ko-KR" altLang="en-US" sz="1100" kern="0">
                  <a:latin typeface="+mn-ea"/>
                </a:rPr>
                <a:t>→ 총 </a:t>
              </a:r>
              <a:r>
                <a:rPr kumimoji="1" lang="en-US" altLang="ko-KR" sz="1100" kern="0" dirty="0" smtClean="0">
                  <a:latin typeface="+mn-ea"/>
                </a:rPr>
                <a:t>707</a:t>
              </a:r>
              <a:r>
                <a:rPr kumimoji="1" lang="ko-KR" altLang="en-US" sz="1100" kern="0" smtClean="0">
                  <a:latin typeface="+mn-ea"/>
                </a:rPr>
                <a:t>개의 </a:t>
              </a:r>
              <a:r>
                <a:rPr kumimoji="1" lang="ko-KR" altLang="en-US" sz="1100" kern="0">
                  <a:latin typeface="+mn-ea"/>
                </a:rPr>
                <a:t>엔진 사용</a:t>
              </a:r>
              <a:r>
                <a:rPr kumimoji="1" lang="en-US" altLang="ko-KR" sz="1100" kern="0" dirty="0">
                  <a:latin typeface="+mn-ea"/>
                </a:rPr>
                <a:t/>
              </a:r>
              <a:br>
                <a:rPr kumimoji="1" lang="en-US" altLang="ko-KR" sz="1100" kern="0" dirty="0">
                  <a:latin typeface="+mn-ea"/>
                </a:rPr>
              </a:br>
              <a:r>
                <a:rPr kumimoji="1" lang="en-US" altLang="ko-KR" sz="1100" kern="0" dirty="0">
                  <a:latin typeface="+mn-ea"/>
                </a:rPr>
                <a:t>- </a:t>
              </a:r>
              <a:r>
                <a:rPr kumimoji="1" lang="en-US" altLang="ko-KR" sz="1100" b="1" kern="0" dirty="0">
                  <a:latin typeface="+mn-ea"/>
                </a:rPr>
                <a:t>time in cycle </a:t>
              </a:r>
              <a:r>
                <a:rPr kumimoji="1" lang="en-US" altLang="ko-KR" sz="1100" kern="0" dirty="0">
                  <a:latin typeface="+mn-ea"/>
                </a:rPr>
                <a:t>: </a:t>
              </a:r>
              <a:r>
                <a:rPr kumimoji="1" lang="ko-KR" altLang="en-US" sz="1100" kern="0">
                  <a:latin typeface="+mn-ea"/>
                </a:rPr>
                <a:t>최대 </a:t>
              </a:r>
              <a:r>
                <a:rPr kumimoji="1" lang="en-US" altLang="ko-KR" sz="1100" kern="0" dirty="0" smtClean="0">
                  <a:latin typeface="+mn-ea"/>
                </a:rPr>
                <a:t>19~486</a:t>
              </a:r>
              <a:r>
                <a:rPr kumimoji="1" lang="en-US" altLang="ko-KR" sz="1100" kern="0" dirty="0">
                  <a:latin typeface="+mn-ea"/>
                </a:rPr>
                <a:t/>
              </a:r>
              <a:br>
                <a:rPr kumimoji="1" lang="en-US" altLang="ko-KR" sz="1100" kern="0" dirty="0">
                  <a:latin typeface="+mn-ea"/>
                </a:rPr>
              </a:br>
              <a:r>
                <a:rPr kumimoji="1" lang="en-US" altLang="ko-KR" sz="1100" kern="0" dirty="0">
                  <a:latin typeface="+mn-ea"/>
                </a:rPr>
                <a:t>  </a:t>
              </a:r>
              <a:r>
                <a:rPr kumimoji="1" lang="ko-KR" altLang="en-US" sz="1100" kern="0">
                  <a:latin typeface="+mn-ea"/>
                </a:rPr>
                <a:t>→ 각 엔진의 동작 회수</a:t>
              </a:r>
              <a:r>
                <a:rPr kumimoji="1" lang="en-US" altLang="ko-KR" sz="1100" kern="0" dirty="0">
                  <a:latin typeface="+mn-ea"/>
                </a:rPr>
                <a:t/>
              </a:r>
              <a:br>
                <a:rPr kumimoji="1" lang="en-US" altLang="ko-KR" sz="1100" kern="0" dirty="0">
                  <a:latin typeface="+mn-ea"/>
                </a:rPr>
              </a:br>
              <a:r>
                <a:rPr kumimoji="1" lang="en-US" altLang="ko-KR" sz="1100" kern="0" dirty="0">
                  <a:latin typeface="+mn-ea"/>
                </a:rPr>
                <a:t>- </a:t>
              </a:r>
              <a:r>
                <a:rPr kumimoji="1" lang="en-US" altLang="ko-KR" sz="1100" b="1" kern="0" dirty="0">
                  <a:latin typeface="+mn-ea"/>
                </a:rPr>
                <a:t>op_setting</a:t>
              </a:r>
              <a:r>
                <a:rPr kumimoji="1" lang="en-US" altLang="ko-KR" sz="1100" kern="0" dirty="0">
                  <a:latin typeface="+mn-ea"/>
                </a:rPr>
                <a:t> : </a:t>
              </a:r>
              <a:r>
                <a:rPr kumimoji="1" lang="ko-KR" altLang="en-US" sz="1100" kern="0">
                  <a:latin typeface="+mn-ea"/>
                </a:rPr>
                <a:t>총</a:t>
              </a:r>
              <a:r>
                <a:rPr kumimoji="1" lang="en-US" altLang="ko-KR" sz="1100" kern="0" dirty="0">
                  <a:latin typeface="+mn-ea"/>
                </a:rPr>
                <a:t> 3</a:t>
              </a:r>
              <a:r>
                <a:rPr kumimoji="1" lang="ko-KR" altLang="en-US" sz="1100" kern="0">
                  <a:latin typeface="+mn-ea"/>
                </a:rPr>
                <a:t>종</a:t>
              </a:r>
              <a:r>
                <a:rPr kumimoji="1" lang="en-US" altLang="ko-KR" sz="1100" kern="0" dirty="0">
                  <a:latin typeface="+mn-ea"/>
                </a:rPr>
                <a:t/>
              </a:r>
              <a:br>
                <a:rPr kumimoji="1" lang="en-US" altLang="ko-KR" sz="1100" kern="0" dirty="0">
                  <a:latin typeface="+mn-ea"/>
                </a:rPr>
              </a:br>
              <a:r>
                <a:rPr kumimoji="1" lang="en-US" altLang="ko-KR" sz="1100" kern="0" dirty="0">
                  <a:latin typeface="+mn-ea"/>
                </a:rPr>
                <a:t>  </a:t>
              </a:r>
              <a:r>
                <a:rPr kumimoji="1" lang="ko-KR" altLang="en-US" sz="1100" kern="0">
                  <a:latin typeface="+mn-ea"/>
                </a:rPr>
                <a:t>→ 엔진 </a:t>
              </a:r>
              <a:r>
                <a:rPr kumimoji="1" lang="en-US" altLang="ko-KR" sz="1100" kern="0" dirty="0">
                  <a:latin typeface="+mn-ea"/>
                </a:rPr>
                <a:t>setting </a:t>
              </a:r>
              <a:r>
                <a:rPr kumimoji="1" lang="ko-KR" altLang="en-US" sz="1100" kern="0">
                  <a:latin typeface="+mn-ea"/>
                </a:rPr>
                <a:t>수치</a:t>
              </a:r>
              <a:r>
                <a:rPr kumimoji="1" lang="en-US" altLang="ko-KR" sz="1100" kern="0" dirty="0">
                  <a:latin typeface="+mn-ea"/>
                </a:rPr>
                <a:t>(</a:t>
              </a:r>
              <a:r>
                <a:rPr kumimoji="1" lang="ko-KR" altLang="en-US" sz="1100" kern="0">
                  <a:latin typeface="+mn-ea"/>
                </a:rPr>
                <a:t>추정</a:t>
              </a:r>
              <a:r>
                <a:rPr kumimoji="1" lang="en-US" altLang="ko-KR" sz="1100" kern="0" dirty="0">
                  <a:latin typeface="+mn-ea"/>
                </a:rPr>
                <a:t>)</a:t>
              </a:r>
              <a:br>
                <a:rPr kumimoji="1" lang="en-US" altLang="ko-KR" sz="1100" kern="0" dirty="0">
                  <a:latin typeface="+mn-ea"/>
                </a:rPr>
              </a:br>
              <a:r>
                <a:rPr kumimoji="1" lang="en-US" altLang="ko-KR" sz="1100" kern="0" dirty="0">
                  <a:latin typeface="+mn-ea"/>
                </a:rPr>
                <a:t>- </a:t>
              </a:r>
              <a:r>
                <a:rPr kumimoji="1" lang="en-US" altLang="ko-KR" sz="1100" b="1" kern="0" dirty="0">
                  <a:latin typeface="+mn-ea"/>
                </a:rPr>
                <a:t>sensor</a:t>
              </a:r>
              <a:r>
                <a:rPr kumimoji="1" lang="en-US" altLang="ko-KR" sz="1100" kern="0" dirty="0">
                  <a:latin typeface="+mn-ea"/>
                </a:rPr>
                <a:t> : 21</a:t>
              </a:r>
              <a:r>
                <a:rPr kumimoji="1" lang="ko-KR" altLang="en-US" sz="1100" kern="0">
                  <a:latin typeface="+mn-ea"/>
                </a:rPr>
                <a:t>종</a:t>
              </a:r>
              <a:r>
                <a:rPr kumimoji="1" lang="en-US" altLang="ko-KR" sz="1100" kern="0" dirty="0">
                  <a:latin typeface="+mn-ea"/>
                </a:rPr>
                <a:t/>
              </a:r>
              <a:br>
                <a:rPr kumimoji="1" lang="en-US" altLang="ko-KR" sz="1100" kern="0" dirty="0">
                  <a:latin typeface="+mn-ea"/>
                </a:rPr>
              </a:br>
              <a:r>
                <a:rPr kumimoji="1" lang="en-US" altLang="ko-KR" sz="1100" kern="0" dirty="0">
                  <a:latin typeface="+mn-ea"/>
                </a:rPr>
                <a:t>  </a:t>
              </a:r>
              <a:r>
                <a:rPr kumimoji="1" lang="ko-KR" altLang="en-US" sz="1100" kern="0">
                  <a:latin typeface="+mn-ea"/>
                </a:rPr>
                <a:t>→ 동작 </a:t>
              </a:r>
              <a:r>
                <a:rPr kumimoji="1" lang="en-US" altLang="ko-KR" sz="1100" kern="0" dirty="0">
                  <a:latin typeface="+mn-ea"/>
                </a:rPr>
                <a:t>1</a:t>
              </a:r>
              <a:r>
                <a:rPr kumimoji="1" lang="ko-KR" altLang="en-US" sz="1100" kern="0">
                  <a:latin typeface="+mn-ea"/>
                </a:rPr>
                <a:t>회 별 센서 </a:t>
              </a:r>
              <a:r>
                <a:rPr kumimoji="1" lang="ko-KR" altLang="en-US" sz="1100" kern="0" smtClean="0">
                  <a:latin typeface="+mn-ea"/>
                </a:rPr>
                <a:t>값</a:t>
              </a:r>
              <a:endParaRPr kumimoji="1" lang="en-US" altLang="ko-KR" sz="1100" b="1" u="sng" kern="0" dirty="0" smtClean="0">
                <a:latin typeface="+mn-ea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7045328" y="3444735"/>
            <a:ext cx="2567709" cy="3128450"/>
            <a:chOff x="7045328" y="3300799"/>
            <a:chExt cx="2567709" cy="3128450"/>
          </a:xfrm>
        </p:grpSpPr>
        <p:sp>
          <p:nvSpPr>
            <p:cNvPr id="13" name="직사각형 12"/>
            <p:cNvSpPr/>
            <p:nvPr/>
          </p:nvSpPr>
          <p:spPr>
            <a:xfrm>
              <a:off x="7045328" y="3300799"/>
              <a:ext cx="2567709" cy="3128450"/>
            </a:xfrm>
            <a:prstGeom prst="rect">
              <a:avLst/>
            </a:prstGeom>
            <a:pattFill prst="ltDnDiag">
              <a:fgClr>
                <a:sysClr val="window" lastClr="FFFFFF">
                  <a:lumMod val="75000"/>
                </a:sysClr>
              </a:fgClr>
              <a:bgClr>
                <a:sysClr val="window" lastClr="FFFFFF"/>
              </a:bgClr>
            </a:pattFill>
            <a:ln w="12700" cap="flat" cmpd="sng" algn="ctr">
              <a:noFill/>
              <a:prstDash val="solid"/>
            </a:ln>
            <a:effectLst/>
          </p:spPr>
          <p:txBody>
            <a:bodyPr lIns="0" tIns="0" rIns="0" bIns="0" anchor="ctr"/>
            <a:lstStyle/>
            <a:p>
              <a:pPr indent="-100161" algn="ctr" defTabSz="908410" latinLnBrk="0">
                <a:defRPr/>
              </a:pPr>
              <a:endParaRPr lang="ko-KR" altLang="en-US" sz="1093" b="1" kern="0" spc="-99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endParaRPr>
            </a:p>
          </p:txBody>
        </p:sp>
        <p:sp>
          <p:nvSpPr>
            <p:cNvPr id="14" name="Rectangle 80"/>
            <p:cNvSpPr/>
            <p:nvPr/>
          </p:nvSpPr>
          <p:spPr bwMode="gray">
            <a:xfrm>
              <a:off x="7045329" y="3300799"/>
              <a:ext cx="2567708" cy="357055"/>
            </a:xfrm>
            <a:prstGeom prst="rect">
              <a:avLst/>
            </a:prstGeom>
            <a:solidFill>
              <a:sysClr val="window" lastClr="FFFFFF">
                <a:lumMod val="50000"/>
              </a:sysClr>
            </a:solidFill>
            <a:ln w="12700">
              <a:noFill/>
              <a:prstDash val="solid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 defTabSz="908410" latinLnBrk="0"/>
              <a:r>
                <a:rPr lang="en-US" altLang="ko-KR" sz="1200" b="1" kern="10" spc="-50" dirty="0" err="1" smtClean="0">
                  <a:ln w="12700">
                    <a:solidFill>
                      <a:prstClr val="white">
                        <a:alpha val="0"/>
                      </a:prstClr>
                    </a:solidFill>
                    <a:round/>
                    <a:headEnd/>
                    <a:tailEnd/>
                  </a:ln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61000"/>
                      </a:prstClr>
                    </a:outerShdw>
                  </a:effectLst>
                  <a:latin typeface="+mn-ea"/>
                </a:rPr>
                <a:t>RUL_test</a:t>
              </a:r>
              <a:endParaRPr lang="en-US" sz="1200" b="1" kern="10" spc="-50" dirty="0">
                <a:ln w="12700">
                  <a:solidFill>
                    <a:prstClr val="white">
                      <a:alpha val="0"/>
                    </a:prstClr>
                  </a:solidFill>
                  <a:round/>
                  <a:headEnd/>
                  <a:tailEnd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61000"/>
                    </a:prstClr>
                  </a:outerShdw>
                </a:effectLst>
                <a:latin typeface="+mn-ea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102052" y="3713018"/>
              <a:ext cx="2457900" cy="26416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noAutofit/>
            </a:bodyPr>
            <a:lstStyle/>
            <a:p>
              <a:pPr marL="69402" indent="-69402" defTabSz="908410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  <a:defRPr/>
              </a:pPr>
              <a:r>
                <a:rPr kumimoji="1" lang="ko-KR" altLang="en-US" sz="1100" kern="0" dirty="0">
                  <a:latin typeface="+mn-ea"/>
                </a:rPr>
                <a:t> </a:t>
              </a:r>
              <a:r>
                <a:rPr kumimoji="1" lang="ko-KR" altLang="en-US" sz="1100" b="1" kern="0" dirty="0">
                  <a:latin typeface="+mn-ea"/>
                </a:rPr>
                <a:t>데이터 수량 </a:t>
              </a:r>
              <a:r>
                <a:rPr kumimoji="1" lang="en-US" altLang="ko-KR" sz="1100" kern="0" dirty="0">
                  <a:latin typeface="+mn-ea"/>
                </a:rPr>
                <a:t>: </a:t>
              </a:r>
              <a:r>
                <a:rPr kumimoji="1" lang="en-US" altLang="ko-KR" sz="1100" kern="0" dirty="0" smtClean="0">
                  <a:latin typeface="+mn-ea"/>
                </a:rPr>
                <a:t>707 rows</a:t>
              </a:r>
              <a:br>
                <a:rPr kumimoji="1" lang="en-US" altLang="ko-KR" sz="1100" kern="0" dirty="0" smtClean="0">
                  <a:latin typeface="+mn-ea"/>
                </a:rPr>
              </a:br>
              <a:endParaRPr kumimoji="1" lang="en-US" altLang="ko-KR" sz="1100" kern="0" dirty="0">
                <a:latin typeface="+mn-ea"/>
              </a:endParaRPr>
            </a:p>
            <a:p>
              <a:pPr marL="69402" indent="-69402" defTabSz="908410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  <a:defRPr/>
              </a:pPr>
              <a:r>
                <a:rPr kumimoji="1" lang="en-US" altLang="ko-KR" sz="1100" kern="0" dirty="0">
                  <a:latin typeface="+mn-ea"/>
                </a:rPr>
                <a:t> </a:t>
              </a:r>
              <a:r>
                <a:rPr kumimoji="1" lang="en-US" altLang="ko-KR" sz="1100" b="1" kern="0" dirty="0">
                  <a:latin typeface="+mn-ea"/>
                </a:rPr>
                <a:t>Feature</a:t>
              </a:r>
              <a:r>
                <a:rPr kumimoji="1" lang="en-US" altLang="ko-KR" sz="1100" kern="0" dirty="0">
                  <a:latin typeface="+mn-ea"/>
                </a:rPr>
                <a:t/>
              </a:r>
              <a:br>
                <a:rPr kumimoji="1" lang="en-US" altLang="ko-KR" sz="1100" kern="0" dirty="0">
                  <a:latin typeface="+mn-ea"/>
                </a:rPr>
              </a:br>
              <a:r>
                <a:rPr kumimoji="1" lang="en-US" altLang="ko-KR" sz="1100" kern="0" dirty="0" smtClean="0">
                  <a:latin typeface="+mn-ea"/>
                </a:rPr>
                <a:t>- </a:t>
              </a:r>
              <a:r>
                <a:rPr kumimoji="1" lang="en-US" altLang="ko-KR" sz="1100" b="1" kern="0" dirty="0">
                  <a:latin typeface="+mn-ea"/>
                </a:rPr>
                <a:t>RUL</a:t>
              </a:r>
              <a:r>
                <a:rPr kumimoji="1" lang="en-US" altLang="ko-KR" sz="1100" kern="0" dirty="0">
                  <a:latin typeface="+mn-ea"/>
                </a:rPr>
                <a:t> : </a:t>
              </a:r>
              <a:r>
                <a:rPr kumimoji="1" lang="en-US" altLang="ko-KR" sz="1100" kern="0" dirty="0" smtClean="0">
                  <a:latin typeface="+mn-ea"/>
                </a:rPr>
                <a:t>6~195</a:t>
              </a:r>
              <a:r>
                <a:rPr kumimoji="1" lang="en-US" altLang="ko-KR" sz="1100" kern="0" dirty="0">
                  <a:latin typeface="+mn-ea"/>
                </a:rPr>
                <a:t/>
              </a:r>
              <a:br>
                <a:rPr kumimoji="1" lang="en-US" altLang="ko-KR" sz="1100" kern="0" dirty="0">
                  <a:latin typeface="+mn-ea"/>
                </a:rPr>
              </a:br>
              <a:r>
                <a:rPr kumimoji="1" lang="en-US" altLang="ko-KR" sz="1100" kern="0" dirty="0">
                  <a:latin typeface="+mn-ea"/>
                </a:rPr>
                <a:t>  </a:t>
              </a:r>
              <a:r>
                <a:rPr kumimoji="1" lang="ko-KR" altLang="en-US" sz="1100" kern="0">
                  <a:latin typeface="+mn-ea"/>
                </a:rPr>
                <a:t>→ </a:t>
              </a:r>
              <a:r>
                <a:rPr kumimoji="1" lang="en-US" altLang="ko-KR" sz="1100" kern="0" dirty="0" smtClean="0">
                  <a:latin typeface="+mn-ea"/>
                </a:rPr>
                <a:t>test_data</a:t>
              </a:r>
              <a:r>
                <a:rPr kumimoji="1" lang="ko-KR" altLang="en-US" sz="1100" kern="0" smtClean="0">
                  <a:latin typeface="+mn-ea"/>
                </a:rPr>
                <a:t> 각 엔진 최종 </a:t>
              </a:r>
              <a:r>
                <a:rPr kumimoji="1" lang="en-US" altLang="ko-KR" sz="1100" kern="0" dirty="0" smtClean="0">
                  <a:latin typeface="+mn-ea"/>
                </a:rPr>
                <a:t>cycle</a:t>
              </a:r>
              <a:r>
                <a:rPr kumimoji="1" lang="ko-KR" altLang="en-US" sz="1100" kern="0" smtClean="0">
                  <a:latin typeface="+mn-ea"/>
                </a:rPr>
                <a:t>의 </a:t>
              </a:r>
              <a:r>
                <a:rPr kumimoji="1" lang="en-US" altLang="ko-KR" sz="1100" kern="0" dirty="0" smtClean="0">
                  <a:latin typeface="+mn-ea"/>
                </a:rPr>
                <a:t/>
              </a:r>
              <a:br>
                <a:rPr kumimoji="1" lang="en-US" altLang="ko-KR" sz="1100" kern="0" dirty="0" smtClean="0">
                  <a:latin typeface="+mn-ea"/>
                </a:rPr>
              </a:br>
              <a:r>
                <a:rPr kumimoji="1" lang="en-US" altLang="ko-KR" sz="1100" kern="0" dirty="0" smtClean="0">
                  <a:latin typeface="+mn-ea"/>
                </a:rPr>
                <a:t>      </a:t>
              </a:r>
              <a:r>
                <a:rPr kumimoji="1" lang="ko-KR" altLang="en-US" sz="1100" kern="0" smtClean="0">
                  <a:latin typeface="+mn-ea"/>
                </a:rPr>
                <a:t>잔여수명 정답</a:t>
              </a:r>
              <a:r>
                <a:rPr kumimoji="1" lang="en-US" altLang="ko-KR" sz="1100" kern="0" dirty="0" smtClean="0">
                  <a:latin typeface="+mn-ea"/>
                </a:rPr>
                <a:t>(</a:t>
              </a:r>
              <a:r>
                <a:rPr kumimoji="1" lang="ko-KR" altLang="en-US" sz="1100" kern="0" smtClean="0">
                  <a:latin typeface="+mn-ea"/>
                </a:rPr>
                <a:t>추정</a:t>
              </a:r>
              <a:r>
                <a:rPr kumimoji="1" lang="en-US" altLang="ko-KR" sz="1100" kern="0" dirty="0" smtClean="0">
                  <a:latin typeface="+mn-ea"/>
                </a:rPr>
                <a:t>)</a:t>
              </a:r>
              <a:br>
                <a:rPr kumimoji="1" lang="en-US" altLang="ko-KR" sz="1100" kern="0" dirty="0" smtClean="0">
                  <a:latin typeface="+mn-ea"/>
                </a:rPr>
              </a:br>
              <a:r>
                <a:rPr kumimoji="1" lang="en-US" altLang="ko-KR" sz="1100" kern="0" dirty="0" smtClean="0">
                  <a:latin typeface="+mn-ea"/>
                </a:rPr>
                <a:t>- </a:t>
              </a:r>
              <a:r>
                <a:rPr kumimoji="1" lang="en-US" altLang="ko-KR" sz="1100" b="1" kern="0" dirty="0" smtClean="0">
                  <a:latin typeface="+mn-ea"/>
                </a:rPr>
                <a:t>result</a:t>
              </a:r>
              <a:r>
                <a:rPr kumimoji="1" lang="en-US" altLang="ko-KR" sz="1100" kern="0" dirty="0" smtClean="0">
                  <a:latin typeface="+mn-ea"/>
                </a:rPr>
                <a:t> : 0~1</a:t>
              </a:r>
              <a:br>
                <a:rPr kumimoji="1" lang="en-US" altLang="ko-KR" sz="1100" kern="0" dirty="0" smtClean="0">
                  <a:latin typeface="+mn-ea"/>
                </a:rPr>
              </a:br>
              <a:r>
                <a:rPr kumimoji="1" lang="en-US" altLang="ko-KR" sz="1100" kern="0" dirty="0" smtClean="0">
                  <a:latin typeface="+mn-ea"/>
                </a:rPr>
                <a:t>  </a:t>
              </a:r>
              <a:r>
                <a:rPr kumimoji="1" lang="ko-KR" altLang="en-US" sz="1100" kern="0" smtClean="0">
                  <a:latin typeface="+mn-ea"/>
                </a:rPr>
                <a:t>→ 결과 </a:t>
              </a:r>
              <a:r>
                <a:rPr kumimoji="1" lang="en-US" altLang="ko-KR" sz="1100" kern="0" dirty="0" smtClean="0">
                  <a:latin typeface="+mn-ea"/>
                </a:rPr>
                <a:t>True(RUL&lt;100)</a:t>
              </a:r>
              <a:r>
                <a:rPr kumimoji="1" lang="ko-KR" altLang="en-US" sz="1100" kern="0" smtClean="0">
                  <a:latin typeface="+mn-ea"/>
                </a:rPr>
                <a:t>일 경우 </a:t>
              </a:r>
              <a:r>
                <a:rPr kumimoji="1" lang="en-US" altLang="ko-KR" sz="1100" kern="0" dirty="0" smtClean="0">
                  <a:latin typeface="+mn-ea"/>
                </a:rPr>
                <a:t>1</a:t>
              </a:r>
              <a:br>
                <a:rPr kumimoji="1" lang="en-US" altLang="ko-KR" sz="1100" kern="0" dirty="0" smtClean="0">
                  <a:latin typeface="+mn-ea"/>
                </a:rPr>
              </a:br>
              <a:r>
                <a:rPr kumimoji="1" lang="en-US" altLang="ko-KR" sz="1100" kern="0" dirty="0" smtClean="0">
                  <a:latin typeface="+mn-ea"/>
                </a:rPr>
                <a:t>      (</a:t>
              </a:r>
              <a:r>
                <a:rPr kumimoji="1" lang="ko-KR" altLang="en-US" sz="1100" kern="0" smtClean="0">
                  <a:latin typeface="+mn-ea"/>
                </a:rPr>
                <a:t>제출 결과 양식으로 추정</a:t>
              </a:r>
              <a:r>
                <a:rPr kumimoji="1" lang="en-US" altLang="ko-KR" sz="1100" kern="0" dirty="0" smtClean="0">
                  <a:latin typeface="+mn-ea"/>
                </a:rPr>
                <a:t>)</a:t>
              </a:r>
              <a:r>
                <a:rPr kumimoji="1" lang="en-US" altLang="ko-KR" sz="1100" b="1" u="sng" kern="0" dirty="0" smtClean="0">
                  <a:latin typeface="+mn-ea"/>
                </a:rPr>
                <a:t/>
              </a:r>
              <a:br>
                <a:rPr kumimoji="1" lang="en-US" altLang="ko-KR" sz="1100" b="1" u="sng" kern="0" dirty="0" smtClean="0">
                  <a:latin typeface="+mn-ea"/>
                </a:rPr>
              </a:br>
              <a:endParaRPr kumimoji="1" lang="en-US" altLang="ko-KR" sz="1100" b="1" u="sng" kern="0" dirty="0" smtClean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8381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4562F57-EF6F-4BA4-9DB4-32F081B32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II. </a:t>
            </a:r>
            <a:r>
              <a:rPr lang="ko-KR" altLang="en-US" dirty="0"/>
              <a:t>데이터</a:t>
            </a:r>
            <a:r>
              <a:rPr lang="en-US" altLang="ko-KR" dirty="0"/>
              <a:t>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1F58E76-974B-4B23-A92A-C942BAD8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 전처리</a:t>
            </a:r>
            <a:endParaRPr lang="en-US" altLang="ko-KR" dirty="0" smtClean="0"/>
          </a:p>
          <a:p>
            <a:pPr lvl="1"/>
            <a:r>
              <a:rPr lang="ko-KR" altLang="en-US" dirty="0">
                <a:latin typeface="DM Sans"/>
              </a:rPr>
              <a:t>이상치 제거</a:t>
            </a:r>
            <a:r>
              <a:rPr lang="en-US" altLang="ko-KR" dirty="0">
                <a:latin typeface="DM Sans"/>
              </a:rPr>
              <a:t>: Box plot</a:t>
            </a:r>
            <a:r>
              <a:rPr lang="ko-KR" altLang="en-US">
                <a:latin typeface="DM Sans"/>
              </a:rPr>
              <a:t>를 기반으로 이상치 도출</a:t>
            </a:r>
            <a:r>
              <a:rPr lang="en-US" altLang="ko-KR" dirty="0">
                <a:latin typeface="DM Sans"/>
              </a:rPr>
              <a:t>, </a:t>
            </a:r>
            <a:r>
              <a:rPr lang="ko-KR" altLang="en-US">
                <a:latin typeface="DM Sans"/>
              </a:rPr>
              <a:t>변수 단위로 이상치 제거의 합리성 판단 후 제거 조치</a:t>
            </a:r>
            <a:endParaRPr lang="en-US" altLang="ko-KR" dirty="0" smtClean="0"/>
          </a:p>
          <a:p>
            <a:pPr lvl="1"/>
            <a:r>
              <a:rPr lang="ko-KR" altLang="en-US" dirty="0" err="1">
                <a:latin typeface="DM Sans"/>
              </a:rPr>
              <a:t>결측값</a:t>
            </a:r>
            <a:r>
              <a:rPr lang="ko-KR" altLang="en-US" dirty="0">
                <a:latin typeface="DM Sans"/>
              </a:rPr>
              <a:t> 처리</a:t>
            </a:r>
            <a:r>
              <a:rPr lang="en-US" altLang="ko-KR" dirty="0">
                <a:latin typeface="DM Sans"/>
              </a:rPr>
              <a:t>: </a:t>
            </a:r>
            <a:r>
              <a:rPr lang="ko-KR" altLang="en-US">
                <a:latin typeface="DM Sans"/>
              </a:rPr>
              <a:t>시계열 데이터 특성 상 선</a:t>
            </a:r>
            <a:r>
              <a:rPr lang="en-US" altLang="ko-KR" dirty="0">
                <a:latin typeface="DM Sans"/>
              </a:rPr>
              <a:t>/</a:t>
            </a:r>
            <a:r>
              <a:rPr lang="ko-KR" altLang="en-US">
                <a:latin typeface="DM Sans"/>
              </a:rPr>
              <a:t>후 관계가 존재</a:t>
            </a:r>
            <a:r>
              <a:rPr lang="en-US" altLang="ko-KR" dirty="0">
                <a:latin typeface="DM Sans"/>
              </a:rPr>
              <a:t>, </a:t>
            </a:r>
            <a:r>
              <a:rPr lang="ko-KR" altLang="en-US">
                <a:latin typeface="DM Sans"/>
              </a:rPr>
              <a:t>결측값이 많지 않은 경우 선</a:t>
            </a:r>
            <a:r>
              <a:rPr lang="en-US" altLang="ko-KR" dirty="0">
                <a:latin typeface="DM Sans"/>
              </a:rPr>
              <a:t>/</a:t>
            </a:r>
            <a:r>
              <a:rPr lang="ko-KR" altLang="en-US">
                <a:latin typeface="DM Sans"/>
              </a:rPr>
              <a:t>후 관측값의 평균값 등을 활용하여 추정</a:t>
            </a:r>
            <a:r>
              <a:rPr lang="en-US" altLang="ko-KR" dirty="0">
                <a:latin typeface="DM Sans"/>
              </a:rPr>
              <a:t>, </a:t>
            </a:r>
            <a:r>
              <a:rPr lang="ko-KR" altLang="en-US">
                <a:latin typeface="DM Sans"/>
              </a:rPr>
              <a:t>결측값이 과다할 경우 제외하는 </a:t>
            </a:r>
            <a:r>
              <a:rPr lang="ko-KR" altLang="en-US">
                <a:latin typeface="DM Sans"/>
              </a:rPr>
              <a:t>방향으로 </a:t>
            </a:r>
            <a:r>
              <a:rPr lang="ko-KR" altLang="en-US" smtClean="0">
                <a:latin typeface="DM Sans"/>
              </a:rPr>
              <a:t>처리</a:t>
            </a:r>
            <a:endParaRPr lang="en-US" altLang="ko-KR" dirty="0" smtClean="0">
              <a:latin typeface="DM Sans"/>
            </a:endParaRPr>
          </a:p>
          <a:p>
            <a:pPr lvl="1"/>
            <a:r>
              <a:rPr lang="ko-KR" altLang="en-US" dirty="0">
                <a:latin typeface="DM Sans"/>
              </a:rPr>
              <a:t>추세적 요인이 존재할 경우</a:t>
            </a:r>
            <a:r>
              <a:rPr lang="en-US" altLang="ko-KR" dirty="0">
                <a:latin typeface="DM Sans"/>
              </a:rPr>
              <a:t>, </a:t>
            </a:r>
            <a:r>
              <a:rPr lang="ko-KR" altLang="en-US">
                <a:latin typeface="DM Sans"/>
              </a:rPr>
              <a:t>분리하여 분석</a:t>
            </a:r>
            <a:endParaRPr lang="ko-KR" altLang="en-US"/>
          </a:p>
          <a:p>
            <a:pPr marL="457200" lvl="1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70581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1E9D9B8-05B9-48ED-9DAD-0F3CB4A5F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III. </a:t>
            </a:r>
            <a:r>
              <a:rPr lang="ko-KR" altLang="en-US" dirty="0"/>
              <a:t>분석모형 검토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05905B8-FB3D-4ED0-9C15-79BBE50E4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 검토중인 분석 </a:t>
            </a:r>
            <a:r>
              <a:rPr lang="ko-KR" altLang="en-US" dirty="0" smtClean="0"/>
              <a:t>모형</a:t>
            </a:r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599" y="3166822"/>
            <a:ext cx="6263208" cy="328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748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87FB8D0-F9A1-4A76-A1E4-C7C71FC3C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IV. </a:t>
            </a:r>
            <a:r>
              <a:rPr lang="ko-KR" altLang="en-US" dirty="0"/>
              <a:t>기대효과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52CC9A6-5ABA-47AB-A320-3E938B224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309846" cy="3416300"/>
          </a:xfrm>
        </p:spPr>
        <p:txBody>
          <a:bodyPr/>
          <a:lstStyle/>
          <a:p>
            <a:r>
              <a:rPr lang="ko-KR" altLang="en-US" dirty="0" smtClean="0"/>
              <a:t>분석을 </a:t>
            </a:r>
            <a:r>
              <a:rPr lang="ko-KR" altLang="en-US" dirty="0"/>
              <a:t>통해 얻을 수 있는 </a:t>
            </a:r>
            <a:r>
              <a:rPr lang="ko-KR" altLang="en-US" dirty="0" smtClean="0"/>
              <a:t>기대효과</a:t>
            </a:r>
            <a:endParaRPr lang="en-US" altLang="ko-KR" dirty="0"/>
          </a:p>
          <a:p>
            <a:pPr lvl="1"/>
            <a:r>
              <a:rPr lang="ko-KR" altLang="en-US" dirty="0"/>
              <a:t>가스터빈 항공엔진 분야 사업을 영위하는 계열사</a:t>
            </a:r>
            <a:r>
              <a:rPr lang="en-US" altLang="ko-KR" dirty="0"/>
              <a:t>(</a:t>
            </a:r>
            <a:r>
              <a:rPr lang="ko-KR" altLang="en-US"/>
              <a:t>한화에어로스페이스</a:t>
            </a:r>
            <a:r>
              <a:rPr lang="en-US" altLang="ko-KR" dirty="0"/>
              <a:t>)</a:t>
            </a:r>
            <a:r>
              <a:rPr lang="ko-KR" altLang="en-US"/>
              <a:t>에 </a:t>
            </a:r>
            <a:r>
              <a:rPr lang="en-US" altLang="ko-KR" dirty="0" err="1"/>
              <a:t>PdM</a:t>
            </a:r>
            <a:r>
              <a:rPr lang="en-US" altLang="ko-KR" dirty="0"/>
              <a:t> </a:t>
            </a:r>
            <a:r>
              <a:rPr lang="ko-KR" altLang="en-US"/>
              <a:t>모델 </a:t>
            </a:r>
            <a:r>
              <a:rPr lang="ko-KR" altLang="en-US" smtClean="0"/>
              <a:t>적용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mtClean="0"/>
              <a:t> →</a:t>
            </a:r>
            <a:r>
              <a:rPr lang="en-US" altLang="ko-KR" dirty="0" smtClean="0"/>
              <a:t> </a:t>
            </a:r>
            <a:r>
              <a:rPr lang="ko-KR" altLang="en-US"/>
              <a:t>계열사 시너지 창출</a:t>
            </a:r>
            <a:r>
              <a:rPr lang="en-US" altLang="ko-KR" dirty="0"/>
              <a:t>, </a:t>
            </a:r>
            <a:r>
              <a:rPr lang="ko-KR" altLang="en-US"/>
              <a:t>당사 </a:t>
            </a:r>
            <a:r>
              <a:rPr lang="en-US" altLang="ko-KR" dirty="0" err="1"/>
              <a:t>PdM</a:t>
            </a:r>
            <a:r>
              <a:rPr lang="en-US" altLang="ko-KR" dirty="0"/>
              <a:t> </a:t>
            </a:r>
            <a:r>
              <a:rPr lang="ko-KR" altLang="en-US"/>
              <a:t>사업 </a:t>
            </a:r>
            <a:r>
              <a:rPr lang="ko-KR" altLang="en-US"/>
              <a:t>성공사례 </a:t>
            </a:r>
            <a:r>
              <a:rPr lang="ko-KR" altLang="en-US" smtClean="0"/>
              <a:t>확보</a:t>
            </a:r>
            <a:endParaRPr lang="en-US" altLang="ko-KR" dirty="0" smtClean="0"/>
          </a:p>
          <a:p>
            <a:pPr lvl="1"/>
            <a:r>
              <a:rPr lang="ko-KR" altLang="en-US" dirty="0"/>
              <a:t>엔진 기반의 군수장비 유지보수 사업을 영위하는 타 방산계열사로 서비스 </a:t>
            </a:r>
            <a:r>
              <a:rPr lang="ko-KR" altLang="en-US" dirty="0" smtClean="0"/>
              <a:t>확대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mtClean="0"/>
              <a:t>→</a:t>
            </a:r>
            <a:r>
              <a:rPr lang="en-US" altLang="ko-KR" dirty="0" smtClean="0"/>
              <a:t> </a:t>
            </a:r>
            <a:r>
              <a:rPr lang="ko-KR" altLang="en-US"/>
              <a:t>계열사 사업 운영 효율성 제고</a:t>
            </a:r>
            <a:r>
              <a:rPr lang="en-US" altLang="ko-KR" dirty="0"/>
              <a:t>, </a:t>
            </a:r>
            <a:r>
              <a:rPr lang="ko-KR" altLang="en-US"/>
              <a:t>군수장비 고장으로 인한 국방력 손실 저감</a:t>
            </a:r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716681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(회의실)">
  <a:themeElements>
    <a:clrScheme name="이온(회의실)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이온(회의실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(회의실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107</TotalTime>
  <Words>199</Words>
  <Application>Microsoft Office PowerPoint</Application>
  <PresentationFormat>와이드스크린</PresentationFormat>
  <Paragraphs>56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DM Sans</vt:lpstr>
      <vt:lpstr>맑은 고딕</vt:lpstr>
      <vt:lpstr>Arial</vt:lpstr>
      <vt:lpstr>Century Gothic</vt:lpstr>
      <vt:lpstr>Wingdings 3</vt:lpstr>
      <vt:lpstr>이온(회의실)</vt:lpstr>
      <vt:lpstr>제목: 터포팬 엔진의 잔여 수명 예측</vt:lpstr>
      <vt:lpstr>중간보고서</vt:lpstr>
      <vt:lpstr>I. 문제 개요 및 변수 소개</vt:lpstr>
      <vt:lpstr>I. 문제 개요 및 변수 소개</vt:lpstr>
      <vt:lpstr>II. 데이터 전처리</vt:lpstr>
      <vt:lpstr>III. 분석모형 검토</vt:lpstr>
      <vt:lpstr>IV. 기대효과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결과 보고서</dc:title>
  <dc:creator>이원상</dc:creator>
  <cp:lastModifiedBy>홍영표</cp:lastModifiedBy>
  <cp:revision>9</cp:revision>
  <dcterms:created xsi:type="dcterms:W3CDTF">2021-08-30T04:15:36Z</dcterms:created>
  <dcterms:modified xsi:type="dcterms:W3CDTF">2022-03-03T06:52:33Z</dcterms:modified>
</cp:coreProperties>
</file>