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4"/>
  </p:sldMasterIdLst>
  <p:sldIdLst>
    <p:sldId id="256" r:id="rId5"/>
    <p:sldId id="257" r:id="rId6"/>
    <p:sldId id="261" r:id="rId7"/>
    <p:sldId id="260" r:id="rId8"/>
    <p:sldId id="259" r:id="rId9"/>
    <p:sldId id="297" r:id="rId10"/>
    <p:sldId id="262" r:id="rId11"/>
    <p:sldId id="308" r:id="rId12"/>
    <p:sldId id="269" r:id="rId13"/>
    <p:sldId id="270" r:id="rId14"/>
    <p:sldId id="295" r:id="rId15"/>
    <p:sldId id="271" r:id="rId16"/>
    <p:sldId id="309" r:id="rId17"/>
    <p:sldId id="296" r:id="rId18"/>
    <p:sldId id="294" r:id="rId19"/>
    <p:sldId id="310" r:id="rId20"/>
    <p:sldId id="298" r:id="rId21"/>
    <p:sldId id="300" r:id="rId22"/>
    <p:sldId id="301" r:id="rId23"/>
    <p:sldId id="302" r:id="rId24"/>
    <p:sldId id="304" r:id="rId25"/>
    <p:sldId id="305" r:id="rId26"/>
    <p:sldId id="263" r:id="rId27"/>
    <p:sldId id="30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9" autoAdjust="0"/>
    <p:restoredTop sz="94660"/>
  </p:normalViewPr>
  <p:slideViewPr>
    <p:cSldViewPr snapToGrid="0">
      <p:cViewPr varScale="1">
        <p:scale>
          <a:sx n="82" d="100"/>
          <a:sy n="82" d="100"/>
        </p:scale>
        <p:origin x="418" y="6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4178D8-B35F-4A21-BCEF-C40C52FA580E}" type="datetimeFigureOut">
              <a:rPr lang="en-MY" smtClean="0"/>
              <a:t>12/10/2022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3738D509-52C7-4D49-BB3E-BC9D4426B2D0}" type="slidenum">
              <a:rPr lang="en-MY" smtClean="0"/>
              <a:t>‹#›</a:t>
            </a:fld>
            <a:endParaRPr lang="en-MY"/>
          </a:p>
        </p:txBody>
      </p:sp>
    </p:spTree>
    <p:extLst>
      <p:ext uri="{BB962C8B-B14F-4D97-AF65-F5344CB8AC3E}">
        <p14:creationId xmlns:p14="http://schemas.microsoft.com/office/powerpoint/2010/main" val="174926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4178D8-B35F-4A21-BCEF-C40C52FA580E}" type="datetimeFigureOut">
              <a:rPr lang="en-MY" smtClean="0"/>
              <a:t>12/10/2022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3738D509-52C7-4D49-BB3E-BC9D4426B2D0}" type="slidenum">
              <a:rPr lang="en-MY" smtClean="0"/>
              <a:t>‹#›</a:t>
            </a:fld>
            <a:endParaRPr lang="en-MY"/>
          </a:p>
        </p:txBody>
      </p:sp>
    </p:spTree>
    <p:extLst>
      <p:ext uri="{BB962C8B-B14F-4D97-AF65-F5344CB8AC3E}">
        <p14:creationId xmlns:p14="http://schemas.microsoft.com/office/powerpoint/2010/main" val="1720503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4178D8-B35F-4A21-BCEF-C40C52FA580E}" type="datetimeFigureOut">
              <a:rPr lang="en-MY" smtClean="0"/>
              <a:t>12/10/2022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3738D509-52C7-4D49-BB3E-BC9D4426B2D0}" type="slidenum">
              <a:rPr lang="en-MY" smtClean="0"/>
              <a:t>‹#›</a:t>
            </a:fld>
            <a:endParaRPr lang="en-MY"/>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24380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4178D8-B35F-4A21-BCEF-C40C52FA580E}" type="datetimeFigureOut">
              <a:rPr lang="en-MY" smtClean="0"/>
              <a:t>12/10/2022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3738D509-52C7-4D49-BB3E-BC9D4426B2D0}" type="slidenum">
              <a:rPr lang="en-MY" smtClean="0"/>
              <a:t>‹#›</a:t>
            </a:fld>
            <a:endParaRPr lang="en-MY"/>
          </a:p>
        </p:txBody>
      </p:sp>
    </p:spTree>
    <p:extLst>
      <p:ext uri="{BB962C8B-B14F-4D97-AF65-F5344CB8AC3E}">
        <p14:creationId xmlns:p14="http://schemas.microsoft.com/office/powerpoint/2010/main" val="1491067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4178D8-B35F-4A21-BCEF-C40C52FA580E}" type="datetimeFigureOut">
              <a:rPr lang="en-MY" smtClean="0"/>
              <a:t>12/10/2022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3738D509-52C7-4D49-BB3E-BC9D4426B2D0}" type="slidenum">
              <a:rPr lang="en-MY" smtClean="0"/>
              <a:t>‹#›</a:t>
            </a:fld>
            <a:endParaRPr lang="en-MY"/>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9066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4178D8-B35F-4A21-BCEF-C40C52FA580E}" type="datetimeFigureOut">
              <a:rPr lang="en-MY" smtClean="0"/>
              <a:t>12/10/2022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3738D509-52C7-4D49-BB3E-BC9D4426B2D0}" type="slidenum">
              <a:rPr lang="en-MY" smtClean="0"/>
              <a:t>‹#›</a:t>
            </a:fld>
            <a:endParaRPr lang="en-MY"/>
          </a:p>
        </p:txBody>
      </p:sp>
    </p:spTree>
    <p:extLst>
      <p:ext uri="{BB962C8B-B14F-4D97-AF65-F5344CB8AC3E}">
        <p14:creationId xmlns:p14="http://schemas.microsoft.com/office/powerpoint/2010/main" val="1698595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4178D8-B35F-4A21-BCEF-C40C52FA580E}" type="datetimeFigureOut">
              <a:rPr lang="en-MY" smtClean="0"/>
              <a:t>12/10/2022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3738D509-52C7-4D49-BB3E-BC9D4426B2D0}" type="slidenum">
              <a:rPr lang="en-MY" smtClean="0"/>
              <a:t>‹#›</a:t>
            </a:fld>
            <a:endParaRPr lang="en-MY"/>
          </a:p>
        </p:txBody>
      </p:sp>
    </p:spTree>
    <p:extLst>
      <p:ext uri="{BB962C8B-B14F-4D97-AF65-F5344CB8AC3E}">
        <p14:creationId xmlns:p14="http://schemas.microsoft.com/office/powerpoint/2010/main" val="17601221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4178D8-B35F-4A21-BCEF-C40C52FA580E}" type="datetimeFigureOut">
              <a:rPr lang="en-MY" smtClean="0"/>
              <a:t>12/10/2022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3738D509-52C7-4D49-BB3E-BC9D4426B2D0}" type="slidenum">
              <a:rPr lang="en-MY" smtClean="0"/>
              <a:t>‹#›</a:t>
            </a:fld>
            <a:endParaRPr lang="en-MY"/>
          </a:p>
        </p:txBody>
      </p:sp>
    </p:spTree>
    <p:extLst>
      <p:ext uri="{BB962C8B-B14F-4D97-AF65-F5344CB8AC3E}">
        <p14:creationId xmlns:p14="http://schemas.microsoft.com/office/powerpoint/2010/main" val="1590997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4178D8-B35F-4A21-BCEF-C40C52FA580E}" type="datetimeFigureOut">
              <a:rPr lang="en-MY" smtClean="0"/>
              <a:t>12/10/2022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3738D509-52C7-4D49-BB3E-BC9D4426B2D0}" type="slidenum">
              <a:rPr lang="en-MY" smtClean="0"/>
              <a:t>‹#›</a:t>
            </a:fld>
            <a:endParaRPr lang="en-MY"/>
          </a:p>
        </p:txBody>
      </p:sp>
    </p:spTree>
    <p:extLst>
      <p:ext uri="{BB962C8B-B14F-4D97-AF65-F5344CB8AC3E}">
        <p14:creationId xmlns:p14="http://schemas.microsoft.com/office/powerpoint/2010/main" val="1709431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4178D8-B35F-4A21-BCEF-C40C52FA580E}" type="datetimeFigureOut">
              <a:rPr lang="en-MY" smtClean="0"/>
              <a:t>12/10/2022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3738D509-52C7-4D49-BB3E-BC9D4426B2D0}" type="slidenum">
              <a:rPr lang="en-MY" smtClean="0"/>
              <a:t>‹#›</a:t>
            </a:fld>
            <a:endParaRPr lang="en-MY"/>
          </a:p>
        </p:txBody>
      </p:sp>
    </p:spTree>
    <p:extLst>
      <p:ext uri="{BB962C8B-B14F-4D97-AF65-F5344CB8AC3E}">
        <p14:creationId xmlns:p14="http://schemas.microsoft.com/office/powerpoint/2010/main" val="2639692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4178D8-B35F-4A21-BCEF-C40C52FA580E}" type="datetimeFigureOut">
              <a:rPr lang="en-MY" smtClean="0"/>
              <a:t>12/10/2022</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3738D509-52C7-4D49-BB3E-BC9D4426B2D0}" type="slidenum">
              <a:rPr lang="en-MY" smtClean="0"/>
              <a:t>‹#›</a:t>
            </a:fld>
            <a:endParaRPr lang="en-MY"/>
          </a:p>
        </p:txBody>
      </p:sp>
    </p:spTree>
    <p:extLst>
      <p:ext uri="{BB962C8B-B14F-4D97-AF65-F5344CB8AC3E}">
        <p14:creationId xmlns:p14="http://schemas.microsoft.com/office/powerpoint/2010/main" val="2330951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4178D8-B35F-4A21-BCEF-C40C52FA580E}" type="datetimeFigureOut">
              <a:rPr lang="en-MY" smtClean="0"/>
              <a:t>12/10/2022</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3738D509-52C7-4D49-BB3E-BC9D4426B2D0}" type="slidenum">
              <a:rPr lang="en-MY" smtClean="0"/>
              <a:t>‹#›</a:t>
            </a:fld>
            <a:endParaRPr lang="en-MY"/>
          </a:p>
        </p:txBody>
      </p:sp>
    </p:spTree>
    <p:extLst>
      <p:ext uri="{BB962C8B-B14F-4D97-AF65-F5344CB8AC3E}">
        <p14:creationId xmlns:p14="http://schemas.microsoft.com/office/powerpoint/2010/main" val="2364102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4178D8-B35F-4A21-BCEF-C40C52FA580E}" type="datetimeFigureOut">
              <a:rPr lang="en-MY" smtClean="0"/>
              <a:t>12/10/2022</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3738D509-52C7-4D49-BB3E-BC9D4426B2D0}" type="slidenum">
              <a:rPr lang="en-MY" smtClean="0"/>
              <a:t>‹#›</a:t>
            </a:fld>
            <a:endParaRPr lang="en-MY"/>
          </a:p>
        </p:txBody>
      </p:sp>
    </p:spTree>
    <p:extLst>
      <p:ext uri="{BB962C8B-B14F-4D97-AF65-F5344CB8AC3E}">
        <p14:creationId xmlns:p14="http://schemas.microsoft.com/office/powerpoint/2010/main" val="3389188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4178D8-B35F-4A21-BCEF-C40C52FA580E}" type="datetimeFigureOut">
              <a:rPr lang="en-MY" smtClean="0"/>
              <a:t>12/10/2022</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3738D509-52C7-4D49-BB3E-BC9D4426B2D0}" type="slidenum">
              <a:rPr lang="en-MY" smtClean="0"/>
              <a:t>‹#›</a:t>
            </a:fld>
            <a:endParaRPr lang="en-MY"/>
          </a:p>
        </p:txBody>
      </p:sp>
    </p:spTree>
    <p:extLst>
      <p:ext uri="{BB962C8B-B14F-4D97-AF65-F5344CB8AC3E}">
        <p14:creationId xmlns:p14="http://schemas.microsoft.com/office/powerpoint/2010/main" val="830662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4178D8-B35F-4A21-BCEF-C40C52FA580E}" type="datetimeFigureOut">
              <a:rPr lang="en-MY" smtClean="0"/>
              <a:t>12/10/2022</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3738D509-52C7-4D49-BB3E-BC9D4426B2D0}" type="slidenum">
              <a:rPr lang="en-MY" smtClean="0"/>
              <a:t>‹#›</a:t>
            </a:fld>
            <a:endParaRPr lang="en-MY"/>
          </a:p>
        </p:txBody>
      </p:sp>
    </p:spTree>
    <p:extLst>
      <p:ext uri="{BB962C8B-B14F-4D97-AF65-F5344CB8AC3E}">
        <p14:creationId xmlns:p14="http://schemas.microsoft.com/office/powerpoint/2010/main" val="2165210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4178D8-B35F-4A21-BCEF-C40C52FA580E}" type="datetimeFigureOut">
              <a:rPr lang="en-MY" smtClean="0"/>
              <a:t>12/10/2022</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3738D509-52C7-4D49-BB3E-BC9D4426B2D0}" type="slidenum">
              <a:rPr lang="en-MY" smtClean="0"/>
              <a:t>‹#›</a:t>
            </a:fld>
            <a:endParaRPr lang="en-MY"/>
          </a:p>
        </p:txBody>
      </p:sp>
    </p:spTree>
    <p:extLst>
      <p:ext uri="{BB962C8B-B14F-4D97-AF65-F5344CB8AC3E}">
        <p14:creationId xmlns:p14="http://schemas.microsoft.com/office/powerpoint/2010/main" val="2745165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4178D8-B35F-4A21-BCEF-C40C52FA580E}" type="datetimeFigureOut">
              <a:rPr lang="en-MY" smtClean="0"/>
              <a:t>12/10/2022</a:t>
            </a:fld>
            <a:endParaRPr lang="en-MY"/>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738D509-52C7-4D49-BB3E-BC9D4426B2D0}" type="slidenum">
              <a:rPr lang="en-MY" smtClean="0"/>
              <a:t>‹#›</a:t>
            </a:fld>
            <a:endParaRPr lang="en-MY"/>
          </a:p>
        </p:txBody>
      </p:sp>
    </p:spTree>
    <p:extLst>
      <p:ext uri="{BB962C8B-B14F-4D97-AF65-F5344CB8AC3E}">
        <p14:creationId xmlns:p14="http://schemas.microsoft.com/office/powerpoint/2010/main" val="3344509723"/>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beginnersbook.com/2019/04/computer-network-model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tutorialspoint.com/ipv4/ipv4_tcpip_model.htm" TargetMode="External"/><Relationship Id="rId2" Type="http://schemas.openxmlformats.org/officeDocument/2006/relationships/hyperlink" Target="https://www.avast.com/c-what-is-an-ip-addres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tutorialspoint.com/ipv4/ipv4_tcpip_model.ht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techopedia.com/definition/24796/shared-resourc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beginnersbook.com/2019/04/computer-network-model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beginnersbook.com/2019/04/computer-network-model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87D0B-D321-49ED-8747-2C376CD6D3DF}"/>
              </a:ext>
            </a:extLst>
          </p:cNvPr>
          <p:cNvSpPr>
            <a:spLocks noGrp="1"/>
          </p:cNvSpPr>
          <p:nvPr>
            <p:ph type="ctrTitle"/>
          </p:nvPr>
        </p:nvSpPr>
        <p:spPr>
          <a:xfrm>
            <a:off x="965505" y="1475828"/>
            <a:ext cx="10260990" cy="3523885"/>
          </a:xfrm>
        </p:spPr>
        <p:txBody>
          <a:bodyPr>
            <a:normAutofit/>
          </a:bodyPr>
          <a:lstStyle/>
          <a:p>
            <a:pPr algn="ctr">
              <a:lnSpc>
                <a:spcPct val="90000"/>
              </a:lnSpc>
            </a:pPr>
            <a:r>
              <a:rPr lang="en-MY" dirty="0">
                <a:solidFill>
                  <a:schemeClr val="tx2"/>
                </a:solidFill>
                <a:latin typeface="Arial Black" panose="020B0A04020102020204" pitchFamily="34" charset="0"/>
              </a:rPr>
              <a:t>ITT565</a:t>
            </a:r>
            <a:br>
              <a:rPr lang="en-MY" dirty="0">
                <a:solidFill>
                  <a:schemeClr val="tx2"/>
                </a:solidFill>
                <a:latin typeface="Arial Black" panose="020B0A04020102020204" pitchFamily="34" charset="0"/>
              </a:rPr>
            </a:br>
            <a:r>
              <a:rPr lang="en-MY" dirty="0">
                <a:solidFill>
                  <a:schemeClr val="tx2"/>
                </a:solidFill>
                <a:latin typeface="Arial Black" panose="020B0A04020102020204" pitchFamily="34" charset="0"/>
              </a:rPr>
              <a:t>INTRODUCTION:</a:t>
            </a:r>
            <a:br>
              <a:rPr lang="en-MY" dirty="0">
                <a:solidFill>
                  <a:schemeClr val="tx2"/>
                </a:solidFill>
                <a:latin typeface="Arial Black" panose="020B0A04020102020204" pitchFamily="34" charset="0"/>
              </a:rPr>
            </a:br>
            <a:r>
              <a:rPr lang="en-US" sz="4000" dirty="0">
                <a:solidFill>
                  <a:schemeClr val="tx1">
                    <a:lumMod val="50000"/>
                    <a:lumOff val="50000"/>
                  </a:schemeClr>
                </a:solidFill>
                <a:latin typeface="Arial Black" panose="020B0A04020102020204" pitchFamily="34" charset="0"/>
              </a:rPr>
              <a:t>NETWORK OPERATION SYSTEM AND ADMINISTRATION</a:t>
            </a:r>
            <a:endParaRPr lang="en-MY" sz="4000" dirty="0">
              <a:solidFill>
                <a:schemeClr val="tx1">
                  <a:lumMod val="50000"/>
                  <a:lumOff val="50000"/>
                </a:schemeClr>
              </a:solidFill>
              <a:latin typeface="Arial Black" panose="020B0A04020102020204" pitchFamily="34" charset="0"/>
            </a:endParaRPr>
          </a:p>
        </p:txBody>
      </p:sp>
    </p:spTree>
    <p:extLst>
      <p:ext uri="{BB962C8B-B14F-4D97-AF65-F5344CB8AC3E}">
        <p14:creationId xmlns:p14="http://schemas.microsoft.com/office/powerpoint/2010/main" val="3076432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ACDCB8-E7AC-445B-A54F-FD8289076F7A}"/>
              </a:ext>
            </a:extLst>
          </p:cNvPr>
          <p:cNvSpPr>
            <a:spLocks noGrp="1"/>
          </p:cNvSpPr>
          <p:nvPr>
            <p:ph idx="1"/>
          </p:nvPr>
        </p:nvSpPr>
        <p:spPr>
          <a:xfrm>
            <a:off x="838200" y="1825625"/>
            <a:ext cx="9210675" cy="3101976"/>
          </a:xfrm>
        </p:spPr>
        <p:txBody>
          <a:bodyPr>
            <a:normAutofit/>
          </a:bodyPr>
          <a:lstStyle/>
          <a:p>
            <a:pPr algn="l"/>
            <a:r>
              <a:rPr lang="en-US" sz="2400" b="0" i="0" dirty="0">
                <a:solidFill>
                  <a:schemeClr val="tx1">
                    <a:lumMod val="50000"/>
                    <a:lumOff val="50000"/>
                  </a:schemeClr>
                </a:solidFill>
                <a:effectLst/>
                <a:latin typeface="Arial Black" panose="020B0A04020102020204" pitchFamily="34" charset="0"/>
              </a:rPr>
              <a:t>Model has different set and design of layers.</a:t>
            </a:r>
          </a:p>
          <a:p>
            <a:r>
              <a:rPr lang="en-US" sz="2400" b="0" i="0" dirty="0">
                <a:solidFill>
                  <a:schemeClr val="tx1">
                    <a:lumMod val="50000"/>
                    <a:lumOff val="50000"/>
                  </a:schemeClr>
                </a:solidFill>
                <a:effectLst/>
                <a:latin typeface="Arial Black" panose="020B0A04020102020204" pitchFamily="34" charset="0"/>
              </a:rPr>
              <a:t>The most important computer network models are:</a:t>
            </a:r>
            <a:br>
              <a:rPr lang="en-US" sz="2400" b="0" i="0" dirty="0">
                <a:solidFill>
                  <a:schemeClr val="tx1">
                    <a:lumMod val="50000"/>
                    <a:lumOff val="50000"/>
                  </a:schemeClr>
                </a:solidFill>
                <a:effectLst/>
                <a:latin typeface="Arial Black" panose="020B0A04020102020204" pitchFamily="34" charset="0"/>
              </a:rPr>
            </a:br>
            <a:r>
              <a:rPr lang="en-US" sz="2400" b="0" i="0" dirty="0">
                <a:solidFill>
                  <a:schemeClr val="tx1">
                    <a:lumMod val="50000"/>
                    <a:lumOff val="50000"/>
                  </a:schemeClr>
                </a:solidFill>
                <a:effectLst/>
                <a:latin typeface="Arial Black" panose="020B0A04020102020204" pitchFamily="34" charset="0"/>
              </a:rPr>
              <a:t>1. OSI Model</a:t>
            </a:r>
            <a:br>
              <a:rPr lang="en-US" sz="2400" b="0" i="0" dirty="0">
                <a:solidFill>
                  <a:schemeClr val="tx1">
                    <a:lumMod val="50000"/>
                    <a:lumOff val="50000"/>
                  </a:schemeClr>
                </a:solidFill>
                <a:effectLst/>
                <a:latin typeface="Arial Black" panose="020B0A04020102020204" pitchFamily="34" charset="0"/>
              </a:rPr>
            </a:br>
            <a:r>
              <a:rPr lang="en-US" sz="2400" b="0" i="0" dirty="0">
                <a:solidFill>
                  <a:schemeClr val="tx1">
                    <a:lumMod val="50000"/>
                    <a:lumOff val="50000"/>
                  </a:schemeClr>
                </a:solidFill>
                <a:effectLst/>
                <a:latin typeface="Arial Black" panose="020B0A04020102020204" pitchFamily="34" charset="0"/>
              </a:rPr>
              <a:t>2. TCP/IP Model</a:t>
            </a:r>
          </a:p>
          <a:p>
            <a:endParaRPr lang="en-MY" dirty="0"/>
          </a:p>
        </p:txBody>
      </p:sp>
      <p:sp>
        <p:nvSpPr>
          <p:cNvPr id="5" name="TextBox 4">
            <a:extLst>
              <a:ext uri="{FF2B5EF4-FFF2-40B4-BE49-F238E27FC236}">
                <a16:creationId xmlns:a16="http://schemas.microsoft.com/office/drawing/2014/main" id="{385E5376-1034-4012-B409-3CE4FF4C7E7D}"/>
              </a:ext>
            </a:extLst>
          </p:cNvPr>
          <p:cNvSpPr txBox="1"/>
          <p:nvPr/>
        </p:nvSpPr>
        <p:spPr>
          <a:xfrm>
            <a:off x="4792739" y="5573664"/>
            <a:ext cx="7029806" cy="369332"/>
          </a:xfrm>
          <a:prstGeom prst="rect">
            <a:avLst/>
          </a:prstGeom>
          <a:noFill/>
        </p:spPr>
        <p:txBody>
          <a:bodyPr wrap="square">
            <a:spAutoFit/>
          </a:bodyPr>
          <a:lstStyle/>
          <a:p>
            <a:r>
              <a:rPr lang="en-MY" dirty="0">
                <a:hlinkClick r:id="rId2">
                  <a:extLst>
                    <a:ext uri="{A12FA001-AC4F-418D-AE19-62706E023703}">
                      <ahyp:hlinkClr xmlns:ahyp="http://schemas.microsoft.com/office/drawing/2018/hyperlinkcolor" val="tx"/>
                    </a:ext>
                  </a:extLst>
                </a:hlinkClick>
              </a:rPr>
              <a:t>https://beginnersbook.com/2019/04/computer-network-models/</a:t>
            </a:r>
            <a:endParaRPr lang="en-MY" dirty="0"/>
          </a:p>
        </p:txBody>
      </p:sp>
    </p:spTree>
    <p:extLst>
      <p:ext uri="{BB962C8B-B14F-4D97-AF65-F5344CB8AC3E}">
        <p14:creationId xmlns:p14="http://schemas.microsoft.com/office/powerpoint/2010/main" val="444455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5E136D2-7906-44C1-A374-9762603912C7}"/>
              </a:ext>
            </a:extLst>
          </p:cNvPr>
          <p:cNvPicPr>
            <a:picLocks noGrp="1" noChangeAspect="1"/>
          </p:cNvPicPr>
          <p:nvPr>
            <p:ph idx="1"/>
          </p:nvPr>
        </p:nvPicPr>
        <p:blipFill>
          <a:blip r:embed="rId2"/>
          <a:stretch>
            <a:fillRect/>
          </a:stretch>
        </p:blipFill>
        <p:spPr>
          <a:xfrm>
            <a:off x="1114425" y="365125"/>
            <a:ext cx="7524750" cy="4824948"/>
          </a:xfrm>
          <a:prstGeom prst="rect">
            <a:avLst/>
          </a:prstGeom>
        </p:spPr>
      </p:pic>
      <p:sp>
        <p:nvSpPr>
          <p:cNvPr id="5" name="TextBox 4">
            <a:extLst>
              <a:ext uri="{FF2B5EF4-FFF2-40B4-BE49-F238E27FC236}">
                <a16:creationId xmlns:a16="http://schemas.microsoft.com/office/drawing/2014/main" id="{6E12031B-088B-45EE-BF1F-855369EE7F49}"/>
              </a:ext>
            </a:extLst>
          </p:cNvPr>
          <p:cNvSpPr txBox="1"/>
          <p:nvPr/>
        </p:nvSpPr>
        <p:spPr>
          <a:xfrm>
            <a:off x="3613398" y="5573156"/>
            <a:ext cx="7524239" cy="646331"/>
          </a:xfrm>
          <a:prstGeom prst="rect">
            <a:avLst/>
          </a:prstGeom>
          <a:noFill/>
        </p:spPr>
        <p:txBody>
          <a:bodyPr wrap="none" rtlCol="0">
            <a:spAutoFit/>
          </a:bodyPr>
          <a:lstStyle/>
          <a:p>
            <a:r>
              <a:rPr lang="en-US" i="1" dirty="0"/>
              <a:t>Ref: </a:t>
            </a:r>
          </a:p>
          <a:p>
            <a:r>
              <a:rPr lang="en-US" i="1" dirty="0"/>
              <a:t>Mark Burgess (2004), Principles of Network and System Administration</a:t>
            </a:r>
            <a:endParaRPr lang="en-MY" i="1" dirty="0"/>
          </a:p>
        </p:txBody>
      </p:sp>
    </p:spTree>
    <p:extLst>
      <p:ext uri="{BB962C8B-B14F-4D97-AF65-F5344CB8AC3E}">
        <p14:creationId xmlns:p14="http://schemas.microsoft.com/office/powerpoint/2010/main" val="3525116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D8891F-8053-4AE3-AFDC-A264FF730E3D}"/>
              </a:ext>
            </a:extLst>
          </p:cNvPr>
          <p:cNvSpPr>
            <a:spLocks noGrp="1"/>
          </p:cNvSpPr>
          <p:nvPr>
            <p:ph idx="1"/>
          </p:nvPr>
        </p:nvSpPr>
        <p:spPr>
          <a:xfrm>
            <a:off x="823026" y="2251693"/>
            <a:ext cx="9644743" cy="2763652"/>
          </a:xfrm>
        </p:spPr>
        <p:txBody>
          <a:bodyPr>
            <a:normAutofit fontScale="25000" lnSpcReduction="20000"/>
          </a:bodyPr>
          <a:lstStyle/>
          <a:p>
            <a:pPr algn="l">
              <a:lnSpc>
                <a:spcPct val="120000"/>
              </a:lnSpc>
            </a:pPr>
            <a:r>
              <a:rPr lang="en-US" sz="8000" b="0" i="0" dirty="0">
                <a:solidFill>
                  <a:schemeClr val="tx1">
                    <a:lumMod val="50000"/>
                    <a:lumOff val="50000"/>
                  </a:schemeClr>
                </a:solidFill>
                <a:effectLst/>
                <a:latin typeface="Arial Black" panose="020B0A04020102020204" pitchFamily="34" charset="0"/>
                <a:cs typeface="Times New Roman" panose="02020603050405020304" pitchFamily="18" charset="0"/>
              </a:rPr>
              <a:t>1. </a:t>
            </a:r>
            <a:r>
              <a:rPr lang="en-US" sz="8000" b="1" i="0" dirty="0">
                <a:solidFill>
                  <a:schemeClr val="tx1">
                    <a:lumMod val="50000"/>
                    <a:lumOff val="50000"/>
                  </a:schemeClr>
                </a:solidFill>
                <a:effectLst/>
                <a:latin typeface="Arial Black" panose="020B0A04020102020204" pitchFamily="34" charset="0"/>
                <a:cs typeface="Times New Roman" panose="02020603050405020304" pitchFamily="18" charset="0"/>
              </a:rPr>
              <a:t>OSI Model</a:t>
            </a:r>
            <a:r>
              <a:rPr lang="en-US" sz="8000" b="0" i="0" dirty="0">
                <a:solidFill>
                  <a:schemeClr val="tx1">
                    <a:lumMod val="50000"/>
                    <a:lumOff val="50000"/>
                  </a:schemeClr>
                </a:solidFill>
                <a:effectLst/>
                <a:latin typeface="Arial Black" panose="020B0A04020102020204" pitchFamily="34" charset="0"/>
                <a:cs typeface="Times New Roman" panose="02020603050405020304" pitchFamily="18" charset="0"/>
              </a:rPr>
              <a:t> stands for Open System interconnection model.</a:t>
            </a:r>
            <a:br>
              <a:rPr lang="en-US" sz="8000" b="0" i="0" dirty="0">
                <a:solidFill>
                  <a:schemeClr val="tx1">
                    <a:lumMod val="50000"/>
                    <a:lumOff val="50000"/>
                  </a:schemeClr>
                </a:solidFill>
                <a:effectLst/>
                <a:latin typeface="Arial Black" panose="020B0A04020102020204" pitchFamily="34" charset="0"/>
                <a:cs typeface="Times New Roman" panose="02020603050405020304" pitchFamily="18" charset="0"/>
              </a:rPr>
            </a:br>
            <a:r>
              <a:rPr lang="en-US" sz="8000" b="0" i="0" dirty="0">
                <a:solidFill>
                  <a:schemeClr val="tx1">
                    <a:lumMod val="50000"/>
                    <a:lumOff val="50000"/>
                  </a:schemeClr>
                </a:solidFill>
                <a:effectLst/>
                <a:latin typeface="Arial Black" panose="020B0A04020102020204" pitchFamily="34" charset="0"/>
                <a:cs typeface="Times New Roman" panose="02020603050405020304" pitchFamily="18" charset="0"/>
              </a:rPr>
              <a:t>2. </a:t>
            </a:r>
            <a:r>
              <a:rPr lang="en-US" sz="8000" b="1" i="0" dirty="0">
                <a:solidFill>
                  <a:schemeClr val="tx1">
                    <a:lumMod val="50000"/>
                    <a:lumOff val="50000"/>
                  </a:schemeClr>
                </a:solidFill>
                <a:effectLst/>
                <a:latin typeface="Arial Black" panose="020B0A04020102020204" pitchFamily="34" charset="0"/>
                <a:cs typeface="Times New Roman" panose="02020603050405020304" pitchFamily="18" charset="0"/>
              </a:rPr>
              <a:t>OSI Model</a:t>
            </a:r>
            <a:r>
              <a:rPr lang="en-US" sz="8000" b="0" i="0" dirty="0">
                <a:solidFill>
                  <a:schemeClr val="tx1">
                    <a:lumMod val="50000"/>
                    <a:lumOff val="50000"/>
                  </a:schemeClr>
                </a:solidFill>
                <a:effectLst/>
                <a:latin typeface="Arial Black" panose="020B0A04020102020204" pitchFamily="34" charset="0"/>
                <a:cs typeface="Times New Roman" panose="02020603050405020304" pitchFamily="18" charset="0"/>
              </a:rPr>
              <a:t> defines how data is transferred from one computer to another computer.</a:t>
            </a:r>
            <a:br>
              <a:rPr lang="en-US" sz="8000" b="0" i="0" dirty="0">
                <a:solidFill>
                  <a:schemeClr val="tx1">
                    <a:lumMod val="50000"/>
                    <a:lumOff val="50000"/>
                  </a:schemeClr>
                </a:solidFill>
                <a:effectLst/>
                <a:latin typeface="Arial Black" panose="020B0A04020102020204" pitchFamily="34" charset="0"/>
                <a:cs typeface="Times New Roman" panose="02020603050405020304" pitchFamily="18" charset="0"/>
              </a:rPr>
            </a:br>
            <a:r>
              <a:rPr lang="en-US" sz="8000" b="0" i="0" dirty="0">
                <a:solidFill>
                  <a:schemeClr val="tx1">
                    <a:lumMod val="50000"/>
                    <a:lumOff val="50000"/>
                  </a:schemeClr>
                </a:solidFill>
                <a:effectLst/>
                <a:latin typeface="Arial Black" panose="020B0A04020102020204" pitchFamily="34" charset="0"/>
                <a:cs typeface="Times New Roman" panose="02020603050405020304" pitchFamily="18" charset="0"/>
              </a:rPr>
              <a:t>3. In a very basic scenario two computers connected with a LAN and connectors transfer data using the NIC. This forms a computer network, however if both the system uses different operating systems, for example one system runs on windows and other one runs on MacOS then how can data be transferred between these two different systems, here comes the role of a OSI model which is a seven layered model that defines how a data can be transferred between different systems.</a:t>
            </a:r>
            <a:br>
              <a:rPr lang="en-US" sz="2000" b="0" i="0" dirty="0">
                <a:solidFill>
                  <a:srgbClr val="222426"/>
                </a:solidFill>
                <a:effectLst/>
                <a:latin typeface="Times New Roman" panose="02020603050405020304" pitchFamily="18" charset="0"/>
                <a:cs typeface="Times New Roman" panose="02020603050405020304" pitchFamily="18" charset="0"/>
              </a:rPr>
            </a:br>
            <a:endParaRPr lang="en-MY" dirty="0"/>
          </a:p>
        </p:txBody>
      </p:sp>
      <p:sp>
        <p:nvSpPr>
          <p:cNvPr id="4" name="Title 1">
            <a:extLst>
              <a:ext uri="{FF2B5EF4-FFF2-40B4-BE49-F238E27FC236}">
                <a16:creationId xmlns:a16="http://schemas.microsoft.com/office/drawing/2014/main" id="{2856F685-DED1-4979-ADB5-255C080BB8FD}"/>
              </a:ext>
            </a:extLst>
          </p:cNvPr>
          <p:cNvSpPr>
            <a:spLocks noGrp="1"/>
          </p:cNvSpPr>
          <p:nvPr>
            <p:ph type="title"/>
          </p:nvPr>
        </p:nvSpPr>
        <p:spPr>
          <a:xfrm>
            <a:off x="838200" y="771525"/>
            <a:ext cx="10515600" cy="1177347"/>
          </a:xfrm>
        </p:spPr>
        <p:txBody>
          <a:bodyPr>
            <a:normAutofit/>
          </a:bodyPr>
          <a:lstStyle/>
          <a:p>
            <a:r>
              <a:rPr lang="en-US" dirty="0">
                <a:solidFill>
                  <a:schemeClr val="tx1"/>
                </a:solidFill>
                <a:latin typeface="Arial Black" panose="020B0A04020102020204" pitchFamily="34" charset="0"/>
              </a:rPr>
              <a:t>OSI model</a:t>
            </a:r>
            <a:endParaRPr lang="en-MY"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2612993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D8891F-8053-4AE3-AFDC-A264FF730E3D}"/>
              </a:ext>
            </a:extLst>
          </p:cNvPr>
          <p:cNvSpPr>
            <a:spLocks noGrp="1"/>
          </p:cNvSpPr>
          <p:nvPr>
            <p:ph idx="1"/>
          </p:nvPr>
        </p:nvSpPr>
        <p:spPr>
          <a:xfrm>
            <a:off x="554181" y="1401948"/>
            <a:ext cx="9507187" cy="4675579"/>
          </a:xfrm>
        </p:spPr>
        <p:txBody>
          <a:bodyPr>
            <a:normAutofit/>
          </a:bodyPr>
          <a:lstStyle/>
          <a:p>
            <a:pPr algn="l"/>
            <a:br>
              <a:rPr lang="en-US" sz="2000" b="0" i="0" dirty="0">
                <a:solidFill>
                  <a:schemeClr val="tx1">
                    <a:lumMod val="50000"/>
                    <a:lumOff val="50000"/>
                  </a:schemeClr>
                </a:solidFill>
                <a:effectLst/>
                <a:latin typeface="Arial Black" panose="020B0A04020102020204" pitchFamily="34" charset="0"/>
                <a:cs typeface="Times New Roman" panose="02020603050405020304" pitchFamily="18" charset="0"/>
              </a:rPr>
            </a:br>
            <a:r>
              <a:rPr lang="en-US" sz="2000" b="0" i="0" dirty="0">
                <a:solidFill>
                  <a:schemeClr val="tx1">
                    <a:lumMod val="50000"/>
                    <a:lumOff val="50000"/>
                  </a:schemeClr>
                </a:solidFill>
                <a:effectLst/>
                <a:latin typeface="Arial Black" panose="020B0A04020102020204" pitchFamily="34" charset="0"/>
                <a:cs typeface="Times New Roman" panose="02020603050405020304" pitchFamily="18" charset="0"/>
              </a:rPr>
              <a:t>4. </a:t>
            </a:r>
            <a:r>
              <a:rPr lang="en-US" sz="2000" b="1" i="0" dirty="0">
                <a:solidFill>
                  <a:schemeClr val="tx1">
                    <a:lumMod val="50000"/>
                    <a:lumOff val="50000"/>
                  </a:schemeClr>
                </a:solidFill>
                <a:effectLst/>
                <a:latin typeface="Arial Black" panose="020B0A04020102020204" pitchFamily="34" charset="0"/>
                <a:cs typeface="Times New Roman" panose="02020603050405020304" pitchFamily="18" charset="0"/>
              </a:rPr>
              <a:t>OSI model</a:t>
            </a:r>
            <a:r>
              <a:rPr lang="en-US" sz="2000" b="0" i="0" dirty="0">
                <a:solidFill>
                  <a:schemeClr val="tx1">
                    <a:lumMod val="50000"/>
                    <a:lumOff val="50000"/>
                  </a:schemeClr>
                </a:solidFill>
                <a:effectLst/>
                <a:latin typeface="Arial Black" panose="020B0A04020102020204" pitchFamily="34" charset="0"/>
                <a:cs typeface="Times New Roman" panose="02020603050405020304" pitchFamily="18" charset="0"/>
              </a:rPr>
              <a:t> was introduced by International Organization for standardization (ISO) in 1984.</a:t>
            </a:r>
            <a:br>
              <a:rPr lang="en-US" sz="2000" b="0" i="0" dirty="0">
                <a:solidFill>
                  <a:schemeClr val="tx1">
                    <a:lumMod val="50000"/>
                    <a:lumOff val="50000"/>
                  </a:schemeClr>
                </a:solidFill>
                <a:effectLst/>
                <a:latin typeface="Arial Black" panose="020B0A04020102020204" pitchFamily="34" charset="0"/>
                <a:cs typeface="Times New Roman" panose="02020603050405020304" pitchFamily="18" charset="0"/>
              </a:rPr>
            </a:br>
            <a:r>
              <a:rPr lang="en-US" sz="2000" b="0" i="0" dirty="0">
                <a:solidFill>
                  <a:schemeClr val="tx1">
                    <a:lumMod val="50000"/>
                    <a:lumOff val="50000"/>
                  </a:schemeClr>
                </a:solidFill>
                <a:effectLst/>
                <a:latin typeface="Arial Black" panose="020B0A04020102020204" pitchFamily="34" charset="0"/>
                <a:cs typeface="Times New Roman" panose="02020603050405020304" pitchFamily="18" charset="0"/>
              </a:rPr>
              <a:t>5. There are </a:t>
            </a:r>
            <a:r>
              <a:rPr lang="en-US" sz="2000" b="1" i="0" dirty="0">
                <a:solidFill>
                  <a:schemeClr val="tx1">
                    <a:lumMod val="50000"/>
                    <a:lumOff val="50000"/>
                  </a:schemeClr>
                </a:solidFill>
                <a:effectLst/>
                <a:latin typeface="Arial Black" panose="020B0A04020102020204" pitchFamily="34" charset="0"/>
                <a:cs typeface="Times New Roman" panose="02020603050405020304" pitchFamily="18" charset="0"/>
              </a:rPr>
              <a:t>seven layers</a:t>
            </a:r>
            <a:r>
              <a:rPr lang="en-US" sz="2000" b="0" i="0" dirty="0">
                <a:solidFill>
                  <a:schemeClr val="tx1">
                    <a:lumMod val="50000"/>
                    <a:lumOff val="50000"/>
                  </a:schemeClr>
                </a:solidFill>
                <a:effectLst/>
                <a:latin typeface="Arial Black" panose="020B0A04020102020204" pitchFamily="34" charset="0"/>
                <a:cs typeface="Times New Roman" panose="02020603050405020304" pitchFamily="18" charset="0"/>
              </a:rPr>
              <a:t> in a OSI model:</a:t>
            </a:r>
          </a:p>
          <a:p>
            <a:pPr lvl="1">
              <a:buFont typeface="Arial" panose="020B0604020202020204" pitchFamily="34" charset="0"/>
              <a:buChar char="•"/>
            </a:pPr>
            <a:r>
              <a:rPr lang="en-US" sz="2000" b="0" i="0" dirty="0">
                <a:solidFill>
                  <a:schemeClr val="tx1">
                    <a:lumMod val="50000"/>
                    <a:lumOff val="50000"/>
                  </a:schemeClr>
                </a:solidFill>
                <a:effectLst/>
                <a:latin typeface="Arial Black" panose="020B0A04020102020204" pitchFamily="34" charset="0"/>
              </a:rPr>
              <a:t>Layer 7 </a:t>
            </a:r>
            <a:r>
              <a:rPr lang="en-US" sz="2000" b="0" i="0" dirty="0">
                <a:solidFill>
                  <a:schemeClr val="tx1">
                    <a:lumMod val="50000"/>
                    <a:lumOff val="50000"/>
                  </a:schemeClr>
                </a:solidFill>
                <a:effectLst/>
                <a:latin typeface="Arial Black" panose="020B0A04020102020204" pitchFamily="34" charset="0"/>
                <a:sym typeface="Wingdings" panose="05000000000000000000" pitchFamily="2" charset="2"/>
              </a:rPr>
              <a:t> </a:t>
            </a:r>
            <a:r>
              <a:rPr lang="en-US" sz="2000" b="0" i="0" dirty="0">
                <a:solidFill>
                  <a:schemeClr val="tx1">
                    <a:lumMod val="50000"/>
                    <a:lumOff val="50000"/>
                  </a:schemeClr>
                </a:solidFill>
                <a:effectLst/>
                <a:latin typeface="Arial Black" panose="020B0A04020102020204" pitchFamily="34" charset="0"/>
              </a:rPr>
              <a:t>Application layer</a:t>
            </a:r>
          </a:p>
          <a:p>
            <a:pPr lvl="1">
              <a:buFont typeface="Arial" panose="020B0604020202020204" pitchFamily="34" charset="0"/>
              <a:buChar char="•"/>
            </a:pPr>
            <a:r>
              <a:rPr lang="en-US" sz="2000" b="0" i="0" dirty="0">
                <a:solidFill>
                  <a:schemeClr val="tx1">
                    <a:lumMod val="50000"/>
                    <a:lumOff val="50000"/>
                  </a:schemeClr>
                </a:solidFill>
                <a:effectLst/>
                <a:latin typeface="Arial Black" panose="020B0A04020102020204" pitchFamily="34" charset="0"/>
              </a:rPr>
              <a:t>Layer 6 </a:t>
            </a:r>
            <a:r>
              <a:rPr lang="en-US" sz="2000" b="0" i="0" dirty="0">
                <a:solidFill>
                  <a:schemeClr val="tx1">
                    <a:lumMod val="50000"/>
                    <a:lumOff val="50000"/>
                  </a:schemeClr>
                </a:solidFill>
                <a:effectLst/>
                <a:latin typeface="Arial Black" panose="020B0A04020102020204" pitchFamily="34" charset="0"/>
                <a:sym typeface="Wingdings" panose="05000000000000000000" pitchFamily="2" charset="2"/>
              </a:rPr>
              <a:t> </a:t>
            </a:r>
            <a:r>
              <a:rPr lang="en-US" sz="2000" b="0" i="0" dirty="0">
                <a:solidFill>
                  <a:schemeClr val="tx1">
                    <a:lumMod val="50000"/>
                    <a:lumOff val="50000"/>
                  </a:schemeClr>
                </a:solidFill>
                <a:effectLst/>
                <a:latin typeface="Arial Black" panose="020B0A04020102020204" pitchFamily="34" charset="0"/>
              </a:rPr>
              <a:t>Presentation Layer</a:t>
            </a:r>
          </a:p>
          <a:p>
            <a:pPr lvl="1">
              <a:buFont typeface="Arial" panose="020B0604020202020204" pitchFamily="34" charset="0"/>
              <a:buChar char="•"/>
            </a:pPr>
            <a:r>
              <a:rPr lang="en-US" sz="2000" b="0" i="0" dirty="0">
                <a:solidFill>
                  <a:schemeClr val="tx1">
                    <a:lumMod val="50000"/>
                    <a:lumOff val="50000"/>
                  </a:schemeClr>
                </a:solidFill>
                <a:effectLst/>
                <a:latin typeface="Arial Black" panose="020B0A04020102020204" pitchFamily="34" charset="0"/>
              </a:rPr>
              <a:t>Layer 5 </a:t>
            </a:r>
            <a:r>
              <a:rPr lang="en-US" sz="2000" b="0" i="0" dirty="0">
                <a:solidFill>
                  <a:schemeClr val="tx1">
                    <a:lumMod val="50000"/>
                    <a:lumOff val="50000"/>
                  </a:schemeClr>
                </a:solidFill>
                <a:effectLst/>
                <a:latin typeface="Arial Black" panose="020B0A04020102020204" pitchFamily="34" charset="0"/>
                <a:sym typeface="Wingdings" panose="05000000000000000000" pitchFamily="2" charset="2"/>
              </a:rPr>
              <a:t> </a:t>
            </a:r>
            <a:r>
              <a:rPr lang="en-US" sz="2000" b="0" i="0" dirty="0">
                <a:solidFill>
                  <a:schemeClr val="tx1">
                    <a:lumMod val="50000"/>
                    <a:lumOff val="50000"/>
                  </a:schemeClr>
                </a:solidFill>
                <a:effectLst/>
                <a:latin typeface="Arial Black" panose="020B0A04020102020204" pitchFamily="34" charset="0"/>
              </a:rPr>
              <a:t>Session layer</a:t>
            </a:r>
          </a:p>
          <a:p>
            <a:pPr lvl="1">
              <a:buFont typeface="Arial" panose="020B0604020202020204" pitchFamily="34" charset="0"/>
              <a:buChar char="•"/>
            </a:pPr>
            <a:r>
              <a:rPr lang="en-US" sz="2000" b="0" i="0" dirty="0">
                <a:solidFill>
                  <a:schemeClr val="tx1">
                    <a:lumMod val="50000"/>
                    <a:lumOff val="50000"/>
                  </a:schemeClr>
                </a:solidFill>
                <a:effectLst/>
                <a:latin typeface="Arial Black" panose="020B0A04020102020204" pitchFamily="34" charset="0"/>
              </a:rPr>
              <a:t>Layer 4 </a:t>
            </a:r>
            <a:r>
              <a:rPr lang="en-US" sz="2000" b="0" i="0" dirty="0">
                <a:solidFill>
                  <a:schemeClr val="tx1">
                    <a:lumMod val="50000"/>
                    <a:lumOff val="50000"/>
                  </a:schemeClr>
                </a:solidFill>
                <a:effectLst/>
                <a:latin typeface="Arial Black" panose="020B0A04020102020204" pitchFamily="34" charset="0"/>
                <a:sym typeface="Wingdings" panose="05000000000000000000" pitchFamily="2" charset="2"/>
              </a:rPr>
              <a:t> </a:t>
            </a:r>
            <a:r>
              <a:rPr lang="en-US" sz="2000" b="0" i="0" dirty="0">
                <a:solidFill>
                  <a:schemeClr val="tx1">
                    <a:lumMod val="50000"/>
                    <a:lumOff val="50000"/>
                  </a:schemeClr>
                </a:solidFill>
                <a:effectLst/>
                <a:latin typeface="Arial Black" panose="020B0A04020102020204" pitchFamily="34" charset="0"/>
              </a:rPr>
              <a:t>Transport layer</a:t>
            </a:r>
          </a:p>
          <a:p>
            <a:pPr lvl="1">
              <a:buFont typeface="Arial" panose="020B0604020202020204" pitchFamily="34" charset="0"/>
              <a:buChar char="•"/>
            </a:pPr>
            <a:r>
              <a:rPr lang="en-US" sz="2000" b="0" i="0" dirty="0">
                <a:solidFill>
                  <a:schemeClr val="tx1">
                    <a:lumMod val="50000"/>
                    <a:lumOff val="50000"/>
                  </a:schemeClr>
                </a:solidFill>
                <a:effectLst/>
                <a:latin typeface="Arial Black" panose="020B0A04020102020204" pitchFamily="34" charset="0"/>
              </a:rPr>
              <a:t>Layer 3 </a:t>
            </a:r>
            <a:r>
              <a:rPr lang="en-US" sz="2000" b="0" i="0" dirty="0">
                <a:solidFill>
                  <a:schemeClr val="tx1">
                    <a:lumMod val="50000"/>
                    <a:lumOff val="50000"/>
                  </a:schemeClr>
                </a:solidFill>
                <a:effectLst/>
                <a:latin typeface="Arial Black" panose="020B0A04020102020204" pitchFamily="34" charset="0"/>
                <a:sym typeface="Wingdings" panose="05000000000000000000" pitchFamily="2" charset="2"/>
              </a:rPr>
              <a:t> </a:t>
            </a:r>
            <a:r>
              <a:rPr lang="en-US" sz="2000" b="0" i="0" dirty="0">
                <a:solidFill>
                  <a:schemeClr val="tx1">
                    <a:lumMod val="50000"/>
                    <a:lumOff val="50000"/>
                  </a:schemeClr>
                </a:solidFill>
                <a:effectLst/>
                <a:latin typeface="Arial Black" panose="020B0A04020102020204" pitchFamily="34" charset="0"/>
              </a:rPr>
              <a:t>Network Layer</a:t>
            </a:r>
          </a:p>
          <a:p>
            <a:pPr lvl="1">
              <a:buFont typeface="Arial" panose="020B0604020202020204" pitchFamily="34" charset="0"/>
              <a:buChar char="•"/>
            </a:pPr>
            <a:r>
              <a:rPr lang="en-US" sz="2000" b="0" i="0" dirty="0">
                <a:solidFill>
                  <a:schemeClr val="tx1">
                    <a:lumMod val="50000"/>
                    <a:lumOff val="50000"/>
                  </a:schemeClr>
                </a:solidFill>
                <a:effectLst/>
                <a:latin typeface="Arial Black" panose="020B0A04020102020204" pitchFamily="34" charset="0"/>
              </a:rPr>
              <a:t>Layer 2 </a:t>
            </a:r>
            <a:r>
              <a:rPr lang="en-US" sz="2000" b="0" i="0" dirty="0">
                <a:solidFill>
                  <a:schemeClr val="tx1">
                    <a:lumMod val="50000"/>
                    <a:lumOff val="50000"/>
                  </a:schemeClr>
                </a:solidFill>
                <a:effectLst/>
                <a:latin typeface="Arial Black" panose="020B0A04020102020204" pitchFamily="34" charset="0"/>
                <a:sym typeface="Wingdings" panose="05000000000000000000" pitchFamily="2" charset="2"/>
              </a:rPr>
              <a:t> </a:t>
            </a:r>
            <a:r>
              <a:rPr lang="en-US" sz="2000" b="0" i="0" dirty="0">
                <a:solidFill>
                  <a:schemeClr val="tx1">
                    <a:lumMod val="50000"/>
                    <a:lumOff val="50000"/>
                  </a:schemeClr>
                </a:solidFill>
                <a:effectLst/>
                <a:latin typeface="Arial Black" panose="020B0A04020102020204" pitchFamily="34" charset="0"/>
              </a:rPr>
              <a:t>Data Link layer</a:t>
            </a:r>
          </a:p>
          <a:p>
            <a:pPr lvl="1">
              <a:buFont typeface="Arial" panose="020B0604020202020204" pitchFamily="34" charset="0"/>
              <a:buChar char="•"/>
            </a:pPr>
            <a:r>
              <a:rPr lang="en-US" sz="2000" b="0" i="0" dirty="0">
                <a:solidFill>
                  <a:schemeClr val="tx1">
                    <a:lumMod val="50000"/>
                    <a:lumOff val="50000"/>
                  </a:schemeClr>
                </a:solidFill>
                <a:effectLst/>
                <a:latin typeface="Arial Black" panose="020B0A04020102020204" pitchFamily="34" charset="0"/>
              </a:rPr>
              <a:t>Layer 1 </a:t>
            </a:r>
            <a:r>
              <a:rPr lang="en-US" sz="2000" b="0" i="0" dirty="0">
                <a:solidFill>
                  <a:schemeClr val="tx1">
                    <a:lumMod val="50000"/>
                    <a:lumOff val="50000"/>
                  </a:schemeClr>
                </a:solidFill>
                <a:effectLst/>
                <a:latin typeface="Arial Black" panose="020B0A04020102020204" pitchFamily="34" charset="0"/>
                <a:sym typeface="Wingdings" panose="05000000000000000000" pitchFamily="2" charset="2"/>
              </a:rPr>
              <a:t> </a:t>
            </a:r>
            <a:r>
              <a:rPr lang="en-US" sz="2000" b="0" i="0" dirty="0">
                <a:solidFill>
                  <a:schemeClr val="tx1">
                    <a:lumMod val="50000"/>
                    <a:lumOff val="50000"/>
                  </a:schemeClr>
                </a:solidFill>
                <a:effectLst/>
                <a:latin typeface="Arial Black" panose="020B0A04020102020204" pitchFamily="34" charset="0"/>
              </a:rPr>
              <a:t>Physical layer</a:t>
            </a:r>
          </a:p>
          <a:p>
            <a:endParaRPr lang="en-MY" dirty="0"/>
          </a:p>
        </p:txBody>
      </p:sp>
      <p:sp>
        <p:nvSpPr>
          <p:cNvPr id="4" name="Title 1">
            <a:extLst>
              <a:ext uri="{FF2B5EF4-FFF2-40B4-BE49-F238E27FC236}">
                <a16:creationId xmlns:a16="http://schemas.microsoft.com/office/drawing/2014/main" id="{92B71273-C133-4686-B8FE-F121594C6104}"/>
              </a:ext>
            </a:extLst>
          </p:cNvPr>
          <p:cNvSpPr>
            <a:spLocks noGrp="1"/>
          </p:cNvSpPr>
          <p:nvPr>
            <p:ph type="title"/>
          </p:nvPr>
        </p:nvSpPr>
        <p:spPr>
          <a:xfrm>
            <a:off x="838200" y="549853"/>
            <a:ext cx="10515600" cy="770948"/>
          </a:xfrm>
        </p:spPr>
        <p:txBody>
          <a:bodyPr>
            <a:normAutofit/>
          </a:bodyPr>
          <a:lstStyle/>
          <a:p>
            <a:r>
              <a:rPr lang="en-US" dirty="0">
                <a:solidFill>
                  <a:schemeClr val="tx1"/>
                </a:solidFill>
                <a:latin typeface="Arial Black" panose="020B0A04020102020204" pitchFamily="34" charset="0"/>
              </a:rPr>
              <a:t>OSI model</a:t>
            </a:r>
            <a:endParaRPr lang="en-MY"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527608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58E50-7182-4FDC-BCDF-6D5C0A1187FF}"/>
              </a:ext>
            </a:extLst>
          </p:cNvPr>
          <p:cNvSpPr>
            <a:spLocks noGrp="1"/>
          </p:cNvSpPr>
          <p:nvPr>
            <p:ph type="title"/>
          </p:nvPr>
        </p:nvSpPr>
        <p:spPr/>
        <p:txBody>
          <a:bodyPr/>
          <a:lstStyle/>
          <a:p>
            <a:r>
              <a:rPr lang="en-US" dirty="0">
                <a:solidFill>
                  <a:schemeClr val="tx1"/>
                </a:solidFill>
                <a:latin typeface="Arial Black" panose="020B0A04020102020204" pitchFamily="34" charset="0"/>
              </a:rPr>
              <a:t>Summary of OSI layers</a:t>
            </a:r>
            <a:endParaRPr lang="en-MY" dirty="0">
              <a:solidFill>
                <a:schemeClr val="tx1"/>
              </a:solidFill>
              <a:latin typeface="Arial Black" panose="020B0A04020102020204" pitchFamily="34" charset="0"/>
            </a:endParaRPr>
          </a:p>
        </p:txBody>
      </p:sp>
      <p:sp>
        <p:nvSpPr>
          <p:cNvPr id="5" name="Content Placeholder 4">
            <a:extLst>
              <a:ext uri="{FF2B5EF4-FFF2-40B4-BE49-F238E27FC236}">
                <a16:creationId xmlns:a16="http://schemas.microsoft.com/office/drawing/2014/main" id="{551517E9-6F50-46AC-98A9-DD4096174D5A}"/>
              </a:ext>
            </a:extLst>
          </p:cNvPr>
          <p:cNvSpPr txBox="1">
            <a:spLocks noGrp="1"/>
          </p:cNvSpPr>
          <p:nvPr>
            <p:ph idx="1"/>
          </p:nvPr>
        </p:nvSpPr>
        <p:spPr>
          <a:xfrm>
            <a:off x="677334" y="1782156"/>
            <a:ext cx="10671324" cy="4185761"/>
          </a:xfrm>
          <a:prstGeom prst="rect">
            <a:avLst/>
          </a:prstGeom>
          <a:noFill/>
          <a:ln>
            <a:solidFill>
              <a:srgbClr val="FF0000"/>
            </a:solidFill>
          </a:ln>
        </p:spPr>
        <p:txBody>
          <a:bodyPr wrap="square">
            <a:spAutoFit/>
          </a:bodyPr>
          <a:lstStyle/>
          <a:p>
            <a:pPr algn="l">
              <a:buFont typeface="Arial" panose="020B0604020202020204" pitchFamily="34" charset="0"/>
              <a:buChar char="•"/>
            </a:pPr>
            <a:r>
              <a:rPr lang="en-US" b="0" i="0" dirty="0">
                <a:solidFill>
                  <a:srgbClr val="222426"/>
                </a:solidFill>
                <a:effectLst/>
                <a:latin typeface="Arial Black" panose="020B0A04020102020204" pitchFamily="34" charset="0"/>
              </a:rPr>
              <a:t>Layer 7 </a:t>
            </a:r>
            <a:r>
              <a:rPr lang="en-US" b="0" i="0" dirty="0">
                <a:solidFill>
                  <a:srgbClr val="222426"/>
                </a:solidFill>
                <a:effectLst/>
                <a:latin typeface="Arial Black" panose="020B0A04020102020204" pitchFamily="34" charset="0"/>
                <a:sym typeface="Wingdings" panose="05000000000000000000" pitchFamily="2" charset="2"/>
              </a:rPr>
              <a:t> </a:t>
            </a:r>
            <a:r>
              <a:rPr lang="en-US" b="0" i="0" dirty="0">
                <a:solidFill>
                  <a:srgbClr val="222426"/>
                </a:solidFill>
                <a:effectLst/>
                <a:latin typeface="Arial Black" panose="020B0A04020102020204" pitchFamily="34" charset="0"/>
              </a:rPr>
              <a:t>Application layer</a:t>
            </a:r>
            <a:r>
              <a:rPr lang="en-US" b="0" i="0" dirty="0">
                <a:solidFill>
                  <a:srgbClr val="222426"/>
                </a:solidFill>
                <a:effectLst/>
                <a:latin typeface="Arial Black" panose="020B0A04020102020204" pitchFamily="34" charset="0"/>
                <a:sym typeface="Wingdings" panose="05000000000000000000" pitchFamily="2" charset="2"/>
              </a:rPr>
              <a:t> protocols </a:t>
            </a:r>
            <a:r>
              <a:rPr lang="en-US" b="0" i="0" dirty="0">
                <a:solidFill>
                  <a:srgbClr val="222426"/>
                </a:solidFill>
                <a:effectLst/>
                <a:highlight>
                  <a:srgbClr val="00FF00"/>
                </a:highlight>
                <a:latin typeface="Arial Black" panose="020B0A04020102020204" pitchFamily="34" charset="0"/>
                <a:sym typeface="Wingdings" panose="05000000000000000000" pitchFamily="2" charset="2"/>
              </a:rPr>
              <a:t>e.g. https, FTP, SMTP, DHCP </a:t>
            </a:r>
            <a:r>
              <a:rPr lang="en-US" b="0" i="0" dirty="0" err="1">
                <a:solidFill>
                  <a:srgbClr val="222426"/>
                </a:solidFill>
                <a:effectLst/>
                <a:highlight>
                  <a:srgbClr val="00FF00"/>
                </a:highlight>
                <a:latin typeface="Arial Black" panose="020B0A04020102020204" pitchFamily="34" charset="0"/>
                <a:sym typeface="Wingdings" panose="05000000000000000000" pitchFamily="2" charset="2"/>
              </a:rPr>
              <a:t>etc</a:t>
            </a:r>
            <a:endParaRPr lang="en-US" b="0" i="0" dirty="0">
              <a:solidFill>
                <a:srgbClr val="222426"/>
              </a:solidFill>
              <a:effectLst/>
              <a:highlight>
                <a:srgbClr val="00FF00"/>
              </a:highlight>
              <a:latin typeface="Arial Black" panose="020B0A04020102020204" pitchFamily="34" charset="0"/>
            </a:endParaRPr>
          </a:p>
          <a:p>
            <a:pPr algn="l">
              <a:buFont typeface="Arial" panose="020B0604020202020204" pitchFamily="34" charset="0"/>
              <a:buChar char="•"/>
            </a:pPr>
            <a:r>
              <a:rPr lang="en-US" b="0" i="0" dirty="0">
                <a:solidFill>
                  <a:srgbClr val="222426"/>
                </a:solidFill>
                <a:effectLst/>
                <a:latin typeface="Arial Black" panose="020B0A04020102020204" pitchFamily="34" charset="0"/>
              </a:rPr>
              <a:t>Layer 6 </a:t>
            </a:r>
            <a:r>
              <a:rPr lang="en-US" b="0" i="0" dirty="0">
                <a:solidFill>
                  <a:srgbClr val="222426"/>
                </a:solidFill>
                <a:effectLst/>
                <a:latin typeface="Arial Black" panose="020B0A04020102020204" pitchFamily="34" charset="0"/>
                <a:sym typeface="Wingdings" panose="05000000000000000000" pitchFamily="2" charset="2"/>
              </a:rPr>
              <a:t> </a:t>
            </a:r>
            <a:r>
              <a:rPr lang="en-US" b="0" i="0" dirty="0">
                <a:solidFill>
                  <a:srgbClr val="222426"/>
                </a:solidFill>
                <a:effectLst/>
                <a:latin typeface="Arial Black" panose="020B0A04020102020204" pitchFamily="34" charset="0"/>
              </a:rPr>
              <a:t>Presentation Layer</a:t>
            </a:r>
            <a:r>
              <a:rPr lang="en-US" b="0" i="0" dirty="0">
                <a:solidFill>
                  <a:srgbClr val="222426"/>
                </a:solidFill>
                <a:effectLst/>
                <a:latin typeface="Arial Black" panose="020B0A04020102020204" pitchFamily="34" charset="0"/>
                <a:sym typeface="Wingdings" panose="05000000000000000000" pitchFamily="2" charset="2"/>
              </a:rPr>
              <a:t> </a:t>
            </a:r>
            <a:r>
              <a:rPr lang="en-US" b="0" i="0" dirty="0">
                <a:solidFill>
                  <a:srgbClr val="7030A0"/>
                </a:solidFill>
                <a:effectLst/>
                <a:latin typeface="Arial Black" panose="020B0A04020102020204" pitchFamily="34" charset="0"/>
                <a:sym typeface="Wingdings" panose="05000000000000000000" pitchFamily="2" charset="2"/>
              </a:rPr>
              <a:t>Translation, encryption, compression </a:t>
            </a:r>
            <a:r>
              <a:rPr lang="en-MY" b="0" i="0" dirty="0">
                <a:solidFill>
                  <a:srgbClr val="222222"/>
                </a:solidFill>
                <a:effectLst/>
                <a:highlight>
                  <a:srgbClr val="00FF00"/>
                </a:highlight>
                <a:latin typeface="Arial Black" panose="020B0A04020102020204" pitchFamily="34" charset="0"/>
              </a:rPr>
              <a:t>e.g. encryption, ASCII, PNG, MIDI</a:t>
            </a:r>
            <a:endParaRPr lang="en-US" b="0" i="0" dirty="0">
              <a:solidFill>
                <a:srgbClr val="222426"/>
              </a:solidFill>
              <a:effectLst/>
              <a:highlight>
                <a:srgbClr val="00FF00"/>
              </a:highlight>
              <a:latin typeface="Arial Black" panose="020B0A04020102020204" pitchFamily="34" charset="0"/>
            </a:endParaRPr>
          </a:p>
          <a:p>
            <a:pPr algn="l">
              <a:buFont typeface="Arial" panose="020B0604020202020204" pitchFamily="34" charset="0"/>
              <a:buChar char="•"/>
            </a:pPr>
            <a:r>
              <a:rPr lang="en-US" b="0" i="0" dirty="0">
                <a:solidFill>
                  <a:srgbClr val="222426"/>
                </a:solidFill>
                <a:effectLst/>
                <a:latin typeface="Arial Black" panose="020B0A04020102020204" pitchFamily="34" charset="0"/>
              </a:rPr>
              <a:t>Layer 5 </a:t>
            </a:r>
            <a:r>
              <a:rPr lang="en-US" b="0" i="0" dirty="0">
                <a:solidFill>
                  <a:srgbClr val="222426"/>
                </a:solidFill>
                <a:effectLst/>
                <a:latin typeface="Arial Black" panose="020B0A04020102020204" pitchFamily="34" charset="0"/>
                <a:sym typeface="Wingdings" panose="05000000000000000000" pitchFamily="2" charset="2"/>
              </a:rPr>
              <a:t> </a:t>
            </a:r>
            <a:r>
              <a:rPr lang="en-US" b="0" i="0" dirty="0">
                <a:solidFill>
                  <a:srgbClr val="222426"/>
                </a:solidFill>
                <a:effectLst/>
                <a:latin typeface="Arial Black" panose="020B0A04020102020204" pitchFamily="34" charset="0"/>
              </a:rPr>
              <a:t>Session layer </a:t>
            </a:r>
            <a:r>
              <a:rPr lang="en-US" b="0" i="0" dirty="0">
                <a:solidFill>
                  <a:srgbClr val="222426"/>
                </a:solidFill>
                <a:effectLst/>
                <a:latin typeface="Arial Black" panose="020B0A04020102020204" pitchFamily="34" charset="0"/>
                <a:sym typeface="Wingdings" panose="05000000000000000000" pitchFamily="2" charset="2"/>
              </a:rPr>
              <a:t> </a:t>
            </a:r>
            <a:r>
              <a:rPr lang="en-US" b="0" i="0" dirty="0">
                <a:solidFill>
                  <a:srgbClr val="7030A0"/>
                </a:solidFill>
                <a:effectLst/>
                <a:latin typeface="Arial Black" panose="020B0A04020102020204" pitchFamily="34" charset="0"/>
                <a:sym typeface="Wingdings" panose="05000000000000000000" pitchFamily="2" charset="2"/>
              </a:rPr>
              <a:t>authentication, authorization, session </a:t>
            </a:r>
            <a:r>
              <a:rPr lang="en-US" b="0" i="0" dirty="0" err="1">
                <a:solidFill>
                  <a:srgbClr val="7030A0"/>
                </a:solidFill>
                <a:effectLst/>
                <a:latin typeface="Arial Black" panose="020B0A04020102020204" pitchFamily="34" charset="0"/>
                <a:sym typeface="Wingdings" panose="05000000000000000000" pitchFamily="2" charset="2"/>
              </a:rPr>
              <a:t>management</a:t>
            </a:r>
            <a:r>
              <a:rPr lang="en-US" b="0" i="0" dirty="0" err="1">
                <a:solidFill>
                  <a:schemeClr val="tx1"/>
                </a:solidFill>
                <a:effectLst/>
                <a:highlight>
                  <a:srgbClr val="00FF00"/>
                </a:highlight>
                <a:latin typeface="Arial Black" panose="020B0A04020102020204" pitchFamily="34" charset="0"/>
                <a:sym typeface="Wingdings" panose="05000000000000000000" pitchFamily="2" charset="2"/>
              </a:rPr>
              <a:t>e.g</a:t>
            </a:r>
            <a:r>
              <a:rPr lang="en-US" b="0" i="0" dirty="0">
                <a:solidFill>
                  <a:schemeClr val="tx1"/>
                </a:solidFill>
                <a:effectLst/>
                <a:highlight>
                  <a:srgbClr val="00FF00"/>
                </a:highlight>
                <a:latin typeface="Arial Black" panose="020B0A04020102020204" pitchFamily="34" charset="0"/>
                <a:sym typeface="Wingdings" panose="05000000000000000000" pitchFamily="2" charset="2"/>
              </a:rPr>
              <a:t> Syn/Ack</a:t>
            </a:r>
            <a:endParaRPr lang="en-US" b="0" i="0" dirty="0">
              <a:solidFill>
                <a:schemeClr val="tx1"/>
              </a:solidFill>
              <a:effectLst/>
              <a:highlight>
                <a:srgbClr val="00FF00"/>
              </a:highlight>
              <a:latin typeface="Arial Black" panose="020B0A04020102020204" pitchFamily="34" charset="0"/>
            </a:endParaRPr>
          </a:p>
          <a:p>
            <a:pPr>
              <a:buFont typeface="Arial" panose="020B0604020202020204" pitchFamily="34" charset="0"/>
              <a:buChar char="•"/>
            </a:pPr>
            <a:r>
              <a:rPr lang="en-US" b="0" i="0" dirty="0">
                <a:solidFill>
                  <a:srgbClr val="FF0000"/>
                </a:solidFill>
                <a:effectLst/>
                <a:latin typeface="Arial Black" panose="020B0A04020102020204" pitchFamily="34" charset="0"/>
              </a:rPr>
              <a:t>Layer 4 </a:t>
            </a:r>
            <a:r>
              <a:rPr lang="en-US" b="0" i="0" dirty="0">
                <a:solidFill>
                  <a:srgbClr val="FF0000"/>
                </a:solidFill>
                <a:effectLst/>
                <a:latin typeface="Arial Black" panose="020B0A04020102020204" pitchFamily="34" charset="0"/>
                <a:sym typeface="Wingdings" panose="05000000000000000000" pitchFamily="2" charset="2"/>
              </a:rPr>
              <a:t> </a:t>
            </a:r>
            <a:r>
              <a:rPr lang="en-US" b="0" i="0" dirty="0">
                <a:solidFill>
                  <a:srgbClr val="FF0000"/>
                </a:solidFill>
                <a:effectLst/>
                <a:latin typeface="Arial Black" panose="020B0A04020102020204" pitchFamily="34" charset="0"/>
              </a:rPr>
              <a:t>Transport layer (data is in segments) </a:t>
            </a:r>
            <a:r>
              <a:rPr lang="en-US" b="0" i="0" dirty="0">
                <a:solidFill>
                  <a:srgbClr val="FF0000"/>
                </a:solidFill>
                <a:effectLst/>
                <a:latin typeface="Arial Black" panose="020B0A04020102020204" pitchFamily="34" charset="0"/>
                <a:sym typeface="Wingdings" panose="05000000000000000000" pitchFamily="2" charset="2"/>
              </a:rPr>
              <a:t> </a:t>
            </a:r>
            <a:r>
              <a:rPr lang="en-US" b="0" i="0" dirty="0">
                <a:solidFill>
                  <a:srgbClr val="7030A0"/>
                </a:solidFill>
                <a:effectLst/>
                <a:latin typeface="Arial Black" panose="020B0A04020102020204" pitchFamily="34" charset="0"/>
                <a:sym typeface="Wingdings" panose="05000000000000000000" pitchFamily="2" charset="2"/>
              </a:rPr>
              <a:t>segmentation, flow control , flow control, error control, </a:t>
            </a:r>
            <a:r>
              <a:rPr lang="en-US" b="1" i="0" dirty="0">
                <a:solidFill>
                  <a:srgbClr val="7030A0"/>
                </a:solidFill>
                <a:effectLst/>
                <a:latin typeface="Arial Black" panose="020B0A04020102020204" pitchFamily="34" charset="0"/>
              </a:rPr>
              <a:t>Connection oriented transmission, Connectionless transmission</a:t>
            </a:r>
            <a:r>
              <a:rPr lang="en-US" b="1" i="0" dirty="0">
                <a:solidFill>
                  <a:schemeClr val="tx1"/>
                </a:solidFill>
                <a:effectLst/>
                <a:latin typeface="Arial Black" panose="020B0A04020102020204" pitchFamily="34" charset="0"/>
                <a:sym typeface="Wingdings" panose="05000000000000000000" pitchFamily="2" charset="2"/>
              </a:rPr>
              <a:t> </a:t>
            </a:r>
            <a:r>
              <a:rPr lang="en-US" b="1" i="0" dirty="0" err="1">
                <a:solidFill>
                  <a:schemeClr val="tx1"/>
                </a:solidFill>
                <a:effectLst/>
                <a:highlight>
                  <a:srgbClr val="00FF00"/>
                </a:highlight>
                <a:latin typeface="Arial Black" panose="020B0A04020102020204" pitchFamily="34" charset="0"/>
                <a:sym typeface="Wingdings" panose="05000000000000000000" pitchFamily="2" charset="2"/>
              </a:rPr>
              <a:t>e.g</a:t>
            </a:r>
            <a:r>
              <a:rPr lang="en-US" b="1" i="0" dirty="0">
                <a:solidFill>
                  <a:schemeClr val="tx1"/>
                </a:solidFill>
                <a:effectLst/>
                <a:highlight>
                  <a:srgbClr val="00FF00"/>
                </a:highlight>
                <a:latin typeface="Arial Black" panose="020B0A04020102020204" pitchFamily="34" charset="0"/>
                <a:sym typeface="Wingdings" panose="05000000000000000000" pitchFamily="2" charset="2"/>
              </a:rPr>
              <a:t> TCP, UDP, port numbers</a:t>
            </a:r>
            <a:endParaRPr lang="en-US" b="1" i="0" dirty="0">
              <a:solidFill>
                <a:schemeClr val="tx1"/>
              </a:solidFill>
              <a:effectLst/>
              <a:highlight>
                <a:srgbClr val="00FF00"/>
              </a:highlight>
              <a:latin typeface="Arial Black" panose="020B0A04020102020204" pitchFamily="34" charset="0"/>
            </a:endParaRPr>
          </a:p>
          <a:p>
            <a:pPr algn="l">
              <a:buFont typeface="Arial" panose="020B0604020202020204" pitchFamily="34" charset="0"/>
              <a:buChar char="•"/>
            </a:pPr>
            <a:r>
              <a:rPr lang="en-US" b="0" i="0" dirty="0">
                <a:solidFill>
                  <a:srgbClr val="FF0000"/>
                </a:solidFill>
                <a:effectLst/>
                <a:latin typeface="Arial Black" panose="020B0A04020102020204" pitchFamily="34" charset="0"/>
              </a:rPr>
              <a:t>Layer 3 </a:t>
            </a:r>
            <a:r>
              <a:rPr lang="en-US" b="0" i="0" dirty="0">
                <a:solidFill>
                  <a:srgbClr val="FF0000"/>
                </a:solidFill>
                <a:effectLst/>
                <a:latin typeface="Arial Black" panose="020B0A04020102020204" pitchFamily="34" charset="0"/>
                <a:sym typeface="Wingdings" panose="05000000000000000000" pitchFamily="2" charset="2"/>
              </a:rPr>
              <a:t> </a:t>
            </a:r>
            <a:r>
              <a:rPr lang="en-US" b="0" i="0" dirty="0">
                <a:solidFill>
                  <a:srgbClr val="FF0000"/>
                </a:solidFill>
                <a:effectLst/>
                <a:latin typeface="Arial Black" panose="020B0A04020102020204" pitchFamily="34" charset="0"/>
              </a:rPr>
              <a:t>Network Layer (data is in packets)</a:t>
            </a:r>
            <a:r>
              <a:rPr lang="en-US" b="0" i="0" dirty="0">
                <a:solidFill>
                  <a:srgbClr val="7030A0"/>
                </a:solidFill>
                <a:effectLst/>
                <a:latin typeface="Arial Black" panose="020B0A04020102020204" pitchFamily="34" charset="0"/>
                <a:sym typeface="Wingdings" panose="05000000000000000000" pitchFamily="2" charset="2"/>
              </a:rPr>
              <a:t> logical  address, routing, path determination (</a:t>
            </a:r>
            <a:r>
              <a:rPr lang="en-US" b="0" i="0" dirty="0">
                <a:solidFill>
                  <a:schemeClr val="tx1"/>
                </a:solidFill>
                <a:effectLst/>
                <a:highlight>
                  <a:srgbClr val="00FF00"/>
                </a:highlight>
                <a:latin typeface="Arial Black" panose="020B0A04020102020204" pitchFamily="34" charset="0"/>
                <a:sym typeface="Wingdings" panose="05000000000000000000" pitchFamily="2" charset="2"/>
              </a:rPr>
              <a:t>e.g. IP, routes</a:t>
            </a:r>
            <a:endParaRPr lang="en-US" b="0" i="0" dirty="0">
              <a:solidFill>
                <a:schemeClr val="tx1"/>
              </a:solidFill>
              <a:effectLst/>
              <a:highlight>
                <a:srgbClr val="00FF00"/>
              </a:highlight>
              <a:latin typeface="Arial Black" panose="020B0A04020102020204" pitchFamily="34" charset="0"/>
            </a:endParaRPr>
          </a:p>
          <a:p>
            <a:pPr algn="l">
              <a:buFont typeface="Arial" panose="020B0604020202020204" pitchFamily="34" charset="0"/>
              <a:buChar char="•"/>
            </a:pPr>
            <a:r>
              <a:rPr lang="en-US" b="0" i="0" dirty="0">
                <a:solidFill>
                  <a:srgbClr val="222426"/>
                </a:solidFill>
                <a:effectLst/>
                <a:latin typeface="Arial Black" panose="020B0A04020102020204" pitchFamily="34" charset="0"/>
              </a:rPr>
              <a:t>Layer 2 </a:t>
            </a:r>
            <a:r>
              <a:rPr lang="en-US" b="0" i="0" dirty="0">
                <a:solidFill>
                  <a:srgbClr val="222426"/>
                </a:solidFill>
                <a:effectLst/>
                <a:latin typeface="Arial Black" panose="020B0A04020102020204" pitchFamily="34" charset="0"/>
                <a:sym typeface="Wingdings" panose="05000000000000000000" pitchFamily="2" charset="2"/>
              </a:rPr>
              <a:t> </a:t>
            </a:r>
            <a:r>
              <a:rPr lang="en-US" b="0" i="0" dirty="0">
                <a:solidFill>
                  <a:srgbClr val="222426"/>
                </a:solidFill>
                <a:effectLst/>
                <a:latin typeface="Arial Black" panose="020B0A04020102020204" pitchFamily="34" charset="0"/>
              </a:rPr>
              <a:t>Data Link layer </a:t>
            </a:r>
            <a:r>
              <a:rPr lang="en-US" b="0" i="0" dirty="0">
                <a:solidFill>
                  <a:srgbClr val="FF0000"/>
                </a:solidFill>
                <a:effectLst/>
                <a:latin typeface="Arial Black" panose="020B0A04020102020204" pitchFamily="34" charset="0"/>
              </a:rPr>
              <a:t>(data is in frames</a:t>
            </a:r>
            <a:r>
              <a:rPr lang="en-US" b="0" i="0" dirty="0">
                <a:solidFill>
                  <a:schemeClr val="bg1"/>
                </a:solidFill>
                <a:effectLst/>
                <a:highlight>
                  <a:srgbClr val="00FF00"/>
                </a:highlight>
                <a:latin typeface="Arial Black" panose="020B0A04020102020204" pitchFamily="34" charset="0"/>
              </a:rPr>
              <a:t>) </a:t>
            </a:r>
            <a:r>
              <a:rPr lang="en-US" b="0" i="0" dirty="0" err="1">
                <a:solidFill>
                  <a:schemeClr val="tx1"/>
                </a:solidFill>
                <a:effectLst/>
                <a:highlight>
                  <a:srgbClr val="00FF00"/>
                </a:highlight>
                <a:latin typeface="Arial Black" panose="020B0A04020102020204" pitchFamily="34" charset="0"/>
              </a:rPr>
              <a:t>e.g</a:t>
            </a:r>
            <a:r>
              <a:rPr lang="en-US" b="0" i="0" dirty="0">
                <a:solidFill>
                  <a:schemeClr val="tx1"/>
                </a:solidFill>
                <a:effectLst/>
                <a:highlight>
                  <a:srgbClr val="00FF00"/>
                </a:highlight>
                <a:latin typeface="Arial Black" panose="020B0A04020102020204" pitchFamily="34" charset="0"/>
              </a:rPr>
              <a:t> MAC, switches </a:t>
            </a:r>
          </a:p>
          <a:p>
            <a:pPr algn="l">
              <a:buFont typeface="Arial" panose="020B0604020202020204" pitchFamily="34" charset="0"/>
              <a:buChar char="•"/>
            </a:pPr>
            <a:r>
              <a:rPr lang="en-US" b="0" i="0" dirty="0">
                <a:solidFill>
                  <a:srgbClr val="222426"/>
                </a:solidFill>
                <a:effectLst/>
                <a:latin typeface="Arial Black" panose="020B0A04020102020204" pitchFamily="34" charset="0"/>
              </a:rPr>
              <a:t>Layer 1 </a:t>
            </a:r>
            <a:r>
              <a:rPr lang="en-US" b="0" i="0" dirty="0">
                <a:solidFill>
                  <a:srgbClr val="222426"/>
                </a:solidFill>
                <a:effectLst/>
                <a:latin typeface="Arial Black" panose="020B0A04020102020204" pitchFamily="34" charset="0"/>
                <a:sym typeface="Wingdings" panose="05000000000000000000" pitchFamily="2" charset="2"/>
              </a:rPr>
              <a:t> </a:t>
            </a:r>
            <a:r>
              <a:rPr lang="en-US" b="0" i="0" dirty="0">
                <a:solidFill>
                  <a:srgbClr val="222426"/>
                </a:solidFill>
                <a:effectLst/>
                <a:latin typeface="Arial Black" panose="020B0A04020102020204" pitchFamily="34" charset="0"/>
              </a:rPr>
              <a:t>Physical layer </a:t>
            </a:r>
            <a:r>
              <a:rPr lang="en-US" b="0" i="0" dirty="0">
                <a:solidFill>
                  <a:srgbClr val="FF0000"/>
                </a:solidFill>
                <a:effectLst/>
                <a:latin typeface="Arial Black" panose="020B0A04020102020204" pitchFamily="34" charset="0"/>
              </a:rPr>
              <a:t>(data is in bits (1001011)) </a:t>
            </a:r>
            <a:r>
              <a:rPr lang="en-US" b="0" i="0" dirty="0" err="1">
                <a:solidFill>
                  <a:schemeClr val="tx1"/>
                </a:solidFill>
                <a:effectLst/>
                <a:highlight>
                  <a:srgbClr val="00FF00"/>
                </a:highlight>
                <a:latin typeface="Arial Black" panose="020B0A04020102020204" pitchFamily="34" charset="0"/>
              </a:rPr>
              <a:t>e.g</a:t>
            </a:r>
            <a:r>
              <a:rPr lang="en-US" b="0" i="0" dirty="0">
                <a:solidFill>
                  <a:schemeClr val="tx1"/>
                </a:solidFill>
                <a:effectLst/>
                <a:highlight>
                  <a:srgbClr val="00FF00"/>
                </a:highlight>
                <a:latin typeface="Arial Black" panose="020B0A04020102020204" pitchFamily="34" charset="0"/>
              </a:rPr>
              <a:t> cable: RJ45</a:t>
            </a:r>
          </a:p>
        </p:txBody>
      </p:sp>
    </p:spTree>
    <p:extLst>
      <p:ext uri="{BB962C8B-B14F-4D97-AF65-F5344CB8AC3E}">
        <p14:creationId xmlns:p14="http://schemas.microsoft.com/office/powerpoint/2010/main" val="2646752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AC0F4-9E6A-4D8E-BF05-32731B137DA5}"/>
              </a:ext>
            </a:extLst>
          </p:cNvPr>
          <p:cNvSpPr>
            <a:spLocks noGrp="1"/>
          </p:cNvSpPr>
          <p:nvPr>
            <p:ph type="title"/>
          </p:nvPr>
        </p:nvSpPr>
        <p:spPr>
          <a:xfrm>
            <a:off x="413982" y="147935"/>
            <a:ext cx="8596668" cy="747415"/>
          </a:xfrm>
        </p:spPr>
        <p:txBody>
          <a:bodyPr/>
          <a:lstStyle/>
          <a:p>
            <a:r>
              <a:rPr lang="en-MY" b="1" i="0" dirty="0">
                <a:solidFill>
                  <a:srgbClr val="444542"/>
                </a:solidFill>
                <a:effectLst/>
                <a:latin typeface="Arial Black" panose="020B0A04020102020204" pitchFamily="34" charset="0"/>
              </a:rPr>
              <a:t>Computer Network TCP/IP model</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3D38DDB2-74BA-404F-850C-EF99506F2DEA}"/>
              </a:ext>
            </a:extLst>
          </p:cNvPr>
          <p:cNvSpPr>
            <a:spLocks noGrp="1"/>
          </p:cNvSpPr>
          <p:nvPr>
            <p:ph idx="1"/>
          </p:nvPr>
        </p:nvSpPr>
        <p:spPr>
          <a:xfrm>
            <a:off x="561975" y="1076326"/>
            <a:ext cx="8448675" cy="4552950"/>
          </a:xfrm>
        </p:spPr>
        <p:txBody>
          <a:bodyPr>
            <a:noAutofit/>
          </a:bodyPr>
          <a:lstStyle/>
          <a:p>
            <a:r>
              <a:rPr lang="en-US" sz="2000" b="1" i="0" dirty="0">
                <a:solidFill>
                  <a:srgbClr val="222222"/>
                </a:solidFill>
                <a:effectLst/>
                <a:latin typeface="Arial Black" panose="020B0A04020102020204" pitchFamily="34" charset="0"/>
              </a:rPr>
              <a:t>TCP</a:t>
            </a:r>
            <a:r>
              <a:rPr lang="en-US" sz="2000" b="0" i="0" dirty="0">
                <a:solidFill>
                  <a:srgbClr val="222222"/>
                </a:solidFill>
                <a:effectLst/>
                <a:latin typeface="Arial Black" panose="020B0A04020102020204" pitchFamily="34" charset="0"/>
              </a:rPr>
              <a:t>/</a:t>
            </a:r>
            <a:r>
              <a:rPr lang="en-US" sz="2000" b="1" i="0" dirty="0">
                <a:solidFill>
                  <a:srgbClr val="222222"/>
                </a:solidFill>
                <a:effectLst/>
                <a:latin typeface="Arial Black" panose="020B0A04020102020204" pitchFamily="34" charset="0"/>
              </a:rPr>
              <a:t>IP</a:t>
            </a:r>
            <a:r>
              <a:rPr lang="en-US" sz="2000" b="0" i="0" dirty="0">
                <a:solidFill>
                  <a:srgbClr val="222222"/>
                </a:solidFill>
                <a:effectLst/>
                <a:latin typeface="Arial Black" panose="020B0A04020102020204" pitchFamily="34" charset="0"/>
              </a:rPr>
              <a:t> Reference </a:t>
            </a:r>
            <a:r>
              <a:rPr lang="en-US" sz="2000" b="1" i="0" dirty="0">
                <a:solidFill>
                  <a:srgbClr val="222222"/>
                </a:solidFill>
                <a:effectLst/>
                <a:latin typeface="Arial Black" panose="020B0A04020102020204" pitchFamily="34" charset="0"/>
              </a:rPr>
              <a:t>Model</a:t>
            </a:r>
            <a:r>
              <a:rPr lang="en-US" sz="2000" b="0" i="0" dirty="0">
                <a:solidFill>
                  <a:srgbClr val="222222"/>
                </a:solidFill>
                <a:effectLst/>
                <a:latin typeface="Arial Black" panose="020B0A04020102020204" pitchFamily="34" charset="0"/>
              </a:rPr>
              <a:t> is a four-layered suite of communication protocols. It was developed by the DoD (Department of Defense) in the 1960s. It is named after the two main protocols that are used in the </a:t>
            </a:r>
            <a:r>
              <a:rPr lang="en-US" sz="2000" b="1" i="0" dirty="0">
                <a:solidFill>
                  <a:srgbClr val="222222"/>
                </a:solidFill>
                <a:effectLst/>
                <a:latin typeface="Arial Black" panose="020B0A04020102020204" pitchFamily="34" charset="0"/>
              </a:rPr>
              <a:t>model</a:t>
            </a:r>
            <a:r>
              <a:rPr lang="en-US" sz="2000" b="0" i="0" dirty="0">
                <a:solidFill>
                  <a:srgbClr val="222222"/>
                </a:solidFill>
                <a:effectLst/>
                <a:latin typeface="Arial Black" panose="020B0A04020102020204" pitchFamily="34" charset="0"/>
              </a:rPr>
              <a:t>, namely, </a:t>
            </a:r>
            <a:r>
              <a:rPr lang="en-US" sz="2000" b="1" i="0" dirty="0">
                <a:solidFill>
                  <a:srgbClr val="222222"/>
                </a:solidFill>
                <a:effectLst/>
                <a:latin typeface="Arial Black" panose="020B0A04020102020204" pitchFamily="34" charset="0"/>
              </a:rPr>
              <a:t> </a:t>
            </a:r>
            <a:r>
              <a:rPr lang="en-MY" sz="2000" b="1" i="0" dirty="0">
                <a:solidFill>
                  <a:srgbClr val="000000"/>
                </a:solidFill>
                <a:effectLst/>
                <a:latin typeface="Arial Black" panose="020B0A04020102020204" pitchFamily="34" charset="0"/>
              </a:rPr>
              <a:t>TCP</a:t>
            </a:r>
            <a:r>
              <a:rPr lang="en-MY" sz="2000" b="0" i="0" dirty="0">
                <a:solidFill>
                  <a:srgbClr val="000000"/>
                </a:solidFill>
                <a:effectLst/>
                <a:latin typeface="Arial Black" panose="020B0A04020102020204" pitchFamily="34" charset="0"/>
              </a:rPr>
              <a:t> (Transmission Control Protocol) and </a:t>
            </a:r>
            <a:r>
              <a:rPr lang="en-MY" sz="2000" b="1" i="0" dirty="0">
                <a:solidFill>
                  <a:srgbClr val="000000"/>
                </a:solidFill>
                <a:effectLst/>
                <a:latin typeface="Arial Black" panose="020B0A04020102020204" pitchFamily="34" charset="0"/>
              </a:rPr>
              <a:t>IP</a:t>
            </a:r>
            <a:r>
              <a:rPr lang="en-MY" sz="2000" b="0" i="0" dirty="0">
                <a:solidFill>
                  <a:srgbClr val="000000"/>
                </a:solidFill>
                <a:effectLst/>
                <a:latin typeface="Arial Black" panose="020B0A04020102020204" pitchFamily="34" charset="0"/>
              </a:rPr>
              <a:t> (Internet Protocol).</a:t>
            </a:r>
          </a:p>
          <a:p>
            <a:r>
              <a:rPr lang="en-US" sz="2000" b="1" i="0" dirty="0">
                <a:solidFill>
                  <a:srgbClr val="222222"/>
                </a:solidFill>
                <a:effectLst/>
                <a:latin typeface="Arial Black" panose="020B0A04020102020204" pitchFamily="34" charset="0"/>
              </a:rPr>
              <a:t>TCP/IP</a:t>
            </a:r>
            <a:r>
              <a:rPr lang="en-US" sz="2000" b="0" i="0" dirty="0">
                <a:solidFill>
                  <a:srgbClr val="222222"/>
                </a:solidFill>
                <a:effectLst/>
                <a:latin typeface="Arial Black" panose="020B0A04020102020204" pitchFamily="34" charset="0"/>
              </a:rPr>
              <a:t> is a set of standardized </a:t>
            </a:r>
            <a:r>
              <a:rPr lang="en-US" sz="2000" b="0" i="0" dirty="0">
                <a:solidFill>
                  <a:srgbClr val="FF0000"/>
                </a:solidFill>
                <a:effectLst/>
                <a:latin typeface="Arial Black" panose="020B0A04020102020204" pitchFamily="34" charset="0"/>
              </a:rPr>
              <a:t>rules</a:t>
            </a:r>
            <a:r>
              <a:rPr lang="en-US" sz="2000" b="0" i="0" dirty="0">
                <a:solidFill>
                  <a:srgbClr val="222222"/>
                </a:solidFill>
                <a:effectLst/>
                <a:latin typeface="Arial Black" panose="020B0A04020102020204" pitchFamily="34" charset="0"/>
              </a:rPr>
              <a:t> that allow computers </a:t>
            </a:r>
            <a:r>
              <a:rPr lang="en-US" sz="2000" b="0" i="0" dirty="0">
                <a:solidFill>
                  <a:srgbClr val="FF0000"/>
                </a:solidFill>
                <a:effectLst/>
                <a:latin typeface="Arial Black" panose="020B0A04020102020204" pitchFamily="34" charset="0"/>
              </a:rPr>
              <a:t>to communicate </a:t>
            </a:r>
            <a:r>
              <a:rPr lang="en-US" sz="2000" b="0" i="0" dirty="0">
                <a:solidFill>
                  <a:srgbClr val="222222"/>
                </a:solidFill>
                <a:effectLst/>
                <a:latin typeface="Arial Black" panose="020B0A04020102020204" pitchFamily="34" charset="0"/>
              </a:rPr>
              <a:t>on a network such as the </a:t>
            </a:r>
            <a:r>
              <a:rPr lang="en-US" sz="2000" b="1" i="0" dirty="0">
                <a:solidFill>
                  <a:srgbClr val="222222"/>
                </a:solidFill>
                <a:effectLst/>
                <a:latin typeface="Arial Black" panose="020B0A04020102020204" pitchFamily="34" charset="0"/>
              </a:rPr>
              <a:t>internet.</a:t>
            </a:r>
          </a:p>
          <a:p>
            <a:r>
              <a:rPr lang="en-US" sz="2000" b="1" i="0" dirty="0">
                <a:effectLst/>
                <a:latin typeface="Arial Black" panose="020B0A04020102020204" pitchFamily="34" charset="0"/>
              </a:rPr>
              <a:t>IP</a:t>
            </a:r>
            <a:r>
              <a:rPr lang="en-US" sz="2000" b="0" i="0" dirty="0">
                <a:effectLst/>
                <a:latin typeface="Arial Black" panose="020B0A04020102020204" pitchFamily="34" charset="0"/>
              </a:rPr>
              <a:t> is the part that </a:t>
            </a:r>
            <a:r>
              <a:rPr lang="en-US" sz="2000" b="0" i="0" dirty="0">
                <a:solidFill>
                  <a:srgbClr val="FF0000"/>
                </a:solidFill>
                <a:effectLst/>
                <a:latin typeface="Arial Black" panose="020B0A04020102020204" pitchFamily="34" charset="0"/>
              </a:rPr>
              <a:t>obtains the address </a:t>
            </a:r>
            <a:r>
              <a:rPr lang="en-US" sz="2000" b="0" i="0" dirty="0">
                <a:effectLst/>
                <a:latin typeface="Arial Black" panose="020B0A04020102020204" pitchFamily="34" charset="0"/>
              </a:rPr>
              <a:t>to which data is sent. </a:t>
            </a:r>
          </a:p>
          <a:p>
            <a:r>
              <a:rPr lang="en-US" sz="2000" b="1" i="0" dirty="0">
                <a:effectLst/>
                <a:latin typeface="Arial Black" panose="020B0A04020102020204" pitchFamily="34" charset="0"/>
              </a:rPr>
              <a:t>TCP</a:t>
            </a:r>
            <a:r>
              <a:rPr lang="en-US" sz="2000" b="0" i="0" dirty="0">
                <a:effectLst/>
                <a:latin typeface="Arial Black" panose="020B0A04020102020204" pitchFamily="34" charset="0"/>
              </a:rPr>
              <a:t> is responsible for </a:t>
            </a:r>
            <a:r>
              <a:rPr lang="en-US" sz="2000" b="0" i="0" dirty="0">
                <a:solidFill>
                  <a:srgbClr val="FF0000"/>
                </a:solidFill>
                <a:effectLst/>
                <a:latin typeface="Arial Black" panose="020B0A04020102020204" pitchFamily="34" charset="0"/>
              </a:rPr>
              <a:t>data delivery once </a:t>
            </a:r>
            <a:r>
              <a:rPr lang="en-US" sz="2000" b="0" i="0" dirty="0">
                <a:effectLst/>
                <a:latin typeface="Arial Black" panose="020B0A04020102020204" pitchFamily="34" charset="0"/>
              </a:rPr>
              <a:t>that </a:t>
            </a:r>
            <a:r>
              <a:rPr lang="en-US" sz="2000" b="0" i="0" dirty="0">
                <a:effectLst/>
                <a:latin typeface="Arial Black" panose="020B0A04020102020204" pitchFamily="34" charset="0"/>
                <a:hlinkClick r:id="rId2"/>
              </a:rPr>
              <a:t>IP address</a:t>
            </a:r>
            <a:r>
              <a:rPr lang="en-US" sz="2000" b="0" i="0" dirty="0">
                <a:effectLst/>
                <a:latin typeface="Arial Black" panose="020B0A04020102020204" pitchFamily="34" charset="0"/>
              </a:rPr>
              <a:t> has been found.</a:t>
            </a:r>
          </a:p>
        </p:txBody>
      </p:sp>
      <p:sp>
        <p:nvSpPr>
          <p:cNvPr id="4" name="TextBox 3">
            <a:extLst>
              <a:ext uri="{FF2B5EF4-FFF2-40B4-BE49-F238E27FC236}">
                <a16:creationId xmlns:a16="http://schemas.microsoft.com/office/drawing/2014/main" id="{C18ADC81-C7F4-41F5-AE1F-C94CFC77D21B}"/>
              </a:ext>
            </a:extLst>
          </p:cNvPr>
          <p:cNvSpPr txBox="1"/>
          <p:nvPr/>
        </p:nvSpPr>
        <p:spPr>
          <a:xfrm>
            <a:off x="4488872" y="6063734"/>
            <a:ext cx="6631709" cy="646331"/>
          </a:xfrm>
          <a:prstGeom prst="rect">
            <a:avLst/>
          </a:prstGeom>
          <a:noFill/>
        </p:spPr>
        <p:txBody>
          <a:bodyPr wrap="square" rtlCol="0">
            <a:spAutoFit/>
          </a:bodyPr>
          <a:lstStyle/>
          <a:p>
            <a:r>
              <a:rPr lang="en-MY" dirty="0">
                <a:hlinkClick r:id="rId3">
                  <a:extLst>
                    <a:ext uri="{A12FA001-AC4F-418D-AE19-62706E023703}">
                      <ahyp:hlinkClr xmlns:ahyp="http://schemas.microsoft.com/office/drawing/2018/hyperlinkcolor" val="tx"/>
                    </a:ext>
                  </a:extLst>
                </a:hlinkClick>
              </a:rPr>
              <a:t>https://www.tutorialspoint.com/ipv4/ipv4_tcpip_model.htm</a:t>
            </a:r>
            <a:endParaRPr lang="en-MY" dirty="0"/>
          </a:p>
          <a:p>
            <a:r>
              <a:rPr lang="en-MY" dirty="0"/>
              <a:t>https://www.avast.com/c-what-is-tcp-ip</a:t>
            </a:r>
          </a:p>
        </p:txBody>
      </p:sp>
    </p:spTree>
    <p:extLst>
      <p:ext uri="{BB962C8B-B14F-4D97-AF65-F5344CB8AC3E}">
        <p14:creationId xmlns:p14="http://schemas.microsoft.com/office/powerpoint/2010/main" val="3683420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AC0F4-9E6A-4D8E-BF05-32731B137DA5}"/>
              </a:ext>
            </a:extLst>
          </p:cNvPr>
          <p:cNvSpPr>
            <a:spLocks noGrp="1"/>
          </p:cNvSpPr>
          <p:nvPr>
            <p:ph type="title"/>
          </p:nvPr>
        </p:nvSpPr>
        <p:spPr>
          <a:xfrm>
            <a:off x="413982" y="147935"/>
            <a:ext cx="8596668" cy="747415"/>
          </a:xfrm>
        </p:spPr>
        <p:txBody>
          <a:bodyPr/>
          <a:lstStyle/>
          <a:p>
            <a:r>
              <a:rPr lang="en-MY" b="1" i="0" dirty="0">
                <a:solidFill>
                  <a:srgbClr val="444542"/>
                </a:solidFill>
                <a:effectLst/>
                <a:latin typeface="Arial Black" panose="020B0A04020102020204" pitchFamily="34" charset="0"/>
              </a:rPr>
              <a:t>Computer Network TCP/IP model</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3D38DDB2-74BA-404F-850C-EF99506F2DEA}"/>
              </a:ext>
            </a:extLst>
          </p:cNvPr>
          <p:cNvSpPr>
            <a:spLocks noGrp="1"/>
          </p:cNvSpPr>
          <p:nvPr>
            <p:ph idx="1"/>
          </p:nvPr>
        </p:nvSpPr>
        <p:spPr>
          <a:xfrm>
            <a:off x="561975" y="1076326"/>
            <a:ext cx="8448675" cy="4552950"/>
          </a:xfrm>
        </p:spPr>
        <p:txBody>
          <a:bodyPr>
            <a:noAutofit/>
          </a:bodyPr>
          <a:lstStyle/>
          <a:p>
            <a:r>
              <a:rPr lang="en-US" sz="2000" b="0" i="0" dirty="0">
                <a:solidFill>
                  <a:srgbClr val="000000"/>
                </a:solidFill>
                <a:effectLst/>
                <a:latin typeface="Arial Black" panose="020B0A04020102020204" pitchFamily="34" charset="0"/>
              </a:rPr>
              <a:t>IP provides a mechanism to uniquely </a:t>
            </a:r>
            <a:r>
              <a:rPr lang="en-US" sz="2000" b="0" i="0" dirty="0">
                <a:solidFill>
                  <a:srgbClr val="FF0000"/>
                </a:solidFill>
                <a:effectLst/>
                <a:latin typeface="Arial Black" panose="020B0A04020102020204" pitchFamily="34" charset="0"/>
              </a:rPr>
              <a:t>identify hosts </a:t>
            </a:r>
            <a:r>
              <a:rPr lang="en-US" sz="2000" b="0" i="0" dirty="0">
                <a:solidFill>
                  <a:srgbClr val="000000"/>
                </a:solidFill>
                <a:effectLst/>
                <a:latin typeface="Arial Black" panose="020B0A04020102020204" pitchFamily="34" charset="0"/>
              </a:rPr>
              <a:t>by an </a:t>
            </a:r>
            <a:r>
              <a:rPr lang="en-US" sz="2000" b="0" i="0" dirty="0">
                <a:solidFill>
                  <a:srgbClr val="FF0000"/>
                </a:solidFill>
                <a:effectLst/>
                <a:latin typeface="Arial Black" panose="020B0A04020102020204" pitchFamily="34" charset="0"/>
              </a:rPr>
              <a:t>IP addressing scheme</a:t>
            </a:r>
            <a:r>
              <a:rPr lang="en-US" sz="2000" b="0" i="0" dirty="0">
                <a:solidFill>
                  <a:srgbClr val="000000"/>
                </a:solidFill>
                <a:effectLst/>
                <a:latin typeface="Arial Black" panose="020B0A04020102020204" pitchFamily="34" charset="0"/>
              </a:rPr>
              <a:t>. IP uses best effort delivery, i.e. it does not guarantee that packets would be delivered to the destined host, but it will do its best to reach the destination. Internet Protocol version 4 uses 32-bit logical address.</a:t>
            </a:r>
          </a:p>
          <a:p>
            <a:r>
              <a:rPr lang="en-US" sz="2000" b="0" i="0" dirty="0">
                <a:effectLst/>
                <a:latin typeface="Arial Black" panose="020B0A04020102020204" pitchFamily="34" charset="0"/>
              </a:rPr>
              <a:t>Think of it this way: The </a:t>
            </a:r>
            <a:r>
              <a:rPr lang="en-US" sz="2000" b="0" i="0" dirty="0">
                <a:solidFill>
                  <a:srgbClr val="FF0000"/>
                </a:solidFill>
                <a:effectLst/>
                <a:latin typeface="Arial Black" panose="020B0A04020102020204" pitchFamily="34" charset="0"/>
              </a:rPr>
              <a:t>IP address is like the phone number </a:t>
            </a:r>
            <a:r>
              <a:rPr lang="en-US" sz="2000" b="0" i="0" dirty="0">
                <a:effectLst/>
                <a:latin typeface="Arial Black" panose="020B0A04020102020204" pitchFamily="34" charset="0"/>
              </a:rPr>
              <a:t>assigned to your smartphone. </a:t>
            </a:r>
            <a:r>
              <a:rPr lang="en-US" sz="2000" b="0" i="0" dirty="0">
                <a:solidFill>
                  <a:srgbClr val="FF0000"/>
                </a:solidFill>
                <a:effectLst/>
                <a:latin typeface="Arial Black" panose="020B0A04020102020204" pitchFamily="34" charset="0"/>
              </a:rPr>
              <a:t>TCP is all the technology </a:t>
            </a:r>
            <a:r>
              <a:rPr lang="en-US" sz="2000" b="0" i="0" dirty="0">
                <a:effectLst/>
                <a:latin typeface="Arial Black" panose="020B0A04020102020204" pitchFamily="34" charset="0"/>
              </a:rPr>
              <a:t>that makes the phone ring, and that enables you to talk to someone on another phone. </a:t>
            </a:r>
          </a:p>
          <a:p>
            <a:r>
              <a:rPr lang="en-US" sz="2000" b="0" i="0" dirty="0">
                <a:effectLst/>
                <a:latin typeface="Arial Black" panose="020B0A04020102020204" pitchFamily="34" charset="0"/>
              </a:rPr>
              <a:t>They are different from one another, but they are also meaningless without one another.</a:t>
            </a:r>
            <a:endParaRPr lang="en-MY" sz="2000" dirty="0">
              <a:latin typeface="Arial Black" panose="020B0A04020102020204" pitchFamily="34" charset="0"/>
            </a:endParaRPr>
          </a:p>
        </p:txBody>
      </p:sp>
      <p:sp>
        <p:nvSpPr>
          <p:cNvPr id="4" name="TextBox 3">
            <a:extLst>
              <a:ext uri="{FF2B5EF4-FFF2-40B4-BE49-F238E27FC236}">
                <a16:creationId xmlns:a16="http://schemas.microsoft.com/office/drawing/2014/main" id="{C18ADC81-C7F4-41F5-AE1F-C94CFC77D21B}"/>
              </a:ext>
            </a:extLst>
          </p:cNvPr>
          <p:cNvSpPr txBox="1"/>
          <p:nvPr/>
        </p:nvSpPr>
        <p:spPr>
          <a:xfrm>
            <a:off x="926645" y="6063734"/>
            <a:ext cx="9815245" cy="646331"/>
          </a:xfrm>
          <a:prstGeom prst="rect">
            <a:avLst/>
          </a:prstGeom>
          <a:noFill/>
        </p:spPr>
        <p:txBody>
          <a:bodyPr wrap="square" rtlCol="0">
            <a:spAutoFit/>
          </a:bodyPr>
          <a:lstStyle/>
          <a:p>
            <a:pPr algn="r"/>
            <a:r>
              <a:rPr lang="en-MY" dirty="0">
                <a:hlinkClick r:id="rId2">
                  <a:extLst>
                    <a:ext uri="{A12FA001-AC4F-418D-AE19-62706E023703}">
                      <ahyp:hlinkClr xmlns:ahyp="http://schemas.microsoft.com/office/drawing/2018/hyperlinkcolor" val="tx"/>
                    </a:ext>
                  </a:extLst>
                </a:hlinkClick>
              </a:rPr>
              <a:t>https://www.tutorialspoint.com/ipv4/ipv4_tcpip_model.htm</a:t>
            </a:r>
            <a:endParaRPr lang="en-MY" dirty="0"/>
          </a:p>
          <a:p>
            <a:pPr algn="r"/>
            <a:r>
              <a:rPr lang="en-MY" dirty="0"/>
              <a:t>https://www.avast.com/c-what-is-tcp-ip</a:t>
            </a:r>
          </a:p>
        </p:txBody>
      </p:sp>
    </p:spTree>
    <p:extLst>
      <p:ext uri="{BB962C8B-B14F-4D97-AF65-F5344CB8AC3E}">
        <p14:creationId xmlns:p14="http://schemas.microsoft.com/office/powerpoint/2010/main" val="2226164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0D1EE-6BDE-4536-B2C8-2D139C744ACF}"/>
              </a:ext>
            </a:extLst>
          </p:cNvPr>
          <p:cNvSpPr>
            <a:spLocks noGrp="1"/>
          </p:cNvSpPr>
          <p:nvPr>
            <p:ph type="title"/>
          </p:nvPr>
        </p:nvSpPr>
        <p:spPr>
          <a:xfrm>
            <a:off x="677334" y="609600"/>
            <a:ext cx="8596668" cy="660400"/>
          </a:xfrm>
        </p:spPr>
        <p:txBody>
          <a:bodyPr/>
          <a:lstStyle/>
          <a:p>
            <a:r>
              <a:rPr lang="en-US" dirty="0">
                <a:solidFill>
                  <a:schemeClr val="tx1"/>
                </a:solidFill>
                <a:latin typeface="Arial Black" panose="020B0A04020102020204" pitchFamily="34" charset="0"/>
              </a:rPr>
              <a:t>OSI MODEL versus TCP/IP</a:t>
            </a:r>
            <a:endParaRPr lang="en-MY" dirty="0">
              <a:solidFill>
                <a:schemeClr val="tx1"/>
              </a:solidFill>
              <a:latin typeface="Arial Black" panose="020B0A04020102020204" pitchFamily="34" charset="0"/>
            </a:endParaRPr>
          </a:p>
        </p:txBody>
      </p:sp>
      <p:pic>
        <p:nvPicPr>
          <p:cNvPr id="4" name="Content Placeholder 3">
            <a:extLst>
              <a:ext uri="{FF2B5EF4-FFF2-40B4-BE49-F238E27FC236}">
                <a16:creationId xmlns:a16="http://schemas.microsoft.com/office/drawing/2014/main" id="{5C1E8176-72B2-46C8-B8FE-F05A5E14A974}"/>
              </a:ext>
            </a:extLst>
          </p:cNvPr>
          <p:cNvPicPr>
            <a:picLocks noGrp="1" noChangeAspect="1"/>
          </p:cNvPicPr>
          <p:nvPr>
            <p:ph idx="1"/>
          </p:nvPr>
        </p:nvPicPr>
        <p:blipFill>
          <a:blip r:embed="rId2"/>
          <a:stretch>
            <a:fillRect/>
          </a:stretch>
        </p:blipFill>
        <p:spPr>
          <a:xfrm>
            <a:off x="3067743" y="1633815"/>
            <a:ext cx="5123496" cy="3881437"/>
          </a:xfrm>
          <a:prstGeom prst="rect">
            <a:avLst/>
          </a:prstGeom>
        </p:spPr>
      </p:pic>
      <p:sp>
        <p:nvSpPr>
          <p:cNvPr id="6" name="TextBox 5">
            <a:extLst>
              <a:ext uri="{FF2B5EF4-FFF2-40B4-BE49-F238E27FC236}">
                <a16:creationId xmlns:a16="http://schemas.microsoft.com/office/drawing/2014/main" id="{FC91D0E5-0DDF-4198-8E38-F3966C3146E4}"/>
              </a:ext>
            </a:extLst>
          </p:cNvPr>
          <p:cNvSpPr txBox="1"/>
          <p:nvPr/>
        </p:nvSpPr>
        <p:spPr>
          <a:xfrm>
            <a:off x="5184609" y="5879068"/>
            <a:ext cx="6546600" cy="369332"/>
          </a:xfrm>
          <a:prstGeom prst="rect">
            <a:avLst/>
          </a:prstGeom>
          <a:noFill/>
        </p:spPr>
        <p:txBody>
          <a:bodyPr wrap="none" rtlCol="0">
            <a:spAutoFit/>
          </a:bodyPr>
          <a:lstStyle/>
          <a:p>
            <a:r>
              <a:rPr lang="en-MY" dirty="0"/>
              <a:t>https://www.tutorialspoint.com/ipv4/ipv4_tcpip_model.htm</a:t>
            </a:r>
          </a:p>
        </p:txBody>
      </p:sp>
    </p:spTree>
    <p:extLst>
      <p:ext uri="{BB962C8B-B14F-4D97-AF65-F5344CB8AC3E}">
        <p14:creationId xmlns:p14="http://schemas.microsoft.com/office/powerpoint/2010/main" val="118397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AEB79-7F94-499D-9537-C46F54113F28}"/>
              </a:ext>
            </a:extLst>
          </p:cNvPr>
          <p:cNvSpPr>
            <a:spLocks noGrp="1"/>
          </p:cNvSpPr>
          <p:nvPr>
            <p:ph type="title"/>
          </p:nvPr>
        </p:nvSpPr>
        <p:spPr>
          <a:xfrm>
            <a:off x="677334" y="609600"/>
            <a:ext cx="8596668" cy="628650"/>
          </a:xfrm>
        </p:spPr>
        <p:txBody>
          <a:bodyPr>
            <a:normAutofit fontScale="90000"/>
          </a:bodyPr>
          <a:lstStyle/>
          <a:p>
            <a:r>
              <a:rPr lang="en-US" b="0" i="0" dirty="0">
                <a:solidFill>
                  <a:schemeClr val="tx1"/>
                </a:solidFill>
                <a:effectLst/>
                <a:latin typeface="Arial Black" panose="020B0A04020102020204" pitchFamily="34" charset="0"/>
              </a:rPr>
              <a:t>TCP/IP Model Layers</a:t>
            </a:r>
            <a:endParaRPr lang="en-MY" dirty="0">
              <a:solidFill>
                <a:schemeClr val="tx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EA51C1CD-8B9D-47FF-912B-1C5FB22F9CA2}"/>
              </a:ext>
            </a:extLst>
          </p:cNvPr>
          <p:cNvSpPr>
            <a:spLocks noGrp="1"/>
          </p:cNvSpPr>
          <p:nvPr>
            <p:ph idx="1"/>
          </p:nvPr>
        </p:nvSpPr>
        <p:spPr>
          <a:xfrm>
            <a:off x="563034" y="1627189"/>
            <a:ext cx="8596668" cy="3880773"/>
          </a:xfrm>
        </p:spPr>
        <p:txBody>
          <a:bodyPr/>
          <a:lstStyle/>
          <a:p>
            <a:pPr algn="l"/>
            <a:r>
              <a:rPr lang="en-US" sz="1800" b="1" i="0" dirty="0">
                <a:solidFill>
                  <a:srgbClr val="666666"/>
                </a:solidFill>
                <a:effectLst/>
                <a:latin typeface="Arial Black" panose="020B0A04020102020204" pitchFamily="34" charset="0"/>
              </a:rPr>
              <a:t>Application Layer</a:t>
            </a:r>
            <a:endParaRPr lang="en-US" b="0" i="0" dirty="0">
              <a:solidFill>
                <a:srgbClr val="666666"/>
              </a:solidFill>
              <a:effectLst/>
              <a:latin typeface="Arial Black" panose="020B0A04020102020204" pitchFamily="34" charset="0"/>
            </a:endParaRPr>
          </a:p>
          <a:p>
            <a:pPr algn="l"/>
            <a:r>
              <a:rPr lang="en-US" sz="1800" b="0" i="0" dirty="0">
                <a:solidFill>
                  <a:srgbClr val="666666"/>
                </a:solidFill>
                <a:effectLst/>
                <a:latin typeface="Arial Black" panose="020B0A04020102020204" pitchFamily="34" charset="0"/>
              </a:rPr>
              <a:t>The Application Layer provides the user with the interface to communication. This could be your web browser, e-mail client (Outlook, Eudora or Thunderbird), or a file transfer client.</a:t>
            </a:r>
            <a:endParaRPr lang="en-US" b="0" i="0" dirty="0">
              <a:solidFill>
                <a:srgbClr val="666666"/>
              </a:solidFill>
              <a:effectLst/>
              <a:latin typeface="Arial Black" panose="020B0A04020102020204" pitchFamily="34" charset="0"/>
            </a:endParaRPr>
          </a:p>
          <a:p>
            <a:pPr algn="l"/>
            <a:r>
              <a:rPr lang="en-US" sz="1800" b="0" i="0" dirty="0">
                <a:solidFill>
                  <a:srgbClr val="666666"/>
                </a:solidFill>
                <a:effectLst/>
                <a:latin typeface="Arial Black" panose="020B0A04020102020204" pitchFamily="34" charset="0"/>
              </a:rPr>
              <a:t>The Application Layer is where your web browser, a telnet, ftp, e-mail or other client application runs. Basically, any application that rides on top of TCP and/or UDP that uses a pair of virtual network sockets and a pair of IP addresses.</a:t>
            </a:r>
            <a:endParaRPr lang="en-US" b="0" i="0" dirty="0">
              <a:solidFill>
                <a:srgbClr val="666666"/>
              </a:solidFill>
              <a:effectLst/>
              <a:latin typeface="Arial Black" panose="020B0A04020102020204" pitchFamily="34" charset="0"/>
            </a:endParaRPr>
          </a:p>
          <a:p>
            <a:pPr algn="l"/>
            <a:r>
              <a:rPr lang="en-US" sz="1800" b="0" i="0" dirty="0">
                <a:solidFill>
                  <a:srgbClr val="666666"/>
                </a:solidFill>
                <a:effectLst/>
                <a:latin typeface="Arial Black" panose="020B0A04020102020204" pitchFamily="34" charset="0"/>
              </a:rPr>
              <a:t>The Application Layer sends to, and receives data from, the Transport Layer.</a:t>
            </a:r>
            <a:endParaRPr lang="en-US" b="0" i="0" dirty="0">
              <a:solidFill>
                <a:srgbClr val="666666"/>
              </a:solidFill>
              <a:effectLst/>
              <a:latin typeface="Arial Black" panose="020B0A04020102020204" pitchFamily="34" charset="0"/>
            </a:endParaRPr>
          </a:p>
          <a:p>
            <a:endParaRPr lang="en-MY" dirty="0"/>
          </a:p>
        </p:txBody>
      </p:sp>
      <p:sp>
        <p:nvSpPr>
          <p:cNvPr id="5" name="TextBox 4">
            <a:extLst>
              <a:ext uri="{FF2B5EF4-FFF2-40B4-BE49-F238E27FC236}">
                <a16:creationId xmlns:a16="http://schemas.microsoft.com/office/drawing/2014/main" id="{120BAC40-5CF2-4A9A-9009-E68E801E04F3}"/>
              </a:ext>
            </a:extLst>
          </p:cNvPr>
          <p:cNvSpPr txBox="1"/>
          <p:nvPr/>
        </p:nvSpPr>
        <p:spPr>
          <a:xfrm>
            <a:off x="5263696" y="5712235"/>
            <a:ext cx="6505307" cy="369332"/>
          </a:xfrm>
          <a:prstGeom prst="rect">
            <a:avLst/>
          </a:prstGeom>
          <a:noFill/>
        </p:spPr>
        <p:txBody>
          <a:bodyPr wrap="none" rtlCol="0">
            <a:spAutoFit/>
          </a:bodyPr>
          <a:lstStyle/>
          <a:p>
            <a:r>
              <a:rPr lang="en-MY" dirty="0"/>
              <a:t>https://upsir26.blogspot.com/search/label/Networking?m=0</a:t>
            </a:r>
          </a:p>
        </p:txBody>
      </p:sp>
    </p:spTree>
    <p:extLst>
      <p:ext uri="{BB962C8B-B14F-4D97-AF65-F5344CB8AC3E}">
        <p14:creationId xmlns:p14="http://schemas.microsoft.com/office/powerpoint/2010/main" val="1940708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AEB79-7F94-499D-9537-C46F54113F28}"/>
              </a:ext>
            </a:extLst>
          </p:cNvPr>
          <p:cNvSpPr>
            <a:spLocks noGrp="1"/>
          </p:cNvSpPr>
          <p:nvPr>
            <p:ph type="title"/>
          </p:nvPr>
        </p:nvSpPr>
        <p:spPr>
          <a:xfrm>
            <a:off x="677334" y="609600"/>
            <a:ext cx="8596668" cy="812800"/>
          </a:xfrm>
        </p:spPr>
        <p:txBody>
          <a:bodyPr/>
          <a:lstStyle/>
          <a:p>
            <a:r>
              <a:rPr lang="en-US" b="0" i="0" dirty="0">
                <a:solidFill>
                  <a:schemeClr val="tx1"/>
                </a:solidFill>
                <a:effectLst/>
                <a:latin typeface="Arial Black" panose="020B0A04020102020204" pitchFamily="34" charset="0"/>
              </a:rPr>
              <a:t>TCP/IP Model Layers</a:t>
            </a:r>
            <a:endParaRPr lang="en-MY" dirty="0">
              <a:solidFill>
                <a:schemeClr val="tx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EA51C1CD-8B9D-47FF-912B-1C5FB22F9CA2}"/>
              </a:ext>
            </a:extLst>
          </p:cNvPr>
          <p:cNvSpPr>
            <a:spLocks noGrp="1"/>
          </p:cNvSpPr>
          <p:nvPr>
            <p:ph idx="1"/>
          </p:nvPr>
        </p:nvSpPr>
        <p:spPr>
          <a:xfrm>
            <a:off x="677334" y="1693864"/>
            <a:ext cx="8596668" cy="3880773"/>
          </a:xfrm>
        </p:spPr>
        <p:txBody>
          <a:bodyPr>
            <a:normAutofit lnSpcReduction="10000"/>
          </a:bodyPr>
          <a:lstStyle/>
          <a:p>
            <a:pPr algn="l"/>
            <a:r>
              <a:rPr lang="en-US" sz="1800" b="1" i="0" dirty="0">
                <a:solidFill>
                  <a:srgbClr val="666666"/>
                </a:solidFill>
                <a:effectLst/>
                <a:latin typeface="Arial Black" panose="020B0A04020102020204" pitchFamily="34" charset="0"/>
              </a:rPr>
              <a:t>Transport Layer</a:t>
            </a:r>
            <a:endParaRPr lang="en-US" b="0" i="0" dirty="0">
              <a:solidFill>
                <a:srgbClr val="666666"/>
              </a:solidFill>
              <a:effectLst/>
              <a:latin typeface="Arial Black" panose="020B0A04020102020204" pitchFamily="34" charset="0"/>
            </a:endParaRPr>
          </a:p>
          <a:p>
            <a:pPr algn="l"/>
            <a:r>
              <a:rPr lang="en-US" sz="1800" b="0" i="0" dirty="0">
                <a:solidFill>
                  <a:srgbClr val="666666"/>
                </a:solidFill>
                <a:effectLst/>
                <a:latin typeface="Arial Black" panose="020B0A04020102020204" pitchFamily="34" charset="0"/>
              </a:rPr>
              <a:t>The Transport Layer provides the means for the transport of data segments across the Internet Layer. The Transport Layer is concerned with end-to-end (host-to-host) communication.</a:t>
            </a:r>
            <a:endParaRPr lang="en-US" b="0" i="0" dirty="0">
              <a:solidFill>
                <a:srgbClr val="666666"/>
              </a:solidFill>
              <a:effectLst/>
              <a:latin typeface="Arial Black" panose="020B0A04020102020204" pitchFamily="34" charset="0"/>
            </a:endParaRPr>
          </a:p>
          <a:p>
            <a:pPr algn="l"/>
            <a:r>
              <a:rPr lang="en-US" sz="1800" b="0" i="0" dirty="0">
                <a:solidFill>
                  <a:srgbClr val="666666"/>
                </a:solidFill>
                <a:effectLst/>
                <a:latin typeface="Arial Black" panose="020B0A04020102020204" pitchFamily="34" charset="0"/>
              </a:rPr>
              <a:t>Transmission Control Protocol provides reliable, connection-oriented transport of data between two endpoints (sockets) on two computers that use Internet Protocol to communicate.</a:t>
            </a:r>
            <a:endParaRPr lang="en-US" b="0" i="0" dirty="0">
              <a:solidFill>
                <a:srgbClr val="666666"/>
              </a:solidFill>
              <a:effectLst/>
              <a:latin typeface="Arial Black" panose="020B0A04020102020204" pitchFamily="34" charset="0"/>
            </a:endParaRPr>
          </a:p>
          <a:p>
            <a:pPr algn="l"/>
            <a:r>
              <a:rPr lang="en-US" sz="1800" b="0" i="0" dirty="0">
                <a:solidFill>
                  <a:srgbClr val="666666"/>
                </a:solidFill>
                <a:effectLst/>
                <a:latin typeface="Arial Black" panose="020B0A04020102020204" pitchFamily="34" charset="0"/>
              </a:rPr>
              <a:t>User Datagram Protocol provides unreliable, connectionless transport of data between two endpoints (sockets) on two computers that use Internet Protocol to communicate.</a:t>
            </a:r>
            <a:endParaRPr lang="en-US" b="0" i="0" dirty="0">
              <a:solidFill>
                <a:srgbClr val="666666"/>
              </a:solidFill>
              <a:effectLst/>
              <a:latin typeface="Arial Black" panose="020B0A04020102020204" pitchFamily="34" charset="0"/>
            </a:endParaRPr>
          </a:p>
          <a:p>
            <a:pPr algn="l"/>
            <a:r>
              <a:rPr lang="en-US" sz="1800" b="0" i="0" dirty="0">
                <a:solidFill>
                  <a:srgbClr val="666666"/>
                </a:solidFill>
                <a:effectLst/>
                <a:latin typeface="Arial Black" panose="020B0A04020102020204" pitchFamily="34" charset="0"/>
              </a:rPr>
              <a:t>The Transport Layer sends data to the Internet layer when transmitting and sends data to the Application Layer when receiving.</a:t>
            </a:r>
            <a:endParaRPr lang="en-US" b="0" i="0" dirty="0">
              <a:solidFill>
                <a:srgbClr val="666666"/>
              </a:solidFill>
              <a:effectLst/>
              <a:latin typeface="Arial Black" panose="020B0A04020102020204" pitchFamily="34" charset="0"/>
            </a:endParaRPr>
          </a:p>
          <a:p>
            <a:endParaRPr lang="en-MY" dirty="0"/>
          </a:p>
        </p:txBody>
      </p:sp>
      <p:sp>
        <p:nvSpPr>
          <p:cNvPr id="4" name="TextBox 3">
            <a:extLst>
              <a:ext uri="{FF2B5EF4-FFF2-40B4-BE49-F238E27FC236}">
                <a16:creationId xmlns:a16="http://schemas.microsoft.com/office/drawing/2014/main" id="{2A8FDC75-156C-4AED-83E2-0301EC216D98}"/>
              </a:ext>
            </a:extLst>
          </p:cNvPr>
          <p:cNvSpPr txBox="1"/>
          <p:nvPr/>
        </p:nvSpPr>
        <p:spPr>
          <a:xfrm>
            <a:off x="5208277" y="5879068"/>
            <a:ext cx="6505307" cy="369332"/>
          </a:xfrm>
          <a:prstGeom prst="rect">
            <a:avLst/>
          </a:prstGeom>
          <a:noFill/>
        </p:spPr>
        <p:txBody>
          <a:bodyPr wrap="none" rtlCol="0">
            <a:spAutoFit/>
          </a:bodyPr>
          <a:lstStyle/>
          <a:p>
            <a:r>
              <a:rPr lang="en-MY" i="1" dirty="0"/>
              <a:t>https://upsir26.blogspot.com/search/label/Networking?m=0</a:t>
            </a:r>
          </a:p>
        </p:txBody>
      </p:sp>
    </p:spTree>
    <p:extLst>
      <p:ext uri="{BB962C8B-B14F-4D97-AF65-F5344CB8AC3E}">
        <p14:creationId xmlns:p14="http://schemas.microsoft.com/office/powerpoint/2010/main" val="3348359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4E843-50A5-477D-9D55-5F978DC12D44}"/>
              </a:ext>
            </a:extLst>
          </p:cNvPr>
          <p:cNvSpPr>
            <a:spLocks noGrp="1"/>
          </p:cNvSpPr>
          <p:nvPr>
            <p:ph type="title"/>
          </p:nvPr>
        </p:nvSpPr>
        <p:spPr/>
        <p:txBody>
          <a:bodyPr>
            <a:noAutofit/>
          </a:bodyPr>
          <a:lstStyle/>
          <a:p>
            <a:r>
              <a:rPr lang="en-US" dirty="0">
                <a:solidFill>
                  <a:schemeClr val="tx1"/>
                </a:solidFill>
                <a:latin typeface="Arial Black" panose="020B0A04020102020204" pitchFamily="34" charset="0"/>
              </a:rPr>
              <a:t>Network Operating System Concepts</a:t>
            </a:r>
            <a:br>
              <a:rPr lang="en-US" dirty="0">
                <a:solidFill>
                  <a:schemeClr val="tx1"/>
                </a:solidFill>
                <a:latin typeface="Arial Black" panose="020B0A04020102020204" pitchFamily="34" charset="0"/>
              </a:rPr>
            </a:br>
            <a:endParaRPr lang="en-MY" dirty="0">
              <a:solidFill>
                <a:schemeClr val="tx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B3B1B001-2352-4961-82A4-958334F68448}"/>
              </a:ext>
            </a:extLst>
          </p:cNvPr>
          <p:cNvSpPr>
            <a:spLocks noGrp="1"/>
          </p:cNvSpPr>
          <p:nvPr>
            <p:ph idx="1"/>
          </p:nvPr>
        </p:nvSpPr>
        <p:spPr/>
        <p:txBody>
          <a:bodyPr>
            <a:normAutofit/>
          </a:bodyPr>
          <a:lstStyle/>
          <a:p>
            <a:r>
              <a:rPr lang="en-US" sz="2800" dirty="0">
                <a:solidFill>
                  <a:schemeClr val="tx1">
                    <a:lumMod val="50000"/>
                    <a:lumOff val="50000"/>
                  </a:schemeClr>
                </a:solidFill>
                <a:latin typeface="Arial Black" panose="020B0A04020102020204" pitchFamily="34" charset="0"/>
              </a:rPr>
              <a:t>Definition of Network Operating System </a:t>
            </a:r>
          </a:p>
          <a:p>
            <a:pPr lvl="1"/>
            <a:r>
              <a:rPr lang="en-US" sz="2800" dirty="0">
                <a:solidFill>
                  <a:schemeClr val="tx1">
                    <a:lumMod val="50000"/>
                    <a:lumOff val="50000"/>
                  </a:schemeClr>
                </a:solidFill>
                <a:latin typeface="Arial Black" panose="020B0A04020102020204" pitchFamily="34" charset="0"/>
              </a:rPr>
              <a:t>Computer Network Models</a:t>
            </a:r>
          </a:p>
          <a:p>
            <a:pPr lvl="1"/>
            <a:r>
              <a:rPr lang="en-US" sz="2800" dirty="0">
                <a:solidFill>
                  <a:schemeClr val="tx1">
                    <a:lumMod val="50000"/>
                    <a:lumOff val="50000"/>
                  </a:schemeClr>
                </a:solidFill>
                <a:latin typeface="Arial Black" panose="020B0A04020102020204" pitchFamily="34" charset="0"/>
              </a:rPr>
              <a:t>The Roles of a System Administrator</a:t>
            </a:r>
            <a:endParaRPr lang="en-MY" sz="2800" dirty="0">
              <a:solidFill>
                <a:schemeClr val="tx1">
                  <a:lumMod val="50000"/>
                  <a:lumOff val="50000"/>
                </a:schemeClr>
              </a:solidFill>
              <a:latin typeface="Arial Black" panose="020B0A04020102020204" pitchFamily="34" charset="0"/>
            </a:endParaRPr>
          </a:p>
        </p:txBody>
      </p:sp>
    </p:spTree>
    <p:extLst>
      <p:ext uri="{BB962C8B-B14F-4D97-AF65-F5344CB8AC3E}">
        <p14:creationId xmlns:p14="http://schemas.microsoft.com/office/powerpoint/2010/main" val="859015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AEB79-7F94-499D-9537-C46F54113F28}"/>
              </a:ext>
            </a:extLst>
          </p:cNvPr>
          <p:cNvSpPr>
            <a:spLocks noGrp="1"/>
          </p:cNvSpPr>
          <p:nvPr>
            <p:ph type="title"/>
          </p:nvPr>
        </p:nvSpPr>
        <p:spPr>
          <a:xfrm>
            <a:off x="677334" y="609600"/>
            <a:ext cx="8596668" cy="781050"/>
          </a:xfrm>
        </p:spPr>
        <p:txBody>
          <a:bodyPr/>
          <a:lstStyle/>
          <a:p>
            <a:r>
              <a:rPr lang="en-US" b="0" i="0" dirty="0">
                <a:solidFill>
                  <a:schemeClr val="tx1"/>
                </a:solidFill>
                <a:effectLst/>
                <a:latin typeface="Arial Black" panose="020B0A04020102020204" pitchFamily="34" charset="0"/>
              </a:rPr>
              <a:t>TCP/IP Model Layers</a:t>
            </a:r>
            <a:endParaRPr lang="en-MY" dirty="0">
              <a:solidFill>
                <a:schemeClr val="tx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EA51C1CD-8B9D-47FF-912B-1C5FB22F9CA2}"/>
              </a:ext>
            </a:extLst>
          </p:cNvPr>
          <p:cNvSpPr>
            <a:spLocks noGrp="1"/>
          </p:cNvSpPr>
          <p:nvPr>
            <p:ph idx="1"/>
          </p:nvPr>
        </p:nvSpPr>
        <p:spPr>
          <a:xfrm>
            <a:off x="793296" y="1712914"/>
            <a:ext cx="8596668" cy="3880773"/>
          </a:xfrm>
        </p:spPr>
        <p:txBody>
          <a:bodyPr>
            <a:normAutofit lnSpcReduction="10000"/>
          </a:bodyPr>
          <a:lstStyle/>
          <a:p>
            <a:pPr algn="l"/>
            <a:r>
              <a:rPr lang="en-US" sz="1900" b="1" i="0" dirty="0">
                <a:solidFill>
                  <a:schemeClr val="tx1">
                    <a:lumMod val="50000"/>
                    <a:lumOff val="50000"/>
                  </a:schemeClr>
                </a:solidFill>
                <a:effectLst/>
                <a:latin typeface="Arial Black" panose="020B0A04020102020204" pitchFamily="34" charset="0"/>
              </a:rPr>
              <a:t>Internet Layer</a:t>
            </a:r>
            <a:endParaRPr lang="en-US" sz="1900" b="0" i="0" dirty="0">
              <a:solidFill>
                <a:schemeClr val="tx1">
                  <a:lumMod val="50000"/>
                  <a:lumOff val="50000"/>
                </a:schemeClr>
              </a:solidFill>
              <a:effectLst/>
              <a:latin typeface="Arial Black" panose="020B0A04020102020204" pitchFamily="34" charset="0"/>
            </a:endParaRPr>
          </a:p>
          <a:p>
            <a:pPr algn="l"/>
            <a:r>
              <a:rPr lang="en-US" sz="1900" b="0" i="0" dirty="0">
                <a:solidFill>
                  <a:schemeClr val="tx1">
                    <a:lumMod val="50000"/>
                    <a:lumOff val="50000"/>
                  </a:schemeClr>
                </a:solidFill>
                <a:effectLst/>
                <a:latin typeface="Arial Black" panose="020B0A04020102020204" pitchFamily="34" charset="0"/>
              </a:rPr>
              <a:t>The Internet Layer provides connectionless communication across one or more networks, a global logical addressing scheme and packetization of data. The Internet Layer is concerned with network to network communication.</a:t>
            </a:r>
          </a:p>
          <a:p>
            <a:pPr algn="l"/>
            <a:r>
              <a:rPr lang="en-US" sz="1900" b="0" i="0" dirty="0">
                <a:solidFill>
                  <a:schemeClr val="tx1">
                    <a:lumMod val="50000"/>
                    <a:lumOff val="50000"/>
                  </a:schemeClr>
                </a:solidFill>
                <a:effectLst/>
                <a:latin typeface="Arial Black" panose="020B0A04020102020204" pitchFamily="34" charset="0"/>
              </a:rPr>
              <a:t>The Internet Layer is responsible for packetization, addressing and routing of data on the network. Internet Protocol provides the packetization, logical addressing and routing functions that forward packets from one computer to another.</a:t>
            </a:r>
          </a:p>
          <a:p>
            <a:pPr algn="l"/>
            <a:r>
              <a:rPr lang="en-US" sz="1900" b="0" i="0" dirty="0">
                <a:solidFill>
                  <a:schemeClr val="tx1">
                    <a:lumMod val="50000"/>
                    <a:lumOff val="50000"/>
                  </a:schemeClr>
                </a:solidFill>
                <a:effectLst/>
                <a:latin typeface="Arial Black" panose="020B0A04020102020204" pitchFamily="34" charset="0"/>
              </a:rPr>
              <a:t>The Internet Layer communicates with the Transport Layer when receiving and sends data to the Network Access Layer when transmitting.</a:t>
            </a:r>
          </a:p>
          <a:p>
            <a:endParaRPr lang="en-MY" dirty="0"/>
          </a:p>
        </p:txBody>
      </p:sp>
      <p:sp>
        <p:nvSpPr>
          <p:cNvPr id="4" name="TextBox 3">
            <a:extLst>
              <a:ext uri="{FF2B5EF4-FFF2-40B4-BE49-F238E27FC236}">
                <a16:creationId xmlns:a16="http://schemas.microsoft.com/office/drawing/2014/main" id="{8D71AFB4-4B40-40C1-8037-37D54BBB2EB6}"/>
              </a:ext>
            </a:extLst>
          </p:cNvPr>
          <p:cNvSpPr txBox="1"/>
          <p:nvPr/>
        </p:nvSpPr>
        <p:spPr>
          <a:xfrm>
            <a:off x="5091630" y="6063734"/>
            <a:ext cx="6505307" cy="369332"/>
          </a:xfrm>
          <a:prstGeom prst="rect">
            <a:avLst/>
          </a:prstGeom>
          <a:noFill/>
        </p:spPr>
        <p:txBody>
          <a:bodyPr wrap="none" rtlCol="0">
            <a:spAutoFit/>
          </a:bodyPr>
          <a:lstStyle/>
          <a:p>
            <a:r>
              <a:rPr lang="en-MY" i="1" dirty="0"/>
              <a:t>https://upsir26.blogspot.com/search/label/Networking?m=0</a:t>
            </a:r>
          </a:p>
        </p:txBody>
      </p:sp>
    </p:spTree>
    <p:extLst>
      <p:ext uri="{BB962C8B-B14F-4D97-AF65-F5344CB8AC3E}">
        <p14:creationId xmlns:p14="http://schemas.microsoft.com/office/powerpoint/2010/main" val="136467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AEB79-7F94-499D-9537-C46F54113F28}"/>
              </a:ext>
            </a:extLst>
          </p:cNvPr>
          <p:cNvSpPr>
            <a:spLocks noGrp="1"/>
          </p:cNvSpPr>
          <p:nvPr>
            <p:ph type="title"/>
          </p:nvPr>
        </p:nvSpPr>
        <p:spPr>
          <a:xfrm>
            <a:off x="677334" y="609600"/>
            <a:ext cx="8596668" cy="781050"/>
          </a:xfrm>
        </p:spPr>
        <p:txBody>
          <a:bodyPr/>
          <a:lstStyle/>
          <a:p>
            <a:r>
              <a:rPr lang="en-US" b="0" i="0" dirty="0">
                <a:solidFill>
                  <a:schemeClr val="tx1"/>
                </a:solidFill>
                <a:effectLst/>
                <a:latin typeface="Arial Black" panose="020B0A04020102020204" pitchFamily="34" charset="0"/>
              </a:rPr>
              <a:t>TCP/IP Model Layers</a:t>
            </a:r>
            <a:endParaRPr lang="en-MY" dirty="0">
              <a:solidFill>
                <a:schemeClr val="tx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EA51C1CD-8B9D-47FF-912B-1C5FB22F9CA2}"/>
              </a:ext>
            </a:extLst>
          </p:cNvPr>
          <p:cNvSpPr>
            <a:spLocks noGrp="1"/>
          </p:cNvSpPr>
          <p:nvPr>
            <p:ph idx="1"/>
          </p:nvPr>
        </p:nvSpPr>
        <p:spPr>
          <a:xfrm>
            <a:off x="677334" y="1798639"/>
            <a:ext cx="8596668" cy="3880773"/>
          </a:xfrm>
        </p:spPr>
        <p:txBody>
          <a:bodyPr>
            <a:normAutofit lnSpcReduction="10000"/>
          </a:bodyPr>
          <a:lstStyle/>
          <a:p>
            <a:pPr algn="l"/>
            <a:r>
              <a:rPr lang="en-US" sz="1800" b="1" i="0" dirty="0">
                <a:solidFill>
                  <a:srgbClr val="666666"/>
                </a:solidFill>
                <a:effectLst/>
                <a:latin typeface="Arial Black" panose="020B0A04020102020204" pitchFamily="34" charset="0"/>
              </a:rPr>
              <a:t>Network Access Layer</a:t>
            </a:r>
            <a:endParaRPr lang="en-US" b="0" i="0" dirty="0">
              <a:solidFill>
                <a:srgbClr val="666666"/>
              </a:solidFill>
              <a:effectLst/>
              <a:latin typeface="Arial Black" panose="020B0A04020102020204" pitchFamily="34" charset="0"/>
            </a:endParaRPr>
          </a:p>
          <a:p>
            <a:pPr algn="l"/>
            <a:r>
              <a:rPr lang="en-US" sz="1800" b="0" i="0" dirty="0">
                <a:solidFill>
                  <a:srgbClr val="666666"/>
                </a:solidFill>
                <a:effectLst/>
                <a:latin typeface="Arial Black" panose="020B0A04020102020204" pitchFamily="34" charset="0"/>
              </a:rPr>
              <a:t>The Network Access Layer provides access to the physical network.</a:t>
            </a:r>
            <a:endParaRPr lang="en-US" b="0" i="0" dirty="0">
              <a:solidFill>
                <a:srgbClr val="666666"/>
              </a:solidFill>
              <a:effectLst/>
              <a:latin typeface="Arial Black" panose="020B0A04020102020204" pitchFamily="34" charset="0"/>
            </a:endParaRPr>
          </a:p>
          <a:p>
            <a:pPr algn="l"/>
            <a:r>
              <a:rPr lang="en-US" sz="1800" b="0" i="0" dirty="0">
                <a:solidFill>
                  <a:srgbClr val="666666"/>
                </a:solidFill>
                <a:effectLst/>
                <a:latin typeface="Arial Black" panose="020B0A04020102020204" pitchFamily="34" charset="0"/>
              </a:rPr>
              <a:t>This is your network interface card. Ethernet, FDDI, Token Ring, ATM, OC, HSSI, or even Wi-Fi are all examples of network interfaces. The purpose of a network interface is to allow your computer to access the wire, wireless or fiber optic network infrastructure and send data to other computers.</a:t>
            </a:r>
            <a:endParaRPr lang="en-US" b="0" i="0" dirty="0">
              <a:solidFill>
                <a:srgbClr val="666666"/>
              </a:solidFill>
              <a:effectLst/>
              <a:latin typeface="Arial Black" panose="020B0A04020102020204" pitchFamily="34" charset="0"/>
            </a:endParaRPr>
          </a:p>
          <a:p>
            <a:pPr algn="l"/>
            <a:r>
              <a:rPr lang="en-US" sz="1800" b="0" i="0" dirty="0">
                <a:solidFill>
                  <a:srgbClr val="666666"/>
                </a:solidFill>
                <a:effectLst/>
                <a:latin typeface="Arial Black" panose="020B0A04020102020204" pitchFamily="34" charset="0"/>
              </a:rPr>
              <a:t>The Network Access Layer transmits data on the physical network when sending and transmits data to the Internet Layer when receiving.</a:t>
            </a:r>
            <a:endParaRPr lang="en-US" b="0" i="0" dirty="0">
              <a:solidFill>
                <a:srgbClr val="666666"/>
              </a:solidFill>
              <a:effectLst/>
              <a:latin typeface="Arial Black" panose="020B0A04020102020204" pitchFamily="34" charset="0"/>
            </a:endParaRPr>
          </a:p>
          <a:p>
            <a:br>
              <a:rPr lang="en-US" dirty="0"/>
            </a:br>
            <a:endParaRPr lang="en-MY" dirty="0"/>
          </a:p>
        </p:txBody>
      </p:sp>
      <p:sp>
        <p:nvSpPr>
          <p:cNvPr id="4" name="TextBox 3">
            <a:extLst>
              <a:ext uri="{FF2B5EF4-FFF2-40B4-BE49-F238E27FC236}">
                <a16:creationId xmlns:a16="http://schemas.microsoft.com/office/drawing/2014/main" id="{8D71AFB4-4B40-40C1-8037-37D54BBB2EB6}"/>
              </a:ext>
            </a:extLst>
          </p:cNvPr>
          <p:cNvSpPr txBox="1"/>
          <p:nvPr/>
        </p:nvSpPr>
        <p:spPr>
          <a:xfrm>
            <a:off x="4975668" y="5665557"/>
            <a:ext cx="6505307" cy="369332"/>
          </a:xfrm>
          <a:prstGeom prst="rect">
            <a:avLst/>
          </a:prstGeom>
          <a:noFill/>
        </p:spPr>
        <p:txBody>
          <a:bodyPr wrap="none" rtlCol="0">
            <a:spAutoFit/>
          </a:bodyPr>
          <a:lstStyle/>
          <a:p>
            <a:r>
              <a:rPr lang="en-MY" i="1" dirty="0"/>
              <a:t>https://upsir26.blogspot.com/search/label/Networking?m=0</a:t>
            </a:r>
          </a:p>
        </p:txBody>
      </p:sp>
    </p:spTree>
    <p:extLst>
      <p:ext uri="{BB962C8B-B14F-4D97-AF65-F5344CB8AC3E}">
        <p14:creationId xmlns:p14="http://schemas.microsoft.com/office/powerpoint/2010/main" val="3531421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BADCA7-A806-4213-817E-41E4E62D9BED}"/>
              </a:ext>
            </a:extLst>
          </p:cNvPr>
          <p:cNvSpPr>
            <a:spLocks noGrp="1"/>
          </p:cNvSpPr>
          <p:nvPr>
            <p:ph idx="1"/>
          </p:nvPr>
        </p:nvSpPr>
        <p:spPr>
          <a:xfrm>
            <a:off x="1102206" y="1255426"/>
            <a:ext cx="8596668" cy="3880773"/>
          </a:xfrm>
        </p:spPr>
        <p:txBody>
          <a:bodyPr>
            <a:normAutofit lnSpcReduction="10000"/>
          </a:bodyPr>
          <a:lstStyle/>
          <a:p>
            <a:r>
              <a:rPr lang="en-US" b="0" i="0" dirty="0">
                <a:solidFill>
                  <a:srgbClr val="666666"/>
                </a:solidFill>
                <a:effectLst/>
                <a:latin typeface="Arial Black" panose="020B0A04020102020204" pitchFamily="34" charset="0"/>
              </a:rPr>
              <a:t>All Internet-based applications and their data, whether it is a web browser downloading a web page, Microsoft Outlook sending an e-mail, a file, an instant message, a Skype video or voice call;</a:t>
            </a:r>
          </a:p>
          <a:p>
            <a:r>
              <a:rPr lang="en-US" b="0" i="0" dirty="0">
                <a:solidFill>
                  <a:srgbClr val="666666"/>
                </a:solidFill>
                <a:effectLst/>
                <a:latin typeface="Arial Black" panose="020B0A04020102020204" pitchFamily="34" charset="0"/>
              </a:rPr>
              <a:t> the data is chopped into data segments and encapsulated in Transport Layer Protocol Data Units or PDU's (TCP or UDP segments). </a:t>
            </a:r>
          </a:p>
          <a:p>
            <a:r>
              <a:rPr lang="en-US" b="0" i="0" dirty="0">
                <a:solidFill>
                  <a:srgbClr val="666666"/>
                </a:solidFill>
                <a:effectLst/>
                <a:latin typeface="Arial Black" panose="020B0A04020102020204" pitchFamily="34" charset="0"/>
              </a:rPr>
              <a:t>The Transport Layer PDU's are then encapsulated in Internet Layer's Internet Protocol packets. </a:t>
            </a:r>
          </a:p>
          <a:p>
            <a:r>
              <a:rPr lang="en-US" b="0" i="0" dirty="0">
                <a:solidFill>
                  <a:srgbClr val="666666"/>
                </a:solidFill>
                <a:effectLst/>
                <a:latin typeface="Arial Black" panose="020B0A04020102020204" pitchFamily="34" charset="0"/>
              </a:rPr>
              <a:t>The Internet Protocol packets are then chopped into frames at the Network Access layer and transmitted across the physical media (copper wires, fiber optic cables or the air) to the next station in the network.</a:t>
            </a:r>
            <a:endParaRPr lang="en-MY" dirty="0">
              <a:latin typeface="Arial Black" panose="020B0A04020102020204" pitchFamily="34" charset="0"/>
            </a:endParaRPr>
          </a:p>
        </p:txBody>
      </p:sp>
      <p:sp>
        <p:nvSpPr>
          <p:cNvPr id="5" name="TextBox 4">
            <a:extLst>
              <a:ext uri="{FF2B5EF4-FFF2-40B4-BE49-F238E27FC236}">
                <a16:creationId xmlns:a16="http://schemas.microsoft.com/office/drawing/2014/main" id="{A87D058F-1D4D-489C-9C11-4D54143D93F2}"/>
              </a:ext>
            </a:extLst>
          </p:cNvPr>
          <p:cNvSpPr txBox="1"/>
          <p:nvPr/>
        </p:nvSpPr>
        <p:spPr>
          <a:xfrm>
            <a:off x="5263696" y="5980545"/>
            <a:ext cx="6505307" cy="369332"/>
          </a:xfrm>
          <a:prstGeom prst="rect">
            <a:avLst/>
          </a:prstGeom>
          <a:noFill/>
        </p:spPr>
        <p:txBody>
          <a:bodyPr wrap="none" rtlCol="0">
            <a:spAutoFit/>
          </a:bodyPr>
          <a:lstStyle/>
          <a:p>
            <a:r>
              <a:rPr lang="en-MY" i="1" dirty="0"/>
              <a:t>https://upsir26.blogspot.com/search/label/Networking?m=0</a:t>
            </a:r>
          </a:p>
        </p:txBody>
      </p:sp>
    </p:spTree>
    <p:extLst>
      <p:ext uri="{BB962C8B-B14F-4D97-AF65-F5344CB8AC3E}">
        <p14:creationId xmlns:p14="http://schemas.microsoft.com/office/powerpoint/2010/main" val="856770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E26D7-6703-4657-B975-A22343906660}"/>
              </a:ext>
            </a:extLst>
          </p:cNvPr>
          <p:cNvSpPr>
            <a:spLocks noGrp="1"/>
          </p:cNvSpPr>
          <p:nvPr>
            <p:ph type="title"/>
          </p:nvPr>
        </p:nvSpPr>
        <p:spPr>
          <a:xfrm>
            <a:off x="838200" y="559874"/>
            <a:ext cx="10515600" cy="751689"/>
          </a:xfrm>
        </p:spPr>
        <p:txBody>
          <a:bodyPr/>
          <a:lstStyle/>
          <a:p>
            <a:r>
              <a:rPr lang="en-US" dirty="0">
                <a:solidFill>
                  <a:schemeClr val="tx1"/>
                </a:solidFill>
                <a:latin typeface="Arial Black" panose="020B0A04020102020204" pitchFamily="34" charset="0"/>
              </a:rPr>
              <a:t>The Roles of a System Administrator</a:t>
            </a:r>
            <a:endParaRPr lang="en-MY" dirty="0">
              <a:solidFill>
                <a:schemeClr val="tx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3E84B26B-A5C6-46C6-BDC3-FB54FA06B521}"/>
              </a:ext>
            </a:extLst>
          </p:cNvPr>
          <p:cNvSpPr>
            <a:spLocks noGrp="1"/>
          </p:cNvSpPr>
          <p:nvPr>
            <p:ph idx="1"/>
          </p:nvPr>
        </p:nvSpPr>
        <p:spPr>
          <a:xfrm>
            <a:off x="700391" y="1398857"/>
            <a:ext cx="10653409" cy="4697143"/>
          </a:xfrm>
        </p:spPr>
        <p:txBody>
          <a:bodyPr>
            <a:normAutofit/>
          </a:bodyPr>
          <a:lstStyle/>
          <a:p>
            <a:pPr marL="514350" indent="-514350">
              <a:buFont typeface="+mj-lt"/>
              <a:buAutoNum type="arabicPeriod"/>
            </a:pPr>
            <a:r>
              <a:rPr lang="en-MY" sz="2000" dirty="0">
                <a:solidFill>
                  <a:schemeClr val="tx1">
                    <a:lumMod val="50000"/>
                    <a:lumOff val="50000"/>
                  </a:schemeClr>
                </a:solidFill>
                <a:latin typeface="Arial Black" panose="020B0A04020102020204" pitchFamily="34" charset="0"/>
              </a:rPr>
              <a:t>Account Provisioning </a:t>
            </a:r>
            <a:r>
              <a:rPr lang="en-MY" sz="2000" dirty="0">
                <a:solidFill>
                  <a:schemeClr val="tx1">
                    <a:lumMod val="50000"/>
                    <a:lumOff val="50000"/>
                  </a:schemeClr>
                </a:solidFill>
                <a:latin typeface="Arial Black" panose="020B0A04020102020204" pitchFamily="34" charset="0"/>
                <a:sym typeface="Wingdings" panose="05000000000000000000" pitchFamily="2" charset="2"/>
              </a:rPr>
              <a:t> add account for new users , remove for in active staff and handles all issues relating to account. </a:t>
            </a:r>
            <a:endParaRPr lang="en-MY" sz="2000" dirty="0">
              <a:solidFill>
                <a:schemeClr val="tx1">
                  <a:lumMod val="50000"/>
                  <a:lumOff val="50000"/>
                </a:schemeClr>
              </a:solidFill>
              <a:latin typeface="Arial Black" panose="020B0A04020102020204" pitchFamily="34" charset="0"/>
            </a:endParaRPr>
          </a:p>
          <a:p>
            <a:pPr marL="514350" indent="-514350">
              <a:buFont typeface="+mj-lt"/>
              <a:buAutoNum type="arabicPeriod"/>
            </a:pPr>
            <a:r>
              <a:rPr lang="en-MY" sz="2000" dirty="0">
                <a:solidFill>
                  <a:schemeClr val="tx1">
                    <a:lumMod val="50000"/>
                    <a:lumOff val="50000"/>
                  </a:schemeClr>
                </a:solidFill>
                <a:latin typeface="Arial Black" panose="020B0A04020102020204" pitchFamily="34" charset="0"/>
              </a:rPr>
              <a:t>Adding and removing hardware</a:t>
            </a:r>
          </a:p>
          <a:p>
            <a:pPr marL="514350" indent="-514350">
              <a:buFont typeface="+mj-lt"/>
              <a:buAutoNum type="arabicPeriod"/>
            </a:pPr>
            <a:r>
              <a:rPr lang="en-MY" sz="2000" dirty="0">
                <a:solidFill>
                  <a:schemeClr val="tx1">
                    <a:lumMod val="50000"/>
                    <a:lumOff val="50000"/>
                  </a:schemeClr>
                </a:solidFill>
                <a:latin typeface="Arial Black" panose="020B0A04020102020204" pitchFamily="34" charset="0"/>
              </a:rPr>
              <a:t>Performing backups</a:t>
            </a:r>
          </a:p>
          <a:p>
            <a:pPr marL="514350" indent="-514350">
              <a:buFont typeface="+mj-lt"/>
              <a:buAutoNum type="arabicPeriod"/>
            </a:pPr>
            <a:r>
              <a:rPr lang="en-MY" sz="2000" dirty="0">
                <a:solidFill>
                  <a:schemeClr val="tx1">
                    <a:lumMod val="50000"/>
                    <a:lumOff val="50000"/>
                  </a:schemeClr>
                </a:solidFill>
                <a:latin typeface="Arial Black" panose="020B0A04020102020204" pitchFamily="34" charset="0"/>
              </a:rPr>
              <a:t>Installing and upgrading software</a:t>
            </a:r>
          </a:p>
          <a:p>
            <a:pPr marL="514350" indent="-514350">
              <a:buFont typeface="+mj-lt"/>
              <a:buAutoNum type="arabicPeriod"/>
            </a:pPr>
            <a:r>
              <a:rPr lang="en-MY" sz="2000" dirty="0">
                <a:solidFill>
                  <a:schemeClr val="tx1">
                    <a:lumMod val="50000"/>
                    <a:lumOff val="50000"/>
                  </a:schemeClr>
                </a:solidFill>
                <a:latin typeface="Arial Black" panose="020B0A04020102020204" pitchFamily="34" charset="0"/>
              </a:rPr>
              <a:t>Monitoring the system</a:t>
            </a:r>
          </a:p>
          <a:p>
            <a:pPr marL="514350" indent="-514350">
              <a:buFont typeface="+mj-lt"/>
              <a:buAutoNum type="arabicPeriod"/>
            </a:pPr>
            <a:r>
              <a:rPr lang="en-MY" sz="2000" dirty="0">
                <a:solidFill>
                  <a:schemeClr val="tx1">
                    <a:lumMod val="50000"/>
                    <a:lumOff val="50000"/>
                  </a:schemeClr>
                </a:solidFill>
                <a:latin typeface="Arial Black" panose="020B0A04020102020204" pitchFamily="34" charset="0"/>
              </a:rPr>
              <a:t>Troubleshooting</a:t>
            </a:r>
          </a:p>
          <a:p>
            <a:pPr marL="514350" indent="-514350">
              <a:buFont typeface="+mj-lt"/>
              <a:buAutoNum type="arabicPeriod"/>
            </a:pPr>
            <a:r>
              <a:rPr lang="en-MY" sz="2000" dirty="0">
                <a:solidFill>
                  <a:schemeClr val="tx1">
                    <a:lumMod val="50000"/>
                    <a:lumOff val="50000"/>
                  </a:schemeClr>
                </a:solidFill>
                <a:latin typeface="Arial Black" panose="020B0A04020102020204" pitchFamily="34" charset="0"/>
              </a:rPr>
              <a:t>Maintaining local documentation </a:t>
            </a:r>
          </a:p>
          <a:p>
            <a:pPr marL="514350" indent="-514350">
              <a:buFont typeface="+mj-lt"/>
              <a:buAutoNum type="arabicPeriod"/>
            </a:pPr>
            <a:r>
              <a:rPr lang="en-MY" sz="2000" dirty="0">
                <a:solidFill>
                  <a:schemeClr val="tx1">
                    <a:lumMod val="50000"/>
                    <a:lumOff val="50000"/>
                  </a:schemeClr>
                </a:solidFill>
                <a:latin typeface="Arial Black" panose="020B0A04020102020204" pitchFamily="34" charset="0"/>
              </a:rPr>
              <a:t>Monitoring security </a:t>
            </a:r>
            <a:r>
              <a:rPr lang="en-MY" sz="2000" dirty="0">
                <a:solidFill>
                  <a:schemeClr val="tx1">
                    <a:lumMod val="50000"/>
                    <a:lumOff val="50000"/>
                  </a:schemeClr>
                </a:solidFill>
                <a:latin typeface="Arial Black" panose="020B0A04020102020204" pitchFamily="34" charset="0"/>
                <a:sym typeface="Wingdings" panose="05000000000000000000" pitchFamily="2" charset="2"/>
              </a:rPr>
              <a:t> implement security policy, periodically check security is not violated, evaluate network trap and audit the security system</a:t>
            </a:r>
            <a:endParaRPr lang="en-MY" dirty="0"/>
          </a:p>
          <a:p>
            <a:endParaRPr lang="en-MY" dirty="0"/>
          </a:p>
        </p:txBody>
      </p:sp>
    </p:spTree>
    <p:extLst>
      <p:ext uri="{BB962C8B-B14F-4D97-AF65-F5344CB8AC3E}">
        <p14:creationId xmlns:p14="http://schemas.microsoft.com/office/powerpoint/2010/main" val="1481112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F0604-9D35-46D7-8866-F06585711E1D}"/>
              </a:ext>
            </a:extLst>
          </p:cNvPr>
          <p:cNvSpPr>
            <a:spLocks noGrp="1"/>
          </p:cNvSpPr>
          <p:nvPr>
            <p:ph type="title"/>
          </p:nvPr>
        </p:nvSpPr>
        <p:spPr>
          <a:xfrm>
            <a:off x="1360825" y="3029527"/>
            <a:ext cx="8596668" cy="1320800"/>
          </a:xfrm>
        </p:spPr>
        <p:txBody>
          <a:bodyPr/>
          <a:lstStyle/>
          <a:p>
            <a:pPr algn="ctr"/>
            <a:r>
              <a:rPr lang="en-US" dirty="0">
                <a:solidFill>
                  <a:schemeClr val="tx1"/>
                </a:solidFill>
                <a:latin typeface="Arial Black" panose="020B0A04020102020204" pitchFamily="34" charset="0"/>
              </a:rPr>
              <a:t>The End</a:t>
            </a:r>
            <a:endParaRPr lang="en-MY"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1801778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2DF96-9B82-408D-A34C-AE65802B5BB9}"/>
              </a:ext>
            </a:extLst>
          </p:cNvPr>
          <p:cNvSpPr>
            <a:spLocks noGrp="1"/>
          </p:cNvSpPr>
          <p:nvPr>
            <p:ph type="title"/>
          </p:nvPr>
        </p:nvSpPr>
        <p:spPr/>
        <p:txBody>
          <a:bodyPr/>
          <a:lstStyle/>
          <a:p>
            <a:r>
              <a:rPr lang="en-US" dirty="0">
                <a:solidFill>
                  <a:schemeClr val="tx1"/>
                </a:solidFill>
                <a:latin typeface="Arial Black" panose="020B0A04020102020204" pitchFamily="34" charset="0"/>
              </a:rPr>
              <a:t>Definition of Network Operating System (NOS)</a:t>
            </a:r>
            <a:endParaRPr lang="en-MY" dirty="0">
              <a:solidFill>
                <a:schemeClr val="tx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F53E7069-40C5-47ED-BB3A-35761EC92751}"/>
              </a:ext>
            </a:extLst>
          </p:cNvPr>
          <p:cNvSpPr>
            <a:spLocks noGrp="1"/>
          </p:cNvSpPr>
          <p:nvPr>
            <p:ph idx="1"/>
          </p:nvPr>
        </p:nvSpPr>
        <p:spPr>
          <a:xfrm>
            <a:off x="677334" y="1847274"/>
            <a:ext cx="10406302" cy="3814618"/>
          </a:xfrm>
        </p:spPr>
        <p:txBody>
          <a:bodyPr>
            <a:normAutofit/>
          </a:bodyPr>
          <a:lstStyle/>
          <a:p>
            <a:endParaRPr lang="en-MY" sz="2900" dirty="0">
              <a:solidFill>
                <a:schemeClr val="tx1">
                  <a:lumMod val="50000"/>
                  <a:lumOff val="50000"/>
                </a:schemeClr>
              </a:solidFill>
              <a:effectLst/>
              <a:latin typeface="Arial Black" panose="020B0A04020102020204" pitchFamily="34" charset="0"/>
              <a:ea typeface="Calibri" panose="020F0502020204030204" pitchFamily="34" charset="0"/>
              <a:cs typeface="Times New Roman" panose="02020603050405020304" pitchFamily="18" charset="0"/>
            </a:endParaRPr>
          </a:p>
          <a:p>
            <a:r>
              <a:rPr lang="en-MY" sz="2200" dirty="0">
                <a:solidFill>
                  <a:schemeClr val="tx1">
                    <a:lumMod val="50000"/>
                    <a:lumOff val="50000"/>
                  </a:schemeClr>
                </a:solidFill>
                <a:effectLst/>
                <a:latin typeface="Arial Black" panose="020B0A04020102020204" pitchFamily="34" charset="0"/>
                <a:ea typeface="Calibri" panose="020F0502020204030204" pitchFamily="34" charset="0"/>
                <a:cs typeface="Times New Roman" panose="02020603050405020304" pitchFamily="18" charset="0"/>
              </a:rPr>
              <a:t>Network operating system (NOS)  is the </a:t>
            </a:r>
            <a:r>
              <a:rPr lang="en-MY" sz="2200" i="1" dirty="0">
                <a:solidFill>
                  <a:schemeClr val="tx1">
                    <a:lumMod val="50000"/>
                    <a:lumOff val="50000"/>
                  </a:schemeClr>
                </a:solidFill>
                <a:effectLst/>
                <a:latin typeface="Arial Black" panose="020B0A04020102020204" pitchFamily="34" charset="0"/>
                <a:ea typeface="Calibri" panose="020F0502020204030204" pitchFamily="34" charset="0"/>
                <a:cs typeface="Times New Roman" panose="02020603050405020304" pitchFamily="18" charset="0"/>
              </a:rPr>
              <a:t>software</a:t>
            </a:r>
            <a:r>
              <a:rPr lang="en-MY" sz="2200" dirty="0">
                <a:solidFill>
                  <a:schemeClr val="tx1">
                    <a:lumMod val="50000"/>
                    <a:lumOff val="50000"/>
                  </a:schemeClr>
                </a:solidFill>
                <a:effectLst/>
                <a:latin typeface="Arial Black" panose="020B0A04020102020204" pitchFamily="34" charset="0"/>
                <a:ea typeface="Calibri" panose="020F0502020204030204" pitchFamily="34" charset="0"/>
                <a:cs typeface="Times New Roman" panose="02020603050405020304" pitchFamily="18" charset="0"/>
              </a:rPr>
              <a:t> that allows multiple computers to communicate, share files and hardware devices with one another</a:t>
            </a:r>
            <a:r>
              <a:rPr lang="en-MY" sz="2200" dirty="0">
                <a:solidFill>
                  <a:schemeClr val="tx1">
                    <a:lumMod val="50000"/>
                    <a:lumOff val="50000"/>
                  </a:schemeClr>
                </a:solidFill>
                <a:latin typeface="Arial Black" panose="020B0A04020102020204" pitchFamily="34" charset="0"/>
                <a:ea typeface="Calibri" panose="020F0502020204030204" pitchFamily="34" charset="0"/>
                <a:cs typeface="Times New Roman" panose="02020603050405020304" pitchFamily="18" charset="0"/>
              </a:rPr>
              <a:t> </a:t>
            </a:r>
            <a:r>
              <a:rPr lang="en-MY" sz="2200" dirty="0">
                <a:solidFill>
                  <a:schemeClr val="tx1">
                    <a:lumMod val="50000"/>
                    <a:lumOff val="50000"/>
                  </a:schemeClr>
                </a:solidFill>
                <a:effectLst/>
                <a:latin typeface="Arial Black" panose="020B0A04020102020204" pitchFamily="34" charset="0"/>
                <a:ea typeface="Calibri" panose="020F0502020204030204" pitchFamily="34" charset="0"/>
                <a:cs typeface="Times New Roman" panose="02020603050405020304" pitchFamily="18" charset="0"/>
              </a:rPr>
              <a:t>(</a:t>
            </a:r>
            <a:r>
              <a:rPr lang="en-MY" sz="2200" dirty="0" err="1">
                <a:solidFill>
                  <a:schemeClr val="tx1">
                    <a:lumMod val="50000"/>
                    <a:lumOff val="50000"/>
                  </a:schemeClr>
                </a:solidFill>
                <a:effectLst/>
                <a:latin typeface="Arial Black" panose="020B0A04020102020204" pitchFamily="34" charset="0"/>
                <a:ea typeface="Calibri" panose="020F0502020204030204" pitchFamily="34" charset="0"/>
                <a:cs typeface="Times New Roman" panose="02020603050405020304" pitchFamily="18" charset="0"/>
              </a:rPr>
              <a:t>ComputerHope</a:t>
            </a:r>
            <a:r>
              <a:rPr lang="en-MY" sz="2200" dirty="0">
                <a:solidFill>
                  <a:schemeClr val="tx1">
                    <a:lumMod val="50000"/>
                    <a:lumOff val="50000"/>
                  </a:schemeClr>
                </a:solidFill>
                <a:effectLst/>
                <a:latin typeface="Arial Black" panose="020B0A04020102020204" pitchFamily="34" charset="0"/>
                <a:ea typeface="Calibri" panose="020F0502020204030204" pitchFamily="34" charset="0"/>
                <a:cs typeface="Times New Roman" panose="02020603050405020304" pitchFamily="18" charset="0"/>
              </a:rPr>
              <a:t>, 2020).</a:t>
            </a:r>
          </a:p>
          <a:p>
            <a:r>
              <a:rPr lang="en-MY" sz="2200" dirty="0">
                <a:solidFill>
                  <a:schemeClr val="tx1">
                    <a:lumMod val="50000"/>
                    <a:lumOff val="50000"/>
                  </a:schemeClr>
                </a:solidFill>
                <a:effectLst/>
                <a:latin typeface="Arial Black" panose="020B0A04020102020204" pitchFamily="34" charset="0"/>
                <a:ea typeface="Calibri" panose="020F0502020204030204" pitchFamily="34" charset="0"/>
                <a:cs typeface="Times New Roman" panose="02020603050405020304" pitchFamily="18" charset="0"/>
              </a:rPr>
              <a:t>It is an operating system that manages network resources that includes special functions for connecting computers and devices into a local area network (LAN).</a:t>
            </a:r>
          </a:p>
          <a:p>
            <a:r>
              <a:rPr lang="en-MY" sz="2200" dirty="0">
                <a:solidFill>
                  <a:schemeClr val="tx1">
                    <a:lumMod val="50000"/>
                    <a:lumOff val="50000"/>
                  </a:schemeClr>
                </a:solidFill>
                <a:effectLst/>
                <a:latin typeface="Arial Black" panose="020B0A04020102020204" pitchFamily="34" charset="0"/>
                <a:ea typeface="Calibri" panose="020F0502020204030204" pitchFamily="34" charset="0"/>
                <a:cs typeface="Times New Roman" panose="02020603050405020304" pitchFamily="18" charset="0"/>
              </a:rPr>
              <a:t>The NOS manages multiple requests (inputs) concurrently and provides the security necessary in a multiuser environment. </a:t>
            </a:r>
          </a:p>
          <a:p>
            <a:endParaRPr lang="en-MY" sz="2800" dirty="0">
              <a:solidFill>
                <a:schemeClr val="tx1">
                  <a:lumMod val="50000"/>
                  <a:lumOff val="50000"/>
                </a:schemeClr>
              </a:solidFill>
              <a:effectLst/>
              <a:latin typeface="Arial Black" panose="020B0A04020102020204" pitchFamily="34" charset="0"/>
              <a:ea typeface="Calibri" panose="020F0502020204030204" pitchFamily="34" charset="0"/>
              <a:cs typeface="Times New Roman" panose="02020603050405020304" pitchFamily="18" charset="0"/>
            </a:endParaRPr>
          </a:p>
          <a:p>
            <a:endParaRPr lang="en-MY" dirty="0"/>
          </a:p>
        </p:txBody>
      </p:sp>
    </p:spTree>
    <p:extLst>
      <p:ext uri="{BB962C8B-B14F-4D97-AF65-F5344CB8AC3E}">
        <p14:creationId xmlns:p14="http://schemas.microsoft.com/office/powerpoint/2010/main" val="1855249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C3CF3-58A5-43CF-8A29-FCDB53B2BEAA}"/>
              </a:ext>
            </a:extLst>
          </p:cNvPr>
          <p:cNvSpPr>
            <a:spLocks noGrp="1"/>
          </p:cNvSpPr>
          <p:nvPr>
            <p:ph type="title"/>
          </p:nvPr>
        </p:nvSpPr>
        <p:spPr/>
        <p:txBody>
          <a:bodyPr/>
          <a:lstStyle/>
          <a:p>
            <a:r>
              <a:rPr lang="en-MY" dirty="0">
                <a:solidFill>
                  <a:schemeClr val="tx1"/>
                </a:solidFill>
                <a:latin typeface="Arial Black" panose="020B0A04020102020204" pitchFamily="34" charset="0"/>
              </a:rPr>
              <a:t>What is network resources?</a:t>
            </a:r>
          </a:p>
        </p:txBody>
      </p:sp>
      <p:sp>
        <p:nvSpPr>
          <p:cNvPr id="3" name="Content Placeholder 2">
            <a:extLst>
              <a:ext uri="{FF2B5EF4-FFF2-40B4-BE49-F238E27FC236}">
                <a16:creationId xmlns:a16="http://schemas.microsoft.com/office/drawing/2014/main" id="{24DD3416-FD0C-48FA-ADB5-FC15782EDF8F}"/>
              </a:ext>
            </a:extLst>
          </p:cNvPr>
          <p:cNvSpPr>
            <a:spLocks noGrp="1"/>
          </p:cNvSpPr>
          <p:nvPr>
            <p:ph idx="1"/>
          </p:nvPr>
        </p:nvSpPr>
        <p:spPr>
          <a:xfrm>
            <a:off x="572655" y="1549400"/>
            <a:ext cx="9876270" cy="3378202"/>
          </a:xfrm>
        </p:spPr>
        <p:txBody>
          <a:bodyPr>
            <a:normAutofit/>
          </a:bodyPr>
          <a:lstStyle/>
          <a:p>
            <a:r>
              <a:rPr lang="en-US" sz="2000" b="0" i="0" dirty="0">
                <a:solidFill>
                  <a:schemeClr val="tx1">
                    <a:lumMod val="50000"/>
                    <a:lumOff val="50000"/>
                  </a:schemeClr>
                </a:solidFill>
                <a:effectLst/>
                <a:latin typeface="Arial Black" panose="020B0A04020102020204" pitchFamily="34" charset="0"/>
              </a:rPr>
              <a:t>Shared resources, also known as network resources, refer to computer data, information, or hardware devices that can be easily accessed from a remote computer through a local area network (LAN) or enterprise intranet. </a:t>
            </a:r>
          </a:p>
          <a:p>
            <a:r>
              <a:rPr lang="en-US" sz="2000" b="0" i="0" dirty="0">
                <a:solidFill>
                  <a:schemeClr val="tx1">
                    <a:lumMod val="50000"/>
                    <a:lumOff val="50000"/>
                  </a:schemeClr>
                </a:solidFill>
                <a:effectLst/>
                <a:latin typeface="Arial Black" panose="020B0A04020102020204" pitchFamily="34" charset="0"/>
              </a:rPr>
              <a:t>Successful shared resource access allows users to operate as if the shared resource were on their own computer. </a:t>
            </a:r>
          </a:p>
          <a:p>
            <a:r>
              <a:rPr lang="en-US" sz="2000" b="0" i="0" dirty="0">
                <a:solidFill>
                  <a:schemeClr val="tx1">
                    <a:lumMod val="50000"/>
                    <a:lumOff val="50000"/>
                  </a:schemeClr>
                </a:solidFill>
                <a:effectLst/>
                <a:latin typeface="Arial Black" panose="020B0A04020102020204" pitchFamily="34" charset="0"/>
              </a:rPr>
              <a:t>The most frequently used shared network environment objects are files, data, multimedia and hardware resources like printers, fax machines and scanners.</a:t>
            </a:r>
            <a:endParaRPr lang="en-MY" sz="2000" dirty="0">
              <a:solidFill>
                <a:schemeClr val="tx1">
                  <a:lumMod val="50000"/>
                  <a:lumOff val="50000"/>
                </a:schemeClr>
              </a:solidFill>
              <a:latin typeface="Arial Black" panose="020B0A04020102020204" pitchFamily="34" charset="0"/>
            </a:endParaRPr>
          </a:p>
        </p:txBody>
      </p:sp>
      <p:sp>
        <p:nvSpPr>
          <p:cNvPr id="5" name="TextBox 4">
            <a:extLst>
              <a:ext uri="{FF2B5EF4-FFF2-40B4-BE49-F238E27FC236}">
                <a16:creationId xmlns:a16="http://schemas.microsoft.com/office/drawing/2014/main" id="{F57BF144-6129-431B-A097-CE53D70024A2}"/>
              </a:ext>
            </a:extLst>
          </p:cNvPr>
          <p:cNvSpPr txBox="1"/>
          <p:nvPr/>
        </p:nvSpPr>
        <p:spPr>
          <a:xfrm>
            <a:off x="5845690" y="5754073"/>
            <a:ext cx="6099242" cy="646331"/>
          </a:xfrm>
          <a:prstGeom prst="rect">
            <a:avLst/>
          </a:prstGeom>
          <a:noFill/>
        </p:spPr>
        <p:txBody>
          <a:bodyPr wrap="square">
            <a:spAutoFit/>
          </a:bodyPr>
          <a:lstStyle/>
          <a:p>
            <a:r>
              <a:rPr lang="en-MY" i="1" dirty="0">
                <a:hlinkClick r:id="rId2">
                  <a:extLst>
                    <a:ext uri="{A12FA001-AC4F-418D-AE19-62706E023703}">
                      <ahyp:hlinkClr xmlns:ahyp="http://schemas.microsoft.com/office/drawing/2018/hyperlinkcolor" val="tx"/>
                    </a:ext>
                  </a:extLst>
                </a:hlinkClick>
              </a:rPr>
              <a:t>https://www.techopedia.com/definition/24796/shared-resources</a:t>
            </a:r>
            <a:endParaRPr lang="en-MY" i="1" dirty="0"/>
          </a:p>
        </p:txBody>
      </p:sp>
    </p:spTree>
    <p:extLst>
      <p:ext uri="{BB962C8B-B14F-4D97-AF65-F5344CB8AC3E}">
        <p14:creationId xmlns:p14="http://schemas.microsoft.com/office/powerpoint/2010/main" val="3426457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9082C-812B-4B30-B572-E47AC91912C5}"/>
              </a:ext>
            </a:extLst>
          </p:cNvPr>
          <p:cNvSpPr>
            <a:spLocks noGrp="1"/>
          </p:cNvSpPr>
          <p:nvPr>
            <p:ph type="title"/>
          </p:nvPr>
        </p:nvSpPr>
        <p:spPr>
          <a:xfrm>
            <a:off x="677334" y="609600"/>
            <a:ext cx="8596668" cy="581891"/>
          </a:xfrm>
        </p:spPr>
        <p:txBody>
          <a:bodyPr>
            <a:normAutofit fontScale="90000"/>
          </a:bodyPr>
          <a:lstStyle/>
          <a:p>
            <a:r>
              <a:rPr lang="en-MY" dirty="0">
                <a:solidFill>
                  <a:schemeClr val="tx1"/>
                </a:solidFill>
                <a:latin typeface="Arial Black" panose="020B0A04020102020204" pitchFamily="34" charset="0"/>
              </a:rPr>
              <a:t>Examples of NOS</a:t>
            </a:r>
          </a:p>
        </p:txBody>
      </p:sp>
      <p:sp>
        <p:nvSpPr>
          <p:cNvPr id="3" name="Content Placeholder 2">
            <a:extLst>
              <a:ext uri="{FF2B5EF4-FFF2-40B4-BE49-F238E27FC236}">
                <a16:creationId xmlns:a16="http://schemas.microsoft.com/office/drawing/2014/main" id="{37A044CA-8820-432B-8139-B0CCAAF51F51}"/>
              </a:ext>
            </a:extLst>
          </p:cNvPr>
          <p:cNvSpPr>
            <a:spLocks noGrp="1"/>
          </p:cNvSpPr>
          <p:nvPr>
            <p:ph idx="1"/>
          </p:nvPr>
        </p:nvSpPr>
        <p:spPr>
          <a:xfrm>
            <a:off x="736870" y="1581150"/>
            <a:ext cx="9182985" cy="4667250"/>
          </a:xfrm>
        </p:spPr>
        <p:txBody>
          <a:bodyPr>
            <a:normAutofit/>
          </a:bodyPr>
          <a:lstStyle/>
          <a:p>
            <a:pPr marL="180340" algn="just">
              <a:lnSpc>
                <a:spcPct val="107000"/>
              </a:lnSpc>
              <a:spcAft>
                <a:spcPts val="800"/>
              </a:spcAft>
            </a:pPr>
            <a:r>
              <a:rPr lang="en-MY" sz="2000" dirty="0">
                <a:solidFill>
                  <a:schemeClr val="tx1">
                    <a:lumMod val="65000"/>
                    <a:lumOff val="35000"/>
                  </a:schemeClr>
                </a:solidFill>
                <a:effectLst/>
                <a:latin typeface="Arial Black" panose="020B0A04020102020204" pitchFamily="34" charset="0"/>
                <a:ea typeface="Calibri" panose="020F0502020204030204" pitchFamily="34" charset="0"/>
                <a:cs typeface="Times New Roman" panose="02020603050405020304" pitchFamily="18" charset="0"/>
              </a:rPr>
              <a:t>NetWare, Unix, Windows 2000, or Mac </a:t>
            </a:r>
            <a:r>
              <a:rPr lang="en-MY" sz="2000">
                <a:solidFill>
                  <a:schemeClr val="tx1">
                    <a:lumMod val="65000"/>
                    <a:lumOff val="35000"/>
                  </a:schemeClr>
                </a:solidFill>
                <a:effectLst/>
                <a:latin typeface="Arial Black" panose="020B0A04020102020204" pitchFamily="34" charset="0"/>
                <a:ea typeface="Calibri" panose="020F0502020204030204" pitchFamily="34" charset="0"/>
                <a:cs typeface="Times New Roman" panose="02020603050405020304" pitchFamily="18" charset="0"/>
              </a:rPr>
              <a:t>OS X</a:t>
            </a:r>
            <a:r>
              <a:rPr lang="en-MY" sz="2000">
                <a:solidFill>
                  <a:schemeClr val="tx1">
                    <a:lumMod val="65000"/>
                    <a:lumOff val="35000"/>
                  </a:schemeClr>
                </a:solidFill>
                <a:latin typeface="Arial Black" panose="020B0A04020102020204" pitchFamily="34" charset="0"/>
                <a:ea typeface="Calibri" panose="020F0502020204030204" pitchFamily="34" charset="0"/>
                <a:cs typeface="Times New Roman" panose="02020603050405020304" pitchFamily="18" charset="0"/>
              </a:rPr>
              <a:t> </a:t>
            </a:r>
            <a:r>
              <a:rPr lang="en-MY" sz="2000">
                <a:solidFill>
                  <a:schemeClr val="tx1">
                    <a:lumMod val="65000"/>
                    <a:lumOff val="35000"/>
                  </a:schemeClr>
                </a:solidFill>
                <a:effectLst/>
                <a:latin typeface="Arial Black" panose="020B0A04020102020204" pitchFamily="34" charset="0"/>
                <a:ea typeface="Calibri" panose="020F0502020204030204" pitchFamily="34" charset="0"/>
                <a:cs typeface="Times New Roman" panose="02020603050405020304" pitchFamily="18" charset="0"/>
              </a:rPr>
              <a:t>require </a:t>
            </a:r>
            <a:r>
              <a:rPr lang="en-MY" sz="2000" dirty="0">
                <a:solidFill>
                  <a:schemeClr val="tx1">
                    <a:lumMod val="65000"/>
                    <a:lumOff val="35000"/>
                  </a:schemeClr>
                </a:solidFill>
                <a:effectLst/>
                <a:latin typeface="Arial Black" panose="020B0A04020102020204" pitchFamily="34" charset="0"/>
                <a:ea typeface="Calibri" panose="020F0502020204030204" pitchFamily="34" charset="0"/>
                <a:cs typeface="Times New Roman" panose="02020603050405020304" pitchFamily="18" charset="0"/>
              </a:rPr>
              <a:t>an existing operating system in order to function (e.g., Windows 3.11 for Workgroups requires DOS; LAN Server requires OS/2; LANtastic requires DOS).</a:t>
            </a:r>
          </a:p>
          <a:p>
            <a:pPr marL="180340" algn="just">
              <a:lnSpc>
                <a:spcPct val="107000"/>
              </a:lnSpc>
              <a:spcAft>
                <a:spcPts val="800"/>
              </a:spcAft>
            </a:pPr>
            <a:r>
              <a:rPr lang="en-MY" sz="2000" dirty="0">
                <a:solidFill>
                  <a:schemeClr val="tx1">
                    <a:lumMod val="65000"/>
                    <a:lumOff val="35000"/>
                  </a:schemeClr>
                </a:solidFill>
                <a:effectLst/>
                <a:latin typeface="Arial Black" panose="020B0A04020102020204" pitchFamily="34" charset="0"/>
                <a:ea typeface="Calibri" panose="020F0502020204030204" pitchFamily="34" charset="0"/>
                <a:cs typeface="Times New Roman" panose="02020603050405020304" pitchFamily="18" charset="0"/>
              </a:rPr>
              <a:t> In addition to file and print services, a NOS may also offer directory services and a messaging system (email), as well as network management and multiprotocol routing capabilities. (Indiana University Knowledge Base, 2020).</a:t>
            </a:r>
          </a:p>
          <a:p>
            <a:endParaRPr lang="en-MY" dirty="0">
              <a:solidFill>
                <a:schemeClr val="tx1">
                  <a:lumMod val="65000"/>
                  <a:lumOff val="35000"/>
                </a:schemeClr>
              </a:solidFill>
            </a:endParaRPr>
          </a:p>
        </p:txBody>
      </p:sp>
    </p:spTree>
    <p:extLst>
      <p:ext uri="{BB962C8B-B14F-4D97-AF65-F5344CB8AC3E}">
        <p14:creationId xmlns:p14="http://schemas.microsoft.com/office/powerpoint/2010/main" val="430622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D70F3-03EC-43EC-8BB5-BA4ABCD93902}"/>
              </a:ext>
            </a:extLst>
          </p:cNvPr>
          <p:cNvSpPr>
            <a:spLocks noGrp="1"/>
          </p:cNvSpPr>
          <p:nvPr>
            <p:ph type="title"/>
          </p:nvPr>
        </p:nvSpPr>
        <p:spPr>
          <a:xfrm>
            <a:off x="319755" y="332509"/>
            <a:ext cx="8596668" cy="468086"/>
          </a:xfrm>
        </p:spPr>
        <p:txBody>
          <a:bodyPr>
            <a:noAutofit/>
          </a:bodyPr>
          <a:lstStyle/>
          <a:p>
            <a:r>
              <a:rPr lang="en-MY" dirty="0">
                <a:solidFill>
                  <a:schemeClr val="tx1"/>
                </a:solidFill>
                <a:latin typeface="Arial Black" panose="020B0A04020102020204" pitchFamily="34" charset="0"/>
              </a:rPr>
              <a:t>Networking concepts</a:t>
            </a:r>
          </a:p>
        </p:txBody>
      </p:sp>
      <p:pic>
        <p:nvPicPr>
          <p:cNvPr id="4" name="Content Placeholder 3">
            <a:extLst>
              <a:ext uri="{FF2B5EF4-FFF2-40B4-BE49-F238E27FC236}">
                <a16:creationId xmlns:a16="http://schemas.microsoft.com/office/drawing/2014/main" id="{737C8F3B-A76C-44DC-BEA8-33C138BC7612}"/>
              </a:ext>
            </a:extLst>
          </p:cNvPr>
          <p:cNvPicPr>
            <a:picLocks noGrp="1" noChangeAspect="1"/>
          </p:cNvPicPr>
          <p:nvPr>
            <p:ph idx="1"/>
          </p:nvPr>
        </p:nvPicPr>
        <p:blipFill>
          <a:blip r:embed="rId2"/>
          <a:stretch>
            <a:fillRect/>
          </a:stretch>
        </p:blipFill>
        <p:spPr>
          <a:xfrm>
            <a:off x="443452" y="906009"/>
            <a:ext cx="5500148" cy="5226936"/>
          </a:xfrm>
          <a:prstGeom prst="rect">
            <a:avLst/>
          </a:prstGeom>
        </p:spPr>
      </p:pic>
      <p:sp>
        <p:nvSpPr>
          <p:cNvPr id="3" name="TextBox 2">
            <a:extLst>
              <a:ext uri="{FF2B5EF4-FFF2-40B4-BE49-F238E27FC236}">
                <a16:creationId xmlns:a16="http://schemas.microsoft.com/office/drawing/2014/main" id="{6533EEB9-5431-43EA-B7F0-5ED72E5C859C}"/>
              </a:ext>
            </a:extLst>
          </p:cNvPr>
          <p:cNvSpPr txBox="1"/>
          <p:nvPr/>
        </p:nvSpPr>
        <p:spPr>
          <a:xfrm>
            <a:off x="4292353" y="6132945"/>
            <a:ext cx="7899647" cy="646331"/>
          </a:xfrm>
          <a:prstGeom prst="rect">
            <a:avLst/>
          </a:prstGeom>
          <a:noFill/>
        </p:spPr>
        <p:txBody>
          <a:bodyPr wrap="square" rtlCol="0">
            <a:spAutoFit/>
          </a:bodyPr>
          <a:lstStyle/>
          <a:p>
            <a:r>
              <a:rPr lang="en-US" i="1" dirty="0"/>
              <a:t>Ref: </a:t>
            </a:r>
          </a:p>
          <a:p>
            <a:r>
              <a:rPr lang="en-US" i="1" dirty="0"/>
              <a:t>Mark Burgess (2004), Principles of Network and System Administration</a:t>
            </a:r>
            <a:endParaRPr lang="en-MY" i="1" dirty="0"/>
          </a:p>
        </p:txBody>
      </p:sp>
    </p:spTree>
    <p:extLst>
      <p:ext uri="{BB962C8B-B14F-4D97-AF65-F5344CB8AC3E}">
        <p14:creationId xmlns:p14="http://schemas.microsoft.com/office/powerpoint/2010/main" val="3693318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A7ED1-06D8-45E0-B9F0-FDA52D7C0FB3}"/>
              </a:ext>
            </a:extLst>
          </p:cNvPr>
          <p:cNvSpPr>
            <a:spLocks noGrp="1"/>
          </p:cNvSpPr>
          <p:nvPr>
            <p:ph type="title"/>
          </p:nvPr>
        </p:nvSpPr>
        <p:spPr>
          <a:xfrm>
            <a:off x="548025" y="366569"/>
            <a:ext cx="8596668" cy="757382"/>
          </a:xfrm>
        </p:spPr>
        <p:txBody>
          <a:bodyPr/>
          <a:lstStyle/>
          <a:p>
            <a:r>
              <a:rPr lang="en-US" dirty="0">
                <a:solidFill>
                  <a:schemeClr val="tx1"/>
                </a:solidFill>
                <a:latin typeface="Arial Black" panose="020B0A04020102020204" pitchFamily="34" charset="0"/>
              </a:rPr>
              <a:t>Computer Network Models</a:t>
            </a:r>
            <a:endParaRPr lang="en-MY" dirty="0">
              <a:solidFill>
                <a:schemeClr val="tx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5DC217EC-AE13-4E6E-9852-E85B62FE9924}"/>
              </a:ext>
            </a:extLst>
          </p:cNvPr>
          <p:cNvSpPr>
            <a:spLocks noGrp="1"/>
          </p:cNvSpPr>
          <p:nvPr>
            <p:ph idx="1"/>
          </p:nvPr>
        </p:nvSpPr>
        <p:spPr>
          <a:xfrm>
            <a:off x="548025" y="1251815"/>
            <a:ext cx="9667393" cy="3946525"/>
          </a:xfrm>
        </p:spPr>
        <p:txBody>
          <a:bodyPr>
            <a:noAutofit/>
          </a:bodyPr>
          <a:lstStyle/>
          <a:p>
            <a:r>
              <a:rPr lang="en-US" sz="2000" b="0" i="0" dirty="0">
                <a:solidFill>
                  <a:schemeClr val="tx1">
                    <a:lumMod val="50000"/>
                    <a:lumOff val="50000"/>
                  </a:schemeClr>
                </a:solidFill>
                <a:effectLst/>
                <a:latin typeface="Arial Black" panose="020B0A04020102020204" pitchFamily="34" charset="0"/>
                <a:ea typeface="Microsoft GothicNeo" panose="020B0503020000020004" pitchFamily="34" charset="-127"/>
                <a:cs typeface="Microsoft GothicNeo" panose="020B0503020000020004" pitchFamily="34" charset="-127"/>
              </a:rPr>
              <a:t>A </a:t>
            </a:r>
            <a:r>
              <a:rPr lang="en-US" sz="2000" b="1" i="0" dirty="0">
                <a:solidFill>
                  <a:schemeClr val="tx1">
                    <a:lumMod val="50000"/>
                    <a:lumOff val="50000"/>
                  </a:schemeClr>
                </a:solidFill>
                <a:effectLst/>
                <a:latin typeface="Arial Black" panose="020B0A04020102020204" pitchFamily="34" charset="0"/>
                <a:ea typeface="Microsoft GothicNeo" panose="020B0503020000020004" pitchFamily="34" charset="-127"/>
                <a:cs typeface="Microsoft GothicNeo" panose="020B0503020000020004" pitchFamily="34" charset="-127"/>
              </a:rPr>
              <a:t>computer network</a:t>
            </a:r>
            <a:r>
              <a:rPr lang="en-US" sz="2000" b="0" i="0" dirty="0">
                <a:solidFill>
                  <a:schemeClr val="tx1">
                    <a:lumMod val="50000"/>
                    <a:lumOff val="50000"/>
                  </a:schemeClr>
                </a:solidFill>
                <a:effectLst/>
                <a:latin typeface="Arial Black" panose="020B0A04020102020204" pitchFamily="34" charset="0"/>
                <a:ea typeface="Microsoft GothicNeo" panose="020B0503020000020004" pitchFamily="34" charset="-127"/>
                <a:cs typeface="Microsoft GothicNeo" panose="020B0503020000020004" pitchFamily="34" charset="-127"/>
              </a:rPr>
              <a:t> consists software and hardware that is used to send and receive data from one device to another. </a:t>
            </a:r>
          </a:p>
          <a:p>
            <a:r>
              <a:rPr lang="en-US" sz="2000" b="0" i="0" dirty="0">
                <a:solidFill>
                  <a:schemeClr val="tx1">
                    <a:lumMod val="50000"/>
                    <a:lumOff val="50000"/>
                  </a:schemeClr>
                </a:solidFill>
                <a:effectLst/>
                <a:latin typeface="Arial Black" panose="020B0A04020102020204" pitchFamily="34" charset="0"/>
                <a:ea typeface="Microsoft GothicNeo" panose="020B0503020000020004" pitchFamily="34" charset="-127"/>
                <a:cs typeface="Microsoft GothicNeo" panose="020B0503020000020004" pitchFamily="34" charset="-127"/>
              </a:rPr>
              <a:t>The role of hardware and software:</a:t>
            </a:r>
          </a:p>
          <a:p>
            <a:pPr lvl="1"/>
            <a:r>
              <a:rPr lang="en-US" sz="1800" b="0" i="0" dirty="0">
                <a:solidFill>
                  <a:schemeClr val="accent1"/>
                </a:solidFill>
                <a:effectLst/>
                <a:latin typeface="Arial Black" panose="020B0A04020102020204" pitchFamily="34" charset="0"/>
                <a:ea typeface="Microsoft GothicNeo" panose="020B0503020000020004" pitchFamily="34" charset="-127"/>
                <a:cs typeface="Microsoft GothicNeo" panose="020B0503020000020004" pitchFamily="34" charset="-127"/>
              </a:rPr>
              <a:t>hardware is to prove the physical equipment that are required in order to send and receive data </a:t>
            </a:r>
          </a:p>
          <a:p>
            <a:pPr lvl="1"/>
            <a:r>
              <a:rPr lang="en-US" sz="1800" b="0" i="0" dirty="0">
                <a:solidFill>
                  <a:schemeClr val="accent1"/>
                </a:solidFill>
                <a:effectLst/>
                <a:latin typeface="Arial Black" panose="020B0A04020102020204" pitchFamily="34" charset="0"/>
                <a:ea typeface="Microsoft GothicNeo" panose="020B0503020000020004" pitchFamily="34" charset="-127"/>
                <a:cs typeface="Microsoft GothicNeo" panose="020B0503020000020004" pitchFamily="34" charset="-127"/>
              </a:rPr>
              <a:t>software defines the set of instructions that uses the hardware equipment's for data transmission.</a:t>
            </a:r>
          </a:p>
          <a:p>
            <a:r>
              <a:rPr lang="en-US" sz="2000" b="1" i="0" dirty="0">
                <a:solidFill>
                  <a:schemeClr val="tx1">
                    <a:lumMod val="50000"/>
                    <a:lumOff val="50000"/>
                  </a:schemeClr>
                </a:solidFill>
                <a:effectLst/>
                <a:latin typeface="Arial Black" panose="020B0A04020102020204" pitchFamily="34" charset="0"/>
                <a:ea typeface="Microsoft GothicNeo" panose="020B0503020000020004" pitchFamily="34" charset="-127"/>
                <a:cs typeface="Microsoft GothicNeo" panose="020B0503020000020004" pitchFamily="34" charset="-127"/>
              </a:rPr>
              <a:t>A simple transmission of data consists several steps at various layers of computer network.</a:t>
            </a:r>
          </a:p>
          <a:p>
            <a:r>
              <a:rPr lang="en-US" sz="2000" dirty="0">
                <a:solidFill>
                  <a:schemeClr val="tx1">
                    <a:lumMod val="50000"/>
                    <a:lumOff val="50000"/>
                  </a:schemeClr>
                </a:solidFill>
                <a:latin typeface="Arial Black" panose="020B0A04020102020204" pitchFamily="34" charset="0"/>
                <a:ea typeface="Microsoft GothicNeo" panose="020B0503020000020004" pitchFamily="34" charset="-127"/>
                <a:cs typeface="Microsoft GothicNeo" panose="020B0503020000020004" pitchFamily="34" charset="-127"/>
              </a:rPr>
              <a:t>C</a:t>
            </a:r>
            <a:r>
              <a:rPr lang="en-US" sz="2000" b="0" i="0" dirty="0">
                <a:solidFill>
                  <a:schemeClr val="tx1">
                    <a:lumMod val="50000"/>
                    <a:lumOff val="50000"/>
                  </a:schemeClr>
                </a:solidFill>
                <a:effectLst/>
                <a:latin typeface="Arial Black" panose="020B0A04020102020204" pitchFamily="34" charset="0"/>
                <a:ea typeface="Microsoft GothicNeo" panose="020B0503020000020004" pitchFamily="34" charset="-127"/>
                <a:cs typeface="Microsoft GothicNeo" panose="020B0503020000020004" pitchFamily="34" charset="-127"/>
              </a:rPr>
              <a:t>omputer network models discusses:</a:t>
            </a:r>
            <a:endParaRPr lang="en-US" sz="2000" b="1" i="0" dirty="0">
              <a:solidFill>
                <a:schemeClr val="tx1">
                  <a:lumMod val="50000"/>
                  <a:lumOff val="50000"/>
                </a:schemeClr>
              </a:solidFill>
              <a:effectLst/>
              <a:latin typeface="Arial Black" panose="020B0A04020102020204" pitchFamily="34" charset="0"/>
              <a:ea typeface="Microsoft GothicNeo" panose="020B0503020000020004" pitchFamily="34" charset="-127"/>
              <a:cs typeface="Microsoft GothicNeo" panose="020B0503020000020004" pitchFamily="34" charset="-127"/>
            </a:endParaRPr>
          </a:p>
          <a:p>
            <a:pPr lvl="1"/>
            <a:r>
              <a:rPr lang="en-US" sz="1800" b="1" i="0" dirty="0">
                <a:solidFill>
                  <a:schemeClr val="accent1"/>
                </a:solidFill>
                <a:effectLst/>
                <a:latin typeface="Arial Black" panose="020B0A04020102020204" pitchFamily="34" charset="0"/>
                <a:ea typeface="Microsoft GothicNeo" panose="020B0503020000020004" pitchFamily="34" charset="-127"/>
                <a:cs typeface="Microsoft GothicNeo" panose="020B0503020000020004" pitchFamily="34" charset="-127"/>
              </a:rPr>
              <a:t>how the data is transferred and received at a computer level</a:t>
            </a:r>
            <a:r>
              <a:rPr lang="en-US" sz="1800" dirty="0">
                <a:solidFill>
                  <a:schemeClr val="accent1"/>
                </a:solidFill>
                <a:latin typeface="Arial Black" panose="020B0A04020102020204" pitchFamily="34" charset="0"/>
                <a:ea typeface="Microsoft GothicNeo" panose="020B0503020000020004" pitchFamily="34" charset="-127"/>
                <a:cs typeface="Microsoft GothicNeo" panose="020B0503020000020004" pitchFamily="34" charset="-127"/>
              </a:rPr>
              <a:t> in detail</a:t>
            </a:r>
            <a:endParaRPr lang="en-MY" sz="1800" dirty="0">
              <a:solidFill>
                <a:schemeClr val="accent1"/>
              </a:solidFill>
              <a:latin typeface="Arial Black" panose="020B0A04020102020204" pitchFamily="34" charset="0"/>
              <a:ea typeface="Microsoft GothicNeo" panose="020B0503020000020004" pitchFamily="34" charset="-127"/>
              <a:cs typeface="Microsoft GothicNeo" panose="020B0503020000020004" pitchFamily="34" charset="-127"/>
            </a:endParaRPr>
          </a:p>
        </p:txBody>
      </p:sp>
      <p:sp>
        <p:nvSpPr>
          <p:cNvPr id="5" name="TextBox 4">
            <a:extLst>
              <a:ext uri="{FF2B5EF4-FFF2-40B4-BE49-F238E27FC236}">
                <a16:creationId xmlns:a16="http://schemas.microsoft.com/office/drawing/2014/main" id="{48467300-7B7C-490C-8EAA-BFDA37B9B85C}"/>
              </a:ext>
            </a:extLst>
          </p:cNvPr>
          <p:cNvSpPr txBox="1"/>
          <p:nvPr/>
        </p:nvSpPr>
        <p:spPr>
          <a:xfrm>
            <a:off x="4846359" y="6122099"/>
            <a:ext cx="6939241" cy="646331"/>
          </a:xfrm>
          <a:prstGeom prst="rect">
            <a:avLst/>
          </a:prstGeom>
          <a:noFill/>
        </p:spPr>
        <p:txBody>
          <a:bodyPr wrap="square">
            <a:spAutoFit/>
          </a:bodyPr>
          <a:lstStyle/>
          <a:p>
            <a:r>
              <a:rPr lang="en-MY" i="1" dirty="0">
                <a:hlinkClick r:id="rId2">
                  <a:extLst>
                    <a:ext uri="{A12FA001-AC4F-418D-AE19-62706E023703}">
                      <ahyp:hlinkClr xmlns:ahyp="http://schemas.microsoft.com/office/drawing/2018/hyperlinkcolor" val="tx"/>
                    </a:ext>
                  </a:extLst>
                </a:hlinkClick>
              </a:rPr>
              <a:t>https://beginnersbook.com/2019/04/computer-network-models/</a:t>
            </a:r>
            <a:endParaRPr lang="en-MY" i="1" dirty="0"/>
          </a:p>
        </p:txBody>
      </p:sp>
    </p:spTree>
    <p:extLst>
      <p:ext uri="{BB962C8B-B14F-4D97-AF65-F5344CB8AC3E}">
        <p14:creationId xmlns:p14="http://schemas.microsoft.com/office/powerpoint/2010/main" val="1588009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A7ED1-06D8-45E0-B9F0-FDA52D7C0FB3}"/>
              </a:ext>
            </a:extLst>
          </p:cNvPr>
          <p:cNvSpPr>
            <a:spLocks noGrp="1"/>
          </p:cNvSpPr>
          <p:nvPr>
            <p:ph type="title"/>
          </p:nvPr>
        </p:nvSpPr>
        <p:spPr>
          <a:xfrm>
            <a:off x="548024" y="366569"/>
            <a:ext cx="10212339" cy="757382"/>
          </a:xfrm>
        </p:spPr>
        <p:txBody>
          <a:bodyPr>
            <a:normAutofit/>
          </a:bodyPr>
          <a:lstStyle/>
          <a:p>
            <a:pPr algn="l"/>
            <a:r>
              <a:rPr lang="en-US" b="1" i="0" dirty="0">
                <a:solidFill>
                  <a:schemeClr val="tx1"/>
                </a:solidFill>
                <a:effectLst/>
                <a:latin typeface="Arial Black" panose="020B0A04020102020204" pitchFamily="34" charset="0"/>
              </a:rPr>
              <a:t>Layers of a computer network models</a:t>
            </a:r>
          </a:p>
        </p:txBody>
      </p:sp>
      <p:sp>
        <p:nvSpPr>
          <p:cNvPr id="3" name="Content Placeholder 2">
            <a:extLst>
              <a:ext uri="{FF2B5EF4-FFF2-40B4-BE49-F238E27FC236}">
                <a16:creationId xmlns:a16="http://schemas.microsoft.com/office/drawing/2014/main" id="{5DC217EC-AE13-4E6E-9852-E85B62FE9924}"/>
              </a:ext>
            </a:extLst>
          </p:cNvPr>
          <p:cNvSpPr>
            <a:spLocks noGrp="1"/>
          </p:cNvSpPr>
          <p:nvPr>
            <p:ph idx="1"/>
          </p:nvPr>
        </p:nvSpPr>
        <p:spPr>
          <a:xfrm>
            <a:off x="548025" y="1251815"/>
            <a:ext cx="9667393" cy="3946525"/>
          </a:xfrm>
        </p:spPr>
        <p:txBody>
          <a:bodyPr>
            <a:noAutofit/>
          </a:bodyPr>
          <a:lstStyle/>
          <a:p>
            <a:pPr algn="l"/>
            <a:r>
              <a:rPr lang="en-US" sz="2000" b="0" i="0" dirty="0">
                <a:solidFill>
                  <a:schemeClr val="tx1">
                    <a:lumMod val="50000"/>
                    <a:lumOff val="50000"/>
                  </a:schemeClr>
                </a:solidFill>
                <a:effectLst/>
                <a:latin typeface="Arial Black" panose="020B0A04020102020204" pitchFamily="34" charset="0"/>
              </a:rPr>
              <a:t>The main purpose of having several layers in a computer network model is to divide a process of sending and receiving data into small  tasks.</a:t>
            </a:r>
          </a:p>
          <a:p>
            <a:pPr algn="l"/>
            <a:r>
              <a:rPr lang="en-US" sz="2000" b="0" i="0" dirty="0">
                <a:solidFill>
                  <a:schemeClr val="tx1">
                    <a:lumMod val="50000"/>
                    <a:lumOff val="50000"/>
                  </a:schemeClr>
                </a:solidFill>
                <a:effectLst/>
                <a:latin typeface="Arial Black" panose="020B0A04020102020204" pitchFamily="34" charset="0"/>
              </a:rPr>
              <a:t>These layers are connected with each other,</a:t>
            </a:r>
          </a:p>
          <a:p>
            <a:pPr algn="l"/>
            <a:r>
              <a:rPr lang="en-US" sz="2000" b="0" i="0" dirty="0">
                <a:solidFill>
                  <a:schemeClr val="tx1">
                    <a:lumMod val="50000"/>
                    <a:lumOff val="50000"/>
                  </a:schemeClr>
                </a:solidFill>
                <a:effectLst/>
                <a:latin typeface="Arial Black" panose="020B0A04020102020204" pitchFamily="34" charset="0"/>
              </a:rPr>
              <a:t>Each layer provide certain data to its immediate higher and immediate lower layer and receives certain data from the same.</a:t>
            </a:r>
          </a:p>
          <a:p>
            <a:pPr algn="l"/>
            <a:r>
              <a:rPr lang="en-US" sz="2000" b="0" i="0" dirty="0">
                <a:solidFill>
                  <a:schemeClr val="tx1">
                    <a:lumMod val="50000"/>
                    <a:lumOff val="50000"/>
                  </a:schemeClr>
                </a:solidFill>
                <a:effectLst/>
                <a:latin typeface="Arial Black" panose="020B0A04020102020204" pitchFamily="34" charset="0"/>
              </a:rPr>
              <a:t>Dividing a model is layers makes the structure quite simple that makes it easy to identify the issue if it occurs. </a:t>
            </a:r>
          </a:p>
          <a:p>
            <a:endParaRPr lang="en-MY" sz="2000" dirty="0">
              <a:solidFill>
                <a:schemeClr val="tx1">
                  <a:lumMod val="50000"/>
                  <a:lumOff val="50000"/>
                </a:schemeClr>
              </a:solidFill>
              <a:latin typeface="Arial Black" panose="020B0A04020102020204" pitchFamily="34" charset="0"/>
            </a:endParaRPr>
          </a:p>
          <a:p>
            <a:pPr lvl="1"/>
            <a:endParaRPr lang="en-MY" sz="1800" dirty="0">
              <a:solidFill>
                <a:schemeClr val="accent1"/>
              </a:solidFill>
              <a:latin typeface="Arial Black" panose="020B0A04020102020204" pitchFamily="34" charset="0"/>
              <a:ea typeface="Microsoft GothicNeo" panose="020B0503020000020004" pitchFamily="34" charset="-127"/>
              <a:cs typeface="Microsoft GothicNeo" panose="020B0503020000020004" pitchFamily="34" charset="-127"/>
            </a:endParaRPr>
          </a:p>
        </p:txBody>
      </p:sp>
      <p:sp>
        <p:nvSpPr>
          <p:cNvPr id="5" name="TextBox 4">
            <a:extLst>
              <a:ext uri="{FF2B5EF4-FFF2-40B4-BE49-F238E27FC236}">
                <a16:creationId xmlns:a16="http://schemas.microsoft.com/office/drawing/2014/main" id="{48467300-7B7C-490C-8EAA-BFDA37B9B85C}"/>
              </a:ext>
            </a:extLst>
          </p:cNvPr>
          <p:cNvSpPr txBox="1"/>
          <p:nvPr/>
        </p:nvSpPr>
        <p:spPr>
          <a:xfrm>
            <a:off x="4846359" y="6122099"/>
            <a:ext cx="6939241" cy="646331"/>
          </a:xfrm>
          <a:prstGeom prst="rect">
            <a:avLst/>
          </a:prstGeom>
          <a:noFill/>
        </p:spPr>
        <p:txBody>
          <a:bodyPr wrap="square">
            <a:spAutoFit/>
          </a:bodyPr>
          <a:lstStyle/>
          <a:p>
            <a:r>
              <a:rPr lang="en-MY" i="1" dirty="0">
                <a:hlinkClick r:id="rId2">
                  <a:extLst>
                    <a:ext uri="{A12FA001-AC4F-418D-AE19-62706E023703}">
                      <ahyp:hlinkClr xmlns:ahyp="http://schemas.microsoft.com/office/drawing/2018/hyperlinkcolor" val="tx"/>
                    </a:ext>
                  </a:extLst>
                </a:hlinkClick>
              </a:rPr>
              <a:t>https://beginnersbook.com/2019/04/computer-network-models/</a:t>
            </a:r>
            <a:endParaRPr lang="en-MY" i="1" dirty="0"/>
          </a:p>
        </p:txBody>
      </p:sp>
    </p:spTree>
    <p:extLst>
      <p:ext uri="{BB962C8B-B14F-4D97-AF65-F5344CB8AC3E}">
        <p14:creationId xmlns:p14="http://schemas.microsoft.com/office/powerpoint/2010/main" val="3664621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9249D-44C5-4217-8BE6-D0744B7A661F}"/>
              </a:ext>
            </a:extLst>
          </p:cNvPr>
          <p:cNvSpPr>
            <a:spLocks noGrp="1"/>
          </p:cNvSpPr>
          <p:nvPr>
            <p:ph type="title"/>
          </p:nvPr>
        </p:nvSpPr>
        <p:spPr>
          <a:xfrm>
            <a:off x="838200" y="365125"/>
            <a:ext cx="10515600" cy="1177347"/>
          </a:xfrm>
        </p:spPr>
        <p:txBody>
          <a:bodyPr>
            <a:normAutofit fontScale="90000"/>
          </a:bodyPr>
          <a:lstStyle/>
          <a:p>
            <a:r>
              <a:rPr lang="en-US" dirty="0">
                <a:solidFill>
                  <a:schemeClr val="tx1"/>
                </a:solidFill>
                <a:latin typeface="Arial Black" panose="020B0A04020102020204" pitchFamily="34" charset="0"/>
              </a:rPr>
              <a:t>Three main components of a computer network model. </a:t>
            </a:r>
            <a:br>
              <a:rPr lang="en-US" dirty="0">
                <a:solidFill>
                  <a:schemeClr val="tx1"/>
                </a:solidFill>
                <a:latin typeface="Arial Black" panose="020B0A04020102020204" pitchFamily="34" charset="0"/>
              </a:rPr>
            </a:br>
            <a:endParaRPr lang="en-MY" dirty="0">
              <a:solidFill>
                <a:schemeClr val="tx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497AA3DE-A0F4-4E1D-831F-8508B98D3DE1}"/>
              </a:ext>
            </a:extLst>
          </p:cNvPr>
          <p:cNvSpPr>
            <a:spLocks noGrp="1"/>
          </p:cNvSpPr>
          <p:nvPr>
            <p:ph idx="1"/>
          </p:nvPr>
        </p:nvSpPr>
        <p:spPr>
          <a:xfrm>
            <a:off x="838200" y="1781917"/>
            <a:ext cx="9189893" cy="3825181"/>
          </a:xfrm>
        </p:spPr>
        <p:txBody>
          <a:bodyPr>
            <a:noAutofit/>
          </a:bodyPr>
          <a:lstStyle/>
          <a:p>
            <a:pPr algn="l"/>
            <a:r>
              <a:rPr lang="en-US" b="0" i="0" dirty="0">
                <a:solidFill>
                  <a:schemeClr val="tx1">
                    <a:lumMod val="50000"/>
                    <a:lumOff val="50000"/>
                  </a:schemeClr>
                </a:solidFill>
                <a:effectLst/>
                <a:latin typeface="Arial Black" panose="020B0A04020102020204" pitchFamily="34" charset="0"/>
              </a:rPr>
              <a:t>Sender, receiver and carrier.</a:t>
            </a:r>
          </a:p>
          <a:p>
            <a:pPr lvl="1"/>
            <a:r>
              <a:rPr lang="en-US" b="1" i="0" dirty="0">
                <a:solidFill>
                  <a:schemeClr val="tx1">
                    <a:lumMod val="50000"/>
                    <a:lumOff val="50000"/>
                  </a:schemeClr>
                </a:solidFill>
                <a:effectLst/>
                <a:latin typeface="Arial Black" panose="020B0A04020102020204" pitchFamily="34" charset="0"/>
              </a:rPr>
              <a:t>At sender Side:</a:t>
            </a:r>
            <a:br>
              <a:rPr lang="en-US" b="0" i="0" dirty="0">
                <a:solidFill>
                  <a:schemeClr val="tx1">
                    <a:lumMod val="50000"/>
                    <a:lumOff val="50000"/>
                  </a:schemeClr>
                </a:solidFill>
                <a:effectLst/>
                <a:latin typeface="Arial Black" panose="020B0A04020102020204" pitchFamily="34" charset="0"/>
              </a:rPr>
            </a:br>
            <a:r>
              <a:rPr lang="en-US" b="1" i="0" dirty="0">
                <a:solidFill>
                  <a:schemeClr val="tx1">
                    <a:lumMod val="50000"/>
                    <a:lumOff val="50000"/>
                  </a:schemeClr>
                </a:solidFill>
                <a:effectLst/>
                <a:latin typeface="Arial Black" panose="020B0A04020102020204" pitchFamily="34" charset="0"/>
              </a:rPr>
              <a:t>Higher layer:</a:t>
            </a:r>
            <a:r>
              <a:rPr lang="en-US" b="0" i="0" dirty="0">
                <a:solidFill>
                  <a:schemeClr val="tx1">
                    <a:lumMod val="50000"/>
                    <a:lumOff val="50000"/>
                  </a:schemeClr>
                </a:solidFill>
                <a:effectLst/>
                <a:latin typeface="Arial Black" panose="020B0A04020102020204" pitchFamily="34" charset="0"/>
              </a:rPr>
              <a:t> Higher layer serves the middle layer, directs the message (or data) to middle layer</a:t>
            </a:r>
            <a:br>
              <a:rPr lang="en-US" b="0" i="0" dirty="0">
                <a:solidFill>
                  <a:schemeClr val="tx1">
                    <a:lumMod val="50000"/>
                    <a:lumOff val="50000"/>
                  </a:schemeClr>
                </a:solidFill>
                <a:effectLst/>
                <a:latin typeface="Arial Black" panose="020B0A04020102020204" pitchFamily="34" charset="0"/>
              </a:rPr>
            </a:br>
            <a:r>
              <a:rPr lang="en-US" b="1" i="0" dirty="0">
                <a:solidFill>
                  <a:schemeClr val="tx1">
                    <a:lumMod val="50000"/>
                    <a:lumOff val="50000"/>
                  </a:schemeClr>
                </a:solidFill>
                <a:effectLst/>
                <a:latin typeface="Arial Black" panose="020B0A04020102020204" pitchFamily="34" charset="0"/>
              </a:rPr>
              <a:t>Middle layer:</a:t>
            </a:r>
            <a:r>
              <a:rPr lang="en-US" b="0" i="0" dirty="0">
                <a:solidFill>
                  <a:schemeClr val="tx1">
                    <a:lumMod val="50000"/>
                    <a:lumOff val="50000"/>
                  </a:schemeClr>
                </a:solidFill>
                <a:effectLst/>
                <a:latin typeface="Arial Black" panose="020B0A04020102020204" pitchFamily="34" charset="0"/>
              </a:rPr>
              <a:t> Middle layer picks up the data from higher layer and transfer it to the lower layer</a:t>
            </a:r>
            <a:br>
              <a:rPr lang="en-US" b="0" i="0" dirty="0">
                <a:solidFill>
                  <a:schemeClr val="tx1">
                    <a:lumMod val="50000"/>
                    <a:lumOff val="50000"/>
                  </a:schemeClr>
                </a:solidFill>
                <a:effectLst/>
                <a:latin typeface="Arial Black" panose="020B0A04020102020204" pitchFamily="34" charset="0"/>
              </a:rPr>
            </a:br>
            <a:r>
              <a:rPr lang="en-US" b="1" i="0" dirty="0">
                <a:solidFill>
                  <a:schemeClr val="tx1">
                    <a:lumMod val="50000"/>
                    <a:lumOff val="50000"/>
                  </a:schemeClr>
                </a:solidFill>
                <a:effectLst/>
                <a:latin typeface="Arial Black" panose="020B0A04020102020204" pitchFamily="34" charset="0"/>
              </a:rPr>
              <a:t>lower layer:</a:t>
            </a:r>
            <a:r>
              <a:rPr lang="en-US" b="0" i="0" dirty="0">
                <a:solidFill>
                  <a:schemeClr val="tx1">
                    <a:lumMod val="50000"/>
                    <a:lumOff val="50000"/>
                  </a:schemeClr>
                </a:solidFill>
                <a:effectLst/>
                <a:latin typeface="Arial Black" panose="020B0A04020102020204" pitchFamily="34" charset="0"/>
              </a:rPr>
              <a:t> The data is transmitted to the lower layer of the receiver side.</a:t>
            </a:r>
          </a:p>
          <a:p>
            <a:pPr lvl="1"/>
            <a:r>
              <a:rPr lang="en-US" b="1" i="0" dirty="0">
                <a:solidFill>
                  <a:schemeClr val="tx1">
                    <a:lumMod val="50000"/>
                    <a:lumOff val="50000"/>
                  </a:schemeClr>
                </a:solidFill>
                <a:effectLst/>
                <a:latin typeface="Arial Black" panose="020B0A04020102020204" pitchFamily="34" charset="0"/>
              </a:rPr>
              <a:t>At receiver Side:</a:t>
            </a:r>
            <a:br>
              <a:rPr lang="en-US" b="0" i="0" dirty="0">
                <a:solidFill>
                  <a:schemeClr val="tx1">
                    <a:lumMod val="50000"/>
                    <a:lumOff val="50000"/>
                  </a:schemeClr>
                </a:solidFill>
                <a:effectLst/>
                <a:latin typeface="Arial Black" panose="020B0A04020102020204" pitchFamily="34" charset="0"/>
              </a:rPr>
            </a:br>
            <a:r>
              <a:rPr lang="en-US" b="1" i="0" dirty="0">
                <a:solidFill>
                  <a:schemeClr val="tx1">
                    <a:lumMod val="50000"/>
                    <a:lumOff val="50000"/>
                  </a:schemeClr>
                </a:solidFill>
                <a:effectLst/>
                <a:latin typeface="Arial Black" panose="020B0A04020102020204" pitchFamily="34" charset="0"/>
              </a:rPr>
              <a:t>lower layer:</a:t>
            </a:r>
            <a:r>
              <a:rPr lang="en-US" b="0" i="0" dirty="0">
                <a:solidFill>
                  <a:schemeClr val="tx1">
                    <a:lumMod val="50000"/>
                    <a:lumOff val="50000"/>
                  </a:schemeClr>
                </a:solidFill>
                <a:effectLst/>
                <a:latin typeface="Arial Black" panose="020B0A04020102020204" pitchFamily="34" charset="0"/>
              </a:rPr>
              <a:t> Receives the data from the lower layer of sender side and transfer it to middle layer.</a:t>
            </a:r>
            <a:br>
              <a:rPr lang="en-US" b="0" i="0" dirty="0">
                <a:solidFill>
                  <a:schemeClr val="tx1">
                    <a:lumMod val="50000"/>
                    <a:lumOff val="50000"/>
                  </a:schemeClr>
                </a:solidFill>
                <a:effectLst/>
                <a:latin typeface="Arial Black" panose="020B0A04020102020204" pitchFamily="34" charset="0"/>
              </a:rPr>
            </a:br>
            <a:r>
              <a:rPr lang="en-US" b="1" i="0" dirty="0">
                <a:solidFill>
                  <a:schemeClr val="tx1">
                    <a:lumMod val="50000"/>
                    <a:lumOff val="50000"/>
                  </a:schemeClr>
                </a:solidFill>
                <a:effectLst/>
                <a:latin typeface="Arial Black" panose="020B0A04020102020204" pitchFamily="34" charset="0"/>
              </a:rPr>
              <a:t>Middle layer:</a:t>
            </a:r>
            <a:r>
              <a:rPr lang="en-US" b="0" i="0" dirty="0">
                <a:solidFill>
                  <a:schemeClr val="tx1">
                    <a:lumMod val="50000"/>
                    <a:lumOff val="50000"/>
                  </a:schemeClr>
                </a:solidFill>
                <a:effectLst/>
                <a:latin typeface="Arial Black" panose="020B0A04020102020204" pitchFamily="34" charset="0"/>
              </a:rPr>
              <a:t> Middle layer picks up the data from lower layer and transfer to higher layer.</a:t>
            </a:r>
            <a:br>
              <a:rPr lang="en-US" b="0" i="0" dirty="0">
                <a:solidFill>
                  <a:schemeClr val="tx1">
                    <a:lumMod val="50000"/>
                    <a:lumOff val="50000"/>
                  </a:schemeClr>
                </a:solidFill>
                <a:effectLst/>
                <a:latin typeface="Arial Black" panose="020B0A04020102020204" pitchFamily="34" charset="0"/>
              </a:rPr>
            </a:br>
            <a:r>
              <a:rPr lang="en-US" b="1" i="0" dirty="0">
                <a:solidFill>
                  <a:schemeClr val="tx1">
                    <a:lumMod val="50000"/>
                    <a:lumOff val="50000"/>
                  </a:schemeClr>
                </a:solidFill>
                <a:effectLst/>
                <a:latin typeface="Arial Black" panose="020B0A04020102020204" pitchFamily="34" charset="0"/>
              </a:rPr>
              <a:t>Higher layer:</a:t>
            </a:r>
            <a:r>
              <a:rPr lang="en-US" b="0" i="0" dirty="0">
                <a:solidFill>
                  <a:schemeClr val="tx1">
                    <a:lumMod val="50000"/>
                    <a:lumOff val="50000"/>
                  </a:schemeClr>
                </a:solidFill>
                <a:effectLst/>
                <a:latin typeface="Arial Black" panose="020B0A04020102020204" pitchFamily="34" charset="0"/>
              </a:rPr>
              <a:t> Higher layer transfers the data to the receiver.</a:t>
            </a:r>
          </a:p>
        </p:txBody>
      </p:sp>
    </p:spTree>
    <p:extLst>
      <p:ext uri="{BB962C8B-B14F-4D97-AF65-F5344CB8AC3E}">
        <p14:creationId xmlns:p14="http://schemas.microsoft.com/office/powerpoint/2010/main" val="37778441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00E11549A2F946ACAA75F199629E3D" ma:contentTypeVersion="4" ma:contentTypeDescription="Create a new document." ma:contentTypeScope="" ma:versionID="90c243b52ddc6bc5ef9bdcc73deed110">
  <xsd:schema xmlns:xsd="http://www.w3.org/2001/XMLSchema" xmlns:xs="http://www.w3.org/2001/XMLSchema" xmlns:p="http://schemas.microsoft.com/office/2006/metadata/properties" xmlns:ns3="58b5351b-abf2-4218-a8eb-816f16726139" targetNamespace="http://schemas.microsoft.com/office/2006/metadata/properties" ma:root="true" ma:fieldsID="826c7dba4f5c08ec11b9f6e333b44032" ns3:_="">
    <xsd:import namespace="58b5351b-abf2-4218-a8eb-816f1672613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b5351b-abf2-4218-a8eb-816f167261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C3DBAA6-37CA-432C-8F2E-1636B9C842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b5351b-abf2-4218-a8eb-816f167261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F294A02-A19D-442A-8036-2D5D49434473}">
  <ds:schemaRefs>
    <ds:schemaRef ds:uri="http://purl.org/dc/elements/1.1/"/>
    <ds:schemaRef ds:uri="http://www.w3.org/XML/1998/namespace"/>
    <ds:schemaRef ds:uri="http://schemas.openxmlformats.org/package/2006/metadata/core-properties"/>
    <ds:schemaRef ds:uri="http://purl.org/dc/dcmitype/"/>
    <ds:schemaRef ds:uri="http://schemas.microsoft.com/office/2006/documentManagement/types"/>
    <ds:schemaRef ds:uri="http://purl.org/dc/terms/"/>
    <ds:schemaRef ds:uri="http://schemas.microsoft.com/office/infopath/2007/PartnerControls"/>
    <ds:schemaRef ds:uri="58b5351b-abf2-4218-a8eb-816f16726139"/>
    <ds:schemaRef ds:uri="http://schemas.microsoft.com/office/2006/metadata/properties"/>
  </ds:schemaRefs>
</ds:datastoreItem>
</file>

<file path=customXml/itemProps3.xml><?xml version="1.0" encoding="utf-8"?>
<ds:datastoreItem xmlns:ds="http://schemas.openxmlformats.org/officeDocument/2006/customXml" ds:itemID="{E1845F55-9ABC-4C19-9E2C-CC3366DE4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632</TotalTime>
  <Words>2050</Words>
  <Application>Microsoft Office PowerPoint</Application>
  <PresentationFormat>Widescreen</PresentationFormat>
  <Paragraphs>120</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Arial Black</vt:lpstr>
      <vt:lpstr>Times New Roman</vt:lpstr>
      <vt:lpstr>Trebuchet MS</vt:lpstr>
      <vt:lpstr>Wingdings 3</vt:lpstr>
      <vt:lpstr>Facet</vt:lpstr>
      <vt:lpstr>ITT565 INTRODUCTION: NETWORK OPERATION SYSTEM AND ADMINISTRATION</vt:lpstr>
      <vt:lpstr>Network Operating System Concepts </vt:lpstr>
      <vt:lpstr>Definition of Network Operating System (NOS)</vt:lpstr>
      <vt:lpstr>What is network resources?</vt:lpstr>
      <vt:lpstr>Examples of NOS</vt:lpstr>
      <vt:lpstr>Networking concepts</vt:lpstr>
      <vt:lpstr>Computer Network Models</vt:lpstr>
      <vt:lpstr>Layers of a computer network models</vt:lpstr>
      <vt:lpstr>Three main components of a computer network model.  </vt:lpstr>
      <vt:lpstr>PowerPoint Presentation</vt:lpstr>
      <vt:lpstr>PowerPoint Presentation</vt:lpstr>
      <vt:lpstr>OSI model</vt:lpstr>
      <vt:lpstr>OSI model</vt:lpstr>
      <vt:lpstr>Summary of OSI layers</vt:lpstr>
      <vt:lpstr>Computer Network TCP/IP model</vt:lpstr>
      <vt:lpstr>Computer Network TCP/IP model</vt:lpstr>
      <vt:lpstr>OSI MODEL versus TCP/IP</vt:lpstr>
      <vt:lpstr>TCP/IP Model Layers</vt:lpstr>
      <vt:lpstr>TCP/IP Model Layers</vt:lpstr>
      <vt:lpstr>TCP/IP Model Layers</vt:lpstr>
      <vt:lpstr>TCP/IP Model Layers</vt:lpstr>
      <vt:lpstr>PowerPoint Presentation</vt:lpstr>
      <vt:lpstr>The Roles of a System Administrator</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ITT565 NETWORK OPERATION SYSTEM AND ADMINISTRATION</dc:title>
  <dc:creator>SITI ARPAH BINTI AHMAD</dc:creator>
  <cp:lastModifiedBy>NOR AZIMAH KHALID</cp:lastModifiedBy>
  <cp:revision>20</cp:revision>
  <dcterms:created xsi:type="dcterms:W3CDTF">2020-10-13T13:09:56Z</dcterms:created>
  <dcterms:modified xsi:type="dcterms:W3CDTF">2022-10-12T00:12:01Z</dcterms:modified>
</cp:coreProperties>
</file>