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62" r:id="rId32"/>
    <p:sldId id="305" r:id="rId33"/>
    <p:sldId id="261" r:id="rId34"/>
    <p:sldId id="264" r:id="rId35"/>
    <p:sldId id="297" r:id="rId36"/>
    <p:sldId id="298" r:id="rId37"/>
    <p:sldId id="299" r:id="rId38"/>
    <p:sldId id="300" r:id="rId39"/>
    <p:sldId id="301" r:id="rId40"/>
    <p:sldId id="302" r:id="rId41"/>
    <p:sldId id="303" r:id="rId42"/>
    <p:sldId id="304" r:id="rId43"/>
    <p:sldId id="32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159018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367168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79994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1871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8325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29454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307243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95762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242116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2E03F-8922-4C49-AB07-B7B6EF781E07}"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80467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32E03F-8922-4C49-AB07-B7B6EF781E07}"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335424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32E03F-8922-4C49-AB07-B7B6EF781E07}" type="datetimeFigureOut">
              <a:rPr lang="en-MY" smtClean="0"/>
              <a:t>16/3/2023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421993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32E03F-8922-4C49-AB07-B7B6EF781E07}" type="datetimeFigureOut">
              <a:rPr lang="en-MY" smtClean="0"/>
              <a:t>16/3/2023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2468043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2E03F-8922-4C49-AB07-B7B6EF781E07}" type="datetimeFigureOut">
              <a:rPr lang="en-MY" smtClean="0"/>
              <a:t>16/3/2023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385653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32E03F-8922-4C49-AB07-B7B6EF781E07}"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144363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2E03F-8922-4C49-AB07-B7B6EF781E07}"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E9BCD98-3361-4790-8EA1-6365DF65E16F}" type="slidenum">
              <a:rPr lang="en-MY" smtClean="0"/>
              <a:t>‹#›</a:t>
            </a:fld>
            <a:endParaRPr lang="en-MY"/>
          </a:p>
        </p:txBody>
      </p:sp>
    </p:spTree>
    <p:extLst>
      <p:ext uri="{BB962C8B-B14F-4D97-AF65-F5344CB8AC3E}">
        <p14:creationId xmlns:p14="http://schemas.microsoft.com/office/powerpoint/2010/main" val="120118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32E03F-8922-4C49-AB07-B7B6EF781E07}" type="datetimeFigureOut">
              <a:rPr lang="en-MY" smtClean="0"/>
              <a:t>16/3/2023</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9BCD98-3361-4790-8EA1-6365DF65E16F}" type="slidenum">
              <a:rPr lang="en-MY" smtClean="0"/>
              <a:t>‹#›</a:t>
            </a:fld>
            <a:endParaRPr lang="en-MY"/>
          </a:p>
        </p:txBody>
      </p:sp>
    </p:spTree>
    <p:extLst>
      <p:ext uri="{BB962C8B-B14F-4D97-AF65-F5344CB8AC3E}">
        <p14:creationId xmlns:p14="http://schemas.microsoft.com/office/powerpoint/2010/main" val="1348658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dXsVAabXU0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us.norton.com/wifi-privac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hbr.org/2016/09/the-biggest-cybersecurity-threats-are-inside-your-company" TargetMode="External"/><Relationship Id="rId2" Type="http://schemas.openxmlformats.org/officeDocument/2006/relationships/hyperlink" Target="https://www.compuquip.com/blog/top-5-cybersecurity-threats-and-vulnerabilit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07FC-5FBA-4AB7-98F6-1AF0844B0F08}"/>
              </a:ext>
            </a:extLst>
          </p:cNvPr>
          <p:cNvSpPr>
            <a:spLocks noGrp="1"/>
          </p:cNvSpPr>
          <p:nvPr>
            <p:ph type="ctrTitle"/>
          </p:nvPr>
        </p:nvSpPr>
        <p:spPr>
          <a:xfrm>
            <a:off x="1826568" y="2861671"/>
            <a:ext cx="8481213" cy="2781872"/>
          </a:xfrm>
        </p:spPr>
        <p:txBody>
          <a:bodyPr>
            <a:normAutofit fontScale="90000"/>
          </a:bodyPr>
          <a:lstStyle/>
          <a:p>
            <a:pPr algn="ctr"/>
            <a:br>
              <a:rPr lang="en-MY" sz="6000" b="0" i="0" u="none" strike="noStrike" baseline="0" dirty="0">
                <a:solidFill>
                  <a:srgbClr val="222222"/>
                </a:solidFill>
                <a:latin typeface="Arial Black" panose="020B0A04020102020204" pitchFamily="34" charset="0"/>
              </a:rPr>
            </a:br>
            <a:br>
              <a:rPr lang="en-MY" sz="6000" b="0" i="0" u="none" strike="noStrike" baseline="0" dirty="0">
                <a:solidFill>
                  <a:srgbClr val="222222"/>
                </a:solidFill>
                <a:latin typeface="Arial Black" panose="020B0A04020102020204" pitchFamily="34" charset="0"/>
              </a:rPr>
            </a:br>
            <a:br>
              <a:rPr lang="en-MY" sz="6000" b="0" i="0" u="none" strike="noStrike" baseline="0" dirty="0">
                <a:solidFill>
                  <a:srgbClr val="222222"/>
                </a:solidFill>
                <a:latin typeface="Arial Black" panose="020B0A04020102020204" pitchFamily="34" charset="0"/>
              </a:rPr>
            </a:br>
            <a:r>
              <a:rPr lang="en-MY" sz="4000" b="0" i="0" u="none" strike="noStrike" baseline="0">
                <a:solidFill>
                  <a:srgbClr val="222222"/>
                </a:solidFill>
                <a:latin typeface="Arial Black" panose="020B0A04020102020204" pitchFamily="34" charset="0"/>
              </a:rPr>
              <a:t>Lecture 10</a:t>
            </a:r>
            <a:br>
              <a:rPr lang="en-MY" sz="6000" b="0" i="0" u="none" strike="noStrike" baseline="0" dirty="0">
                <a:solidFill>
                  <a:srgbClr val="222222"/>
                </a:solidFill>
                <a:latin typeface="Arial Black" panose="020B0A04020102020204" pitchFamily="34" charset="0"/>
              </a:rPr>
            </a:br>
            <a:r>
              <a:rPr lang="en-MY" sz="6000" b="0" i="0" u="none" strike="noStrike" baseline="0" dirty="0">
                <a:solidFill>
                  <a:srgbClr val="222222"/>
                </a:solidFill>
                <a:latin typeface="Arial Black" panose="020B0A04020102020204" pitchFamily="34" charset="0"/>
              </a:rPr>
              <a:t>Securing the Network Infrastructure</a:t>
            </a:r>
            <a:endParaRPr lang="en-MY" dirty="0">
              <a:latin typeface="Arial Black" panose="020B0A04020102020204" pitchFamily="34" charset="0"/>
            </a:endParaRPr>
          </a:p>
        </p:txBody>
      </p:sp>
    </p:spTree>
    <p:extLst>
      <p:ext uri="{BB962C8B-B14F-4D97-AF65-F5344CB8AC3E}">
        <p14:creationId xmlns:p14="http://schemas.microsoft.com/office/powerpoint/2010/main" val="17056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5B8D-D8AF-4CA9-9E69-7BFA7D9C1DEF}"/>
              </a:ext>
            </a:extLst>
          </p:cNvPr>
          <p:cNvSpPr>
            <a:spLocks noGrp="1"/>
          </p:cNvSpPr>
          <p:nvPr>
            <p:ph type="title"/>
          </p:nvPr>
        </p:nvSpPr>
        <p:spPr>
          <a:xfrm>
            <a:off x="121298" y="130201"/>
            <a:ext cx="10515600" cy="925033"/>
          </a:xfrm>
        </p:spPr>
        <p:txBody>
          <a:bodyPr/>
          <a:lstStyle/>
          <a:p>
            <a:r>
              <a:rPr lang="en-MY" dirty="0">
                <a:solidFill>
                  <a:schemeClr val="accent1"/>
                </a:solidFill>
                <a:latin typeface="Arial Black" panose="020B0A04020102020204" pitchFamily="34" charset="0"/>
              </a:rPr>
              <a:t>Physical Security Controls</a:t>
            </a:r>
          </a:p>
        </p:txBody>
      </p:sp>
      <p:sp>
        <p:nvSpPr>
          <p:cNvPr id="3" name="Content Placeholder 2">
            <a:extLst>
              <a:ext uri="{FF2B5EF4-FFF2-40B4-BE49-F238E27FC236}">
                <a16:creationId xmlns:a16="http://schemas.microsoft.com/office/drawing/2014/main" id="{C291FC3E-D831-4853-91A9-569D51B507BC}"/>
              </a:ext>
            </a:extLst>
          </p:cNvPr>
          <p:cNvSpPr>
            <a:spLocks noGrp="1"/>
          </p:cNvSpPr>
          <p:nvPr>
            <p:ph idx="1"/>
          </p:nvPr>
        </p:nvSpPr>
        <p:spPr>
          <a:xfrm>
            <a:off x="649888" y="982319"/>
            <a:ext cx="8347621" cy="3431061"/>
          </a:xfrm>
        </p:spPr>
        <p:txBody>
          <a:bodyPr/>
          <a:lstStyle/>
          <a:p>
            <a:r>
              <a:rPr lang="en-US" dirty="0">
                <a:latin typeface="Arial Black" panose="020B0A04020102020204" pitchFamily="34" charset="0"/>
              </a:rPr>
              <a:t>Physical security controls are those controls pertaining to the physical infrastructure, physical device security, and physical access. </a:t>
            </a:r>
          </a:p>
          <a:p>
            <a:r>
              <a:rPr lang="en-US" dirty="0">
                <a:latin typeface="Arial Black" panose="020B0A04020102020204" pitchFamily="34" charset="0"/>
              </a:rPr>
              <a:t>Physical Network Infrastructure</a:t>
            </a:r>
          </a:p>
          <a:p>
            <a:pPr lvl="1"/>
            <a:r>
              <a:rPr lang="en-US" dirty="0">
                <a:latin typeface="Arial Black" panose="020B0A04020102020204" pitchFamily="34" charset="0"/>
              </a:rPr>
              <a:t>The physical network infrastructure encompasses both the selection of the appropriate </a:t>
            </a:r>
            <a:r>
              <a:rPr lang="en-US" dirty="0">
                <a:solidFill>
                  <a:schemeClr val="accent1"/>
                </a:solidFill>
                <a:latin typeface="Arial Black" panose="020B0A04020102020204" pitchFamily="34" charset="0"/>
              </a:rPr>
              <a:t>media type </a:t>
            </a:r>
            <a:r>
              <a:rPr lang="en-US" dirty="0">
                <a:latin typeface="Arial Black" panose="020B0A04020102020204" pitchFamily="34" charset="0"/>
              </a:rPr>
              <a:t>and the path of the </a:t>
            </a:r>
            <a:r>
              <a:rPr lang="en-US" dirty="0">
                <a:solidFill>
                  <a:schemeClr val="accent1"/>
                </a:solidFill>
                <a:latin typeface="Arial Black" panose="020B0A04020102020204" pitchFamily="34" charset="0"/>
              </a:rPr>
              <a:t>physical cabling </a:t>
            </a:r>
            <a:r>
              <a:rPr lang="en-US" dirty="0">
                <a:latin typeface="Arial Black" panose="020B0A04020102020204" pitchFamily="34" charset="0"/>
              </a:rPr>
              <a:t>(the network topography).</a:t>
            </a:r>
          </a:p>
          <a:p>
            <a:pPr lvl="1"/>
            <a:r>
              <a:rPr lang="en-US" dirty="0">
                <a:latin typeface="Arial Black" panose="020B0A04020102020204" pitchFamily="34" charset="0"/>
              </a:rPr>
              <a:t>You want to ensure that no intruder is able to eavesdrop on the data traversing the network and that all critical systems have a high degree of availability.</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BF240933-5050-47DE-8528-6EB08163B9C6}"/>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470269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DDAB-0CAA-49A0-B944-D6DBEF20A06B}"/>
              </a:ext>
            </a:extLst>
          </p:cNvPr>
          <p:cNvSpPr>
            <a:spLocks noGrp="1"/>
          </p:cNvSpPr>
          <p:nvPr>
            <p:ph type="title"/>
          </p:nvPr>
        </p:nvSpPr>
        <p:spPr>
          <a:xfrm>
            <a:off x="66675" y="0"/>
            <a:ext cx="10877550" cy="752475"/>
          </a:xfrm>
        </p:spPr>
        <p:txBody>
          <a:bodyPr/>
          <a:lstStyle/>
          <a:p>
            <a:r>
              <a:rPr lang="en-US" dirty="0">
                <a:solidFill>
                  <a:schemeClr val="accent1"/>
                </a:solidFill>
                <a:latin typeface="Arial Black" panose="020B0A04020102020204" pitchFamily="34" charset="0"/>
              </a:rPr>
              <a:t>Physical Media Selection</a:t>
            </a:r>
            <a:endParaRPr lang="en-MY" dirty="0">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39847979-9A95-4690-A36E-A399E8135ED3}"/>
              </a:ext>
            </a:extLst>
          </p:cNvPr>
          <p:cNvSpPr>
            <a:spLocks noGrp="1"/>
          </p:cNvSpPr>
          <p:nvPr>
            <p:ph idx="1"/>
          </p:nvPr>
        </p:nvSpPr>
        <p:spPr>
          <a:xfrm>
            <a:off x="452912" y="1043001"/>
            <a:ext cx="9479280" cy="5243191"/>
          </a:xfrm>
        </p:spPr>
        <p:txBody>
          <a:bodyPr>
            <a:normAutofit lnSpcReduction="10000"/>
          </a:bodyPr>
          <a:lstStyle/>
          <a:p>
            <a:r>
              <a:rPr lang="en-US" dirty="0">
                <a:latin typeface="Arial Black" panose="020B0A04020102020204" pitchFamily="34" charset="0"/>
              </a:rPr>
              <a:t>From a security point of view, the type of cable chosen for various parts of the network can depend on the sensitivity of the information traveling over that cable. </a:t>
            </a:r>
          </a:p>
          <a:p>
            <a:r>
              <a:rPr lang="en-US" dirty="0">
                <a:latin typeface="Arial Black" panose="020B0A04020102020204" pitchFamily="34" charset="0"/>
              </a:rPr>
              <a:t>The three most common cable types used in networking infrastructures are </a:t>
            </a:r>
            <a:r>
              <a:rPr lang="en-US" dirty="0">
                <a:solidFill>
                  <a:schemeClr val="accent1"/>
                </a:solidFill>
                <a:latin typeface="Arial Black" panose="020B0A04020102020204" pitchFamily="34" charset="0"/>
              </a:rPr>
              <a:t>twisted pair, coax, and optical fiber</a:t>
            </a:r>
            <a:r>
              <a:rPr lang="en-US" dirty="0">
                <a:latin typeface="Arial Black" panose="020B0A04020102020204" pitchFamily="34" charset="0"/>
              </a:rPr>
              <a:t>. </a:t>
            </a:r>
          </a:p>
          <a:p>
            <a:r>
              <a:rPr lang="en-US" dirty="0">
                <a:latin typeface="Arial Black" panose="020B0A04020102020204" pitchFamily="34" charset="0"/>
              </a:rPr>
              <a:t>Optical fiber is most often used in high-bandwidth and long-haul environments. Unlike either twisted pair or coax, optical fiber does not radiate any energy and, therefore, provides a very high degree of security against eavesdropping. </a:t>
            </a:r>
          </a:p>
          <a:p>
            <a:r>
              <a:rPr lang="en-US" dirty="0">
                <a:latin typeface="Arial Black" panose="020B0A04020102020204" pitchFamily="34" charset="0"/>
              </a:rPr>
              <a:t>Optical fiber is also much more difficult to tap into than either twisted pair or coax cable. Wiretaps can sometimes be detected by using tools to measure the physical attenuation of cable. </a:t>
            </a:r>
          </a:p>
          <a:p>
            <a:r>
              <a:rPr lang="en-US" dirty="0">
                <a:latin typeface="Arial Black" panose="020B0A04020102020204" pitchFamily="34" charset="0"/>
              </a:rPr>
              <a:t>Typically, a time-domain reflectometer (TDR) tool is used to check coax cable, and an optical time-domain reflectometer (OTDR) tool is used for optical fiber cable. These devices are used mainly to measure signal attenuation and the length of an installed cable base; sometimes, however, they can also detect illegal wiretaps</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EC4B733B-3B10-42F5-A423-F83DEEA88E62}"/>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291829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018A-3934-410B-810F-0EB3FD13D80D}"/>
              </a:ext>
            </a:extLst>
          </p:cNvPr>
          <p:cNvSpPr>
            <a:spLocks noGrp="1"/>
          </p:cNvSpPr>
          <p:nvPr>
            <p:ph type="title"/>
          </p:nvPr>
        </p:nvSpPr>
        <p:spPr>
          <a:xfrm>
            <a:off x="66675" y="0"/>
            <a:ext cx="10515600" cy="1325563"/>
          </a:xfrm>
        </p:spPr>
        <p:txBody>
          <a:bodyPr/>
          <a:lstStyle/>
          <a:p>
            <a:r>
              <a:rPr lang="en-US" dirty="0">
                <a:solidFill>
                  <a:schemeClr val="accent1"/>
                </a:solidFill>
                <a:latin typeface="Arial Black" panose="020B0A04020102020204" pitchFamily="34" charset="0"/>
              </a:rPr>
              <a:t>Network Topography</a:t>
            </a:r>
            <a:endParaRPr lang="en-MY" dirty="0">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AA56BCF4-B6B1-46C3-A850-E3D13D409D42}"/>
              </a:ext>
            </a:extLst>
          </p:cNvPr>
          <p:cNvSpPr>
            <a:spLocks noGrp="1"/>
          </p:cNvSpPr>
          <p:nvPr>
            <p:ph idx="1"/>
          </p:nvPr>
        </p:nvSpPr>
        <p:spPr>
          <a:xfrm>
            <a:off x="326571" y="1003300"/>
            <a:ext cx="9237307" cy="4894580"/>
          </a:xfrm>
        </p:spPr>
        <p:txBody>
          <a:bodyPr>
            <a:normAutofit/>
          </a:bodyPr>
          <a:lstStyle/>
          <a:p>
            <a:r>
              <a:rPr lang="en-US" dirty="0">
                <a:latin typeface="Arial Black" panose="020B0A04020102020204" pitchFamily="34" charset="0"/>
              </a:rPr>
              <a:t>The physical path of the media, also known as the network topography, is a concern for the availability of the network and its attached devices. It touches on the reliability and security of the infrastructure. It is important to have a </a:t>
            </a:r>
            <a:r>
              <a:rPr lang="en-US" dirty="0">
                <a:solidFill>
                  <a:schemeClr val="accent1"/>
                </a:solidFill>
                <a:latin typeface="Arial Black" panose="020B0A04020102020204" pitchFamily="34" charset="0"/>
              </a:rPr>
              <a:t>structured cabling system </a:t>
            </a:r>
            <a:r>
              <a:rPr lang="en-US" dirty="0">
                <a:latin typeface="Arial Black" panose="020B0A04020102020204" pitchFamily="34" charset="0"/>
              </a:rPr>
              <a:t>that minimizes the risk of downtime.</a:t>
            </a:r>
          </a:p>
          <a:p>
            <a:r>
              <a:rPr lang="en-US" dirty="0">
                <a:latin typeface="Arial Black" panose="020B0A04020102020204" pitchFamily="34" charset="0"/>
              </a:rPr>
              <a:t>The cable infrastructure should also be well secured to prevent access to any part of it. If cables installed between buildings are buried underground, they must be buried a minimum of </a:t>
            </a:r>
            <a:r>
              <a:rPr lang="en-US" dirty="0">
                <a:solidFill>
                  <a:schemeClr val="accent1"/>
                </a:solidFill>
                <a:latin typeface="Arial Black" panose="020B0A04020102020204" pitchFamily="34" charset="0"/>
              </a:rPr>
              <a:t>40 inches</a:t>
            </a:r>
            <a:r>
              <a:rPr lang="en-US" dirty="0">
                <a:latin typeface="Arial Black" panose="020B0A04020102020204" pitchFamily="34" charset="0"/>
              </a:rPr>
              <a:t>, although local regulations might dictate other guidelines. Sometimes, cables can be encased in concrete to provide maximum protection. </a:t>
            </a:r>
          </a:p>
          <a:p>
            <a:r>
              <a:rPr lang="en-US" dirty="0">
                <a:latin typeface="Arial Black" panose="020B0A04020102020204" pitchFamily="34" charset="0"/>
              </a:rPr>
              <a:t>The International Telecommunication Union has a number of recommendations (the Series L Recommendations) that cover the construction, installation, and protection of cable plants</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0F1151D6-92C4-469F-BA99-E9151010804F}"/>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297029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7297-001F-43C1-AAE9-959E1735C065}"/>
              </a:ext>
            </a:extLst>
          </p:cNvPr>
          <p:cNvSpPr>
            <a:spLocks noGrp="1"/>
          </p:cNvSpPr>
          <p:nvPr>
            <p:ph type="title"/>
          </p:nvPr>
        </p:nvSpPr>
        <p:spPr>
          <a:xfrm>
            <a:off x="114300" y="18255"/>
            <a:ext cx="10515600" cy="1325563"/>
          </a:xfrm>
        </p:spPr>
        <p:txBody>
          <a:bodyPr/>
          <a:lstStyle/>
          <a:p>
            <a:r>
              <a:rPr lang="en-US" dirty="0">
                <a:solidFill>
                  <a:schemeClr val="accent1"/>
                </a:solidFill>
                <a:latin typeface="Arial Black" panose="020B0A04020102020204" pitchFamily="34" charset="0"/>
              </a:rPr>
              <a:t>Physical Device Security</a:t>
            </a:r>
            <a:endParaRPr lang="en-MY" dirty="0">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C8BFEDD-241C-4914-B0B0-27CBDBBF3845}"/>
              </a:ext>
            </a:extLst>
          </p:cNvPr>
          <p:cNvSpPr>
            <a:spLocks noGrp="1"/>
          </p:cNvSpPr>
          <p:nvPr>
            <p:ph idx="1"/>
          </p:nvPr>
        </p:nvSpPr>
        <p:spPr>
          <a:xfrm>
            <a:off x="342054" y="1343819"/>
            <a:ext cx="8596668" cy="2612362"/>
          </a:xfrm>
        </p:spPr>
        <p:txBody>
          <a:bodyPr/>
          <a:lstStyle/>
          <a:p>
            <a:r>
              <a:rPr lang="en-US" dirty="0">
                <a:latin typeface="Arial Black" panose="020B0A04020102020204" pitchFamily="34" charset="0"/>
              </a:rPr>
              <a:t>Physical device security is sometimes understated.</a:t>
            </a:r>
          </a:p>
          <a:p>
            <a:r>
              <a:rPr lang="en-US" dirty="0">
                <a:latin typeface="Arial Black" panose="020B0A04020102020204" pitchFamily="34" charset="0"/>
              </a:rPr>
              <a:t>Intruders with enough incentive will think of anything to get at what they want. </a:t>
            </a:r>
          </a:p>
          <a:p>
            <a:r>
              <a:rPr lang="en-US" dirty="0">
                <a:latin typeface="Arial Black" panose="020B0A04020102020204" pitchFamily="34" charset="0"/>
              </a:rPr>
              <a:t>Physical device security includes identifying </a:t>
            </a:r>
            <a:r>
              <a:rPr lang="en-US" dirty="0">
                <a:solidFill>
                  <a:schemeClr val="accent1"/>
                </a:solidFill>
                <a:latin typeface="Arial Black" panose="020B0A04020102020204" pitchFamily="34" charset="0"/>
              </a:rPr>
              <a:t>the location </a:t>
            </a:r>
            <a:r>
              <a:rPr lang="en-US" dirty="0">
                <a:latin typeface="Arial Black" panose="020B0A04020102020204" pitchFamily="34" charset="0"/>
              </a:rPr>
              <a:t>of the devices, </a:t>
            </a:r>
            <a:r>
              <a:rPr lang="en-US" dirty="0">
                <a:solidFill>
                  <a:schemeClr val="accent1"/>
                </a:solidFill>
                <a:latin typeface="Arial Black" panose="020B0A04020102020204" pitchFamily="34" charset="0"/>
              </a:rPr>
              <a:t>limiting physical access</a:t>
            </a:r>
            <a:r>
              <a:rPr lang="en-US" dirty="0">
                <a:latin typeface="Arial Black" panose="020B0A04020102020204" pitchFamily="34" charset="0"/>
              </a:rPr>
              <a:t>, and having appropriate environmental </a:t>
            </a:r>
            <a:r>
              <a:rPr lang="en-US" dirty="0">
                <a:solidFill>
                  <a:schemeClr val="accent1"/>
                </a:solidFill>
                <a:latin typeface="Arial Black" panose="020B0A04020102020204" pitchFamily="34" charset="0"/>
              </a:rPr>
              <a:t>safeguards</a:t>
            </a:r>
            <a:r>
              <a:rPr lang="en-US" dirty="0">
                <a:latin typeface="Arial Black" panose="020B0A04020102020204" pitchFamily="34" charset="0"/>
              </a:rPr>
              <a:t> in place.</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73D3F2B1-FAB5-47E4-9EE9-049454638D9D}"/>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228820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649D-5CE7-4677-8E11-9FA62E7077FC}"/>
              </a:ext>
            </a:extLst>
          </p:cNvPr>
          <p:cNvSpPr>
            <a:spLocks noGrp="1"/>
          </p:cNvSpPr>
          <p:nvPr>
            <p:ph type="title"/>
          </p:nvPr>
        </p:nvSpPr>
        <p:spPr>
          <a:xfrm>
            <a:off x="0" y="-2754"/>
            <a:ext cx="10515600" cy="1325563"/>
          </a:xfrm>
        </p:spPr>
        <p:txBody>
          <a:bodyPr/>
          <a:lstStyle/>
          <a:p>
            <a:r>
              <a:rPr lang="en-US" dirty="0">
                <a:solidFill>
                  <a:schemeClr val="accent1"/>
                </a:solidFill>
                <a:latin typeface="Arial Black" panose="020B0A04020102020204" pitchFamily="34" charset="0"/>
              </a:rPr>
              <a:t>Physical Device Security: Physical Location</a:t>
            </a:r>
            <a:endParaRPr lang="en-MY" dirty="0">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3E4801D7-16B2-4096-93C5-7E0C26CF2E44}"/>
              </a:ext>
            </a:extLst>
          </p:cNvPr>
          <p:cNvSpPr>
            <a:spLocks noGrp="1"/>
          </p:cNvSpPr>
          <p:nvPr>
            <p:ph idx="1"/>
          </p:nvPr>
        </p:nvSpPr>
        <p:spPr>
          <a:xfrm>
            <a:off x="390525" y="1266826"/>
            <a:ext cx="9434610" cy="4294220"/>
          </a:xfrm>
        </p:spPr>
        <p:txBody>
          <a:bodyPr/>
          <a:lstStyle/>
          <a:p>
            <a:r>
              <a:rPr lang="en-US" dirty="0">
                <a:latin typeface="Arial Black" panose="020B0A04020102020204" pitchFamily="34" charset="0"/>
              </a:rPr>
              <a:t>The location of critical network resources is extremely important. All network infrastructure equipment should be physically located in restricted access areas to eliminate the possibility of unauthorized access by physical proximity. </a:t>
            </a:r>
          </a:p>
          <a:p>
            <a:r>
              <a:rPr lang="en-US" dirty="0">
                <a:latin typeface="Arial Black" panose="020B0A04020102020204" pitchFamily="34" charset="0"/>
              </a:rPr>
              <a:t>Facility issues can be a horrific nightmare, but when it comes to creating space for wiring closets that house critical infrastructure equipment, such as switches, firewalls, modems, and routers, it is imperative that you fight for whatever autonomous space there is. </a:t>
            </a:r>
          </a:p>
          <a:p>
            <a:r>
              <a:rPr lang="en-US" dirty="0">
                <a:latin typeface="Arial Black" panose="020B0A04020102020204" pitchFamily="34" charset="0"/>
              </a:rPr>
              <a:t>Don't overlook any aspect of the physical facility.</a:t>
            </a:r>
          </a:p>
          <a:p>
            <a:r>
              <a:rPr lang="en-US" dirty="0">
                <a:latin typeface="Arial Black" panose="020B0A04020102020204" pitchFamily="34" charset="0"/>
              </a:rPr>
              <a:t>Having a secure lock on a wiring closet does not provide much protection if you can go through the ceiling panels to get into the room</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CD2C9AFE-DC05-4A07-8C78-573D0AB98C1D}"/>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263857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5861-0BED-4A1C-B844-68D54DEE2390}"/>
              </a:ext>
            </a:extLst>
          </p:cNvPr>
          <p:cNvSpPr>
            <a:spLocks noGrp="1"/>
          </p:cNvSpPr>
          <p:nvPr>
            <p:ph type="title"/>
          </p:nvPr>
        </p:nvSpPr>
        <p:spPr>
          <a:xfrm>
            <a:off x="-1" y="0"/>
            <a:ext cx="10802679" cy="903767"/>
          </a:xfrm>
        </p:spPr>
        <p:txBody>
          <a:bodyPr>
            <a:normAutofit fontScale="90000"/>
          </a:bodyPr>
          <a:lstStyle/>
          <a:p>
            <a:r>
              <a:rPr lang="en-US" dirty="0">
                <a:solidFill>
                  <a:schemeClr val="accent1"/>
                </a:solidFill>
                <a:latin typeface="Arial Black" panose="020B0A04020102020204" pitchFamily="34" charset="0"/>
              </a:rPr>
              <a:t>Physical Device Security: </a:t>
            </a:r>
            <a:r>
              <a:rPr lang="en-US" dirty="0">
                <a:latin typeface="Arial Black" panose="020B0A04020102020204" pitchFamily="34" charset="0"/>
              </a:rPr>
              <a:t>Physical Location</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8955244-9E9E-436C-9D8F-CEA129C15436}"/>
              </a:ext>
            </a:extLst>
          </p:cNvPr>
          <p:cNvSpPr>
            <a:spLocks noGrp="1"/>
          </p:cNvSpPr>
          <p:nvPr>
            <p:ph idx="1"/>
          </p:nvPr>
        </p:nvSpPr>
        <p:spPr>
          <a:xfrm>
            <a:off x="551121" y="903767"/>
            <a:ext cx="8638599" cy="4181417"/>
          </a:xfrm>
        </p:spPr>
        <p:txBody>
          <a:bodyPr/>
          <a:lstStyle/>
          <a:p>
            <a:r>
              <a:rPr lang="en-MY" dirty="0">
                <a:latin typeface="Arial Black" panose="020B0A04020102020204" pitchFamily="34" charset="0"/>
              </a:rPr>
              <a:t>The infrastructure equipment includes more than just the networks and the routers, firewalls, switches, and network access servers that interconnect the networks. Infrastructure equipment also includes the </a:t>
            </a:r>
            <a:r>
              <a:rPr lang="en-MY" dirty="0">
                <a:solidFill>
                  <a:schemeClr val="accent1"/>
                </a:solidFill>
                <a:latin typeface="Arial Black" panose="020B0A04020102020204" pitchFamily="34" charset="0"/>
              </a:rPr>
              <a:t>servers </a:t>
            </a:r>
            <a:r>
              <a:rPr lang="en-MY" dirty="0">
                <a:latin typeface="Arial Black" panose="020B0A04020102020204" pitchFamily="34" charset="0"/>
              </a:rPr>
              <a:t>that provide the various network services: </a:t>
            </a:r>
          </a:p>
          <a:p>
            <a:r>
              <a:rPr lang="en-MY" dirty="0">
                <a:latin typeface="Arial Black" panose="020B0A04020102020204" pitchFamily="34" charset="0"/>
              </a:rPr>
              <a:t>Network management (SNMP) </a:t>
            </a:r>
          </a:p>
          <a:p>
            <a:r>
              <a:rPr lang="en-MY" dirty="0">
                <a:latin typeface="Arial Black" panose="020B0A04020102020204" pitchFamily="34" charset="0"/>
              </a:rPr>
              <a:t>Domain Name Service (DNS) </a:t>
            </a:r>
          </a:p>
          <a:p>
            <a:r>
              <a:rPr lang="en-MY" dirty="0">
                <a:latin typeface="Arial Black" panose="020B0A04020102020204" pitchFamily="34" charset="0"/>
              </a:rPr>
              <a:t>Network time (NTP)</a:t>
            </a:r>
          </a:p>
          <a:p>
            <a:r>
              <a:rPr lang="en-MY" dirty="0">
                <a:latin typeface="Arial Black" panose="020B0A04020102020204" pitchFamily="34" charset="0"/>
              </a:rPr>
              <a:t>Network File System (NFS)</a:t>
            </a:r>
          </a:p>
          <a:p>
            <a:r>
              <a:rPr lang="en-MY" dirty="0" err="1">
                <a:latin typeface="Arial Black" panose="020B0A04020102020204" pitchFamily="34" charset="0"/>
              </a:rPr>
              <a:t>HyperText</a:t>
            </a:r>
            <a:r>
              <a:rPr lang="en-MY" dirty="0">
                <a:latin typeface="Arial Black" panose="020B0A04020102020204" pitchFamily="34" charset="0"/>
              </a:rPr>
              <a:t> Transfer Protocol (HTTP)</a:t>
            </a:r>
          </a:p>
          <a:p>
            <a:r>
              <a:rPr lang="en-MY" dirty="0">
                <a:latin typeface="Arial Black" panose="020B0A04020102020204" pitchFamily="34" charset="0"/>
              </a:rPr>
              <a:t>User authentication and authorization (TACACS+, RADIUS, Kerberos) ● Network audit and intrusion detection</a:t>
            </a:r>
          </a:p>
        </p:txBody>
      </p:sp>
      <p:sp>
        <p:nvSpPr>
          <p:cNvPr id="4" name="TextBox 3">
            <a:extLst>
              <a:ext uri="{FF2B5EF4-FFF2-40B4-BE49-F238E27FC236}">
                <a16:creationId xmlns:a16="http://schemas.microsoft.com/office/drawing/2014/main" id="{9ACC00E7-78BB-4F68-8E68-90D61575A9F2}"/>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151856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0A03-AA0B-4BDF-A74C-C27B6DB3E0A6}"/>
              </a:ext>
            </a:extLst>
          </p:cNvPr>
          <p:cNvSpPr>
            <a:spLocks noGrp="1"/>
          </p:cNvSpPr>
          <p:nvPr>
            <p:ph type="title"/>
          </p:nvPr>
        </p:nvSpPr>
        <p:spPr>
          <a:xfrm>
            <a:off x="-1" y="18256"/>
            <a:ext cx="10601325" cy="981870"/>
          </a:xfrm>
        </p:spPr>
        <p:txBody>
          <a:bodyPr>
            <a:normAutofit fontScale="90000"/>
          </a:bodyPr>
          <a:lstStyle/>
          <a:p>
            <a:r>
              <a:rPr lang="en-US" dirty="0">
                <a:solidFill>
                  <a:schemeClr val="accent1"/>
                </a:solidFill>
                <a:latin typeface="Arial Black" panose="020B0A04020102020204" pitchFamily="34" charset="0"/>
              </a:rPr>
              <a:t>Physical Device Security: </a:t>
            </a:r>
            <a:r>
              <a:rPr lang="en-US" dirty="0">
                <a:latin typeface="Arial Black" panose="020B0A04020102020204" pitchFamily="34" charset="0"/>
              </a:rPr>
              <a:t>Physical Access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6121162-D6B7-4CE1-BDB3-E751C9E773AE}"/>
              </a:ext>
            </a:extLst>
          </p:cNvPr>
          <p:cNvSpPr>
            <a:spLocks noGrp="1"/>
          </p:cNvSpPr>
          <p:nvPr>
            <p:ph idx="1"/>
          </p:nvPr>
        </p:nvSpPr>
        <p:spPr>
          <a:xfrm>
            <a:off x="472606" y="1000126"/>
            <a:ext cx="9246781" cy="4919187"/>
          </a:xfrm>
        </p:spPr>
        <p:txBody>
          <a:bodyPr>
            <a:normAutofit fontScale="92500"/>
          </a:bodyPr>
          <a:lstStyle/>
          <a:p>
            <a:r>
              <a:rPr lang="en-US" dirty="0">
                <a:latin typeface="Arial Black" panose="020B0A04020102020204" pitchFamily="34" charset="0"/>
              </a:rPr>
              <a:t>Who has access to the wiring closets and restricted locations? </a:t>
            </a:r>
          </a:p>
          <a:p>
            <a:r>
              <a:rPr lang="en-US" dirty="0">
                <a:latin typeface="Arial Black" panose="020B0A04020102020204" pitchFamily="34" charset="0"/>
              </a:rPr>
              <a:t>The physical access requirements of controlled areas are determined largely by the results of the risk analysis or a physical security survey. </a:t>
            </a:r>
          </a:p>
          <a:p>
            <a:r>
              <a:rPr lang="en-US" dirty="0">
                <a:latin typeface="Arial Black" panose="020B0A04020102020204" pitchFamily="34" charset="0"/>
              </a:rPr>
              <a:t>It is good practice to restrict physical access to wiring closets and locations of critical network infrastructure equipment.</a:t>
            </a:r>
          </a:p>
          <a:p>
            <a:r>
              <a:rPr lang="en-US" dirty="0">
                <a:latin typeface="Arial Black" panose="020B0A04020102020204" pitchFamily="34" charset="0"/>
              </a:rPr>
              <a:t> Access to these areas should not be permitted unless the person is specifically authorized or requires access to perform his or her job. </a:t>
            </a:r>
          </a:p>
          <a:p>
            <a:pPr lvl="1"/>
            <a:r>
              <a:rPr lang="en-US" dirty="0">
                <a:latin typeface="Arial Black" panose="020B0A04020102020204" pitchFamily="34" charset="0"/>
              </a:rPr>
              <a:t>Note The following is a true story. Although it might represent a rare occurrence, it is best to avoid any such instances if possible. A network connection was down, and some resources were unavailable. After some time spent analyzing possible problems, the equipment closet was inspected. It turns out that the cable connecting the LAN to the router had been disconnected. </a:t>
            </a:r>
          </a:p>
          <a:p>
            <a:pPr lvl="1"/>
            <a:r>
              <a:rPr lang="en-US" dirty="0">
                <a:solidFill>
                  <a:schemeClr val="accent1"/>
                </a:solidFill>
                <a:latin typeface="Arial Black" panose="020B0A04020102020204" pitchFamily="34" charset="0"/>
              </a:rPr>
              <a:t>A maintenance worker </a:t>
            </a:r>
            <a:r>
              <a:rPr lang="en-US" dirty="0">
                <a:latin typeface="Arial Black" panose="020B0A04020102020204" pitchFamily="34" charset="0"/>
              </a:rPr>
              <a:t>had been working in another part of the closet, found the wire to be in the way, and disconnected it. When his work was finished, he forgot to reconnect it. A more devious example is that of a competitor posing as a maintenance worker and gaining access to confidential information.</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9866C0B9-D439-4333-9EF5-9EFC55621A3B}"/>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345609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64F837-756B-4F23-8C50-20BBABD9C5B1}"/>
              </a:ext>
            </a:extLst>
          </p:cNvPr>
          <p:cNvSpPr>
            <a:spLocks noGrp="1"/>
          </p:cNvSpPr>
          <p:nvPr>
            <p:ph type="title"/>
          </p:nvPr>
        </p:nvSpPr>
        <p:spPr>
          <a:xfrm>
            <a:off x="164432" y="0"/>
            <a:ext cx="10515600" cy="1325563"/>
          </a:xfrm>
        </p:spPr>
        <p:txBody>
          <a:bodyPr/>
          <a:lstStyle/>
          <a:p>
            <a:r>
              <a:rPr lang="en-US" dirty="0">
                <a:solidFill>
                  <a:schemeClr val="accent1"/>
                </a:solidFill>
                <a:latin typeface="Arial Black" panose="020B0A04020102020204" pitchFamily="34" charset="0"/>
              </a:rPr>
              <a:t>Physical Device Security: </a:t>
            </a:r>
            <a:r>
              <a:rPr lang="en-US" dirty="0">
                <a:latin typeface="Arial Black" panose="020B0A04020102020204" pitchFamily="34" charset="0"/>
              </a:rPr>
              <a:t>Physical Access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3D8958D-121C-464E-911D-DBB2215CDF83}"/>
              </a:ext>
            </a:extLst>
          </p:cNvPr>
          <p:cNvSpPr>
            <a:spLocks noGrp="1"/>
          </p:cNvSpPr>
          <p:nvPr>
            <p:ph idx="1"/>
          </p:nvPr>
        </p:nvSpPr>
        <p:spPr>
          <a:xfrm>
            <a:off x="369970" y="1495027"/>
            <a:ext cx="10515600" cy="4621700"/>
          </a:xfrm>
        </p:spPr>
        <p:txBody>
          <a:bodyPr>
            <a:normAutofit fontScale="92500" lnSpcReduction="10000"/>
          </a:bodyPr>
          <a:lstStyle/>
          <a:p>
            <a:r>
              <a:rPr lang="en-US" dirty="0">
                <a:latin typeface="Arial Black" panose="020B0A04020102020204" pitchFamily="34" charset="0"/>
              </a:rPr>
              <a:t>Part of the physical security policy should be to have contract maintenance personnel or others who are not authorized with unrestricted access, but who are required to be in the controlled area, to be escorted by an authorized person or to sign in before accessing the controlled area.</a:t>
            </a:r>
          </a:p>
          <a:p>
            <a:r>
              <a:rPr lang="en-US" dirty="0">
                <a:latin typeface="Arial Black" panose="020B0A04020102020204" pitchFamily="34" charset="0"/>
              </a:rPr>
              <a:t>To ensure an enforceable physical security policy, it is essential to ensure that people's work areas mesh well with access restrictions.</a:t>
            </a:r>
          </a:p>
          <a:p>
            <a:r>
              <a:rPr lang="en-US" dirty="0">
                <a:latin typeface="Arial Black" panose="020B0A04020102020204" pitchFamily="34" charset="0"/>
              </a:rPr>
              <a:t> If these conditions are not met, well-meaning employees will find ways to avoid your physical security (for example, they will jam doors open rather than lock and unlock them 15 times per hour).</a:t>
            </a:r>
          </a:p>
          <a:p>
            <a:r>
              <a:rPr lang="en-US" dirty="0">
                <a:latin typeface="Arial Black" panose="020B0A04020102020204" pitchFamily="34" charset="0"/>
              </a:rPr>
              <a:t>If your facility is providing temporary network access for visitors to connect back to their home networks (for example, to read e-mail), plan the service carefully. Define precisely where you will provide it so that you can ensure the necessary physical access security.</a:t>
            </a:r>
          </a:p>
          <a:p>
            <a:r>
              <a:rPr lang="en-US" dirty="0">
                <a:latin typeface="Arial Black" panose="020B0A04020102020204" pitchFamily="34" charset="0"/>
              </a:rPr>
              <a:t>A typical example is at large industry meetings; if these meetings are hosted at a corporate facility, the host corporation usually has a network for guests. This network should reside in a single area and access should be given only to conference attendees.</a:t>
            </a:r>
            <a:endParaRPr lang="en-MY" dirty="0">
              <a:latin typeface="Arial Black" panose="020B0A04020102020204" pitchFamily="34" charset="0"/>
            </a:endParaRPr>
          </a:p>
        </p:txBody>
      </p:sp>
      <p:sp>
        <p:nvSpPr>
          <p:cNvPr id="5" name="TextBox 4">
            <a:extLst>
              <a:ext uri="{FF2B5EF4-FFF2-40B4-BE49-F238E27FC236}">
                <a16:creationId xmlns:a16="http://schemas.microsoft.com/office/drawing/2014/main" id="{37BB0F7F-77B9-4E6C-98B3-B9CF0D5E31C9}"/>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1420245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2EE5-1171-41AA-84F9-92DA3AA2A2E6}"/>
              </a:ext>
            </a:extLst>
          </p:cNvPr>
          <p:cNvSpPr>
            <a:spLocks noGrp="1"/>
          </p:cNvSpPr>
          <p:nvPr>
            <p:ph type="title"/>
          </p:nvPr>
        </p:nvSpPr>
        <p:spPr>
          <a:xfrm>
            <a:off x="0" y="56974"/>
            <a:ext cx="12073812" cy="1320800"/>
          </a:xfrm>
        </p:spPr>
        <p:txBody>
          <a:bodyPr/>
          <a:lstStyle/>
          <a:p>
            <a:r>
              <a:rPr lang="en-US" dirty="0">
                <a:solidFill>
                  <a:schemeClr val="accent1"/>
                </a:solidFill>
                <a:latin typeface="Arial Black" panose="020B0A04020102020204" pitchFamily="34" charset="0"/>
              </a:rPr>
              <a:t>Physical Device Security:</a:t>
            </a:r>
            <a:r>
              <a:rPr lang="en-US" dirty="0">
                <a:latin typeface="Arial Black" panose="020B0A04020102020204" pitchFamily="34" charset="0"/>
              </a:rPr>
              <a:t> </a:t>
            </a:r>
            <a:r>
              <a:rPr lang="en-MY" dirty="0">
                <a:latin typeface="Arial Black" panose="020B0A04020102020204" pitchFamily="34" charset="0"/>
              </a:rPr>
              <a:t>Environmental Safeguards</a:t>
            </a:r>
          </a:p>
        </p:txBody>
      </p:sp>
      <p:sp>
        <p:nvSpPr>
          <p:cNvPr id="3" name="Content Placeholder 2">
            <a:extLst>
              <a:ext uri="{FF2B5EF4-FFF2-40B4-BE49-F238E27FC236}">
                <a16:creationId xmlns:a16="http://schemas.microsoft.com/office/drawing/2014/main" id="{563720D9-1B5F-49B9-BC71-994B61F1D95B}"/>
              </a:ext>
            </a:extLst>
          </p:cNvPr>
          <p:cNvSpPr>
            <a:spLocks noGrp="1"/>
          </p:cNvSpPr>
          <p:nvPr>
            <p:ph idx="1"/>
          </p:nvPr>
        </p:nvSpPr>
        <p:spPr>
          <a:xfrm>
            <a:off x="372533" y="1642429"/>
            <a:ext cx="9667205" cy="3880773"/>
          </a:xfrm>
        </p:spPr>
        <p:txBody>
          <a:bodyPr>
            <a:normAutofit/>
          </a:bodyPr>
          <a:lstStyle/>
          <a:p>
            <a:r>
              <a:rPr lang="en-US" dirty="0">
                <a:latin typeface="Arial Black" panose="020B0A04020102020204" pitchFamily="34" charset="0"/>
              </a:rPr>
              <a:t>Adequate environmental safeguards must be installed and implemented to protect critical networked resources. The sensitivity or criticality of the system determines whether a security is "adequate." The more critical a system, the more safeguards must be put in place to ensure that the resource is available at the Design and Implementation of the Corporate </a:t>
            </a:r>
            <a:r>
              <a:rPr lang="en-US" dirty="0">
                <a:solidFill>
                  <a:schemeClr val="accent1"/>
                </a:solidFill>
                <a:latin typeface="Arial Black" panose="020B0A04020102020204" pitchFamily="34" charset="0"/>
              </a:rPr>
              <a:t>Security Policy.</a:t>
            </a:r>
          </a:p>
          <a:p>
            <a:r>
              <a:rPr lang="en-US" dirty="0">
                <a:latin typeface="Arial Black" panose="020B0A04020102020204" pitchFamily="34" charset="0"/>
              </a:rPr>
              <a:t>At a minimum, you should consider the following environmental safeguards: ● Fire prevention, detection, suppression, and protection ● Water hazard prevention, detection, and correction ● Electric power supply protection ● Temperature control ● Humidity control ● Natural disaster protection from earthquakes, lightning, windstorms, and so on ● Protection from excessive magnetic fields ● Good housekeeping procedures for protection against dust and dirt</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F21989DB-797D-4AEB-AFD9-5DBEE44E7E9E}"/>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746074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7DFE-0096-40C6-A0FA-FE5D5F491D33}"/>
              </a:ext>
            </a:extLst>
          </p:cNvPr>
          <p:cNvSpPr>
            <a:spLocks noGrp="1"/>
          </p:cNvSpPr>
          <p:nvPr>
            <p:ph type="title"/>
          </p:nvPr>
        </p:nvSpPr>
        <p:spPr/>
        <p:txBody>
          <a:bodyPr/>
          <a:lstStyle/>
          <a:p>
            <a:r>
              <a:rPr lang="en-US" dirty="0">
                <a:latin typeface="Arial Black" panose="020B0A04020102020204" pitchFamily="34" charset="0"/>
              </a:rPr>
              <a:t>Logical Access Control</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7EFAD37-B4F7-4D89-B940-D1CD43B882A4}"/>
              </a:ext>
            </a:extLst>
          </p:cNvPr>
          <p:cNvSpPr>
            <a:spLocks noGrp="1"/>
          </p:cNvSpPr>
          <p:nvPr>
            <p:ph idx="1"/>
          </p:nvPr>
        </p:nvSpPr>
        <p:spPr>
          <a:xfrm>
            <a:off x="403014" y="1703389"/>
            <a:ext cx="8596668" cy="3880773"/>
          </a:xfrm>
        </p:spPr>
        <p:txBody>
          <a:bodyPr/>
          <a:lstStyle/>
          <a:p>
            <a:r>
              <a:rPr lang="en-US" dirty="0">
                <a:latin typeface="Arial Black" panose="020B0A04020102020204" pitchFamily="34" charset="0"/>
              </a:rPr>
              <a:t>Access to equipment and network segments should be restricted to individuals who require access. </a:t>
            </a:r>
          </a:p>
          <a:p>
            <a:r>
              <a:rPr lang="en-US" dirty="0">
                <a:latin typeface="Arial Black" panose="020B0A04020102020204" pitchFamily="34" charset="0"/>
              </a:rPr>
              <a:t>Two types of controls should be implemented: </a:t>
            </a:r>
          </a:p>
          <a:p>
            <a:pPr lvl="1"/>
            <a:r>
              <a:rPr lang="en-US" dirty="0">
                <a:solidFill>
                  <a:schemeClr val="accent1"/>
                </a:solidFill>
                <a:latin typeface="Arial Black" panose="020B0A04020102020204" pitchFamily="34" charset="0"/>
              </a:rPr>
              <a:t>Preventative </a:t>
            </a:r>
            <a:r>
              <a:rPr lang="en-US" dirty="0">
                <a:latin typeface="Arial Black" panose="020B0A04020102020204" pitchFamily="34" charset="0"/>
              </a:rPr>
              <a:t>controls, which are designed to </a:t>
            </a:r>
            <a:r>
              <a:rPr lang="en-US" dirty="0">
                <a:solidFill>
                  <a:schemeClr val="accent1"/>
                </a:solidFill>
                <a:latin typeface="Arial Black" panose="020B0A04020102020204" pitchFamily="34" charset="0"/>
              </a:rPr>
              <a:t>uniquely identify </a:t>
            </a:r>
            <a:r>
              <a:rPr lang="en-US" dirty="0">
                <a:latin typeface="Arial Black" panose="020B0A04020102020204" pitchFamily="34" charset="0"/>
              </a:rPr>
              <a:t>every authorized user and to deny access to unauthorized users. </a:t>
            </a:r>
          </a:p>
          <a:p>
            <a:pPr lvl="1"/>
            <a:r>
              <a:rPr lang="en-US" dirty="0">
                <a:solidFill>
                  <a:schemeClr val="accent1"/>
                </a:solidFill>
                <a:latin typeface="Arial Black" panose="020B0A04020102020204" pitchFamily="34" charset="0"/>
              </a:rPr>
              <a:t>Detective controls</a:t>
            </a:r>
            <a:r>
              <a:rPr lang="en-US" dirty="0">
                <a:latin typeface="Arial Black" panose="020B0A04020102020204" pitchFamily="34" charset="0"/>
              </a:rPr>
              <a:t>, which are designed to </a:t>
            </a:r>
            <a:r>
              <a:rPr lang="en-US" dirty="0">
                <a:solidFill>
                  <a:schemeClr val="accent1"/>
                </a:solidFill>
                <a:latin typeface="Arial Black" panose="020B0A04020102020204" pitchFamily="34" charset="0"/>
              </a:rPr>
              <a:t>log and report </a:t>
            </a:r>
            <a:r>
              <a:rPr lang="en-US" dirty="0">
                <a:latin typeface="Arial Black" panose="020B0A04020102020204" pitchFamily="34" charset="0"/>
              </a:rPr>
              <a:t>the activities of authorized users and to log and report unauthorized access or attempted access to systems, programs, and data.</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5D00C2A4-01F2-4DD2-8B38-A17B3BCCE1A0}"/>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35117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EC19-1A60-4C1F-85E8-F7AABD23DD16}"/>
              </a:ext>
            </a:extLst>
          </p:cNvPr>
          <p:cNvSpPr>
            <a:spLocks noGrp="1"/>
          </p:cNvSpPr>
          <p:nvPr>
            <p:ph type="title"/>
          </p:nvPr>
        </p:nvSpPr>
        <p:spPr/>
        <p:txBody>
          <a:bodyPr>
            <a:normAutofit fontScale="90000"/>
          </a:bodyPr>
          <a:lstStyle/>
          <a:p>
            <a:r>
              <a:rPr lang="en-MY" sz="4400" b="0" i="0" u="none" strike="noStrike" baseline="0" dirty="0">
                <a:solidFill>
                  <a:srgbClr val="222222"/>
                </a:solidFill>
                <a:latin typeface="Arial Black" panose="020B0A04020102020204" pitchFamily="34" charset="0"/>
              </a:rPr>
              <a:t>Securing the Network Infrastructure</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A4AADD8-1679-4D72-BEA6-C571DDDF1DBB}"/>
              </a:ext>
            </a:extLst>
          </p:cNvPr>
          <p:cNvSpPr>
            <a:spLocks noGrp="1"/>
          </p:cNvSpPr>
          <p:nvPr>
            <p:ph idx="1"/>
          </p:nvPr>
        </p:nvSpPr>
        <p:spPr/>
        <p:txBody>
          <a:bodyPr/>
          <a:lstStyle/>
          <a:p>
            <a:pPr algn="l"/>
            <a:endParaRPr lang="en-MY" sz="1800" b="0" i="0" u="none" strike="noStrike" baseline="0" dirty="0">
              <a:solidFill>
                <a:schemeClr val="tx1">
                  <a:lumMod val="50000"/>
                  <a:lumOff val="50000"/>
                </a:schemeClr>
              </a:solidFill>
              <a:latin typeface="Arial Black" panose="020B0A04020102020204" pitchFamily="34" charset="0"/>
            </a:endParaRPr>
          </a:p>
          <a:p>
            <a:pPr algn="l"/>
            <a:r>
              <a:rPr lang="en-US" sz="1800" b="0" i="0" u="none" strike="noStrike" baseline="0" dirty="0">
                <a:solidFill>
                  <a:schemeClr val="tx1">
                    <a:lumMod val="50000"/>
                    <a:lumOff val="50000"/>
                  </a:schemeClr>
                </a:solidFill>
                <a:latin typeface="Arial Black" panose="020B0A04020102020204" pitchFamily="34" charset="0"/>
              </a:rPr>
              <a:t>Introduction to Network Infrastructure Security</a:t>
            </a:r>
          </a:p>
          <a:p>
            <a:pPr algn="l"/>
            <a:r>
              <a:rPr lang="en-MY" sz="1800" b="0" i="0" u="none" strike="noStrike" baseline="0" dirty="0">
                <a:solidFill>
                  <a:schemeClr val="tx1">
                    <a:lumMod val="50000"/>
                    <a:lumOff val="50000"/>
                  </a:schemeClr>
                </a:solidFill>
                <a:latin typeface="Arial Black" panose="020B0A04020102020204" pitchFamily="34" charset="0"/>
              </a:rPr>
              <a:t>Securing the Switch</a:t>
            </a:r>
          </a:p>
          <a:p>
            <a:pPr algn="l"/>
            <a:r>
              <a:rPr lang="en-MY" sz="1800" b="0" i="0" u="none" strike="noStrike" baseline="0" dirty="0">
                <a:solidFill>
                  <a:schemeClr val="tx1">
                    <a:lumMod val="50000"/>
                    <a:lumOff val="50000"/>
                  </a:schemeClr>
                </a:solidFill>
                <a:latin typeface="Arial Black" panose="020B0A04020102020204" pitchFamily="34" charset="0"/>
              </a:rPr>
              <a:t>Securing the Router</a:t>
            </a:r>
          </a:p>
        </p:txBody>
      </p:sp>
    </p:spTree>
    <p:extLst>
      <p:ext uri="{BB962C8B-B14F-4D97-AF65-F5344CB8AC3E}">
        <p14:creationId xmlns:p14="http://schemas.microsoft.com/office/powerpoint/2010/main" val="2049576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B1F49-9485-4698-A17F-0BDDE95F2C1F}"/>
              </a:ext>
            </a:extLst>
          </p:cNvPr>
          <p:cNvSpPr>
            <a:spLocks noGrp="1"/>
          </p:cNvSpPr>
          <p:nvPr>
            <p:ph idx="1"/>
          </p:nvPr>
        </p:nvSpPr>
        <p:spPr>
          <a:xfrm>
            <a:off x="202019" y="377680"/>
            <a:ext cx="9847050" cy="5908512"/>
          </a:xfrm>
        </p:spPr>
        <p:txBody>
          <a:bodyPr>
            <a:normAutofit fontScale="92500" lnSpcReduction="10000"/>
          </a:bodyPr>
          <a:lstStyle/>
          <a:p>
            <a:pPr marL="0" indent="0">
              <a:buNone/>
            </a:pPr>
            <a:r>
              <a:rPr lang="en-US" dirty="0">
                <a:solidFill>
                  <a:srgbClr val="92D050"/>
                </a:solidFill>
                <a:latin typeface="Arial Black" panose="020B0A04020102020204" pitchFamily="34" charset="0"/>
              </a:rPr>
              <a:t>Authentication Assurance</a:t>
            </a:r>
          </a:p>
          <a:p>
            <a:r>
              <a:rPr lang="en-US" dirty="0">
                <a:latin typeface="Arial Black" panose="020B0A04020102020204" pitchFamily="34" charset="0"/>
              </a:rPr>
              <a:t>Some organizations still base their authentication mechanisms on standard, reusable passwords. Any reusable password is subject to eavesdropping attacks from sniffer programs.</a:t>
            </a:r>
          </a:p>
          <a:p>
            <a:r>
              <a:rPr lang="en-US" dirty="0">
                <a:latin typeface="Arial Black" panose="020B0A04020102020204" pitchFamily="34" charset="0"/>
              </a:rPr>
              <a:t>Choose </a:t>
            </a:r>
            <a:r>
              <a:rPr lang="en-US" dirty="0">
                <a:solidFill>
                  <a:schemeClr val="accent1"/>
                </a:solidFill>
                <a:latin typeface="Arial Black" panose="020B0A04020102020204" pitchFamily="34" charset="0"/>
              </a:rPr>
              <a:t>passwords</a:t>
            </a:r>
            <a:r>
              <a:rPr lang="en-US" dirty="0">
                <a:latin typeface="Arial Black" panose="020B0A04020102020204" pitchFamily="34" charset="0"/>
              </a:rPr>
              <a:t> that cannot be guessed easily. Many automated password-cracking programs Design and Implementation of the Corporate Security Policy] use a very large dictionary and can crack passwords in a matter of seconds. </a:t>
            </a:r>
          </a:p>
          <a:p>
            <a:r>
              <a:rPr lang="en-US" dirty="0">
                <a:latin typeface="Arial Black" panose="020B0A04020102020204" pitchFamily="34" charset="0"/>
              </a:rPr>
              <a:t>Passwords should also be as long as the system supports and as users can tolerate. Change default passwords immediately when you install new network infrastructure equipment. Don't forget to change the passwords for console access and passwords used for maintenance purposes. For any product you buy, find out from the manufacturer whether there are ways to recover passwords and whether there are any ways to access configurations using these passwords (usually through undocumented means). ● Restrict access to the password when possible. Many vendors now have features that encrypt the password portion of configuration files. Use these features whenever they are available. ● Provide guidelines for how often a user should change his or her password. It is recommended that passwords be changed at least whenever a privileged account is compromised or when there is a </a:t>
            </a:r>
            <a:r>
              <a:rPr lang="en-MY" dirty="0">
                <a:latin typeface="Arial Black" panose="020B0A04020102020204" pitchFamily="34" charset="0"/>
              </a:rPr>
              <a:t>critical change in personnel.</a:t>
            </a:r>
          </a:p>
        </p:txBody>
      </p:sp>
      <p:sp>
        <p:nvSpPr>
          <p:cNvPr id="4" name="TextBox 3">
            <a:extLst>
              <a:ext uri="{FF2B5EF4-FFF2-40B4-BE49-F238E27FC236}">
                <a16:creationId xmlns:a16="http://schemas.microsoft.com/office/drawing/2014/main" id="{3B98C95E-783D-4A36-803F-304BBD0FBE09}"/>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114659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80A0-0F79-45E8-AED3-42CF998C1538}"/>
              </a:ext>
            </a:extLst>
          </p:cNvPr>
          <p:cNvSpPr>
            <a:spLocks noGrp="1"/>
          </p:cNvSpPr>
          <p:nvPr>
            <p:ph type="title"/>
          </p:nvPr>
        </p:nvSpPr>
        <p:spPr>
          <a:xfrm>
            <a:off x="550334" y="89209"/>
            <a:ext cx="10659533" cy="723592"/>
          </a:xfrm>
        </p:spPr>
        <p:txBody>
          <a:bodyPr/>
          <a:lstStyle/>
          <a:p>
            <a:r>
              <a:rPr lang="en-US" dirty="0">
                <a:latin typeface="Arial Black" panose="020B0A04020102020204" pitchFamily="34" charset="0"/>
              </a:rPr>
              <a:t>Passwords  guidelines </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926120D-F0F1-4EBA-B574-402087FB2DDF}"/>
              </a:ext>
            </a:extLst>
          </p:cNvPr>
          <p:cNvSpPr>
            <a:spLocks noGrp="1"/>
          </p:cNvSpPr>
          <p:nvPr>
            <p:ph idx="1"/>
          </p:nvPr>
        </p:nvSpPr>
        <p:spPr>
          <a:xfrm>
            <a:off x="550335" y="812802"/>
            <a:ext cx="10803466" cy="5364162"/>
          </a:xfrm>
        </p:spPr>
        <p:txBody>
          <a:bodyPr>
            <a:normAutofit/>
          </a:bodyPr>
          <a:lstStyle/>
          <a:p>
            <a:r>
              <a:rPr lang="en-US" dirty="0">
                <a:latin typeface="Arial Black" panose="020B0A04020102020204" pitchFamily="34" charset="0"/>
              </a:rPr>
              <a:t>Choosing Passwords Here are some guidelines for choosing appropriate passwords:</a:t>
            </a:r>
          </a:p>
          <a:p>
            <a:pPr lvl="1"/>
            <a:r>
              <a:rPr lang="en-US" dirty="0">
                <a:latin typeface="Arial Black" panose="020B0A04020102020204" pitchFamily="34" charset="0"/>
              </a:rPr>
              <a:t>Do not use your login name in any form (as-is, reversed, capitalized, doubled, and so on). </a:t>
            </a:r>
          </a:p>
          <a:p>
            <a:pPr lvl="1"/>
            <a:r>
              <a:rPr lang="en-US" dirty="0">
                <a:latin typeface="Arial Black" panose="020B0A04020102020204" pitchFamily="34" charset="0"/>
              </a:rPr>
              <a:t>Do not use your first, middle, or last (current or former) name in any form. Do not use any of your immediate family's names (spouse, offspring, parents, pets, and so on). </a:t>
            </a:r>
          </a:p>
          <a:p>
            <a:pPr lvl="1"/>
            <a:r>
              <a:rPr lang="en-US" dirty="0">
                <a:latin typeface="Arial Black" panose="020B0A04020102020204" pitchFamily="34" charset="0"/>
              </a:rPr>
              <a:t>Do not use other information easily obtained about you, including license plate numbers, telephone numbers, social security numbers, the brand of automobile you drive, the name of the street you live on, and so on. </a:t>
            </a:r>
          </a:p>
          <a:p>
            <a:pPr lvl="1"/>
            <a:r>
              <a:rPr lang="en-US" dirty="0">
                <a:latin typeface="Arial Black" panose="020B0A04020102020204" pitchFamily="34" charset="0"/>
              </a:rPr>
              <a:t>Do not use a password of all digits or of all the same letter. These types of passwords significantly decrease the search time for a cracker. </a:t>
            </a:r>
          </a:p>
          <a:p>
            <a:pPr lvl="1"/>
            <a:r>
              <a:rPr lang="en-US" dirty="0">
                <a:latin typeface="Arial Black" panose="020B0A04020102020204" pitchFamily="34" charset="0"/>
              </a:rPr>
              <a:t>Do not use a word contained in any English or foreign language dictionaries, spelling lists, or other </a:t>
            </a:r>
            <a:r>
              <a:rPr lang="en-MY" dirty="0">
                <a:latin typeface="Arial Black" panose="020B0A04020102020204" pitchFamily="34" charset="0"/>
              </a:rPr>
              <a:t>lists of words.</a:t>
            </a:r>
          </a:p>
        </p:txBody>
      </p:sp>
      <p:sp>
        <p:nvSpPr>
          <p:cNvPr id="4" name="TextBox 3">
            <a:extLst>
              <a:ext uri="{FF2B5EF4-FFF2-40B4-BE49-F238E27FC236}">
                <a16:creationId xmlns:a16="http://schemas.microsoft.com/office/drawing/2014/main" id="{49FD9BF6-8E3E-444D-A751-41A6525C0D6A}"/>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353236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BC130-14B4-4E5C-9570-B42BE4A52CB5}"/>
              </a:ext>
            </a:extLst>
          </p:cNvPr>
          <p:cNvSpPr>
            <a:spLocks noGrp="1"/>
          </p:cNvSpPr>
          <p:nvPr>
            <p:ph idx="1"/>
          </p:nvPr>
        </p:nvSpPr>
        <p:spPr>
          <a:xfrm>
            <a:off x="202019" y="1116876"/>
            <a:ext cx="10882748" cy="4136259"/>
          </a:xfrm>
        </p:spPr>
        <p:txBody>
          <a:bodyPr>
            <a:normAutofit/>
          </a:bodyPr>
          <a:lstStyle/>
          <a:p>
            <a:pPr lvl="1"/>
            <a:r>
              <a:rPr lang="en-US" dirty="0">
                <a:latin typeface="Arial Black" panose="020B0A04020102020204" pitchFamily="34" charset="0"/>
              </a:rPr>
              <a:t>Do not use a password shorter than six characters. Never give your network password to anyone. Securing your password is your responsibility. The whole purpose of having a password in the first place is to ensure that no one other than you can use your logons.</a:t>
            </a:r>
          </a:p>
          <a:p>
            <a:pPr lvl="1"/>
            <a:r>
              <a:rPr lang="en-US" dirty="0">
                <a:latin typeface="Arial Black" panose="020B0A04020102020204" pitchFamily="34" charset="0"/>
              </a:rPr>
              <a:t>Remember that the best-kept secrets are those you keep to yourself.</a:t>
            </a:r>
          </a:p>
          <a:p>
            <a:pPr lvl="1"/>
            <a:r>
              <a:rPr lang="en-US" dirty="0">
                <a:latin typeface="Arial Black" panose="020B0A04020102020204" pitchFamily="34" charset="0"/>
              </a:rPr>
              <a:t>Never e-mail your password to anyone. Use a password with mixed-case alphabetics, if possible (some systems use passwords that are case sensitive). </a:t>
            </a:r>
          </a:p>
          <a:p>
            <a:pPr lvl="1"/>
            <a:r>
              <a:rPr lang="en-US" dirty="0">
                <a:latin typeface="Arial Black" panose="020B0A04020102020204" pitchFamily="34" charset="0"/>
              </a:rPr>
              <a:t>Use a password that includes some nonalphabetic characters, such as digits or punctuation marks.</a:t>
            </a:r>
          </a:p>
          <a:p>
            <a:pPr lvl="1"/>
            <a:r>
              <a:rPr lang="en-US" dirty="0">
                <a:latin typeface="Arial Black" panose="020B0A04020102020204" pitchFamily="34" charset="0"/>
              </a:rPr>
              <a:t>Use a password that is easy to remember, because you don't want to write it down. Use a password you can type quickly without having to look at the keyboard. This makes it harder for someone to steal your password by watching over your shoulder. Be wary of typing passwords in front of others. </a:t>
            </a:r>
          </a:p>
          <a:p>
            <a:pPr lvl="1"/>
            <a:r>
              <a:rPr lang="en-US" dirty="0">
                <a:latin typeface="Arial Black" panose="020B0A04020102020204" pitchFamily="34" charset="0"/>
              </a:rPr>
              <a:t>Change your password on a regular basis. Try to change it every three months.</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010CD419-E97D-49E6-A543-4917F4E5F7E0}"/>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54887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2FDE-B30D-4201-A7DB-590462EF7619}"/>
              </a:ext>
            </a:extLst>
          </p:cNvPr>
          <p:cNvSpPr>
            <a:spLocks noGrp="1"/>
          </p:cNvSpPr>
          <p:nvPr>
            <p:ph type="title"/>
          </p:nvPr>
        </p:nvSpPr>
        <p:spPr/>
        <p:txBody>
          <a:bodyPr/>
          <a:lstStyle/>
          <a:p>
            <a:r>
              <a:rPr lang="en-US" dirty="0">
                <a:latin typeface="Arial Black" panose="020B0A04020102020204" pitchFamily="34" charset="0"/>
              </a:rPr>
              <a:t>Infrastructure and Data Integrity</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AE2EC82-9178-4725-AAE3-8D2F7FDC9868}"/>
              </a:ext>
            </a:extLst>
          </p:cNvPr>
          <p:cNvSpPr>
            <a:spLocks noGrp="1"/>
          </p:cNvSpPr>
          <p:nvPr>
            <p:ph idx="1"/>
          </p:nvPr>
        </p:nvSpPr>
        <p:spPr/>
        <p:txBody>
          <a:bodyPr/>
          <a:lstStyle/>
          <a:p>
            <a:r>
              <a:rPr lang="en-US" dirty="0">
                <a:latin typeface="Arial Black" panose="020B0A04020102020204" pitchFamily="34" charset="0"/>
              </a:rPr>
              <a:t>On the network infrastructure, you want to ensure as best you can that any traffic on the network is valid traffic. </a:t>
            </a:r>
          </a:p>
          <a:p>
            <a:r>
              <a:rPr lang="en-US" b="1" dirty="0">
                <a:solidFill>
                  <a:srgbClr val="0070C0"/>
                </a:solidFill>
                <a:latin typeface="Arial Black" panose="020B0A04020102020204" pitchFamily="34" charset="0"/>
              </a:rPr>
              <a:t>Valid traffic </a:t>
            </a:r>
            <a:r>
              <a:rPr lang="en-US" dirty="0">
                <a:latin typeface="Arial Black" panose="020B0A04020102020204" pitchFamily="34" charset="0"/>
              </a:rPr>
              <a:t>can be categorized as </a:t>
            </a:r>
            <a:r>
              <a:rPr lang="en-US" dirty="0">
                <a:solidFill>
                  <a:srgbClr val="0070C0"/>
                </a:solidFill>
                <a:latin typeface="Arial Black" panose="020B0A04020102020204" pitchFamily="34" charset="0"/>
              </a:rPr>
              <a:t>expected network traffic</a:t>
            </a:r>
            <a:r>
              <a:rPr lang="en-US" dirty="0">
                <a:latin typeface="Arial Black" panose="020B0A04020102020204" pitchFamily="34" charset="0"/>
              </a:rPr>
              <a:t>, such as the following:</a:t>
            </a:r>
          </a:p>
          <a:p>
            <a:pPr lvl="1"/>
            <a:r>
              <a:rPr lang="en-US" dirty="0">
                <a:latin typeface="Arial Black" panose="020B0A04020102020204" pitchFamily="34" charset="0"/>
              </a:rPr>
              <a:t>Supported services </a:t>
            </a:r>
          </a:p>
          <a:p>
            <a:pPr lvl="1"/>
            <a:r>
              <a:rPr lang="en-US" dirty="0" err="1">
                <a:latin typeface="Arial Black" panose="020B0A04020102020204" pitchFamily="34" charset="0"/>
              </a:rPr>
              <a:t>Unspoofed</a:t>
            </a:r>
            <a:r>
              <a:rPr lang="en-US" dirty="0">
                <a:latin typeface="Arial Black" panose="020B0A04020102020204" pitchFamily="34" charset="0"/>
              </a:rPr>
              <a:t> traffic </a:t>
            </a:r>
          </a:p>
          <a:p>
            <a:pPr lvl="1"/>
            <a:r>
              <a:rPr lang="en-US" dirty="0">
                <a:latin typeface="Arial Black" panose="020B0A04020102020204" pitchFamily="34" charset="0"/>
              </a:rPr>
              <a:t>Data that has not been altered</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5979BFD5-2983-4307-8F45-2B5EF2B8A012}"/>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2758351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F12C-A299-4CA9-A125-FE5BB40C8EDF}"/>
              </a:ext>
            </a:extLst>
          </p:cNvPr>
          <p:cNvSpPr>
            <a:spLocks noGrp="1"/>
          </p:cNvSpPr>
          <p:nvPr>
            <p:ph type="title"/>
          </p:nvPr>
        </p:nvSpPr>
        <p:spPr>
          <a:xfrm>
            <a:off x="0" y="156237"/>
            <a:ext cx="8732520" cy="819123"/>
          </a:xfrm>
        </p:spPr>
        <p:txBody>
          <a:bodyPr/>
          <a:lstStyle/>
          <a:p>
            <a:r>
              <a:rPr lang="en-US" dirty="0">
                <a:latin typeface="Arial Black" panose="020B0A04020102020204" pitchFamily="34" charset="0"/>
              </a:rPr>
              <a:t>Firewalls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2E41061-F190-4D37-918D-A00DD8B11C3D}"/>
              </a:ext>
            </a:extLst>
          </p:cNvPr>
          <p:cNvSpPr>
            <a:spLocks noGrp="1"/>
          </p:cNvSpPr>
          <p:nvPr>
            <p:ph idx="1"/>
          </p:nvPr>
        </p:nvSpPr>
        <p:spPr>
          <a:xfrm>
            <a:off x="311014" y="1097774"/>
            <a:ext cx="9763075" cy="5066003"/>
          </a:xfrm>
        </p:spPr>
        <p:txBody>
          <a:bodyPr>
            <a:normAutofit/>
          </a:bodyPr>
          <a:lstStyle/>
          <a:p>
            <a:r>
              <a:rPr lang="en-US" dirty="0">
                <a:latin typeface="Arial Black" panose="020B0A04020102020204" pitchFamily="34" charset="0"/>
              </a:rPr>
              <a:t>A common way to ensure infrastructure integrity is with firewalls.</a:t>
            </a:r>
          </a:p>
          <a:p>
            <a:r>
              <a:rPr lang="en-US" dirty="0">
                <a:latin typeface="Arial Black" panose="020B0A04020102020204" pitchFamily="34" charset="0"/>
              </a:rPr>
              <a:t>A firewall, in its most simplistic sense, controls the flow of traffic.</a:t>
            </a:r>
          </a:p>
          <a:p>
            <a:r>
              <a:rPr lang="en-US" dirty="0">
                <a:latin typeface="Arial Black" panose="020B0A04020102020204" pitchFamily="34" charset="0"/>
              </a:rPr>
              <a:t>Rules are created to permit or deny various types of traffic and parallel any routing decisions made. </a:t>
            </a:r>
          </a:p>
          <a:p>
            <a:r>
              <a:rPr lang="en-US" dirty="0">
                <a:latin typeface="Arial Black" panose="020B0A04020102020204" pitchFamily="34" charset="0"/>
              </a:rPr>
              <a:t>The permission or denial of traffic can include specific network services.</a:t>
            </a:r>
          </a:p>
          <a:p>
            <a:r>
              <a:rPr lang="en-US" dirty="0">
                <a:latin typeface="Arial Black" panose="020B0A04020102020204" pitchFamily="34" charset="0"/>
              </a:rPr>
              <a:t>firewalls are deployed at critical </a:t>
            </a:r>
            <a:r>
              <a:rPr lang="en-US" dirty="0">
                <a:solidFill>
                  <a:srgbClr val="FF0000"/>
                </a:solidFill>
                <a:latin typeface="Arial Black" panose="020B0A04020102020204" pitchFamily="34" charset="0"/>
              </a:rPr>
              <a:t>ingress and egress points </a:t>
            </a:r>
            <a:r>
              <a:rPr lang="en-US" dirty="0">
                <a:latin typeface="Arial Black" panose="020B0A04020102020204" pitchFamily="34" charset="0"/>
              </a:rPr>
              <a:t>of the network infrastructure.</a:t>
            </a:r>
          </a:p>
          <a:p>
            <a:endParaRPr lang="en-US" dirty="0">
              <a:latin typeface="Arial Black" panose="020B0A04020102020204" pitchFamily="34" charset="0"/>
            </a:endParaRPr>
          </a:p>
          <a:p>
            <a:pPr lvl="1"/>
            <a:r>
              <a:rPr lang="en-US" dirty="0">
                <a:solidFill>
                  <a:srgbClr val="000000"/>
                </a:solidFill>
                <a:latin typeface="Arial Black" panose="020B0A04020102020204" pitchFamily="34" charset="0"/>
              </a:rPr>
              <a:t>**</a:t>
            </a:r>
            <a:r>
              <a:rPr lang="en-US" b="0" i="0" dirty="0">
                <a:solidFill>
                  <a:srgbClr val="000000"/>
                </a:solidFill>
                <a:effectLst/>
                <a:latin typeface="Arial Black" panose="020B0A04020102020204" pitchFamily="34" charset="0"/>
              </a:rPr>
              <a:t> data ingress refers to traffic that comes </a:t>
            </a:r>
            <a:r>
              <a:rPr lang="en-US" b="0" i="0" dirty="0">
                <a:solidFill>
                  <a:srgbClr val="FF0000"/>
                </a:solidFill>
                <a:effectLst/>
                <a:latin typeface="Arial Black" panose="020B0A04020102020204" pitchFamily="34" charset="0"/>
              </a:rPr>
              <a:t>from outside </a:t>
            </a:r>
            <a:r>
              <a:rPr lang="en-US" b="0" i="0" dirty="0">
                <a:solidFill>
                  <a:srgbClr val="000000"/>
                </a:solidFill>
                <a:effectLst/>
                <a:latin typeface="Arial Black" panose="020B0A04020102020204" pitchFamily="34" charset="0"/>
              </a:rPr>
              <a:t>an organization’s network and is transferred into it.</a:t>
            </a:r>
            <a:endParaRPr lang="en-MY" dirty="0">
              <a:latin typeface="Arial Black" panose="020B0A04020102020204" pitchFamily="34" charset="0"/>
            </a:endParaRPr>
          </a:p>
          <a:p>
            <a:pPr lvl="1"/>
            <a:r>
              <a:rPr lang="en-US" dirty="0">
                <a:latin typeface="Arial Black" panose="020B0A04020102020204" pitchFamily="34" charset="0"/>
              </a:rPr>
              <a:t>**</a:t>
            </a:r>
            <a:r>
              <a:rPr lang="en-US" b="0" i="0" dirty="0">
                <a:solidFill>
                  <a:srgbClr val="000000"/>
                </a:solidFill>
                <a:effectLst/>
                <a:latin typeface="Arial Black" panose="020B0A04020102020204" pitchFamily="34" charset="0"/>
              </a:rPr>
              <a:t> egress meaning is the process of </a:t>
            </a:r>
            <a:r>
              <a:rPr lang="en-US" b="0" i="0" dirty="0">
                <a:solidFill>
                  <a:srgbClr val="FF0000"/>
                </a:solidFill>
                <a:effectLst/>
                <a:latin typeface="Arial Black" panose="020B0A04020102020204" pitchFamily="34" charset="0"/>
              </a:rPr>
              <a:t>data leaving a network </a:t>
            </a:r>
            <a:r>
              <a:rPr lang="en-US" b="0" i="0" dirty="0">
                <a:solidFill>
                  <a:srgbClr val="000000"/>
                </a:solidFill>
                <a:effectLst/>
                <a:latin typeface="Arial Black" panose="020B0A04020102020204" pitchFamily="34" charset="0"/>
              </a:rPr>
              <a:t>and transferring to an external location. Data egress is a form of network activity but poses a threat to organizations if it exposes sensitive data to unauthorized or unintended recipients.</a:t>
            </a:r>
          </a:p>
        </p:txBody>
      </p:sp>
      <p:sp>
        <p:nvSpPr>
          <p:cNvPr id="4" name="TextBox 3">
            <a:extLst>
              <a:ext uri="{FF2B5EF4-FFF2-40B4-BE49-F238E27FC236}">
                <a16:creationId xmlns:a16="http://schemas.microsoft.com/office/drawing/2014/main" id="{2C012F13-F2E9-4697-B7AC-DD60941824D6}"/>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501770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5E3A-1CB7-4AB2-AAE1-C7584C5DD854}"/>
              </a:ext>
            </a:extLst>
          </p:cNvPr>
          <p:cNvSpPr>
            <a:spLocks noGrp="1"/>
          </p:cNvSpPr>
          <p:nvPr>
            <p:ph type="title"/>
          </p:nvPr>
        </p:nvSpPr>
        <p:spPr>
          <a:xfrm>
            <a:off x="508236" y="2661"/>
            <a:ext cx="10024730" cy="789819"/>
          </a:xfrm>
        </p:spPr>
        <p:txBody>
          <a:bodyPr/>
          <a:lstStyle/>
          <a:p>
            <a:r>
              <a:rPr lang="en-US" dirty="0">
                <a:latin typeface="Arial Black" panose="020B0A04020102020204" pitchFamily="34" charset="0"/>
              </a:rPr>
              <a:t>Firewalls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7E07210-A577-46EE-9A95-17D3CDB98A67}"/>
              </a:ext>
            </a:extLst>
          </p:cNvPr>
          <p:cNvSpPr>
            <a:spLocks noGrp="1"/>
          </p:cNvSpPr>
          <p:nvPr>
            <p:ph idx="1"/>
          </p:nvPr>
        </p:nvSpPr>
        <p:spPr>
          <a:xfrm>
            <a:off x="202019" y="808074"/>
            <a:ext cx="10173622" cy="5257446"/>
          </a:xfrm>
        </p:spPr>
        <p:txBody>
          <a:bodyPr>
            <a:normAutofit/>
          </a:bodyPr>
          <a:lstStyle/>
          <a:p>
            <a:r>
              <a:rPr lang="en-US" dirty="0">
                <a:latin typeface="Arial Black" panose="020B0A04020102020204" pitchFamily="34" charset="0"/>
              </a:rPr>
              <a:t>Currently, there are three classifications of firewalls that encompass different filtering characteristics: </a:t>
            </a:r>
          </a:p>
          <a:p>
            <a:pPr lvl="1"/>
            <a:r>
              <a:rPr lang="en-US" dirty="0">
                <a:solidFill>
                  <a:schemeClr val="accent1"/>
                </a:solidFill>
                <a:latin typeface="Arial Black" panose="020B0A04020102020204" pitchFamily="34" charset="0"/>
              </a:rPr>
              <a:t>Packet filtering:</a:t>
            </a:r>
            <a:r>
              <a:rPr lang="en-US" dirty="0">
                <a:latin typeface="Arial Black" panose="020B0A04020102020204" pitchFamily="34" charset="0"/>
              </a:rPr>
              <a:t> These firewalls rely solely on the </a:t>
            </a:r>
            <a:r>
              <a:rPr lang="en-US" dirty="0">
                <a:solidFill>
                  <a:srgbClr val="FF0000"/>
                </a:solidFill>
                <a:latin typeface="Arial Black" panose="020B0A04020102020204" pitchFamily="34" charset="0"/>
              </a:rPr>
              <a:t>TCP, UDP, ICMP, and IP headers </a:t>
            </a:r>
            <a:r>
              <a:rPr lang="en-US" dirty="0">
                <a:latin typeface="Arial Black" panose="020B0A04020102020204" pitchFamily="34" charset="0"/>
              </a:rPr>
              <a:t>of individual packets to permit or deny traffic. The packet filter looks at a combination of traffic direction (inbound or outbound), IP source and destination address, and TCP or UDP source and destination port numbers.</a:t>
            </a:r>
          </a:p>
          <a:p>
            <a:pPr marL="400050" lvl="1" indent="0">
              <a:buNone/>
            </a:pPr>
            <a:r>
              <a:rPr lang="en-US" dirty="0">
                <a:latin typeface="Arial Black" panose="020B0A04020102020204" pitchFamily="34" charset="0"/>
              </a:rPr>
              <a:t>    (network layer(layer 3) )</a:t>
            </a:r>
          </a:p>
          <a:p>
            <a:pPr lvl="1"/>
            <a:r>
              <a:rPr lang="en-US" dirty="0">
                <a:solidFill>
                  <a:schemeClr val="accent1"/>
                </a:solidFill>
                <a:latin typeface="Arial Black" panose="020B0A04020102020204" pitchFamily="34" charset="0"/>
              </a:rPr>
              <a:t>Circuit filtering:</a:t>
            </a:r>
            <a:r>
              <a:rPr lang="en-US" dirty="0">
                <a:latin typeface="Arial Black" panose="020B0A04020102020204" pitchFamily="34" charset="0"/>
              </a:rPr>
              <a:t> These firewalls control access by keeping state information and reconstructing the flow of data associated with the traffic. A circuit filter won't pass a packet from one side to the other unless it is part of an established connection. </a:t>
            </a:r>
          </a:p>
          <a:p>
            <a:pPr marL="400050" lvl="1" indent="0">
              <a:buNone/>
            </a:pPr>
            <a:r>
              <a:rPr lang="en-US" dirty="0">
                <a:latin typeface="Arial Black" panose="020B0A04020102020204" pitchFamily="34" charset="0"/>
              </a:rPr>
              <a:t>    (transport layer (layer 4))</a:t>
            </a:r>
          </a:p>
          <a:p>
            <a:pPr lvl="1"/>
            <a:r>
              <a:rPr lang="en-US" dirty="0">
                <a:solidFill>
                  <a:schemeClr val="accent1"/>
                </a:solidFill>
                <a:latin typeface="Arial Black" panose="020B0A04020102020204" pitchFamily="34" charset="0"/>
              </a:rPr>
              <a:t>Application gateway: </a:t>
            </a:r>
            <a:r>
              <a:rPr lang="en-US" dirty="0">
                <a:latin typeface="Arial Black" panose="020B0A04020102020204" pitchFamily="34" charset="0"/>
              </a:rPr>
              <a:t>These firewalls process messages specific to particular IP applications. These gateways are tailored to specific protocols and cannot easily protect traffic using newer protocols.</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1BAB2E40-D127-4AFE-8F61-ACCFA7EC7537}"/>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2752728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B1AE0-1367-48AD-B569-1CA4033AB817}"/>
              </a:ext>
            </a:extLst>
          </p:cNvPr>
          <p:cNvSpPr>
            <a:spLocks noGrp="1"/>
          </p:cNvSpPr>
          <p:nvPr>
            <p:ph idx="1"/>
          </p:nvPr>
        </p:nvSpPr>
        <p:spPr>
          <a:xfrm>
            <a:off x="417549" y="1066135"/>
            <a:ext cx="9491561" cy="3991057"/>
          </a:xfrm>
        </p:spPr>
        <p:txBody>
          <a:bodyPr/>
          <a:lstStyle/>
          <a:p>
            <a:r>
              <a:rPr lang="en-US" dirty="0">
                <a:latin typeface="Arial Black" panose="020B0A04020102020204" pitchFamily="34" charset="0"/>
              </a:rPr>
              <a:t>Before determining which classifications best fit your environment, </a:t>
            </a:r>
            <a:r>
              <a:rPr lang="en-US" dirty="0">
                <a:solidFill>
                  <a:srgbClr val="FF0000"/>
                </a:solidFill>
                <a:latin typeface="Arial Black" panose="020B0A04020102020204" pitchFamily="34" charset="0"/>
              </a:rPr>
              <a:t>examine the traffic flow control </a:t>
            </a:r>
            <a:r>
              <a:rPr lang="en-US" dirty="0">
                <a:latin typeface="Arial Black" panose="020B0A04020102020204" pitchFamily="34" charset="0"/>
              </a:rPr>
              <a:t>you can apply in your environment. Most of the control is based on a combination of the following characteristics:</a:t>
            </a:r>
          </a:p>
          <a:p>
            <a:pPr lvl="1">
              <a:buFont typeface="+mj-lt"/>
              <a:buAutoNum type="arabicPeriod"/>
            </a:pPr>
            <a:r>
              <a:rPr lang="en-US" dirty="0">
                <a:latin typeface="Arial Black" panose="020B0A04020102020204" pitchFamily="34" charset="0"/>
              </a:rPr>
              <a:t>Direction of traffic </a:t>
            </a:r>
          </a:p>
          <a:p>
            <a:pPr lvl="1">
              <a:buFont typeface="+mj-lt"/>
              <a:buAutoNum type="arabicPeriod"/>
            </a:pPr>
            <a:r>
              <a:rPr lang="en-US" dirty="0">
                <a:latin typeface="Arial Black" panose="020B0A04020102020204" pitchFamily="34" charset="0"/>
              </a:rPr>
              <a:t>Traffic origin </a:t>
            </a:r>
          </a:p>
          <a:p>
            <a:pPr lvl="1">
              <a:buFont typeface="+mj-lt"/>
              <a:buAutoNum type="arabicPeriod"/>
            </a:pPr>
            <a:r>
              <a:rPr lang="en-US" dirty="0">
                <a:latin typeface="Arial Black" panose="020B0A04020102020204" pitchFamily="34" charset="0"/>
              </a:rPr>
              <a:t>IP address </a:t>
            </a:r>
          </a:p>
          <a:p>
            <a:pPr lvl="1">
              <a:buFont typeface="+mj-lt"/>
              <a:buAutoNum type="arabicPeriod"/>
            </a:pPr>
            <a:r>
              <a:rPr lang="en-US" dirty="0">
                <a:latin typeface="Arial Black" panose="020B0A04020102020204" pitchFamily="34" charset="0"/>
              </a:rPr>
              <a:t>Port numbers</a:t>
            </a:r>
          </a:p>
          <a:p>
            <a:pPr lvl="1">
              <a:buFont typeface="+mj-lt"/>
              <a:buAutoNum type="arabicPeriod"/>
            </a:pPr>
            <a:r>
              <a:rPr lang="en-US" dirty="0">
                <a:latin typeface="Arial Black" panose="020B0A04020102020204" pitchFamily="34" charset="0"/>
              </a:rPr>
              <a:t>Authentication</a:t>
            </a:r>
          </a:p>
          <a:p>
            <a:pPr lvl="1">
              <a:buFont typeface="+mj-lt"/>
              <a:buAutoNum type="arabicPeriod"/>
            </a:pPr>
            <a:r>
              <a:rPr lang="en-US" dirty="0">
                <a:latin typeface="Arial Black" panose="020B0A04020102020204" pitchFamily="34" charset="0"/>
              </a:rPr>
              <a:t>Application content</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656E4238-B9C8-4F23-AAF8-4B6D21F88BBB}"/>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
        <p:nvSpPr>
          <p:cNvPr id="5" name="Title 1">
            <a:extLst>
              <a:ext uri="{FF2B5EF4-FFF2-40B4-BE49-F238E27FC236}">
                <a16:creationId xmlns:a16="http://schemas.microsoft.com/office/drawing/2014/main" id="{E0D289E5-D08B-4E40-A644-08E2B9060CC6}"/>
              </a:ext>
            </a:extLst>
          </p:cNvPr>
          <p:cNvSpPr>
            <a:spLocks noGrp="1"/>
          </p:cNvSpPr>
          <p:nvPr>
            <p:ph type="title"/>
          </p:nvPr>
        </p:nvSpPr>
        <p:spPr>
          <a:xfrm>
            <a:off x="508236" y="2661"/>
            <a:ext cx="10024730" cy="789819"/>
          </a:xfrm>
        </p:spPr>
        <p:txBody>
          <a:bodyPr/>
          <a:lstStyle/>
          <a:p>
            <a:r>
              <a:rPr lang="en-US" dirty="0">
                <a:latin typeface="Arial Black" panose="020B0A04020102020204" pitchFamily="34" charset="0"/>
              </a:rPr>
              <a:t>Firewalls</a:t>
            </a:r>
            <a:endParaRPr lang="en-MY" dirty="0">
              <a:latin typeface="Arial Black" panose="020B0A04020102020204" pitchFamily="34" charset="0"/>
            </a:endParaRPr>
          </a:p>
        </p:txBody>
      </p:sp>
    </p:spTree>
    <p:extLst>
      <p:ext uri="{BB962C8B-B14F-4D97-AF65-F5344CB8AC3E}">
        <p14:creationId xmlns:p14="http://schemas.microsoft.com/office/powerpoint/2010/main" val="1427092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B6DEC-7CB3-47AD-B18D-F83CA2209DE2}"/>
              </a:ext>
            </a:extLst>
          </p:cNvPr>
          <p:cNvSpPr>
            <a:spLocks noGrp="1"/>
          </p:cNvSpPr>
          <p:nvPr>
            <p:ph idx="1"/>
          </p:nvPr>
        </p:nvSpPr>
        <p:spPr>
          <a:xfrm>
            <a:off x="332647" y="1728031"/>
            <a:ext cx="9993541" cy="2284133"/>
          </a:xfrm>
        </p:spPr>
        <p:txBody>
          <a:bodyPr/>
          <a:lstStyle/>
          <a:p>
            <a:r>
              <a:rPr lang="en-US" b="1" dirty="0">
                <a:solidFill>
                  <a:srgbClr val="0070C0"/>
                </a:solidFill>
                <a:latin typeface="Arial Black" panose="020B0A04020102020204" pitchFamily="34" charset="0"/>
              </a:rPr>
              <a:t>Direction of Traffic</a:t>
            </a:r>
          </a:p>
          <a:p>
            <a:pPr lvl="1"/>
            <a:r>
              <a:rPr lang="en-US" dirty="0">
                <a:latin typeface="Arial Black" panose="020B0A04020102020204" pitchFamily="34" charset="0"/>
              </a:rPr>
              <a:t>Traffic can be filtered in either the inbound or outbound direction. </a:t>
            </a:r>
          </a:p>
          <a:p>
            <a:pPr lvl="1"/>
            <a:r>
              <a:rPr lang="en-US" dirty="0">
                <a:latin typeface="Arial Black" panose="020B0A04020102020204" pitchFamily="34" charset="0"/>
              </a:rPr>
              <a:t>Generally, inbound traffic comes from an outside untrusted source </a:t>
            </a:r>
            <a:r>
              <a:rPr lang="en-US" dirty="0">
                <a:solidFill>
                  <a:srgbClr val="FF0000"/>
                </a:solidFill>
                <a:latin typeface="Arial Black" panose="020B0A04020102020204" pitchFamily="34" charset="0"/>
              </a:rPr>
              <a:t>to the inside </a:t>
            </a:r>
            <a:r>
              <a:rPr lang="en-US" dirty="0">
                <a:latin typeface="Arial Black" panose="020B0A04020102020204" pitchFamily="34" charset="0"/>
              </a:rPr>
              <a:t>trusted network.</a:t>
            </a:r>
          </a:p>
          <a:p>
            <a:pPr lvl="1"/>
            <a:r>
              <a:rPr lang="en-US" dirty="0">
                <a:latin typeface="Arial Black" panose="020B0A04020102020204" pitchFamily="34" charset="0"/>
              </a:rPr>
              <a:t> Outbound traffic comes from inside the trusted network </a:t>
            </a:r>
            <a:r>
              <a:rPr lang="en-US" dirty="0">
                <a:solidFill>
                  <a:srgbClr val="FF0000"/>
                </a:solidFill>
                <a:latin typeface="Arial Black" panose="020B0A04020102020204" pitchFamily="34" charset="0"/>
              </a:rPr>
              <a:t>to an outside </a:t>
            </a:r>
            <a:r>
              <a:rPr lang="en-US" dirty="0">
                <a:latin typeface="Arial Black" panose="020B0A04020102020204" pitchFamily="34" charset="0"/>
              </a:rPr>
              <a:t>untrusted network</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823F551D-CA90-4133-9F04-1EB7F9734DD6}"/>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
        <p:nvSpPr>
          <p:cNvPr id="7" name="Title 1">
            <a:extLst>
              <a:ext uri="{FF2B5EF4-FFF2-40B4-BE49-F238E27FC236}">
                <a16:creationId xmlns:a16="http://schemas.microsoft.com/office/drawing/2014/main" id="{779420A9-52A3-494C-ADE7-ABB9AF7BC576}"/>
              </a:ext>
            </a:extLst>
          </p:cNvPr>
          <p:cNvSpPr>
            <a:spLocks noGrp="1"/>
          </p:cNvSpPr>
          <p:nvPr>
            <p:ph type="title"/>
          </p:nvPr>
        </p:nvSpPr>
        <p:spPr>
          <a:xfrm>
            <a:off x="508236" y="2661"/>
            <a:ext cx="10024730" cy="789819"/>
          </a:xfrm>
        </p:spPr>
        <p:txBody>
          <a:bodyPr/>
          <a:lstStyle/>
          <a:p>
            <a:r>
              <a:rPr lang="en-US" dirty="0">
                <a:latin typeface="Arial Black" panose="020B0A04020102020204" pitchFamily="34" charset="0"/>
              </a:rPr>
              <a:t>Firewalls:</a:t>
            </a:r>
            <a:r>
              <a:rPr lang="en-US" dirty="0">
                <a:solidFill>
                  <a:srgbClr val="FF0000"/>
                </a:solidFill>
                <a:latin typeface="Arial Black" panose="020B0A04020102020204" pitchFamily="34" charset="0"/>
              </a:rPr>
              <a:t> </a:t>
            </a:r>
            <a:r>
              <a:rPr lang="en-US" dirty="0">
                <a:solidFill>
                  <a:srgbClr val="0070C0"/>
                </a:solidFill>
                <a:latin typeface="Arial Black" panose="020B0A04020102020204" pitchFamily="34" charset="0"/>
              </a:rPr>
              <a:t>traffic flow control </a:t>
            </a:r>
            <a:endParaRPr lang="en-MY"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394012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7D9B8-06BE-4287-8D02-6C5511F49FD5}"/>
              </a:ext>
            </a:extLst>
          </p:cNvPr>
          <p:cNvSpPr>
            <a:spLocks noGrp="1"/>
          </p:cNvSpPr>
          <p:nvPr>
            <p:ph idx="1"/>
          </p:nvPr>
        </p:nvSpPr>
        <p:spPr>
          <a:xfrm>
            <a:off x="285994" y="911588"/>
            <a:ext cx="10630822" cy="5374604"/>
          </a:xfrm>
        </p:spPr>
        <p:txBody>
          <a:bodyPr>
            <a:normAutofit/>
          </a:bodyPr>
          <a:lstStyle/>
          <a:p>
            <a:r>
              <a:rPr lang="en-US" dirty="0">
                <a:solidFill>
                  <a:srgbClr val="0070C0"/>
                </a:solidFill>
                <a:latin typeface="Arial Black" panose="020B0A04020102020204" pitchFamily="34" charset="0"/>
              </a:rPr>
              <a:t>Traffic Origin </a:t>
            </a:r>
          </a:p>
          <a:p>
            <a:pPr lvl="1"/>
            <a:r>
              <a:rPr lang="en-US" sz="1800" dirty="0">
                <a:latin typeface="Arial Black" panose="020B0A04020102020204" pitchFamily="34" charset="0"/>
              </a:rPr>
              <a:t>Whether traffic was initiated from the </a:t>
            </a:r>
            <a:r>
              <a:rPr lang="en-US" sz="1800" dirty="0">
                <a:solidFill>
                  <a:srgbClr val="FF0000"/>
                </a:solidFill>
                <a:latin typeface="Arial Black" panose="020B0A04020102020204" pitchFamily="34" charset="0"/>
              </a:rPr>
              <a:t>inside (trusted) </a:t>
            </a:r>
            <a:r>
              <a:rPr lang="en-US" sz="1800" dirty="0">
                <a:latin typeface="Arial Black" panose="020B0A04020102020204" pitchFamily="34" charset="0"/>
              </a:rPr>
              <a:t>network or the </a:t>
            </a:r>
            <a:r>
              <a:rPr lang="en-US" sz="1800" dirty="0">
                <a:solidFill>
                  <a:srgbClr val="FF0000"/>
                </a:solidFill>
                <a:latin typeface="Arial Black" panose="020B0A04020102020204" pitchFamily="34" charset="0"/>
              </a:rPr>
              <a:t>outside (untrusted) </a:t>
            </a:r>
            <a:r>
              <a:rPr lang="en-US" sz="1800" dirty="0">
                <a:latin typeface="Arial Black" panose="020B0A04020102020204" pitchFamily="34" charset="0"/>
              </a:rPr>
              <a:t>can be a factor in managing traffic flow. </a:t>
            </a:r>
          </a:p>
          <a:p>
            <a:pPr lvl="1"/>
            <a:r>
              <a:rPr lang="en-US" sz="1800" dirty="0">
                <a:latin typeface="Arial Black" panose="020B0A04020102020204" pitchFamily="34" charset="0"/>
              </a:rPr>
              <a:t>For example, you might want to allow certain UDP packets to originate from inside the trusted network (DNS), but might not allow DNS requests to come in from the outside untrusted network. Alternately, you might want to restrict TCP traffic to outside untrusted networks if the TCP session was initiated from the inside trusted network. </a:t>
            </a:r>
          </a:p>
          <a:p>
            <a:r>
              <a:rPr lang="en-US" dirty="0">
                <a:solidFill>
                  <a:srgbClr val="0070C0"/>
                </a:solidFill>
                <a:latin typeface="Arial Black" panose="020B0A04020102020204" pitchFamily="34" charset="0"/>
              </a:rPr>
              <a:t>IP Address </a:t>
            </a:r>
          </a:p>
          <a:p>
            <a:pPr lvl="1"/>
            <a:r>
              <a:rPr lang="en-US" sz="1800" dirty="0">
                <a:latin typeface="Arial Black" panose="020B0A04020102020204" pitchFamily="34" charset="0"/>
              </a:rPr>
              <a:t>The source or destination address can be used to filter certain traffic. This approach is useful for implementing precursory controls to help avoid spoofing attacks. </a:t>
            </a:r>
          </a:p>
          <a:p>
            <a:r>
              <a:rPr lang="en-US" dirty="0">
                <a:solidFill>
                  <a:srgbClr val="0070C0"/>
                </a:solidFill>
                <a:latin typeface="Arial Black" panose="020B0A04020102020204" pitchFamily="34" charset="0"/>
              </a:rPr>
              <a:t>Port Numbers </a:t>
            </a:r>
          </a:p>
          <a:p>
            <a:pPr lvl="1"/>
            <a:r>
              <a:rPr lang="en-US" sz="1800" dirty="0">
                <a:latin typeface="Arial Black" panose="020B0A04020102020204" pitchFamily="34" charset="0"/>
              </a:rPr>
              <a:t>TCP and UDP source and destination port numbers are used to recognize and filter different types of services.</a:t>
            </a:r>
          </a:p>
        </p:txBody>
      </p:sp>
      <p:sp>
        <p:nvSpPr>
          <p:cNvPr id="4" name="TextBox 3">
            <a:extLst>
              <a:ext uri="{FF2B5EF4-FFF2-40B4-BE49-F238E27FC236}">
                <a16:creationId xmlns:a16="http://schemas.microsoft.com/office/drawing/2014/main" id="{F1666021-82F2-4A27-B3D6-4E5754BB767A}"/>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
        <p:nvSpPr>
          <p:cNvPr id="5" name="Title 1">
            <a:extLst>
              <a:ext uri="{FF2B5EF4-FFF2-40B4-BE49-F238E27FC236}">
                <a16:creationId xmlns:a16="http://schemas.microsoft.com/office/drawing/2014/main" id="{4B6A2C5B-AA8A-4618-9729-5BC345FB17D0}"/>
              </a:ext>
            </a:extLst>
          </p:cNvPr>
          <p:cNvSpPr>
            <a:spLocks noGrp="1"/>
          </p:cNvSpPr>
          <p:nvPr>
            <p:ph type="title"/>
          </p:nvPr>
        </p:nvSpPr>
        <p:spPr>
          <a:xfrm>
            <a:off x="0" y="-78134"/>
            <a:ext cx="7302086" cy="561219"/>
          </a:xfrm>
        </p:spPr>
        <p:txBody>
          <a:bodyPr>
            <a:normAutofit fontScale="90000"/>
          </a:bodyPr>
          <a:lstStyle/>
          <a:p>
            <a:r>
              <a:rPr lang="en-US" dirty="0">
                <a:latin typeface="Arial Black" panose="020B0A04020102020204" pitchFamily="34" charset="0"/>
              </a:rPr>
              <a:t>Firewalls:</a:t>
            </a:r>
            <a:r>
              <a:rPr lang="en-US" dirty="0">
                <a:solidFill>
                  <a:srgbClr val="FF0000"/>
                </a:solidFill>
                <a:latin typeface="Arial Black" panose="020B0A04020102020204" pitchFamily="34" charset="0"/>
              </a:rPr>
              <a:t> </a:t>
            </a:r>
            <a:r>
              <a:rPr lang="en-US" dirty="0">
                <a:solidFill>
                  <a:srgbClr val="0070C0"/>
                </a:solidFill>
                <a:latin typeface="Arial Black" panose="020B0A04020102020204" pitchFamily="34" charset="0"/>
              </a:rPr>
              <a:t>traffic flow control </a:t>
            </a:r>
            <a:endParaRPr lang="en-MY"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461365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35D2C-A824-4212-9E7C-67F5E8FFD909}"/>
              </a:ext>
            </a:extLst>
          </p:cNvPr>
          <p:cNvSpPr>
            <a:spLocks noGrp="1"/>
          </p:cNvSpPr>
          <p:nvPr>
            <p:ph idx="1"/>
          </p:nvPr>
        </p:nvSpPr>
        <p:spPr>
          <a:xfrm>
            <a:off x="335280" y="995162"/>
            <a:ext cx="10329610" cy="5660362"/>
          </a:xfrm>
        </p:spPr>
        <p:txBody>
          <a:bodyPr>
            <a:normAutofit/>
          </a:bodyPr>
          <a:lstStyle/>
          <a:p>
            <a:r>
              <a:rPr lang="en-US" sz="2000" dirty="0">
                <a:solidFill>
                  <a:srgbClr val="0070C0"/>
                </a:solidFill>
                <a:latin typeface="Arial Black" panose="020B0A04020102020204" pitchFamily="34" charset="0"/>
              </a:rPr>
              <a:t>Authentication</a:t>
            </a:r>
            <a:r>
              <a:rPr lang="en-US" sz="2000" dirty="0">
                <a:latin typeface="Arial Black" panose="020B0A04020102020204" pitchFamily="34" charset="0"/>
              </a:rPr>
              <a:t> </a:t>
            </a:r>
          </a:p>
          <a:p>
            <a:pPr lvl="1"/>
            <a:r>
              <a:rPr lang="en-US" sz="2000" dirty="0">
                <a:latin typeface="Arial Black" panose="020B0A04020102020204" pitchFamily="34" charset="0"/>
              </a:rPr>
              <a:t>At some ingress points to trusted networks, you might want to authenticate users before they can access particular services, such as Telnet, FTP, or HTTP.</a:t>
            </a:r>
          </a:p>
          <a:p>
            <a:pPr lvl="1"/>
            <a:r>
              <a:rPr lang="en-US" sz="2000" dirty="0">
                <a:latin typeface="Arial Black" panose="020B0A04020102020204" pitchFamily="34" charset="0"/>
              </a:rPr>
              <a:t>Available authentication mechanisms vary, but they all aid in controlling use and auditing who is accessing which services. As an aside, authentication can also help service providers with billing and accounting information. </a:t>
            </a:r>
          </a:p>
          <a:p>
            <a:r>
              <a:rPr lang="en-US" sz="2000" dirty="0">
                <a:solidFill>
                  <a:srgbClr val="0070C0"/>
                </a:solidFill>
                <a:latin typeface="Arial Black" panose="020B0A04020102020204" pitchFamily="34" charset="0"/>
              </a:rPr>
              <a:t>Application Content </a:t>
            </a:r>
          </a:p>
          <a:p>
            <a:pPr lvl="1"/>
            <a:r>
              <a:rPr lang="en-US" sz="1800" dirty="0">
                <a:latin typeface="Arial Black" panose="020B0A04020102020204" pitchFamily="34" charset="0"/>
              </a:rPr>
              <a:t>It can be useful to look at applications and determine certain controls. You might want to look into filtering certain Uniform Resource Locators (URLs) or filtering specific content types (such as Java applets).</a:t>
            </a:r>
          </a:p>
        </p:txBody>
      </p:sp>
      <p:sp>
        <p:nvSpPr>
          <p:cNvPr id="4" name="TextBox 3">
            <a:extLst>
              <a:ext uri="{FF2B5EF4-FFF2-40B4-BE49-F238E27FC236}">
                <a16:creationId xmlns:a16="http://schemas.microsoft.com/office/drawing/2014/main" id="{7AB3A3C2-1C10-4D1B-B08A-3733770042B4}"/>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
        <p:nvSpPr>
          <p:cNvPr id="5" name="Title 1">
            <a:extLst>
              <a:ext uri="{FF2B5EF4-FFF2-40B4-BE49-F238E27FC236}">
                <a16:creationId xmlns:a16="http://schemas.microsoft.com/office/drawing/2014/main" id="{2AB17A9C-5F75-4904-9EED-757A545AA7E8}"/>
              </a:ext>
            </a:extLst>
          </p:cNvPr>
          <p:cNvSpPr>
            <a:spLocks noGrp="1"/>
          </p:cNvSpPr>
          <p:nvPr>
            <p:ph type="title"/>
          </p:nvPr>
        </p:nvSpPr>
        <p:spPr>
          <a:xfrm>
            <a:off x="508236" y="2661"/>
            <a:ext cx="10024730" cy="789819"/>
          </a:xfrm>
        </p:spPr>
        <p:txBody>
          <a:bodyPr/>
          <a:lstStyle/>
          <a:p>
            <a:r>
              <a:rPr lang="en-US" dirty="0">
                <a:latin typeface="Arial Black" panose="020B0A04020102020204" pitchFamily="34" charset="0"/>
              </a:rPr>
              <a:t>Firewalls:</a:t>
            </a:r>
            <a:r>
              <a:rPr lang="en-US" dirty="0">
                <a:solidFill>
                  <a:srgbClr val="FF0000"/>
                </a:solidFill>
                <a:latin typeface="Arial Black" panose="020B0A04020102020204" pitchFamily="34" charset="0"/>
              </a:rPr>
              <a:t> </a:t>
            </a:r>
            <a:r>
              <a:rPr lang="en-US" dirty="0">
                <a:solidFill>
                  <a:srgbClr val="0070C0"/>
                </a:solidFill>
                <a:latin typeface="Arial Black" panose="020B0A04020102020204" pitchFamily="34" charset="0"/>
              </a:rPr>
              <a:t>traffic flow control </a:t>
            </a:r>
            <a:endParaRPr lang="en-MY"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284944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E12D-7BF3-49F6-AEF6-382D682D3B6F}"/>
              </a:ext>
            </a:extLst>
          </p:cNvPr>
          <p:cNvSpPr>
            <a:spLocks noGrp="1"/>
          </p:cNvSpPr>
          <p:nvPr>
            <p:ph type="title"/>
          </p:nvPr>
        </p:nvSpPr>
        <p:spPr>
          <a:xfrm>
            <a:off x="382555" y="411779"/>
            <a:ext cx="10972800" cy="768350"/>
          </a:xfrm>
        </p:spPr>
        <p:txBody>
          <a:bodyPr>
            <a:normAutofit fontScale="90000"/>
          </a:bodyPr>
          <a:lstStyle/>
          <a:p>
            <a:r>
              <a:rPr lang="en-US" sz="4400" b="0" i="0" u="none" strike="noStrike" baseline="0" dirty="0">
                <a:solidFill>
                  <a:srgbClr val="222222"/>
                </a:solidFill>
                <a:latin typeface="Arial Black" panose="020B0A04020102020204" pitchFamily="34" charset="0"/>
              </a:rPr>
              <a:t>Introduction to Network Infrastructure Security</a:t>
            </a:r>
            <a:br>
              <a:rPr lang="en-US" sz="4400" b="0" i="0" u="none" strike="noStrike" baseline="0" dirty="0">
                <a:solidFill>
                  <a:srgbClr val="222222"/>
                </a:solidFill>
                <a:latin typeface="Arial Black" panose="020B0A04020102020204" pitchFamily="34" charset="0"/>
              </a:rPr>
            </a:b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11F8A60-390E-42C9-A88C-A53026729A5D}"/>
              </a:ext>
            </a:extLst>
          </p:cNvPr>
          <p:cNvSpPr>
            <a:spLocks noGrp="1"/>
          </p:cNvSpPr>
          <p:nvPr>
            <p:ph idx="1"/>
          </p:nvPr>
        </p:nvSpPr>
        <p:spPr>
          <a:xfrm>
            <a:off x="861527" y="2048653"/>
            <a:ext cx="9616750" cy="3077936"/>
          </a:xfrm>
        </p:spPr>
        <p:txBody>
          <a:bodyPr>
            <a:normAutofit lnSpcReduction="10000"/>
          </a:bodyPr>
          <a:lstStyle/>
          <a:p>
            <a:r>
              <a:rPr lang="en-US" b="1" i="0" dirty="0">
                <a:solidFill>
                  <a:schemeClr val="accent1"/>
                </a:solidFill>
                <a:effectLst/>
                <a:latin typeface="Arial Black" panose="020B0A04020102020204" pitchFamily="34" charset="0"/>
              </a:rPr>
              <a:t>Network infrastructure</a:t>
            </a:r>
            <a:r>
              <a:rPr lang="en-US" b="0" i="0" dirty="0">
                <a:solidFill>
                  <a:schemeClr val="accent1"/>
                </a:solidFill>
                <a:effectLst/>
                <a:latin typeface="Arial Black" panose="020B0A04020102020204" pitchFamily="34" charset="0"/>
              </a:rPr>
              <a:t> </a:t>
            </a:r>
            <a:r>
              <a:rPr lang="en-US" b="0" i="0" dirty="0">
                <a:solidFill>
                  <a:srgbClr val="202124"/>
                </a:solidFill>
                <a:effectLst/>
                <a:latin typeface="Arial Black" panose="020B0A04020102020204" pitchFamily="34" charset="0"/>
              </a:rPr>
              <a:t>refers to all the resources of a </a:t>
            </a:r>
            <a:r>
              <a:rPr lang="en-US" b="1" i="0" dirty="0">
                <a:solidFill>
                  <a:srgbClr val="202124"/>
                </a:solidFill>
                <a:effectLst/>
                <a:latin typeface="Arial Black" panose="020B0A04020102020204" pitchFamily="34" charset="0"/>
              </a:rPr>
              <a:t>network</a:t>
            </a:r>
            <a:r>
              <a:rPr lang="en-US" b="0" i="0" dirty="0">
                <a:solidFill>
                  <a:srgbClr val="202124"/>
                </a:solidFill>
                <a:effectLst/>
                <a:latin typeface="Arial Black" panose="020B0A04020102020204" pitchFamily="34" charset="0"/>
              </a:rPr>
              <a:t> that make </a:t>
            </a:r>
            <a:r>
              <a:rPr lang="en-US" b="1" i="0" dirty="0">
                <a:solidFill>
                  <a:srgbClr val="202124"/>
                </a:solidFill>
                <a:effectLst/>
                <a:latin typeface="Arial Black" panose="020B0A04020102020204" pitchFamily="34" charset="0"/>
              </a:rPr>
              <a:t>network</a:t>
            </a:r>
            <a:r>
              <a:rPr lang="en-US" b="0" i="0" dirty="0">
                <a:solidFill>
                  <a:srgbClr val="202124"/>
                </a:solidFill>
                <a:effectLst/>
                <a:latin typeface="Arial Black" panose="020B0A04020102020204" pitchFamily="34" charset="0"/>
              </a:rPr>
              <a:t> or internet connectivity, management, business operations, and communication possible. </a:t>
            </a:r>
            <a:endParaRPr lang="en-US" dirty="0">
              <a:solidFill>
                <a:srgbClr val="202124"/>
              </a:solidFill>
              <a:latin typeface="Arial Black" panose="020B0A04020102020204" pitchFamily="34" charset="0"/>
            </a:endParaRPr>
          </a:p>
          <a:p>
            <a:pPr lvl="1"/>
            <a:r>
              <a:rPr lang="en-US" b="0" i="0" dirty="0">
                <a:solidFill>
                  <a:srgbClr val="202124"/>
                </a:solidFill>
                <a:effectLst/>
                <a:latin typeface="Arial Black" panose="020B0A04020102020204" pitchFamily="34" charset="0"/>
              </a:rPr>
              <a:t> </a:t>
            </a:r>
            <a:r>
              <a:rPr lang="en-US" b="1" i="0" dirty="0">
                <a:solidFill>
                  <a:srgbClr val="202124"/>
                </a:solidFill>
                <a:effectLst/>
                <a:latin typeface="Arial Black" panose="020B0A04020102020204" pitchFamily="34" charset="0"/>
              </a:rPr>
              <a:t>Network infrastructure</a:t>
            </a:r>
            <a:r>
              <a:rPr lang="en-US" b="0" i="0" dirty="0">
                <a:solidFill>
                  <a:srgbClr val="202124"/>
                </a:solidFill>
                <a:effectLst/>
                <a:latin typeface="Arial Black" panose="020B0A04020102020204" pitchFamily="34" charset="0"/>
              </a:rPr>
              <a:t> allows for effective communication and service between users, applications, services, devices, and so forth.</a:t>
            </a:r>
          </a:p>
          <a:p>
            <a:r>
              <a:rPr lang="en-US" b="1" i="0" dirty="0">
                <a:solidFill>
                  <a:schemeClr val="accent1"/>
                </a:solidFill>
                <a:effectLst/>
                <a:latin typeface="Arial Black" panose="020B0A04020102020204" pitchFamily="34" charset="0"/>
              </a:rPr>
              <a:t>Network security</a:t>
            </a:r>
            <a:r>
              <a:rPr lang="en-US" b="0" i="0" dirty="0">
                <a:solidFill>
                  <a:schemeClr val="accent1"/>
                </a:solidFill>
                <a:effectLst/>
                <a:latin typeface="Arial Black" panose="020B0A04020102020204" pitchFamily="34" charset="0"/>
              </a:rPr>
              <a:t> </a:t>
            </a:r>
            <a:r>
              <a:rPr lang="en-US" b="0" i="0" dirty="0">
                <a:solidFill>
                  <a:srgbClr val="202124"/>
                </a:solidFill>
                <a:effectLst/>
                <a:latin typeface="Arial Black" panose="020B0A04020102020204" pitchFamily="34" charset="0"/>
              </a:rPr>
              <a:t>is any activity designed to protect the </a:t>
            </a:r>
            <a:r>
              <a:rPr lang="en-US" b="0" i="0" dirty="0">
                <a:solidFill>
                  <a:srgbClr val="0070C0"/>
                </a:solidFill>
                <a:effectLst/>
                <a:latin typeface="Arial Black" panose="020B0A04020102020204" pitchFamily="34" charset="0"/>
              </a:rPr>
              <a:t>usability and integrity </a:t>
            </a:r>
            <a:r>
              <a:rPr lang="en-US" b="0" i="0" dirty="0">
                <a:solidFill>
                  <a:srgbClr val="202124"/>
                </a:solidFill>
                <a:effectLst/>
                <a:latin typeface="Arial Black" panose="020B0A04020102020204" pitchFamily="34" charset="0"/>
              </a:rPr>
              <a:t>of your </a:t>
            </a:r>
            <a:r>
              <a:rPr lang="en-US" b="1" i="0" dirty="0">
                <a:solidFill>
                  <a:srgbClr val="202124"/>
                </a:solidFill>
                <a:effectLst/>
                <a:latin typeface="Arial Black" panose="020B0A04020102020204" pitchFamily="34" charset="0"/>
              </a:rPr>
              <a:t>network</a:t>
            </a:r>
            <a:r>
              <a:rPr lang="en-US" b="0" i="0" dirty="0">
                <a:solidFill>
                  <a:srgbClr val="202124"/>
                </a:solidFill>
                <a:effectLst/>
                <a:latin typeface="Arial Black" panose="020B0A04020102020204" pitchFamily="34" charset="0"/>
              </a:rPr>
              <a:t> and data. It includes both hardware and software technologies.</a:t>
            </a:r>
          </a:p>
          <a:p>
            <a:pPr lvl="1"/>
            <a:r>
              <a:rPr lang="en-US" b="0" i="0" dirty="0">
                <a:solidFill>
                  <a:srgbClr val="202124"/>
                </a:solidFill>
                <a:effectLst/>
                <a:latin typeface="Arial Black" panose="020B0A04020102020204" pitchFamily="34" charset="0"/>
              </a:rPr>
              <a:t> It targets a variety of threats. It stops them from entering or spreading on your </a:t>
            </a:r>
            <a:r>
              <a:rPr lang="en-US" b="1" i="0" dirty="0">
                <a:solidFill>
                  <a:srgbClr val="202124"/>
                </a:solidFill>
                <a:effectLst/>
                <a:latin typeface="Arial Black" panose="020B0A04020102020204" pitchFamily="34" charset="0"/>
              </a:rPr>
              <a:t>network</a:t>
            </a:r>
            <a:r>
              <a:rPr lang="en-US" b="0" i="0" dirty="0">
                <a:solidFill>
                  <a:srgbClr val="202124"/>
                </a:solidFill>
                <a:effectLst/>
                <a:latin typeface="Arial Black" panose="020B0A04020102020204" pitchFamily="34" charset="0"/>
              </a:rPr>
              <a:t>. Effective </a:t>
            </a:r>
            <a:r>
              <a:rPr lang="en-US" b="1" i="0" dirty="0">
                <a:solidFill>
                  <a:srgbClr val="202124"/>
                </a:solidFill>
                <a:effectLst/>
                <a:latin typeface="Arial Black" panose="020B0A04020102020204" pitchFamily="34" charset="0"/>
              </a:rPr>
              <a:t>network security</a:t>
            </a:r>
            <a:r>
              <a:rPr lang="en-US" b="0" i="0" dirty="0">
                <a:solidFill>
                  <a:srgbClr val="202124"/>
                </a:solidFill>
                <a:effectLst/>
                <a:latin typeface="Arial Black" panose="020B0A04020102020204" pitchFamily="34" charset="0"/>
              </a:rPr>
              <a:t> manages access to the </a:t>
            </a:r>
            <a:r>
              <a:rPr lang="en-US" b="1" i="0" dirty="0">
                <a:solidFill>
                  <a:srgbClr val="202124"/>
                </a:solidFill>
                <a:effectLst/>
                <a:latin typeface="Arial Black" panose="020B0A04020102020204" pitchFamily="34" charset="0"/>
              </a:rPr>
              <a:t>network</a:t>
            </a:r>
            <a:r>
              <a:rPr lang="en-US" b="0" i="0" dirty="0">
                <a:solidFill>
                  <a:srgbClr val="202124"/>
                </a:solidFill>
                <a:effectLst/>
                <a:latin typeface="Arial Black" panose="020B0A04020102020204" pitchFamily="34" charset="0"/>
              </a:rPr>
              <a:t>.</a:t>
            </a:r>
            <a:endParaRPr lang="en-MY" dirty="0">
              <a:latin typeface="Arial Black" panose="020B0A04020102020204" pitchFamily="34" charset="0"/>
            </a:endParaRPr>
          </a:p>
        </p:txBody>
      </p:sp>
    </p:spTree>
    <p:extLst>
      <p:ext uri="{BB962C8B-B14F-4D97-AF65-F5344CB8AC3E}">
        <p14:creationId xmlns:p14="http://schemas.microsoft.com/office/powerpoint/2010/main" val="3429548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CD0D-0566-4C5F-B76E-8D09DA712E5F}"/>
              </a:ext>
            </a:extLst>
          </p:cNvPr>
          <p:cNvSpPr>
            <a:spLocks noGrp="1"/>
          </p:cNvSpPr>
          <p:nvPr>
            <p:ph type="title"/>
          </p:nvPr>
        </p:nvSpPr>
        <p:spPr>
          <a:xfrm>
            <a:off x="202019" y="156238"/>
            <a:ext cx="8469541" cy="660400"/>
          </a:xfrm>
        </p:spPr>
        <p:txBody>
          <a:bodyPr/>
          <a:lstStyle/>
          <a:p>
            <a:r>
              <a:rPr lang="en-US" dirty="0">
                <a:latin typeface="Arial Black" panose="020B0A04020102020204" pitchFamily="34" charset="0"/>
              </a:rPr>
              <a:t>Network Services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41BD7C9-C8E6-4CB3-88DD-DB312EC33F17}"/>
              </a:ext>
            </a:extLst>
          </p:cNvPr>
          <p:cNvSpPr>
            <a:spLocks noGrp="1"/>
          </p:cNvSpPr>
          <p:nvPr>
            <p:ph idx="1"/>
          </p:nvPr>
        </p:nvSpPr>
        <p:spPr>
          <a:xfrm>
            <a:off x="320039" y="944881"/>
            <a:ext cx="9299821" cy="5096482"/>
          </a:xfrm>
        </p:spPr>
        <p:txBody>
          <a:bodyPr>
            <a:normAutofit/>
          </a:bodyPr>
          <a:lstStyle/>
          <a:p>
            <a:r>
              <a:rPr lang="en-US" dirty="0">
                <a:latin typeface="Arial Black" panose="020B0A04020102020204" pitchFamily="34" charset="0"/>
              </a:rPr>
              <a:t>Choosing which services and protocols you support can be a daunting task. </a:t>
            </a:r>
          </a:p>
          <a:p>
            <a:r>
              <a:rPr lang="en-US" dirty="0">
                <a:latin typeface="Arial Black" panose="020B0A04020102020204" pitchFamily="34" charset="0"/>
              </a:rPr>
              <a:t>An easy approach is </a:t>
            </a:r>
            <a:r>
              <a:rPr lang="en-US" dirty="0">
                <a:solidFill>
                  <a:schemeClr val="accent1"/>
                </a:solidFill>
                <a:latin typeface="Arial Black" panose="020B0A04020102020204" pitchFamily="34" charset="0"/>
              </a:rPr>
              <a:t>to permit all and deny as needed</a:t>
            </a:r>
            <a:r>
              <a:rPr lang="en-US" dirty="0">
                <a:latin typeface="Arial Black" panose="020B0A04020102020204" pitchFamily="34" charset="0"/>
              </a:rPr>
              <a:t>. </a:t>
            </a:r>
          </a:p>
          <a:p>
            <a:pPr lvl="1"/>
            <a:r>
              <a:rPr lang="en-US" dirty="0">
                <a:latin typeface="Arial Black" panose="020B0A04020102020204" pitchFamily="34" charset="0"/>
              </a:rPr>
              <a:t>This policy is easy to implement because all you have to do is turn on all services and allow all protocols to travel across network boundaries. As security holes become apparent, you restrict or patch those services at either the host or network level. This approach is fairly simple, but it is also vulnerable to a multitude of attacks.</a:t>
            </a:r>
          </a:p>
          <a:p>
            <a:r>
              <a:rPr lang="en-US" dirty="0">
                <a:latin typeface="Arial Black" panose="020B0A04020102020204" pitchFamily="34" charset="0"/>
              </a:rPr>
              <a:t> A more secure approach is to </a:t>
            </a:r>
            <a:r>
              <a:rPr lang="en-US" dirty="0">
                <a:solidFill>
                  <a:schemeClr val="accent1"/>
                </a:solidFill>
                <a:latin typeface="Arial Black" panose="020B0A04020102020204" pitchFamily="34" charset="0"/>
              </a:rPr>
              <a:t>deny all and permit as needed</a:t>
            </a:r>
            <a:r>
              <a:rPr lang="en-US" dirty="0">
                <a:latin typeface="Arial Black" panose="020B0A04020102020204" pitchFamily="34" charset="0"/>
              </a:rPr>
              <a:t>. </a:t>
            </a:r>
          </a:p>
          <a:p>
            <a:pPr lvl="1"/>
            <a:r>
              <a:rPr lang="en-US" dirty="0">
                <a:latin typeface="Arial Black" panose="020B0A04020102020204" pitchFamily="34" charset="0"/>
              </a:rPr>
              <a:t>With this method, you turn off all services and selectively enable services on a case-by-case basis as they are needed. The deny-all model is generally more secure than the permit-all model, but it requires more work to successfully implement. It also requires a better understanding of the services. </a:t>
            </a:r>
          </a:p>
          <a:p>
            <a:r>
              <a:rPr lang="en-US" dirty="0">
                <a:latin typeface="Arial Black" panose="020B0A04020102020204" pitchFamily="34" charset="0"/>
              </a:rPr>
              <a:t>If you allow only known services, you provide for a better analysis of a particular service or protocol and you can design a security mechanism suited to the security level of the site.</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657F3FE9-AC4E-40B1-BC26-12CB1402FC1B}"/>
              </a:ext>
            </a:extLst>
          </p:cNvPr>
          <p:cNvSpPr txBox="1"/>
          <p:nvPr/>
        </p:nvSpPr>
        <p:spPr>
          <a:xfrm>
            <a:off x="202019" y="6286192"/>
            <a:ext cx="4990533" cy="369332"/>
          </a:xfrm>
          <a:prstGeom prst="rect">
            <a:avLst/>
          </a:prstGeom>
          <a:noFill/>
        </p:spPr>
        <p:txBody>
          <a:bodyPr wrap="none" rtlCol="0">
            <a:spAutoFit/>
          </a:bodyPr>
          <a:lstStyle/>
          <a:p>
            <a:r>
              <a:rPr lang="en-MY" dirty="0"/>
              <a:t>Ref: </a:t>
            </a:r>
            <a:r>
              <a:rPr lang="en-MY" dirty="0" err="1"/>
              <a:t>Cisco.Press.Designing.Network.Security_ebook</a:t>
            </a:r>
            <a:endParaRPr lang="en-MY" dirty="0"/>
          </a:p>
        </p:txBody>
      </p:sp>
    </p:spTree>
    <p:extLst>
      <p:ext uri="{BB962C8B-B14F-4D97-AF65-F5344CB8AC3E}">
        <p14:creationId xmlns:p14="http://schemas.microsoft.com/office/powerpoint/2010/main" val="2075956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7A8E-F536-44D3-A35C-5457EEF632D2}"/>
              </a:ext>
            </a:extLst>
          </p:cNvPr>
          <p:cNvSpPr>
            <a:spLocks noGrp="1"/>
          </p:cNvSpPr>
          <p:nvPr>
            <p:ph type="title"/>
          </p:nvPr>
        </p:nvSpPr>
        <p:spPr>
          <a:xfrm>
            <a:off x="0" y="9331"/>
            <a:ext cx="10410825" cy="700603"/>
          </a:xfrm>
        </p:spPr>
        <p:txBody>
          <a:bodyPr>
            <a:normAutofit fontScale="90000"/>
          </a:bodyPr>
          <a:lstStyle/>
          <a:p>
            <a:r>
              <a:rPr lang="en-MY" sz="4400" b="0" i="0" u="none" strike="noStrike" baseline="0" dirty="0">
                <a:solidFill>
                  <a:srgbClr val="222222"/>
                </a:solidFill>
                <a:latin typeface="Arial Black" panose="020B0A04020102020204" pitchFamily="34" charset="0"/>
              </a:rPr>
              <a:t>Securing the Switch </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3A6C676-3640-4204-B58B-62B13A967D42}"/>
              </a:ext>
            </a:extLst>
          </p:cNvPr>
          <p:cNvSpPr>
            <a:spLocks noGrp="1"/>
          </p:cNvSpPr>
          <p:nvPr>
            <p:ph idx="1"/>
          </p:nvPr>
        </p:nvSpPr>
        <p:spPr>
          <a:xfrm>
            <a:off x="0" y="865703"/>
            <a:ext cx="9672320" cy="5126594"/>
          </a:xfrm>
        </p:spPr>
        <p:txBody>
          <a:bodyPr>
            <a:normAutofit fontScale="85000" lnSpcReduction="20000"/>
          </a:bodyPr>
          <a:lstStyle/>
          <a:p>
            <a:pPr marL="0" indent="0" algn="l">
              <a:buNone/>
            </a:pPr>
            <a:r>
              <a:rPr lang="en-US" b="1" i="0" dirty="0">
                <a:solidFill>
                  <a:srgbClr val="00509F"/>
                </a:solidFill>
                <a:effectLst/>
                <a:latin typeface="Arial Black" panose="020B0A04020102020204" pitchFamily="34" charset="0"/>
              </a:rPr>
              <a:t>Switch Security Best Practices</a:t>
            </a:r>
          </a:p>
          <a:p>
            <a:pPr algn="l"/>
            <a:r>
              <a:rPr lang="en-US" b="0" i="0" dirty="0">
                <a:solidFill>
                  <a:srgbClr val="58585A"/>
                </a:solidFill>
                <a:effectLst/>
                <a:latin typeface="Arial Black" panose="020B0A04020102020204" pitchFamily="34" charset="0"/>
              </a:rPr>
              <a:t>Once you have configured your switches according to the basic set up instructions above, it’s time to think about security.</a:t>
            </a:r>
          </a:p>
          <a:p>
            <a:pPr algn="l">
              <a:buFont typeface="Arial" panose="020B0604020202020204" pitchFamily="34" charset="0"/>
              <a:buChar char="•"/>
            </a:pPr>
            <a:r>
              <a:rPr lang="en-US" b="1" i="0" dirty="0">
                <a:solidFill>
                  <a:srgbClr val="58585A"/>
                </a:solidFill>
                <a:effectLst/>
                <a:latin typeface="Arial Black" panose="020B0A04020102020204" pitchFamily="34" charset="0"/>
              </a:rPr>
              <a:t>Set Passwords and Usernames for Console and CLI Access –</a:t>
            </a:r>
            <a:r>
              <a:rPr lang="en-US" b="0" i="0" dirty="0">
                <a:solidFill>
                  <a:srgbClr val="58585A"/>
                </a:solidFill>
                <a:effectLst/>
                <a:latin typeface="Arial Black" panose="020B0A04020102020204" pitchFamily="34" charset="0"/>
              </a:rPr>
              <a:t> Configure strong, unique passwords for CLI Access method and levels of authorization. While usernames aren’t required, it’s a good opportunity to set them up as well to avoid any complications with third-party management tools that may have issue with blank username fields.</a:t>
            </a:r>
          </a:p>
          <a:p>
            <a:pPr algn="l">
              <a:buFont typeface="Arial" panose="020B0604020202020204" pitchFamily="34" charset="0"/>
              <a:buChar char="•"/>
            </a:pPr>
            <a:r>
              <a:rPr lang="en-US" b="1" i="0" dirty="0">
                <a:solidFill>
                  <a:srgbClr val="58585A"/>
                </a:solidFill>
                <a:effectLst/>
                <a:latin typeface="Arial Black" panose="020B0A04020102020204" pitchFamily="34" charset="0"/>
              </a:rPr>
              <a:t>Secure SNMP with Custom Strings –</a:t>
            </a:r>
            <a:r>
              <a:rPr lang="en-US" b="0" i="0" dirty="0">
                <a:solidFill>
                  <a:srgbClr val="58585A"/>
                </a:solidFill>
                <a:effectLst/>
                <a:latin typeface="Arial Black" panose="020B0A04020102020204" pitchFamily="34" charset="0"/>
              </a:rPr>
              <a:t> Communications sent via SNMP are not encrypted and can be intercepted or sniffed unless you set up custom strings. Also, disable any default strings. Update your network management tools once you’ve changed the strings.</a:t>
            </a:r>
          </a:p>
          <a:p>
            <a:pPr algn="l">
              <a:buFont typeface="Arial" panose="020B0604020202020204" pitchFamily="34" charset="0"/>
              <a:buChar char="•"/>
            </a:pPr>
            <a:r>
              <a:rPr lang="en-US" b="1" i="0" dirty="0">
                <a:solidFill>
                  <a:srgbClr val="58585A"/>
                </a:solidFill>
                <a:effectLst/>
                <a:latin typeface="Arial Black" panose="020B0A04020102020204" pitchFamily="34" charset="0"/>
              </a:rPr>
              <a:t>Enable SSH and Disable Telnet – </a:t>
            </a:r>
            <a:r>
              <a:rPr lang="en-US" b="0" i="0" dirty="0">
                <a:solidFill>
                  <a:srgbClr val="58585A"/>
                </a:solidFill>
                <a:effectLst/>
                <a:latin typeface="Arial Black" panose="020B0A04020102020204" pitchFamily="34" charset="0"/>
              </a:rPr>
              <a:t>SSH encrypts communications between the terminal and the switch to prevent man-in-the-middle attacks. Create a public/private SSH key for each switch. Test to make sure it’s working and then disable Telnet.</a:t>
            </a:r>
          </a:p>
          <a:p>
            <a:pPr algn="l">
              <a:buFont typeface="Arial" panose="020B0604020202020204" pitchFamily="34" charset="0"/>
              <a:buChar char="•"/>
            </a:pPr>
            <a:r>
              <a:rPr lang="en-US" b="1" i="0" dirty="0">
                <a:solidFill>
                  <a:srgbClr val="58585A"/>
                </a:solidFill>
                <a:effectLst/>
                <a:latin typeface="Arial Black" panose="020B0A04020102020204" pitchFamily="34" charset="0"/>
              </a:rPr>
              <a:t>Enable HTTPS and Disable HTTP – </a:t>
            </a:r>
            <a:r>
              <a:rPr lang="en-US" b="0" i="0" dirty="0">
                <a:solidFill>
                  <a:srgbClr val="58585A"/>
                </a:solidFill>
                <a:effectLst/>
                <a:latin typeface="Arial Black" panose="020B0A04020102020204" pitchFamily="34" charset="0"/>
              </a:rPr>
              <a:t>Create a certificate that the switch will use to authenticate with the browser. HTTPS ensures that management traffic, including login and other sensitive information on the web, will be encrypted.</a:t>
            </a:r>
          </a:p>
          <a:p>
            <a:pPr algn="l"/>
            <a:r>
              <a:rPr lang="en-US" b="0" i="0" dirty="0">
                <a:solidFill>
                  <a:srgbClr val="58585A"/>
                </a:solidFill>
                <a:effectLst/>
                <a:latin typeface="Arial Black" panose="020B0A04020102020204" pitchFamily="34" charset="0"/>
              </a:rPr>
              <a:t>You can use this post as a checklist when configuring and installing switches on your network or consider adding this information to your documentation. By following these best practices and security tips, you’re setting up your network to be stable and secure, as well as easy to troubleshoot when things do go wrong.</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6380E2D8-A67A-4C50-B947-8CF124C66ACE}"/>
              </a:ext>
            </a:extLst>
          </p:cNvPr>
          <p:cNvSpPr txBox="1"/>
          <p:nvPr/>
        </p:nvSpPr>
        <p:spPr>
          <a:xfrm>
            <a:off x="233226" y="5992297"/>
            <a:ext cx="7977312" cy="369332"/>
          </a:xfrm>
          <a:prstGeom prst="rect">
            <a:avLst/>
          </a:prstGeom>
          <a:noFill/>
        </p:spPr>
        <p:txBody>
          <a:bodyPr wrap="none" rtlCol="0">
            <a:spAutoFit/>
          </a:bodyPr>
          <a:lstStyle/>
          <a:p>
            <a:r>
              <a:rPr lang="en-MY" dirty="0"/>
              <a:t>Ref: https://www.summit360.com/2019/01/11/switch-configuration-and-security/ </a:t>
            </a:r>
          </a:p>
        </p:txBody>
      </p:sp>
      <p:pic>
        <p:nvPicPr>
          <p:cNvPr id="6" name="Picture 5">
            <a:extLst>
              <a:ext uri="{FF2B5EF4-FFF2-40B4-BE49-F238E27FC236}">
                <a16:creationId xmlns:a16="http://schemas.microsoft.com/office/drawing/2014/main" id="{3F0C0947-DE3B-4573-8983-CB308A089D5F}"/>
              </a:ext>
            </a:extLst>
          </p:cNvPr>
          <p:cNvPicPr>
            <a:picLocks noChangeAspect="1"/>
          </p:cNvPicPr>
          <p:nvPr/>
        </p:nvPicPr>
        <p:blipFill>
          <a:blip r:embed="rId2"/>
          <a:stretch>
            <a:fillRect/>
          </a:stretch>
        </p:blipFill>
        <p:spPr>
          <a:xfrm>
            <a:off x="9785361" y="4133850"/>
            <a:ext cx="2406639" cy="2724150"/>
          </a:xfrm>
          <a:prstGeom prst="rect">
            <a:avLst/>
          </a:prstGeom>
        </p:spPr>
      </p:pic>
    </p:spTree>
    <p:extLst>
      <p:ext uri="{BB962C8B-B14F-4D97-AF65-F5344CB8AC3E}">
        <p14:creationId xmlns:p14="http://schemas.microsoft.com/office/powerpoint/2010/main" val="682437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970F2-1F8A-4E36-ABB9-EF25DDFFB64E}"/>
              </a:ext>
            </a:extLst>
          </p:cNvPr>
          <p:cNvSpPr>
            <a:spLocks noGrp="1"/>
          </p:cNvSpPr>
          <p:nvPr>
            <p:ph idx="1"/>
          </p:nvPr>
        </p:nvSpPr>
        <p:spPr>
          <a:xfrm>
            <a:off x="457200" y="1025659"/>
            <a:ext cx="9494520" cy="4532898"/>
          </a:xfrm>
        </p:spPr>
        <p:txBody>
          <a:bodyPr/>
          <a:lstStyle/>
          <a:p>
            <a:r>
              <a:rPr lang="en-US" b="0" i="0" dirty="0">
                <a:solidFill>
                  <a:srgbClr val="000000"/>
                </a:solidFill>
                <a:effectLst/>
                <a:latin typeface="Arial Black" panose="020B0A04020102020204" pitchFamily="34" charset="0"/>
              </a:rPr>
              <a:t>Switch port security limits the number of valid MAC addresses allowed on a port. </a:t>
            </a:r>
          </a:p>
          <a:p>
            <a:r>
              <a:rPr lang="en-US" b="0" i="0" dirty="0">
                <a:solidFill>
                  <a:srgbClr val="000000"/>
                </a:solidFill>
                <a:effectLst/>
                <a:latin typeface="Arial Black" panose="020B0A04020102020204" pitchFamily="34" charset="0"/>
              </a:rPr>
              <a:t>When a MAC address or a group of MAC addresses are configured to enable switch port security, the switch will forward packets only to the devices using those MAC addresses.</a:t>
            </a:r>
          </a:p>
          <a:p>
            <a:r>
              <a:rPr lang="en-US" b="0" i="0" dirty="0">
                <a:solidFill>
                  <a:srgbClr val="000000"/>
                </a:solidFill>
                <a:effectLst/>
                <a:latin typeface="Arial Black" panose="020B0A04020102020204" pitchFamily="34" charset="0"/>
              </a:rPr>
              <a:t>Any packet from another device is discarded by the switch as soon as it arrives on the switch port.</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79018CAD-B6DA-4CCC-9429-31EADECD85A6}"/>
              </a:ext>
            </a:extLst>
          </p:cNvPr>
          <p:cNvSpPr txBox="1"/>
          <p:nvPr/>
        </p:nvSpPr>
        <p:spPr>
          <a:xfrm>
            <a:off x="0" y="6105525"/>
            <a:ext cx="12068175" cy="646331"/>
          </a:xfrm>
          <a:prstGeom prst="rect">
            <a:avLst/>
          </a:prstGeom>
          <a:noFill/>
        </p:spPr>
        <p:txBody>
          <a:bodyPr wrap="square" rtlCol="0">
            <a:spAutoFit/>
          </a:bodyPr>
          <a:lstStyle/>
          <a:p>
            <a:r>
              <a:rPr lang="en-MY" dirty="0"/>
              <a:t>Ref: https://www.certificationkits.com/cisco-certification/ccna-articles/cisco-ccna-switching/cisco-ccna-port-security-and-configuration/</a:t>
            </a:r>
          </a:p>
        </p:txBody>
      </p:sp>
    </p:spTree>
    <p:extLst>
      <p:ext uri="{BB962C8B-B14F-4D97-AF65-F5344CB8AC3E}">
        <p14:creationId xmlns:p14="http://schemas.microsoft.com/office/powerpoint/2010/main" val="3514905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187C-028A-41E4-888F-0E3931243430}"/>
              </a:ext>
            </a:extLst>
          </p:cNvPr>
          <p:cNvSpPr>
            <a:spLocks noGrp="1"/>
          </p:cNvSpPr>
          <p:nvPr>
            <p:ph type="title"/>
          </p:nvPr>
        </p:nvSpPr>
        <p:spPr/>
        <p:txBody>
          <a:bodyPr/>
          <a:lstStyle/>
          <a:p>
            <a:r>
              <a:rPr lang="en-MY" sz="4400" b="0" i="0" u="none" strike="noStrike" baseline="0" dirty="0">
                <a:solidFill>
                  <a:srgbClr val="222222"/>
                </a:solidFill>
                <a:latin typeface="Arial Black" panose="020B0A04020102020204" pitchFamily="34" charset="0"/>
              </a:rPr>
              <a:t>Securing the Switch</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BEA170E-DCCE-4609-97DB-CB841D68E597}"/>
              </a:ext>
            </a:extLst>
          </p:cNvPr>
          <p:cNvSpPr>
            <a:spLocks noGrp="1"/>
          </p:cNvSpPr>
          <p:nvPr>
            <p:ph idx="1"/>
          </p:nvPr>
        </p:nvSpPr>
        <p:spPr/>
        <p:txBody>
          <a:bodyPr/>
          <a:lstStyle/>
          <a:p>
            <a:r>
              <a:rPr lang="en-US" b="0" i="0" dirty="0">
                <a:effectLst/>
                <a:latin typeface="Arial Black" panose="020B0A04020102020204" pitchFamily="34" charset="0"/>
              </a:rPr>
              <a:t>How to Secure Switch from unauthorized access</a:t>
            </a:r>
          </a:p>
          <a:p>
            <a:r>
              <a:rPr lang="en-MY" dirty="0">
                <a:latin typeface="Arial Black" panose="020B0A04020102020204" pitchFamily="34" charset="0"/>
                <a:hlinkClick r:id="rId2"/>
              </a:rPr>
              <a:t>https://www.youtube.com/watch?v=dXsVAabXU0E</a:t>
            </a:r>
            <a:endParaRPr lang="en-MY" dirty="0">
              <a:latin typeface="Arial Black" panose="020B0A04020102020204" pitchFamily="34" charset="0"/>
            </a:endParaRPr>
          </a:p>
          <a:p>
            <a:r>
              <a:rPr lang="en-MY" dirty="0">
                <a:latin typeface="Arial Black" panose="020B0A04020102020204" pitchFamily="34" charset="0"/>
              </a:rPr>
              <a:t>Please watch this video.</a:t>
            </a:r>
          </a:p>
          <a:p>
            <a:endParaRPr lang="en-MY" dirty="0">
              <a:latin typeface="Arial Black" panose="020B0A04020102020204" pitchFamily="34" charset="0"/>
            </a:endParaRPr>
          </a:p>
        </p:txBody>
      </p:sp>
    </p:spTree>
    <p:extLst>
      <p:ext uri="{BB962C8B-B14F-4D97-AF65-F5344CB8AC3E}">
        <p14:creationId xmlns:p14="http://schemas.microsoft.com/office/powerpoint/2010/main" val="2470648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0D95-BE7D-46AF-81F6-B06A28259995}"/>
              </a:ext>
            </a:extLst>
          </p:cNvPr>
          <p:cNvSpPr>
            <a:spLocks noGrp="1"/>
          </p:cNvSpPr>
          <p:nvPr>
            <p:ph type="title"/>
          </p:nvPr>
        </p:nvSpPr>
        <p:spPr>
          <a:xfrm>
            <a:off x="0" y="96810"/>
            <a:ext cx="10515600" cy="1325563"/>
          </a:xfrm>
        </p:spPr>
        <p:txBody>
          <a:bodyPr/>
          <a:lstStyle/>
          <a:p>
            <a:r>
              <a:rPr lang="en-MY" sz="4400" b="0" i="0" u="none" strike="noStrike" baseline="0" dirty="0">
                <a:solidFill>
                  <a:srgbClr val="222222"/>
                </a:solidFill>
                <a:latin typeface="Arial Black" panose="020B0A04020102020204" pitchFamily="34" charset="0"/>
              </a:rPr>
              <a:t>Securing the Router</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1DE3F62-F7B2-4132-87EC-312193E6B9F2}"/>
              </a:ext>
            </a:extLst>
          </p:cNvPr>
          <p:cNvSpPr>
            <a:spLocks noGrp="1"/>
          </p:cNvSpPr>
          <p:nvPr>
            <p:ph idx="1"/>
          </p:nvPr>
        </p:nvSpPr>
        <p:spPr>
          <a:xfrm>
            <a:off x="390524" y="1104900"/>
            <a:ext cx="9761181" cy="5082540"/>
          </a:xfrm>
        </p:spPr>
        <p:txBody>
          <a:bodyPr>
            <a:normAutofit/>
          </a:bodyPr>
          <a:lstStyle/>
          <a:p>
            <a:pPr algn="l"/>
            <a:r>
              <a:rPr lang="en-US" b="0" i="0" dirty="0">
                <a:solidFill>
                  <a:srgbClr val="585858"/>
                </a:solidFill>
                <a:effectLst/>
                <a:latin typeface="Arial Black" panose="020B0A04020102020204" pitchFamily="34" charset="0"/>
              </a:rPr>
              <a:t>Wireless internet or Wi-Fi access has become a necessity in the home and workplace, but it can also open a door to risks from hackers, scammers, and identity thieves. Whether in your home or office, an unsecured Wi-Fi router running on the </a:t>
            </a:r>
            <a:r>
              <a:rPr lang="en-US" b="0" i="0" dirty="0">
                <a:solidFill>
                  <a:schemeClr val="accent1"/>
                </a:solidFill>
                <a:effectLst/>
                <a:latin typeface="Arial Black" panose="020B0A04020102020204" pitchFamily="34" charset="0"/>
              </a:rPr>
              <a:t>default manufacturer </a:t>
            </a:r>
            <a:r>
              <a:rPr lang="en-US" b="0" i="0" dirty="0">
                <a:solidFill>
                  <a:srgbClr val="585858"/>
                </a:solidFill>
                <a:effectLst/>
                <a:latin typeface="Arial Black" panose="020B0A04020102020204" pitchFamily="34" charset="0"/>
              </a:rPr>
              <a:t>settings could be a liability when it comes to hackers and Wi-Fi squatters accessing your private information and burdening your broadband.</a:t>
            </a:r>
          </a:p>
          <a:p>
            <a:pPr algn="l"/>
            <a:r>
              <a:rPr lang="en-US" b="0" i="0" dirty="0">
                <a:solidFill>
                  <a:srgbClr val="585858"/>
                </a:solidFill>
                <a:effectLst/>
                <a:latin typeface="Arial Black" panose="020B0A04020102020204" pitchFamily="34" charset="0"/>
              </a:rPr>
              <a:t>If your Wi-Fi network isn’t secured properly — a public IP address, no unique Wi-Fi password — you could be letting anyone with a wireless-enabled device gain access. </a:t>
            </a:r>
          </a:p>
          <a:p>
            <a:pPr algn="l"/>
            <a:r>
              <a:rPr lang="en-US" b="0" i="0" dirty="0">
                <a:solidFill>
                  <a:srgbClr val="585858"/>
                </a:solidFill>
                <a:effectLst/>
                <a:latin typeface="Arial Black" panose="020B0A04020102020204" pitchFamily="34" charset="0"/>
              </a:rPr>
              <a:t>You might not be worried about someone using your wireless connection, but the real risk is </a:t>
            </a:r>
            <a:r>
              <a:rPr lang="en-US" b="0" i="0" dirty="0">
                <a:solidFill>
                  <a:srgbClr val="FF0000"/>
                </a:solidFill>
                <a:effectLst/>
                <a:latin typeface="Arial Black" panose="020B0A04020102020204" pitchFamily="34" charset="0"/>
              </a:rPr>
              <a:t>exposing sensitive information you send and receive </a:t>
            </a:r>
            <a:r>
              <a:rPr lang="en-US" b="0" i="0" dirty="0">
                <a:solidFill>
                  <a:srgbClr val="585858"/>
                </a:solidFill>
                <a:effectLst/>
                <a:latin typeface="Arial Black" panose="020B0A04020102020204" pitchFamily="34" charset="0"/>
              </a:rPr>
              <a:t>— your emails, banking information, and maybe even your smart home’s daily schedule — to cybercriminals.</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91759386-718C-4B08-8B64-CF4B04A2CD70}"/>
              </a:ext>
            </a:extLst>
          </p:cNvPr>
          <p:cNvSpPr txBox="1"/>
          <p:nvPr/>
        </p:nvSpPr>
        <p:spPr>
          <a:xfrm>
            <a:off x="373788" y="6419850"/>
            <a:ext cx="10059100" cy="369332"/>
          </a:xfrm>
          <a:prstGeom prst="rect">
            <a:avLst/>
          </a:prstGeom>
          <a:noFill/>
        </p:spPr>
        <p:txBody>
          <a:bodyPr wrap="none" rtlCol="0">
            <a:spAutoFit/>
          </a:bodyPr>
          <a:lstStyle/>
          <a:p>
            <a:r>
              <a:rPr lang="en-MY" dirty="0"/>
              <a:t>Ref: https://us.norton.com/internetsecurity-how-to-how-to-securely-set-up-your-home-wi-fi-router.html </a:t>
            </a:r>
          </a:p>
        </p:txBody>
      </p:sp>
    </p:spTree>
    <p:extLst>
      <p:ext uri="{BB962C8B-B14F-4D97-AF65-F5344CB8AC3E}">
        <p14:creationId xmlns:p14="http://schemas.microsoft.com/office/powerpoint/2010/main" val="890980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D571-A8FB-4F40-8F2E-01627A6A7765}"/>
              </a:ext>
            </a:extLst>
          </p:cNvPr>
          <p:cNvSpPr>
            <a:spLocks noGrp="1"/>
          </p:cNvSpPr>
          <p:nvPr>
            <p:ph type="title"/>
          </p:nvPr>
        </p:nvSpPr>
        <p:spPr>
          <a:xfrm>
            <a:off x="-13235" y="176811"/>
            <a:ext cx="10515600" cy="816169"/>
          </a:xfrm>
        </p:spPr>
        <p:txBody>
          <a:bodyPr/>
          <a:lstStyle/>
          <a:p>
            <a:r>
              <a:rPr lang="en-MY" dirty="0">
                <a:latin typeface="Arial Black" panose="020B0A04020102020204" pitchFamily="34" charset="0"/>
              </a:rPr>
              <a:t>Wireless router</a:t>
            </a:r>
          </a:p>
        </p:txBody>
      </p:sp>
      <p:sp>
        <p:nvSpPr>
          <p:cNvPr id="3" name="Content Placeholder 2">
            <a:extLst>
              <a:ext uri="{FF2B5EF4-FFF2-40B4-BE49-F238E27FC236}">
                <a16:creationId xmlns:a16="http://schemas.microsoft.com/office/drawing/2014/main" id="{2E64F184-C61C-4D62-ADDF-F12FDF8AE9F0}"/>
              </a:ext>
            </a:extLst>
          </p:cNvPr>
          <p:cNvSpPr>
            <a:spLocks noGrp="1"/>
          </p:cNvSpPr>
          <p:nvPr>
            <p:ph idx="1"/>
          </p:nvPr>
        </p:nvSpPr>
        <p:spPr>
          <a:xfrm>
            <a:off x="279133" y="1104947"/>
            <a:ext cx="9355355" cy="5057299"/>
          </a:xfrm>
        </p:spPr>
        <p:txBody>
          <a:bodyPr>
            <a:normAutofit/>
          </a:bodyPr>
          <a:lstStyle/>
          <a:p>
            <a:r>
              <a:rPr lang="en-MY" b="0" i="0" dirty="0">
                <a:effectLst/>
                <a:latin typeface="Arial Black" panose="020B0A04020102020204" pitchFamily="34" charset="0"/>
              </a:rPr>
              <a:t>Basic router security</a:t>
            </a:r>
          </a:p>
          <a:p>
            <a:r>
              <a:rPr lang="en-US" b="0" i="0" dirty="0">
                <a:effectLst/>
                <a:latin typeface="Arial Black" panose="020B0A04020102020204" pitchFamily="34" charset="0"/>
              </a:rPr>
              <a:t>Every router should have a strong password .</a:t>
            </a:r>
          </a:p>
          <a:p>
            <a:r>
              <a:rPr lang="en-US" b="0" i="0" dirty="0">
                <a:effectLst/>
                <a:latin typeface="Arial Black" panose="020B0A04020102020204" pitchFamily="34" charset="0"/>
              </a:rPr>
              <a:t>Some new routers come with default passwords, but you should change these during setup.</a:t>
            </a:r>
          </a:p>
          <a:p>
            <a:r>
              <a:rPr lang="en-US" b="0" i="0" dirty="0">
                <a:effectLst/>
                <a:latin typeface="Arial Black" panose="020B0A04020102020204" pitchFamily="34" charset="0"/>
              </a:rPr>
              <a:t>Specific instructions vary from one router to another, but the basic idea is this:</a:t>
            </a:r>
          </a:p>
          <a:p>
            <a:pPr lvl="1">
              <a:buFont typeface="+mj-lt"/>
              <a:buAutoNum type="arabicPeriod"/>
            </a:pPr>
            <a:r>
              <a:rPr lang="en-US" b="0" i="0" dirty="0">
                <a:effectLst/>
                <a:latin typeface="Arial Black" panose="020B0A04020102020204" pitchFamily="34" charset="0"/>
              </a:rPr>
              <a:t>All wireless routers have a numerical address. If you’ve lost the instructions, you can probably find yours by searching online for your router’s model number.</a:t>
            </a:r>
          </a:p>
          <a:p>
            <a:pPr lvl="1">
              <a:buFont typeface="+mj-lt"/>
              <a:buAutoNum type="arabicPeriod"/>
            </a:pPr>
            <a:r>
              <a:rPr lang="en-US" b="0" i="0" dirty="0">
                <a:effectLst/>
                <a:latin typeface="Arial Black" panose="020B0A04020102020204" pitchFamily="34" charset="0"/>
              </a:rPr>
              <a:t>In Security Settings, create a name for the router, and a password, and then select a type of encryption</a:t>
            </a:r>
            <a:r>
              <a:rPr lang="en-US" dirty="0">
                <a:latin typeface="Arial Black" panose="020B0A04020102020204" pitchFamily="34" charset="0"/>
              </a:rPr>
              <a:t>.</a:t>
            </a:r>
            <a:endParaRPr lang="en-US" b="0" i="0" dirty="0">
              <a:effectLst/>
              <a:latin typeface="Arial Black" panose="020B0A04020102020204" pitchFamily="34" charset="0"/>
            </a:endParaRPr>
          </a:p>
          <a:p>
            <a:pPr lvl="1">
              <a:buFont typeface="+mj-lt"/>
              <a:buAutoNum type="arabicPeriod"/>
            </a:pPr>
            <a:r>
              <a:rPr lang="en-US" b="0" i="0" dirty="0">
                <a:effectLst/>
                <a:latin typeface="Arial Black" panose="020B0A04020102020204" pitchFamily="34" charset="0"/>
              </a:rPr>
              <a:t>Make sure you choose a complex password that you can remember, but one that’s not easy to guess.</a:t>
            </a:r>
          </a:p>
          <a:p>
            <a:pPr lvl="1">
              <a:buFont typeface="+mj-lt"/>
              <a:buAutoNum type="arabicPeriod"/>
            </a:pPr>
            <a:r>
              <a:rPr lang="en-US" b="0" i="0" dirty="0">
                <a:effectLst/>
                <a:latin typeface="Arial Black" panose="020B0A04020102020204" pitchFamily="34" charset="0"/>
              </a:rPr>
              <a:t>Don’t forget to save the updated information when prompted. Your router is now secured against roaming cybercriminals.</a:t>
            </a:r>
          </a:p>
          <a:p>
            <a:pPr lvl="1">
              <a:buFont typeface="+mj-lt"/>
              <a:buAutoNum type="arabicPeriod"/>
            </a:pPr>
            <a:endParaRPr lang="en-US" b="0" i="0" dirty="0">
              <a:solidFill>
                <a:srgbClr val="585858"/>
              </a:solidFill>
              <a:effectLst/>
              <a:latin typeface="Arial Black" panose="020B0A04020102020204" pitchFamily="34" charset="0"/>
            </a:endParaRPr>
          </a:p>
          <a:p>
            <a:pPr lvl="1"/>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85D673ED-B943-44E8-9D5B-3CC95CF3CBDD}"/>
              </a:ext>
            </a:extLst>
          </p:cNvPr>
          <p:cNvSpPr txBox="1"/>
          <p:nvPr/>
        </p:nvSpPr>
        <p:spPr>
          <a:xfrm>
            <a:off x="279133" y="6497053"/>
            <a:ext cx="10337532" cy="369332"/>
          </a:xfrm>
          <a:prstGeom prst="rect">
            <a:avLst/>
          </a:prstGeom>
          <a:noFill/>
        </p:spPr>
        <p:txBody>
          <a:bodyPr wrap="square" rtlCol="0">
            <a:spAutoFit/>
          </a:bodyPr>
          <a:lstStyle/>
          <a:p>
            <a:r>
              <a:rPr lang="en-MY" dirty="0"/>
              <a:t>Ref: https://us.norton.com/internetsecurity-how-to-how-to-securely-set-up-your-home-wi-fi-router.html </a:t>
            </a:r>
          </a:p>
        </p:txBody>
      </p:sp>
    </p:spTree>
    <p:extLst>
      <p:ext uri="{BB962C8B-B14F-4D97-AF65-F5344CB8AC3E}">
        <p14:creationId xmlns:p14="http://schemas.microsoft.com/office/powerpoint/2010/main" val="74468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450E5-B6FB-492F-862A-9D200F303953}"/>
              </a:ext>
            </a:extLst>
          </p:cNvPr>
          <p:cNvSpPr>
            <a:spLocks noGrp="1"/>
          </p:cNvSpPr>
          <p:nvPr>
            <p:ph idx="1"/>
          </p:nvPr>
        </p:nvSpPr>
        <p:spPr>
          <a:xfrm>
            <a:off x="90086" y="657224"/>
            <a:ext cx="10061619" cy="5393055"/>
          </a:xfrm>
        </p:spPr>
        <p:txBody>
          <a:bodyPr>
            <a:normAutofit/>
          </a:bodyPr>
          <a:lstStyle/>
          <a:p>
            <a:pPr algn="l"/>
            <a:r>
              <a:rPr lang="en-US" b="0" i="0" dirty="0">
                <a:effectLst/>
                <a:latin typeface="Arial Black" panose="020B0A04020102020204" pitchFamily="34" charset="0"/>
              </a:rPr>
              <a:t>Different types of encryption</a:t>
            </a:r>
          </a:p>
          <a:p>
            <a:pPr algn="l"/>
            <a:r>
              <a:rPr lang="en-US" b="0" i="0" dirty="0">
                <a:effectLst/>
                <a:latin typeface="Arial Black" panose="020B0A04020102020204" pitchFamily="34" charset="0"/>
              </a:rPr>
              <a:t>Depending on your router, you might have options for different kinds of encryption. The most common router encryption types are WEP, WPA, and WPA2. Commercial routers from brands like </a:t>
            </a:r>
            <a:r>
              <a:rPr lang="en-US" b="0" i="0" dirty="0" err="1">
                <a:effectLst/>
                <a:latin typeface="Arial Black" panose="020B0A04020102020204" pitchFamily="34" charset="0"/>
              </a:rPr>
              <a:t>Netgear</a:t>
            </a:r>
            <a:r>
              <a:rPr lang="en-US" b="0" i="0" dirty="0">
                <a:effectLst/>
                <a:latin typeface="Arial Black" panose="020B0A04020102020204" pitchFamily="34" charset="0"/>
              </a:rPr>
              <a:t>, Linksys, and ASUS often include:</a:t>
            </a:r>
          </a:p>
          <a:p>
            <a:pPr lvl="1">
              <a:buFont typeface="Arial" panose="020B0604020202020204" pitchFamily="34" charset="0"/>
              <a:buChar char="•"/>
            </a:pPr>
            <a:r>
              <a:rPr lang="en-US" b="0" i="0" dirty="0">
                <a:solidFill>
                  <a:schemeClr val="accent1"/>
                </a:solidFill>
                <a:effectLst/>
                <a:latin typeface="Arial Black" panose="020B0A04020102020204" pitchFamily="34" charset="0"/>
              </a:rPr>
              <a:t>Wired Equivalent Privacy (WEP)</a:t>
            </a:r>
            <a:r>
              <a:rPr lang="en-US" b="0" i="0" dirty="0">
                <a:effectLst/>
                <a:latin typeface="Arial Black" panose="020B0A04020102020204" pitchFamily="34" charset="0"/>
              </a:rPr>
              <a:t>: This is the oldest and most popular form of router encryption available. However, it is the least secure of all encryption protocols. It uses radio waves that are easy to crack. Every data packet that is transmitted uses the same encryption key. With the help of automated software, this information can easily be analyzed.</a:t>
            </a:r>
          </a:p>
          <a:p>
            <a:pPr lvl="1">
              <a:buFont typeface="Arial" panose="020B0604020202020204" pitchFamily="34" charset="0"/>
              <a:buChar char="•"/>
            </a:pPr>
            <a:r>
              <a:rPr lang="en-US" b="0" i="0" dirty="0">
                <a:solidFill>
                  <a:schemeClr val="accent1"/>
                </a:solidFill>
                <a:effectLst/>
                <a:latin typeface="Arial Black" panose="020B0A04020102020204" pitchFamily="34" charset="0"/>
              </a:rPr>
              <a:t>Wi-Fi Protected Access (WPA): </a:t>
            </a:r>
            <a:r>
              <a:rPr lang="en-US" b="0" i="0" dirty="0">
                <a:effectLst/>
                <a:latin typeface="Arial Black" panose="020B0A04020102020204" pitchFamily="34" charset="0"/>
              </a:rPr>
              <a:t>The Wi-Fi Alliance came up with WPA to offer an encryption protocol without the shortcomings of WEP. It scrambles the encryption key thereby getting rid of the problems caused by hackers cracking the radio waves. This is also a less secure form of encryption, partly because of legacy hardware and firmware that still used WEP as their main protocol. However, it is a significant improvement over WEP</a:t>
            </a:r>
            <a:r>
              <a:rPr lang="en-US" b="0" i="0" dirty="0">
                <a:solidFill>
                  <a:srgbClr val="585858"/>
                </a:solidFill>
                <a:effectLst/>
                <a:latin typeface="Arial Black" panose="020B0A04020102020204" pitchFamily="34" charset="0"/>
              </a:rPr>
              <a:t>. </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CC9DEA41-0184-4403-B1BD-A04C1D26E940}"/>
              </a:ext>
            </a:extLst>
          </p:cNvPr>
          <p:cNvSpPr txBox="1"/>
          <p:nvPr/>
        </p:nvSpPr>
        <p:spPr>
          <a:xfrm>
            <a:off x="279133" y="6497053"/>
            <a:ext cx="10337532" cy="369332"/>
          </a:xfrm>
          <a:prstGeom prst="rect">
            <a:avLst/>
          </a:prstGeom>
          <a:noFill/>
        </p:spPr>
        <p:txBody>
          <a:bodyPr wrap="square" rtlCol="0">
            <a:spAutoFit/>
          </a:bodyPr>
          <a:lstStyle/>
          <a:p>
            <a:r>
              <a:rPr lang="en-MY" dirty="0"/>
              <a:t>Ref: https://us.norton.com/internetsecurity-how-to-how-to-securely-set-up-your-home-wi-fi-router.html </a:t>
            </a:r>
          </a:p>
        </p:txBody>
      </p:sp>
    </p:spTree>
    <p:extLst>
      <p:ext uri="{BB962C8B-B14F-4D97-AF65-F5344CB8AC3E}">
        <p14:creationId xmlns:p14="http://schemas.microsoft.com/office/powerpoint/2010/main" val="3932932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E4B72D-3588-4169-A2A3-0C0AB702D304}"/>
              </a:ext>
            </a:extLst>
          </p:cNvPr>
          <p:cNvSpPr>
            <a:spLocks noGrp="1"/>
          </p:cNvSpPr>
          <p:nvPr>
            <p:ph idx="1"/>
          </p:nvPr>
        </p:nvSpPr>
        <p:spPr>
          <a:xfrm>
            <a:off x="205273" y="975361"/>
            <a:ext cx="10776857" cy="2971488"/>
          </a:xfrm>
        </p:spPr>
        <p:txBody>
          <a:bodyPr>
            <a:normAutofit/>
          </a:bodyPr>
          <a:lstStyle/>
          <a:p>
            <a:pPr algn="l">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Wi-Fi Protected Access 2 (WPA2): This encryption type is currently the most secure and most recent form of encryption available. You should always select WPA2 if it is available. It not only scrambles the encryption key but it also does not allow the use of Temporal Key Integrity Protocol or TKIP which is known to be less secure than AES.</a:t>
            </a:r>
          </a:p>
          <a:p>
            <a:pPr algn="l">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Advanced Encryption Standard: When possible, you’ll want to use AES on top of WPA2 or WPA. This is the same type of encryption used by the federal government to secure classified information. Routers made after 2006 should have the option to enable this on top of WPA2.</a:t>
            </a:r>
          </a:p>
          <a:p>
            <a:endParaRPr lang="en-MY" dirty="0">
              <a:solidFill>
                <a:schemeClr val="tx1">
                  <a:lumMod val="50000"/>
                  <a:lumOff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634C18E8-4CA9-49E6-851C-CAAAC84F7E4A}"/>
              </a:ext>
            </a:extLst>
          </p:cNvPr>
          <p:cNvSpPr txBox="1"/>
          <p:nvPr/>
        </p:nvSpPr>
        <p:spPr>
          <a:xfrm>
            <a:off x="279133" y="6497053"/>
            <a:ext cx="10337532" cy="369332"/>
          </a:xfrm>
          <a:prstGeom prst="rect">
            <a:avLst/>
          </a:prstGeom>
          <a:noFill/>
        </p:spPr>
        <p:txBody>
          <a:bodyPr wrap="square" rtlCol="0">
            <a:spAutoFit/>
          </a:bodyPr>
          <a:lstStyle/>
          <a:p>
            <a:r>
              <a:rPr lang="en-MY" dirty="0"/>
              <a:t>Ref: https://us.norton.com/internetsecurity-how-to-how-to-securely-set-up-your-home-wi-fi-router.html </a:t>
            </a:r>
          </a:p>
        </p:txBody>
      </p:sp>
    </p:spTree>
    <p:extLst>
      <p:ext uri="{BB962C8B-B14F-4D97-AF65-F5344CB8AC3E}">
        <p14:creationId xmlns:p14="http://schemas.microsoft.com/office/powerpoint/2010/main" val="2992358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6DBF-5953-4C8F-AE90-79A7D32640D1}"/>
              </a:ext>
            </a:extLst>
          </p:cNvPr>
          <p:cNvSpPr>
            <a:spLocks noGrp="1"/>
          </p:cNvSpPr>
          <p:nvPr>
            <p:ph type="title"/>
          </p:nvPr>
        </p:nvSpPr>
        <p:spPr>
          <a:xfrm>
            <a:off x="-1" y="156238"/>
            <a:ext cx="10963469" cy="1078202"/>
          </a:xfrm>
        </p:spPr>
        <p:txBody>
          <a:bodyPr>
            <a:normAutofit fontScale="90000"/>
          </a:bodyPr>
          <a:lstStyle/>
          <a:p>
            <a:r>
              <a:rPr lang="en-US" b="0" i="0" dirty="0">
                <a:solidFill>
                  <a:srgbClr val="585858"/>
                </a:solidFill>
                <a:effectLst/>
                <a:latin typeface="Arial Black" panose="020B0A04020102020204" pitchFamily="34" charset="0"/>
              </a:rPr>
              <a:t>How to set up Wi-Fi router securely: The specifics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C972C2F-63E9-4A8E-A288-C959E743197A}"/>
              </a:ext>
            </a:extLst>
          </p:cNvPr>
          <p:cNvSpPr>
            <a:spLocks noGrp="1"/>
          </p:cNvSpPr>
          <p:nvPr>
            <p:ph idx="1"/>
          </p:nvPr>
        </p:nvSpPr>
        <p:spPr>
          <a:xfrm>
            <a:off x="128694" y="1234440"/>
            <a:ext cx="8596668" cy="3880773"/>
          </a:xfrm>
        </p:spPr>
        <p:txBody>
          <a:bodyPr>
            <a:normAutofit/>
          </a:bodyPr>
          <a:lstStyle/>
          <a:p>
            <a:r>
              <a:rPr lang="en-US" b="0" i="0" dirty="0">
                <a:solidFill>
                  <a:srgbClr val="585858"/>
                </a:solidFill>
                <a:effectLst/>
                <a:latin typeface="Arial Black" panose="020B0A04020102020204" pitchFamily="34" charset="0"/>
              </a:rPr>
              <a:t>Update your router with new firmware and keep it up to date</a:t>
            </a:r>
          </a:p>
          <a:p>
            <a:pPr lvl="1"/>
            <a:r>
              <a:rPr lang="en-US" b="0" i="0" dirty="0">
                <a:solidFill>
                  <a:srgbClr val="585858"/>
                </a:solidFill>
                <a:effectLst/>
                <a:latin typeface="Arial Black" panose="020B0A04020102020204" pitchFamily="34" charset="0"/>
              </a:rPr>
              <a:t>Updating your router’s firmware is an important security measure to help protect your router against the latest threats. Most modern routers allow you to enable notifications to prompt you when the manufacturer makes patches and updates to the router’s firmware available.</a:t>
            </a:r>
          </a:p>
          <a:p>
            <a:r>
              <a:rPr lang="en-US" b="0" i="0" dirty="0">
                <a:solidFill>
                  <a:srgbClr val="585858"/>
                </a:solidFill>
                <a:effectLst/>
                <a:latin typeface="Arial Black" panose="020B0A04020102020204" pitchFamily="34" charset="0"/>
              </a:rPr>
              <a:t>Change your login credentials and router password</a:t>
            </a:r>
            <a:endParaRPr lang="en-US" dirty="0">
              <a:solidFill>
                <a:srgbClr val="585858"/>
              </a:solidFill>
              <a:latin typeface="Arial Black" panose="020B0A04020102020204" pitchFamily="34" charset="0"/>
            </a:endParaRPr>
          </a:p>
          <a:p>
            <a:pPr lvl="1"/>
            <a:r>
              <a:rPr lang="en-US" b="0" i="0" dirty="0">
                <a:solidFill>
                  <a:srgbClr val="585858"/>
                </a:solidFill>
                <a:effectLst/>
                <a:latin typeface="Arial Black" panose="020B0A04020102020204" pitchFamily="34" charset="0"/>
              </a:rPr>
              <a:t>Traditional routers come with a default password created by the manufacturer. </a:t>
            </a:r>
          </a:p>
          <a:p>
            <a:pPr lvl="1"/>
            <a:r>
              <a:rPr lang="en-US" b="0" i="0" dirty="0">
                <a:solidFill>
                  <a:srgbClr val="585858"/>
                </a:solidFill>
                <a:effectLst/>
                <a:latin typeface="Arial Black" panose="020B0A04020102020204" pitchFamily="34" charset="0"/>
              </a:rPr>
              <a:t>Make sure you change the password of your router during setup. Choose a complex alphanumerical password with multiple characters. If possible, change the username of your network, too. After all, it makes up half of the log-in credentials.</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342A0BCE-3B32-4C3C-9E0C-AAB98F921C75}"/>
              </a:ext>
            </a:extLst>
          </p:cNvPr>
          <p:cNvSpPr txBox="1"/>
          <p:nvPr/>
        </p:nvSpPr>
        <p:spPr>
          <a:xfrm>
            <a:off x="128694" y="5623560"/>
            <a:ext cx="10337532" cy="369332"/>
          </a:xfrm>
          <a:prstGeom prst="rect">
            <a:avLst/>
          </a:prstGeom>
          <a:noFill/>
        </p:spPr>
        <p:txBody>
          <a:bodyPr wrap="square" rtlCol="0">
            <a:spAutoFit/>
          </a:bodyPr>
          <a:lstStyle/>
          <a:p>
            <a:r>
              <a:rPr lang="en-MY" dirty="0"/>
              <a:t>Ref: https://us.norton.com/internetsecurity-how-to-how-to-securely-set-up-your-home-wi-fi-router.html </a:t>
            </a:r>
          </a:p>
        </p:txBody>
      </p:sp>
    </p:spTree>
    <p:extLst>
      <p:ext uri="{BB962C8B-B14F-4D97-AF65-F5344CB8AC3E}">
        <p14:creationId xmlns:p14="http://schemas.microsoft.com/office/powerpoint/2010/main" val="392829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704AA-3531-4179-94DC-683CC8790246}"/>
              </a:ext>
            </a:extLst>
          </p:cNvPr>
          <p:cNvSpPr>
            <a:spLocks noGrp="1"/>
          </p:cNvSpPr>
          <p:nvPr>
            <p:ph idx="1"/>
          </p:nvPr>
        </p:nvSpPr>
        <p:spPr>
          <a:xfrm>
            <a:off x="233413" y="517130"/>
            <a:ext cx="10570945" cy="5270499"/>
          </a:xfrm>
        </p:spPr>
        <p:txBody>
          <a:bodyPr>
            <a:normAutofit lnSpcReduction="10000"/>
          </a:bodyPr>
          <a:lstStyle/>
          <a:p>
            <a:pPr algn="l"/>
            <a:r>
              <a:rPr lang="en-US" b="0" i="0" dirty="0">
                <a:effectLst/>
                <a:latin typeface="Arial Black" panose="020B0A04020102020204" pitchFamily="34" charset="0"/>
              </a:rPr>
              <a:t>Always use WPA2 to secure your wireless network</a:t>
            </a:r>
          </a:p>
          <a:p>
            <a:pPr lvl="1"/>
            <a:r>
              <a:rPr lang="en-US" b="0" i="0" dirty="0">
                <a:effectLst/>
                <a:latin typeface="Arial Black" panose="020B0A04020102020204" pitchFamily="34" charset="0"/>
              </a:rPr>
              <a:t>Wi-Fi Protected Access 2, better known as WPA2, is a commonly used network security technology used on wireless routers.</a:t>
            </a:r>
          </a:p>
          <a:p>
            <a:pPr lvl="1"/>
            <a:r>
              <a:rPr lang="en-US" b="0" i="0" dirty="0">
                <a:effectLst/>
                <a:latin typeface="Arial Black" panose="020B0A04020102020204" pitchFamily="34" charset="0"/>
              </a:rPr>
              <a:t>It is one of the most secure encryption options available in the market since 2006. WPA2 scrambles the traffic going in and out of the router. That means even if someone is within range and can see traffic, all they see is the encrypted version.</a:t>
            </a:r>
          </a:p>
          <a:p>
            <a:pPr algn="l"/>
            <a:r>
              <a:rPr lang="en-US" b="0" i="0" dirty="0">
                <a:solidFill>
                  <a:schemeClr val="accent1"/>
                </a:solidFill>
                <a:effectLst/>
                <a:latin typeface="Arial Black" panose="020B0A04020102020204" pitchFamily="34" charset="0"/>
              </a:rPr>
              <a:t>Disable WPS, Remote Access, and UPnP</a:t>
            </a:r>
          </a:p>
          <a:p>
            <a:pPr lvl="1"/>
            <a:r>
              <a:rPr lang="en-US" b="0" i="0" dirty="0">
                <a:effectLst/>
                <a:latin typeface="Arial Black" panose="020B0A04020102020204" pitchFamily="34" charset="0"/>
              </a:rPr>
              <a:t>Wi-Fi Protected Setup (WPS) was created with the intention of making the user experience easier and quicker when connecting new devices to the network. It works on the idea that you press a button on the router and a button on the device. This makes both devices pair automatically.</a:t>
            </a:r>
          </a:p>
          <a:p>
            <a:pPr lvl="1"/>
            <a:r>
              <a:rPr lang="en-US" b="0" i="0" dirty="0">
                <a:effectLst/>
                <a:latin typeface="Arial Black" panose="020B0A04020102020204" pitchFamily="34" charset="0"/>
              </a:rPr>
              <a:t>Remote Access-A lot of routers come with features designed to make remote access from outside your home easier, but unless you need admin-level access to your router from somewhere else, you can usually safely turn these features off from the router settings panel. Besides, most remote access apps work fine without them. </a:t>
            </a:r>
          </a:p>
          <a:p>
            <a:pPr lvl="1"/>
            <a:r>
              <a:rPr lang="en-US" b="0" i="0" dirty="0">
                <a:effectLst/>
                <a:latin typeface="Arial Black" panose="020B0A04020102020204" pitchFamily="34" charset="0"/>
              </a:rPr>
              <a:t>UPnP-Universal Plug and Play. Designed to make it easier for devices like game consoles and smart TVs to access the web without making you wade through a lot of configuration screens; UPnP </a:t>
            </a:r>
            <a:r>
              <a:rPr lang="en-US" b="0" i="0" u="sng" dirty="0">
                <a:effectLst/>
                <a:latin typeface="Arial Black" panose="020B0A04020102020204" pitchFamily="34" charset="0"/>
              </a:rPr>
              <a:t>can also be used by malware programs to get high-level access</a:t>
            </a:r>
            <a:r>
              <a:rPr lang="en-US" b="0" i="0" dirty="0">
                <a:effectLst/>
                <a:latin typeface="Arial Black" panose="020B0A04020102020204" pitchFamily="34" charset="0"/>
              </a:rPr>
              <a:t> to your router's security settings.</a:t>
            </a:r>
          </a:p>
          <a:p>
            <a:pPr lvl="1"/>
            <a:endParaRPr lang="en-US" b="0" i="0" dirty="0">
              <a:solidFill>
                <a:srgbClr val="585858"/>
              </a:solidFill>
              <a:effectLst/>
              <a:latin typeface="Arial Black" panose="020B0A04020102020204" pitchFamily="34" charset="0"/>
            </a:endParaRPr>
          </a:p>
        </p:txBody>
      </p:sp>
      <p:sp>
        <p:nvSpPr>
          <p:cNvPr id="4" name="TextBox 3">
            <a:extLst>
              <a:ext uri="{FF2B5EF4-FFF2-40B4-BE49-F238E27FC236}">
                <a16:creationId xmlns:a16="http://schemas.microsoft.com/office/drawing/2014/main" id="{7E31651E-BD0F-453E-B6EB-5B4EC78EA3DA}"/>
              </a:ext>
            </a:extLst>
          </p:cNvPr>
          <p:cNvSpPr txBox="1"/>
          <p:nvPr/>
        </p:nvSpPr>
        <p:spPr>
          <a:xfrm>
            <a:off x="233413" y="5787629"/>
            <a:ext cx="10337532" cy="369332"/>
          </a:xfrm>
          <a:prstGeom prst="rect">
            <a:avLst/>
          </a:prstGeom>
          <a:noFill/>
        </p:spPr>
        <p:txBody>
          <a:bodyPr wrap="square" rtlCol="0">
            <a:spAutoFit/>
          </a:bodyPr>
          <a:lstStyle/>
          <a:p>
            <a:r>
              <a:rPr lang="en-MY" dirty="0"/>
              <a:t>Ref: https://us.norton.com/internetsecurity-how-to-how-to-securely-set-up-your-home-wi-fi-router.html </a:t>
            </a:r>
          </a:p>
        </p:txBody>
      </p:sp>
    </p:spTree>
    <p:extLst>
      <p:ext uri="{BB962C8B-B14F-4D97-AF65-F5344CB8AC3E}">
        <p14:creationId xmlns:p14="http://schemas.microsoft.com/office/powerpoint/2010/main" val="9263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A741-7ACB-4B5F-AB62-4D06D1C3E925}"/>
              </a:ext>
            </a:extLst>
          </p:cNvPr>
          <p:cNvSpPr>
            <a:spLocks noGrp="1"/>
          </p:cNvSpPr>
          <p:nvPr>
            <p:ph type="title"/>
          </p:nvPr>
        </p:nvSpPr>
        <p:spPr>
          <a:xfrm>
            <a:off x="677333" y="609600"/>
            <a:ext cx="9521025" cy="1320800"/>
          </a:xfrm>
        </p:spPr>
        <p:txBody>
          <a:bodyPr>
            <a:normAutofit fontScale="90000"/>
          </a:bodyPr>
          <a:lstStyle/>
          <a:p>
            <a:r>
              <a:rPr lang="en-US" b="1" dirty="0">
                <a:latin typeface="Arial Black" panose="020B0A04020102020204" pitchFamily="34" charset="0"/>
              </a:rPr>
              <a:t>5 Critical Steps for Securing a Network Infrastructure</a:t>
            </a:r>
            <a:br>
              <a:rPr lang="en-US" dirty="0">
                <a:latin typeface="Arial Black" panose="020B0A04020102020204" pitchFamily="34" charset="0"/>
              </a:rPr>
            </a:b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1F6F807-0CA9-4E75-A43E-8C27476D3583}"/>
              </a:ext>
            </a:extLst>
          </p:cNvPr>
          <p:cNvSpPr>
            <a:spLocks noGrp="1"/>
          </p:cNvSpPr>
          <p:nvPr>
            <p:ph idx="1"/>
          </p:nvPr>
        </p:nvSpPr>
        <p:spPr/>
        <p:txBody>
          <a:bodyPr/>
          <a:lstStyle/>
          <a:p>
            <a:pPr algn="l">
              <a:buFont typeface="+mj-lt"/>
              <a:buAutoNum type="arabicPeriod"/>
            </a:pPr>
            <a:r>
              <a:rPr lang="en-US" b="0" i="0" dirty="0">
                <a:solidFill>
                  <a:srgbClr val="202124"/>
                </a:solidFill>
                <a:effectLst/>
                <a:latin typeface="Arial Black" panose="020B0A04020102020204" pitchFamily="34" charset="0"/>
              </a:rPr>
              <a:t>Running a </a:t>
            </a:r>
            <a:r>
              <a:rPr lang="en-US" i="0" dirty="0">
                <a:solidFill>
                  <a:srgbClr val="202124"/>
                </a:solidFill>
                <a:effectLst/>
                <a:latin typeface="Arial Black" panose="020B0A04020102020204" pitchFamily="34" charset="0"/>
              </a:rPr>
              <a:t>Network Security </a:t>
            </a:r>
            <a:r>
              <a:rPr lang="en-US" b="0" i="0" dirty="0">
                <a:solidFill>
                  <a:srgbClr val="202124"/>
                </a:solidFill>
                <a:effectLst/>
                <a:latin typeface="Arial Black" panose="020B0A04020102020204" pitchFamily="34" charset="0"/>
              </a:rPr>
              <a:t>Audit. </a:t>
            </a:r>
          </a:p>
          <a:p>
            <a:pPr algn="l">
              <a:buFont typeface="+mj-lt"/>
              <a:buAutoNum type="arabicPeriod"/>
            </a:pPr>
            <a:r>
              <a:rPr lang="en-US" b="0" i="0" dirty="0">
                <a:solidFill>
                  <a:srgbClr val="202124"/>
                </a:solidFill>
                <a:effectLst/>
                <a:latin typeface="Arial Black" panose="020B0A04020102020204" pitchFamily="34" charset="0"/>
              </a:rPr>
              <a:t>Conduct Cybersecurity Awareness Training</a:t>
            </a:r>
          </a:p>
          <a:p>
            <a:pPr algn="l">
              <a:buFont typeface="+mj-lt"/>
              <a:buAutoNum type="arabicPeriod"/>
            </a:pPr>
            <a:r>
              <a:rPr lang="en-US" b="0" i="0" dirty="0">
                <a:solidFill>
                  <a:srgbClr val="202124"/>
                </a:solidFill>
                <a:effectLst/>
                <a:latin typeface="Arial Black" panose="020B0A04020102020204" pitchFamily="34" charset="0"/>
              </a:rPr>
              <a:t>Limit User Access Privileges to the Minimum Necessary for Work. </a:t>
            </a:r>
          </a:p>
          <a:p>
            <a:pPr algn="l">
              <a:buFont typeface="+mj-lt"/>
              <a:buAutoNum type="arabicPeriod"/>
            </a:pPr>
            <a:r>
              <a:rPr lang="en-US" b="0" i="0" dirty="0">
                <a:solidFill>
                  <a:srgbClr val="202124"/>
                </a:solidFill>
                <a:effectLst/>
                <a:latin typeface="Arial Black" panose="020B0A04020102020204" pitchFamily="34" charset="0"/>
              </a:rPr>
              <a:t>Patch Your Software</a:t>
            </a:r>
          </a:p>
          <a:p>
            <a:pPr algn="l">
              <a:buFont typeface="+mj-lt"/>
              <a:buAutoNum type="arabicPeriod"/>
            </a:pPr>
            <a:r>
              <a:rPr lang="en-US" b="0" i="0" dirty="0">
                <a:solidFill>
                  <a:srgbClr val="202124"/>
                </a:solidFill>
                <a:effectLst/>
                <a:latin typeface="Arial Black" panose="020B0A04020102020204" pitchFamily="34" charset="0"/>
              </a:rPr>
              <a:t>Review Your Cybersecurity Tools.</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6B122B4F-ED6D-403D-88FF-E2585E70E376}"/>
              </a:ext>
            </a:extLst>
          </p:cNvPr>
          <p:cNvSpPr txBox="1"/>
          <p:nvPr/>
        </p:nvSpPr>
        <p:spPr>
          <a:xfrm>
            <a:off x="295275" y="6562725"/>
            <a:ext cx="6977616" cy="369332"/>
          </a:xfrm>
          <a:prstGeom prst="rect">
            <a:avLst/>
          </a:prstGeom>
          <a:noFill/>
        </p:spPr>
        <p:txBody>
          <a:bodyPr wrap="none" rtlCol="0">
            <a:spAutoFit/>
          </a:bodyPr>
          <a:lstStyle/>
          <a:p>
            <a:r>
              <a:rPr lang="en-MY" dirty="0"/>
              <a:t>Ref: https://www.compuquip.com/blog/securing-network-infrastructure</a:t>
            </a:r>
          </a:p>
        </p:txBody>
      </p:sp>
    </p:spTree>
    <p:extLst>
      <p:ext uri="{BB962C8B-B14F-4D97-AF65-F5344CB8AC3E}">
        <p14:creationId xmlns:p14="http://schemas.microsoft.com/office/powerpoint/2010/main" val="1594485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B282A-FEFD-4006-A5CC-363C6054F7A3}"/>
              </a:ext>
            </a:extLst>
          </p:cNvPr>
          <p:cNvSpPr>
            <a:spLocks noGrp="1"/>
          </p:cNvSpPr>
          <p:nvPr>
            <p:ph idx="1"/>
          </p:nvPr>
        </p:nvSpPr>
        <p:spPr>
          <a:xfrm>
            <a:off x="563879" y="899161"/>
            <a:ext cx="10184985" cy="5142202"/>
          </a:xfrm>
        </p:spPr>
        <p:txBody>
          <a:bodyPr/>
          <a:lstStyle/>
          <a:p>
            <a:pPr algn="l"/>
            <a:r>
              <a:rPr lang="en-US" b="0" i="0" dirty="0">
                <a:effectLst/>
                <a:latin typeface="Arial Black" panose="020B0A04020102020204" pitchFamily="34" charset="0"/>
              </a:rPr>
              <a:t>Get rid of any risky or unverified services</a:t>
            </a:r>
          </a:p>
          <a:p>
            <a:pPr lvl="1"/>
            <a:r>
              <a:rPr lang="en-US" b="0" i="0" dirty="0">
                <a:effectLst/>
                <a:latin typeface="Arial Black" panose="020B0A04020102020204" pitchFamily="34" charset="0"/>
              </a:rPr>
              <a:t>It would be wise to disable remote access to your router when you are actively connected to it.</a:t>
            </a:r>
          </a:p>
          <a:p>
            <a:pPr lvl="1"/>
            <a:r>
              <a:rPr lang="en-US" b="0" i="0" dirty="0">
                <a:effectLst/>
                <a:latin typeface="Arial Black" panose="020B0A04020102020204" pitchFamily="34" charset="0"/>
              </a:rPr>
              <a:t>Take </a:t>
            </a:r>
            <a:r>
              <a:rPr lang="en-US" b="0" i="0" dirty="0">
                <a:solidFill>
                  <a:schemeClr val="accent1"/>
                </a:solidFill>
                <a:effectLst/>
                <a:latin typeface="Arial Black" panose="020B0A04020102020204" pitchFamily="34" charset="0"/>
              </a:rPr>
              <a:t>UPnP</a:t>
            </a:r>
            <a:r>
              <a:rPr lang="en-US" b="0" i="0" dirty="0">
                <a:effectLst/>
                <a:latin typeface="Arial Black" panose="020B0A04020102020204" pitchFamily="34" charset="0"/>
              </a:rPr>
              <a:t>, for example. Universal Plug and Play or UPnP is an easy way to allow devices to find other devices on your network. It can also alter the router to allow devices from other networks to access your device. However, it has helped hackers to introduce malware and viruses by making them bypass the firewall. </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0DEB36C5-26C6-4496-8CF1-7F686500AC80}"/>
              </a:ext>
            </a:extLst>
          </p:cNvPr>
          <p:cNvSpPr txBox="1"/>
          <p:nvPr/>
        </p:nvSpPr>
        <p:spPr>
          <a:xfrm>
            <a:off x="263893" y="5856697"/>
            <a:ext cx="10337532" cy="369332"/>
          </a:xfrm>
          <a:prstGeom prst="rect">
            <a:avLst/>
          </a:prstGeom>
          <a:noFill/>
        </p:spPr>
        <p:txBody>
          <a:bodyPr wrap="square" rtlCol="0">
            <a:spAutoFit/>
          </a:bodyPr>
          <a:lstStyle/>
          <a:p>
            <a:r>
              <a:rPr lang="en-MY" dirty="0"/>
              <a:t>Ref: https://us.norton.com/internetsecurity-how-to-how-to-securely-set-up-your-home-wi-fi-router.html </a:t>
            </a:r>
          </a:p>
        </p:txBody>
      </p:sp>
    </p:spTree>
    <p:extLst>
      <p:ext uri="{BB962C8B-B14F-4D97-AF65-F5344CB8AC3E}">
        <p14:creationId xmlns:p14="http://schemas.microsoft.com/office/powerpoint/2010/main" val="2463315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2132D-ECAD-4D44-A24C-C5EF36CCA778}"/>
              </a:ext>
            </a:extLst>
          </p:cNvPr>
          <p:cNvSpPr>
            <a:spLocks noGrp="1"/>
          </p:cNvSpPr>
          <p:nvPr>
            <p:ph idx="1"/>
          </p:nvPr>
        </p:nvSpPr>
        <p:spPr>
          <a:xfrm>
            <a:off x="279133" y="923420"/>
            <a:ext cx="9986554" cy="4389119"/>
          </a:xfrm>
        </p:spPr>
        <p:txBody>
          <a:bodyPr>
            <a:normAutofit/>
          </a:bodyPr>
          <a:lstStyle/>
          <a:p>
            <a:pPr algn="l"/>
            <a:r>
              <a:rPr lang="en-US" b="0" i="0" dirty="0">
                <a:solidFill>
                  <a:srgbClr val="585858"/>
                </a:solidFill>
                <a:effectLst/>
                <a:latin typeface="Arial Black" panose="020B0A04020102020204" pitchFamily="34" charset="0"/>
              </a:rPr>
              <a:t>Setup </a:t>
            </a:r>
            <a:r>
              <a:rPr lang="en-US" b="0" i="0" dirty="0">
                <a:solidFill>
                  <a:schemeClr val="accent1"/>
                </a:solidFill>
                <a:effectLst/>
                <a:latin typeface="Arial Black" panose="020B0A04020102020204" pitchFamily="34" charset="0"/>
              </a:rPr>
              <a:t>a guest </a:t>
            </a:r>
            <a:r>
              <a:rPr lang="en-US" b="0" i="0" dirty="0">
                <a:solidFill>
                  <a:srgbClr val="585858"/>
                </a:solidFill>
                <a:effectLst/>
                <a:latin typeface="Arial Black" panose="020B0A04020102020204" pitchFamily="34" charset="0"/>
              </a:rPr>
              <a:t>network for smart home devices</a:t>
            </a:r>
          </a:p>
          <a:p>
            <a:pPr lvl="1"/>
            <a:r>
              <a:rPr lang="en-US" b="0" i="0" dirty="0">
                <a:solidFill>
                  <a:srgbClr val="585858"/>
                </a:solidFill>
                <a:effectLst/>
                <a:latin typeface="Arial Black" panose="020B0A04020102020204" pitchFamily="34" charset="0"/>
              </a:rPr>
              <a:t>A guest network has its advantages. It not only provides your guests with a unique SSID and password, but it also restricts outsiders from accessing your primary network where your connected devices work.</a:t>
            </a:r>
          </a:p>
          <a:p>
            <a:pPr lvl="1"/>
            <a:r>
              <a:rPr lang="en-US" b="0" i="0" dirty="0">
                <a:solidFill>
                  <a:srgbClr val="1A1A1A"/>
                </a:solidFill>
                <a:effectLst/>
                <a:latin typeface="Arial Black" panose="020B0A04020102020204" pitchFamily="34" charset="0"/>
              </a:rPr>
              <a:t>hide the SSID of your main network—basically the name of the network that appears when your devices scan for Wi-Fi.</a:t>
            </a:r>
            <a:endParaRPr lang="en-US" b="0" i="0" dirty="0">
              <a:solidFill>
                <a:srgbClr val="585858"/>
              </a:solidFill>
              <a:effectLst/>
              <a:latin typeface="Arial Black" panose="020B0A04020102020204" pitchFamily="34" charset="0"/>
            </a:endParaRPr>
          </a:p>
          <a:p>
            <a:pPr algn="l"/>
            <a:r>
              <a:rPr lang="en-US" b="0" i="0" dirty="0">
                <a:solidFill>
                  <a:srgbClr val="585858"/>
                </a:solidFill>
                <a:effectLst/>
                <a:latin typeface="Arial Black" panose="020B0A04020102020204" pitchFamily="34" charset="0"/>
              </a:rPr>
              <a:t> Use a virtual private network or VPN</a:t>
            </a:r>
          </a:p>
          <a:p>
            <a:pPr lvl="1"/>
            <a:r>
              <a:rPr lang="en-US" b="0" i="0" dirty="0">
                <a:solidFill>
                  <a:srgbClr val="585858"/>
                </a:solidFill>
                <a:effectLst/>
                <a:latin typeface="Arial Black" panose="020B0A04020102020204" pitchFamily="34" charset="0"/>
              </a:rPr>
              <a:t>A </a:t>
            </a:r>
            <a:r>
              <a:rPr lang="en-US" b="0" i="0" u="none" strike="noStrike" dirty="0">
                <a:solidFill>
                  <a:srgbClr val="0089C6"/>
                </a:solidFill>
                <a:effectLst/>
                <a:latin typeface="Arial Black" panose="020B0A04020102020204" pitchFamily="34" charset="0"/>
                <a:hlinkClick r:id="rId2"/>
              </a:rPr>
              <a:t>virtual private network</a:t>
            </a:r>
            <a:r>
              <a:rPr lang="en-US" b="0" i="0" dirty="0">
                <a:solidFill>
                  <a:srgbClr val="585858"/>
                </a:solidFill>
                <a:effectLst/>
                <a:latin typeface="Arial Black" panose="020B0A04020102020204" pitchFamily="34" charset="0"/>
              </a:rPr>
              <a:t> (VPN) encrypts connections between devices, creating online privacy and anonymity. </a:t>
            </a:r>
          </a:p>
          <a:p>
            <a:pPr lvl="1"/>
            <a:r>
              <a:rPr lang="en-US" b="0" i="0" dirty="0">
                <a:solidFill>
                  <a:srgbClr val="585858"/>
                </a:solidFill>
                <a:effectLst/>
                <a:latin typeface="Arial Black" panose="020B0A04020102020204" pitchFamily="34" charset="0"/>
              </a:rPr>
              <a:t>A VPN can mask your internet protocol (IP) address so your online actions are virtually untraceable. VPN services establish secure and encrypted connections to provide greater privacy of the data you send and receive, even on secured Wi-Fi hotspots.</a:t>
            </a:r>
          </a:p>
          <a:p>
            <a:pPr lvl="1"/>
            <a:endParaRPr lang="en-US" b="0" i="0" dirty="0">
              <a:solidFill>
                <a:srgbClr val="585858"/>
              </a:solidFill>
              <a:effectLst/>
              <a:latin typeface="Arial Black" panose="020B0A04020102020204" pitchFamily="34" charset="0"/>
            </a:endParaRPr>
          </a:p>
          <a:p>
            <a:endParaRPr lang="en-MY" dirty="0">
              <a:latin typeface="Arial Black" panose="020B0A04020102020204" pitchFamily="34" charset="0"/>
            </a:endParaRPr>
          </a:p>
        </p:txBody>
      </p:sp>
      <p:sp>
        <p:nvSpPr>
          <p:cNvPr id="6" name="TextBox 5">
            <a:extLst>
              <a:ext uri="{FF2B5EF4-FFF2-40B4-BE49-F238E27FC236}">
                <a16:creationId xmlns:a16="http://schemas.microsoft.com/office/drawing/2014/main" id="{84E7D1E5-FDBE-499B-93BC-942315983ACE}"/>
              </a:ext>
            </a:extLst>
          </p:cNvPr>
          <p:cNvSpPr txBox="1"/>
          <p:nvPr/>
        </p:nvSpPr>
        <p:spPr>
          <a:xfrm>
            <a:off x="279133" y="6497053"/>
            <a:ext cx="10337532" cy="369332"/>
          </a:xfrm>
          <a:prstGeom prst="rect">
            <a:avLst/>
          </a:prstGeom>
          <a:noFill/>
        </p:spPr>
        <p:txBody>
          <a:bodyPr wrap="square" rtlCol="0">
            <a:spAutoFit/>
          </a:bodyPr>
          <a:lstStyle/>
          <a:p>
            <a:r>
              <a:rPr lang="en-MY" dirty="0"/>
              <a:t>Ref: https://us.norton.com/internetsecurity-how-to-how-to-securely-set-up-your-home-wi-fi-router.html </a:t>
            </a:r>
          </a:p>
        </p:txBody>
      </p:sp>
    </p:spTree>
    <p:extLst>
      <p:ext uri="{BB962C8B-B14F-4D97-AF65-F5344CB8AC3E}">
        <p14:creationId xmlns:p14="http://schemas.microsoft.com/office/powerpoint/2010/main" val="298332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DB3FC-1A76-47F7-8B2F-4400937E5E01}"/>
              </a:ext>
            </a:extLst>
          </p:cNvPr>
          <p:cNvSpPr>
            <a:spLocks noGrp="1"/>
          </p:cNvSpPr>
          <p:nvPr>
            <p:ph idx="1"/>
          </p:nvPr>
        </p:nvSpPr>
        <p:spPr>
          <a:xfrm>
            <a:off x="279133" y="667069"/>
            <a:ext cx="9881904" cy="3880773"/>
          </a:xfrm>
        </p:spPr>
        <p:txBody>
          <a:bodyPr/>
          <a:lstStyle/>
          <a:p>
            <a:pPr algn="l"/>
            <a:r>
              <a:rPr lang="en-US" b="0" i="0" dirty="0">
                <a:solidFill>
                  <a:srgbClr val="585858"/>
                </a:solidFill>
                <a:effectLst/>
                <a:latin typeface="Arial Black" panose="020B0A04020102020204" pitchFamily="34" charset="0"/>
              </a:rPr>
              <a:t>Always use a firewall</a:t>
            </a:r>
          </a:p>
          <a:p>
            <a:pPr lvl="1"/>
            <a:r>
              <a:rPr lang="en-US" b="0" i="0" dirty="0">
                <a:solidFill>
                  <a:srgbClr val="585858"/>
                </a:solidFill>
                <a:effectLst/>
                <a:latin typeface="Arial Black" panose="020B0A04020102020204" pitchFamily="34" charset="0"/>
              </a:rPr>
              <a:t>A firewall monitors incoming and outgoing network traffic and allows or blocks specific traffic. It is an important security feature to look for when selecting a router. For the online safety of your network and devices, it’s smart to never disable a firewall.</a:t>
            </a:r>
          </a:p>
          <a:p>
            <a:pPr lvl="1"/>
            <a:r>
              <a:rPr lang="en-US" b="0" i="0" dirty="0">
                <a:solidFill>
                  <a:srgbClr val="585858"/>
                </a:solidFill>
                <a:effectLst/>
                <a:latin typeface="Arial Black" panose="020B0A04020102020204" pitchFamily="34" charset="0"/>
              </a:rPr>
              <a:t>Install and use a strong antivirus and security software</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E4FE414B-0A4D-45BF-ADC2-3CDD8D6AF1A1}"/>
              </a:ext>
            </a:extLst>
          </p:cNvPr>
          <p:cNvSpPr txBox="1"/>
          <p:nvPr/>
        </p:nvSpPr>
        <p:spPr>
          <a:xfrm>
            <a:off x="431533" y="6006265"/>
            <a:ext cx="10337532" cy="369332"/>
          </a:xfrm>
          <a:prstGeom prst="rect">
            <a:avLst/>
          </a:prstGeom>
          <a:noFill/>
        </p:spPr>
        <p:txBody>
          <a:bodyPr wrap="square" rtlCol="0">
            <a:spAutoFit/>
          </a:bodyPr>
          <a:lstStyle/>
          <a:p>
            <a:r>
              <a:rPr lang="en-MY" dirty="0"/>
              <a:t>Ref: https://us.norton.com/internetsecurity-how-to-how-to-securely-set-up-your-home-wi-fi-router.html </a:t>
            </a:r>
          </a:p>
        </p:txBody>
      </p:sp>
    </p:spTree>
    <p:extLst>
      <p:ext uri="{BB962C8B-B14F-4D97-AF65-F5344CB8AC3E}">
        <p14:creationId xmlns:p14="http://schemas.microsoft.com/office/powerpoint/2010/main" val="519308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3195-F4EA-41C6-AC1A-5FC8061B2B5E}"/>
              </a:ext>
            </a:extLst>
          </p:cNvPr>
          <p:cNvSpPr>
            <a:spLocks noGrp="1"/>
          </p:cNvSpPr>
          <p:nvPr>
            <p:ph type="title"/>
          </p:nvPr>
        </p:nvSpPr>
        <p:spPr/>
        <p:txBody>
          <a:bodyPr/>
          <a:lstStyle/>
          <a:p>
            <a:r>
              <a:rPr lang="en-MY" dirty="0">
                <a:latin typeface="Arial Black" panose="020B0A04020102020204" pitchFamily="34" charset="0"/>
              </a:rPr>
              <a:t>The End</a:t>
            </a:r>
          </a:p>
        </p:txBody>
      </p:sp>
      <p:pic>
        <p:nvPicPr>
          <p:cNvPr id="4" name="Content Placeholder 4">
            <a:extLst>
              <a:ext uri="{FF2B5EF4-FFF2-40B4-BE49-F238E27FC236}">
                <a16:creationId xmlns:a16="http://schemas.microsoft.com/office/drawing/2014/main" id="{756978E5-4609-4318-B527-A422E903507B}"/>
              </a:ext>
            </a:extLst>
          </p:cNvPr>
          <p:cNvPicPr>
            <a:picLocks noGrp="1" noChangeAspect="1"/>
          </p:cNvPicPr>
          <p:nvPr>
            <p:ph idx="1"/>
          </p:nvPr>
        </p:nvPicPr>
        <p:blipFill>
          <a:blip r:embed="rId2"/>
          <a:stretch>
            <a:fillRect/>
          </a:stretch>
        </p:blipFill>
        <p:spPr>
          <a:xfrm>
            <a:off x="3312546" y="2160588"/>
            <a:ext cx="3326946" cy="3881437"/>
          </a:xfrm>
          <a:ln>
            <a:solidFill>
              <a:schemeClr val="accent1"/>
            </a:solidFill>
          </a:ln>
        </p:spPr>
      </p:pic>
    </p:spTree>
    <p:extLst>
      <p:ext uri="{BB962C8B-B14F-4D97-AF65-F5344CB8AC3E}">
        <p14:creationId xmlns:p14="http://schemas.microsoft.com/office/powerpoint/2010/main" val="231408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9F9C-F067-46AB-8AAE-EB039B08050F}"/>
              </a:ext>
            </a:extLst>
          </p:cNvPr>
          <p:cNvSpPr>
            <a:spLocks noGrp="1"/>
          </p:cNvSpPr>
          <p:nvPr>
            <p:ph type="title"/>
          </p:nvPr>
        </p:nvSpPr>
        <p:spPr>
          <a:xfrm>
            <a:off x="0" y="0"/>
            <a:ext cx="10658475" cy="577850"/>
          </a:xfrm>
        </p:spPr>
        <p:txBody>
          <a:bodyPr>
            <a:normAutofit fontScale="90000"/>
          </a:bodyPr>
          <a:lstStyle/>
          <a:p>
            <a:r>
              <a:rPr lang="en-US" b="0" i="0" dirty="0">
                <a:solidFill>
                  <a:srgbClr val="92D050"/>
                </a:solidFill>
                <a:effectLst/>
                <a:latin typeface="Montserrat"/>
              </a:rPr>
              <a:t>Running a </a:t>
            </a:r>
            <a:r>
              <a:rPr lang="en-US" b="0" i="0" dirty="0">
                <a:solidFill>
                  <a:srgbClr val="92D050"/>
                </a:solidFill>
                <a:effectLst/>
                <a:latin typeface="Arial Black" panose="020B0A04020102020204" pitchFamily="34" charset="0"/>
              </a:rPr>
              <a:t>Network</a:t>
            </a:r>
            <a:r>
              <a:rPr lang="en-US" b="0" i="0" dirty="0">
                <a:solidFill>
                  <a:srgbClr val="92D050"/>
                </a:solidFill>
                <a:effectLst/>
                <a:latin typeface="Montserrat"/>
              </a:rPr>
              <a:t> Security Audit</a:t>
            </a:r>
            <a:br>
              <a:rPr lang="en-US" b="0" i="0" dirty="0">
                <a:solidFill>
                  <a:srgbClr val="92D050"/>
                </a:solidFill>
                <a:effectLst/>
                <a:latin typeface="Montserrat"/>
              </a:rPr>
            </a:br>
            <a:endParaRPr lang="en-MY" dirty="0">
              <a:solidFill>
                <a:srgbClr val="92D050"/>
              </a:solidFill>
            </a:endParaRPr>
          </a:p>
        </p:txBody>
      </p:sp>
      <p:sp>
        <p:nvSpPr>
          <p:cNvPr id="3" name="Content Placeholder 2">
            <a:extLst>
              <a:ext uri="{FF2B5EF4-FFF2-40B4-BE49-F238E27FC236}">
                <a16:creationId xmlns:a16="http://schemas.microsoft.com/office/drawing/2014/main" id="{CD0DA93D-ED36-4666-9B03-54442A65C7C2}"/>
              </a:ext>
            </a:extLst>
          </p:cNvPr>
          <p:cNvSpPr>
            <a:spLocks noGrp="1"/>
          </p:cNvSpPr>
          <p:nvPr>
            <p:ph idx="1"/>
          </p:nvPr>
        </p:nvSpPr>
        <p:spPr>
          <a:xfrm>
            <a:off x="1093860" y="923731"/>
            <a:ext cx="10093544" cy="5439603"/>
          </a:xfrm>
        </p:spPr>
        <p:txBody>
          <a:bodyPr>
            <a:normAutofit fontScale="92500" lnSpcReduction="10000"/>
          </a:bodyPr>
          <a:lstStyle/>
          <a:p>
            <a:pPr algn="l"/>
            <a:r>
              <a:rPr lang="en-US" b="0" i="0" dirty="0">
                <a:solidFill>
                  <a:srgbClr val="292929"/>
                </a:solidFill>
                <a:effectLst/>
                <a:latin typeface="Montserrat"/>
              </a:rPr>
              <a:t>A comprehensive audit covers multiple review processes, such as:</a:t>
            </a:r>
          </a:p>
          <a:p>
            <a:pPr lvl="1">
              <a:buFont typeface="Arial" panose="020B0604020202020204" pitchFamily="34" charset="0"/>
              <a:buChar char="•"/>
            </a:pPr>
            <a:r>
              <a:rPr lang="en-US" b="1" i="0" dirty="0">
                <a:solidFill>
                  <a:schemeClr val="accent1"/>
                </a:solidFill>
                <a:effectLst/>
                <a:latin typeface="Montserrat"/>
              </a:rPr>
              <a:t>Firewall Architectures/Configurations</a:t>
            </a:r>
            <a:r>
              <a:rPr lang="en-US" b="1" i="0" dirty="0">
                <a:solidFill>
                  <a:srgbClr val="292929"/>
                </a:solidFill>
                <a:effectLst/>
                <a:latin typeface="Montserrat"/>
              </a:rPr>
              <a:t>.</a:t>
            </a:r>
            <a:r>
              <a:rPr lang="en-US" b="0" i="0" dirty="0">
                <a:solidFill>
                  <a:srgbClr val="292929"/>
                </a:solidFill>
                <a:effectLst/>
                <a:latin typeface="Montserrat"/>
              </a:rPr>
              <a:t> What kind of firewall solutions are in place and where do they rest on your network (at the perimeter, in between individual servers/assets)? Also, are firewall configurations up to date and free of conflicts that could be exploited by an attacker?</a:t>
            </a:r>
          </a:p>
          <a:p>
            <a:pPr lvl="1">
              <a:buFont typeface="Arial" panose="020B0604020202020204" pitchFamily="34" charset="0"/>
              <a:buChar char="•"/>
            </a:pPr>
            <a:r>
              <a:rPr lang="en-US" b="1" i="0" dirty="0">
                <a:solidFill>
                  <a:schemeClr val="accent1"/>
                </a:solidFill>
                <a:effectLst/>
                <a:latin typeface="Montserrat"/>
              </a:rPr>
              <a:t>Asset Identification</a:t>
            </a:r>
            <a:r>
              <a:rPr lang="en-US" b="1" i="0" dirty="0">
                <a:solidFill>
                  <a:srgbClr val="292929"/>
                </a:solidFill>
                <a:effectLst/>
                <a:latin typeface="Montserrat"/>
              </a:rPr>
              <a:t>.</a:t>
            </a:r>
            <a:r>
              <a:rPr lang="en-US" b="0" i="0" dirty="0">
                <a:solidFill>
                  <a:srgbClr val="292929"/>
                </a:solidFill>
                <a:effectLst/>
                <a:latin typeface="Montserrat"/>
              </a:rPr>
              <a:t> What kind of assets are on the network, and what kinds of software and operating system (OS) does each one run? Knowing what’s on your network is crucial for identifying potential weaknesses so they can be fixed—such as software that isn’t up to date with its latest security patch.</a:t>
            </a:r>
          </a:p>
          <a:p>
            <a:pPr lvl="1">
              <a:buFont typeface="Arial" panose="020B0604020202020204" pitchFamily="34" charset="0"/>
              <a:buChar char="•"/>
            </a:pPr>
            <a:r>
              <a:rPr lang="en-US" b="1" i="0" dirty="0">
                <a:solidFill>
                  <a:schemeClr val="accent1"/>
                </a:solidFill>
                <a:effectLst/>
                <a:latin typeface="Montserrat"/>
              </a:rPr>
              <a:t>Security Policies/Procedures</a:t>
            </a:r>
            <a:r>
              <a:rPr lang="en-US" b="1" i="0" dirty="0">
                <a:solidFill>
                  <a:srgbClr val="292929"/>
                </a:solidFill>
                <a:effectLst/>
                <a:latin typeface="Montserrat"/>
              </a:rPr>
              <a:t>.</a:t>
            </a:r>
            <a:r>
              <a:rPr lang="en-US" b="0" i="0" dirty="0">
                <a:solidFill>
                  <a:srgbClr val="292929"/>
                </a:solidFill>
                <a:effectLst/>
                <a:latin typeface="Montserrat"/>
              </a:rPr>
              <a:t> What standards does each of the people in your organization understand/follow when it comes to keeping your business’ data secure? Do you have a BYOD (bring-your-own-device) policy for using personal devices at work? How are security policies enforced? A review of all your security policies and procedures is crucial for keeping your data secure.</a:t>
            </a:r>
          </a:p>
          <a:p>
            <a:pPr lvl="1">
              <a:buFont typeface="Arial" panose="020B0604020202020204" pitchFamily="34" charset="0"/>
              <a:buChar char="•"/>
            </a:pPr>
            <a:r>
              <a:rPr lang="en-US" b="1" i="0" dirty="0">
                <a:solidFill>
                  <a:schemeClr val="accent1"/>
                </a:solidFill>
                <a:effectLst/>
                <a:latin typeface="Montserrat"/>
              </a:rPr>
              <a:t>Risk Assessment.</a:t>
            </a:r>
            <a:r>
              <a:rPr lang="en-US" b="0" i="0" dirty="0">
                <a:solidFill>
                  <a:schemeClr val="accent1"/>
                </a:solidFill>
                <a:effectLst/>
                <a:latin typeface="Montserrat"/>
              </a:rPr>
              <a:t> </a:t>
            </a:r>
            <a:r>
              <a:rPr lang="en-US" b="0" i="0" dirty="0">
                <a:solidFill>
                  <a:srgbClr val="292929"/>
                </a:solidFill>
                <a:effectLst/>
                <a:latin typeface="Montserrat"/>
              </a:rPr>
              <a:t>After identifying all of the assets on your network and reviewing your security policies/procedures, what are the most significant threats that you need to take care of ASAP? Risk assessments help you prioritize your cybersecurity efforts to close your biggest gaps first.</a:t>
            </a:r>
          </a:p>
          <a:p>
            <a:pPr algn="l"/>
            <a:r>
              <a:rPr lang="en-US" b="0" i="0" dirty="0">
                <a:solidFill>
                  <a:srgbClr val="292929"/>
                </a:solidFill>
                <a:effectLst/>
                <a:latin typeface="Montserrat"/>
              </a:rPr>
              <a:t>This kind of cybersecurity audit is a crucial first step in securing a network infrastructure against potential intrusion attempts because it allows you to identify critical gaps in your security architecture so you can fix them. It can also help you to prioritize which of the following next few steps you need to focus on first based on the risks you’ve identified.</a:t>
            </a:r>
          </a:p>
          <a:p>
            <a:endParaRPr lang="en-MY" dirty="0"/>
          </a:p>
        </p:txBody>
      </p:sp>
    </p:spTree>
    <p:extLst>
      <p:ext uri="{BB962C8B-B14F-4D97-AF65-F5344CB8AC3E}">
        <p14:creationId xmlns:p14="http://schemas.microsoft.com/office/powerpoint/2010/main" val="27930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5F86D-F023-45D0-AC6E-B90472FAEF05}"/>
              </a:ext>
            </a:extLst>
          </p:cNvPr>
          <p:cNvSpPr>
            <a:spLocks noGrp="1"/>
          </p:cNvSpPr>
          <p:nvPr>
            <p:ph type="title"/>
          </p:nvPr>
        </p:nvSpPr>
        <p:spPr>
          <a:xfrm>
            <a:off x="0" y="237015"/>
            <a:ext cx="10954139" cy="867092"/>
          </a:xfrm>
        </p:spPr>
        <p:txBody>
          <a:bodyPr>
            <a:normAutofit fontScale="90000"/>
          </a:bodyPr>
          <a:lstStyle/>
          <a:p>
            <a:r>
              <a:rPr lang="en-US" b="0" i="0" dirty="0">
                <a:solidFill>
                  <a:srgbClr val="92D050"/>
                </a:solidFill>
                <a:effectLst/>
                <a:latin typeface="Arial Black" panose="020B0A04020102020204" pitchFamily="34" charset="0"/>
              </a:rPr>
              <a:t>Conduct Cybersecurity Awareness Training</a:t>
            </a: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C544AB49-297F-4AA9-9998-4FEA304D9EDF}"/>
              </a:ext>
            </a:extLst>
          </p:cNvPr>
          <p:cNvSpPr>
            <a:spLocks noGrp="1"/>
          </p:cNvSpPr>
          <p:nvPr>
            <p:ph idx="1"/>
          </p:nvPr>
        </p:nvSpPr>
        <p:spPr>
          <a:xfrm>
            <a:off x="615820" y="1480184"/>
            <a:ext cx="10142376" cy="4707255"/>
          </a:xfrm>
        </p:spPr>
        <p:txBody>
          <a:bodyPr>
            <a:normAutofit/>
          </a:bodyPr>
          <a:lstStyle/>
          <a:p>
            <a:pPr algn="l"/>
            <a:r>
              <a:rPr lang="en-US" b="0" i="0" dirty="0">
                <a:solidFill>
                  <a:schemeClr val="bg1">
                    <a:lumMod val="50000"/>
                  </a:schemeClr>
                </a:solidFill>
                <a:effectLst/>
                <a:latin typeface="Arial Black" panose="020B0A04020102020204" pitchFamily="34" charset="0"/>
              </a:rPr>
              <a:t>The biggest weak link in any organization’s cybersecurity architecture is, usually, the organization’s employees. Employees who aren’t aware of the </a:t>
            </a:r>
            <a:r>
              <a:rPr lang="en-US" b="0" i="0" dirty="0">
                <a:solidFill>
                  <a:schemeClr val="bg1">
                    <a:lumMod val="50000"/>
                  </a:schemeClr>
                </a:solidFill>
                <a:effectLst/>
                <a:latin typeface="Arial Black" panose="020B0A04020102020204" pitchFamily="34" charset="0"/>
                <a:hlinkClick r:id="rId2">
                  <a:extLst>
                    <a:ext uri="{A12FA001-AC4F-418D-AE19-62706E023703}">
                      <ahyp:hlinkClr xmlns:ahyp="http://schemas.microsoft.com/office/drawing/2018/hyperlinkcolor" val="tx"/>
                    </a:ext>
                  </a:extLst>
                </a:hlinkClick>
              </a:rPr>
              <a:t>various threats found online</a:t>
            </a:r>
            <a:r>
              <a:rPr lang="en-US" b="0" i="0" dirty="0">
                <a:solidFill>
                  <a:schemeClr val="bg1">
                    <a:lumMod val="50000"/>
                  </a:schemeClr>
                </a:solidFill>
                <a:effectLst/>
                <a:latin typeface="Arial Black" panose="020B0A04020102020204" pitchFamily="34" charset="0"/>
              </a:rPr>
              <a:t> may end up falling for phishing attacks, downloading viruses to their workstations, or using easy-to-guess passwords that let others hijack their user accounts.</a:t>
            </a:r>
          </a:p>
          <a:p>
            <a:pPr algn="l"/>
            <a:r>
              <a:rPr lang="en-US" b="0" i="0" dirty="0">
                <a:solidFill>
                  <a:schemeClr val="bg1">
                    <a:lumMod val="50000"/>
                  </a:schemeClr>
                </a:solidFill>
                <a:effectLst/>
                <a:latin typeface="Arial Black" panose="020B0A04020102020204" pitchFamily="34" charset="0"/>
              </a:rPr>
              <a:t>Cybersecurity awareness training helps to plug the biggest gaps in your workforce’s knowledge—letting them know what the risks are and how to identify some basic phishing attempts. This can help harden the human element of your workforce against online attacks.</a:t>
            </a:r>
          </a:p>
          <a:p>
            <a:pPr algn="l"/>
            <a:r>
              <a:rPr lang="en-US" b="0" i="0" dirty="0">
                <a:solidFill>
                  <a:schemeClr val="bg1">
                    <a:lumMod val="50000"/>
                  </a:schemeClr>
                </a:solidFill>
                <a:effectLst/>
                <a:latin typeface="Arial Black" panose="020B0A04020102020204" pitchFamily="34" charset="0"/>
              </a:rPr>
              <a:t>According to data cited by the </a:t>
            </a:r>
            <a:r>
              <a:rPr lang="en-US" b="0" i="0" dirty="0">
                <a:solidFill>
                  <a:schemeClr val="bg1">
                    <a:lumMod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Harvard Business Review</a:t>
            </a:r>
            <a:r>
              <a:rPr lang="en-US" b="0" i="0" dirty="0">
                <a:solidFill>
                  <a:schemeClr val="bg1">
                    <a:lumMod val="50000"/>
                  </a:schemeClr>
                </a:solidFill>
                <a:effectLst/>
                <a:latin typeface="Arial Black" panose="020B0A04020102020204" pitchFamily="34" charset="0"/>
              </a:rPr>
              <a:t>, “60% of all attacks were carried out by insiders. Of these attacks, three-quarters involved malicious intent, and one-quarter involved inadvertent actors.” Considering this, providing cybersecurity awareness training can help curtail a significant portion of cyberattacks.</a:t>
            </a:r>
          </a:p>
          <a:p>
            <a:endParaRPr lang="en-MY"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291550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F4D6-DC27-4320-AC5C-D31D3E3A0032}"/>
              </a:ext>
            </a:extLst>
          </p:cNvPr>
          <p:cNvSpPr>
            <a:spLocks noGrp="1"/>
          </p:cNvSpPr>
          <p:nvPr>
            <p:ph type="title"/>
          </p:nvPr>
        </p:nvSpPr>
        <p:spPr>
          <a:xfrm>
            <a:off x="128693" y="353736"/>
            <a:ext cx="11497249" cy="925802"/>
          </a:xfrm>
        </p:spPr>
        <p:txBody>
          <a:bodyPr>
            <a:normAutofit fontScale="90000"/>
          </a:bodyPr>
          <a:lstStyle/>
          <a:p>
            <a:r>
              <a:rPr lang="en-US" b="0" i="0" dirty="0">
                <a:solidFill>
                  <a:srgbClr val="92D050"/>
                </a:solidFill>
                <a:effectLst/>
                <a:latin typeface="Arial Black" panose="020B0A04020102020204" pitchFamily="34" charset="0"/>
              </a:rPr>
              <a:t>Limit User Access Privileges to the Minimum Necessary for Work</a:t>
            </a:r>
            <a:br>
              <a:rPr lang="en-US" b="0" i="0" dirty="0">
                <a:solidFill>
                  <a:srgbClr val="92D050"/>
                </a:solidFill>
                <a:effectLst/>
                <a:latin typeface="Arial Black" panose="020B0A04020102020204" pitchFamily="34" charset="0"/>
              </a:rPr>
            </a:b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D7D4963-FBE8-46A2-B90D-037F1AB1F9E5}"/>
              </a:ext>
            </a:extLst>
          </p:cNvPr>
          <p:cNvSpPr>
            <a:spLocks noGrp="1"/>
          </p:cNvSpPr>
          <p:nvPr>
            <p:ph idx="1"/>
          </p:nvPr>
        </p:nvSpPr>
        <p:spPr>
          <a:xfrm>
            <a:off x="635415" y="1731762"/>
            <a:ext cx="8862522" cy="4486882"/>
          </a:xfrm>
        </p:spPr>
        <p:txBody>
          <a:bodyPr>
            <a:normAutofit/>
          </a:bodyPr>
          <a:lstStyle/>
          <a:p>
            <a:pPr algn="l"/>
            <a:r>
              <a:rPr lang="en-US" b="0" i="0" dirty="0">
                <a:solidFill>
                  <a:srgbClr val="292929"/>
                </a:solidFill>
                <a:effectLst/>
                <a:latin typeface="Montserrat"/>
              </a:rPr>
              <a:t>If three-quarters of insider attacks are malicious, or carried out purposely by users with legitimate access, how can your organization prevent such attacks or limit their impact? One solution is to apply </a:t>
            </a:r>
            <a:r>
              <a:rPr lang="en-US" b="1" i="0" dirty="0">
                <a:solidFill>
                  <a:srgbClr val="FF0000"/>
                </a:solidFill>
                <a:effectLst/>
                <a:latin typeface="Montserrat"/>
              </a:rPr>
              <a:t>a policy of least privilege (POLP) </a:t>
            </a:r>
            <a:r>
              <a:rPr lang="en-US" b="0" i="0" dirty="0">
                <a:solidFill>
                  <a:srgbClr val="292929"/>
                </a:solidFill>
                <a:effectLst/>
                <a:latin typeface="Montserrat"/>
              </a:rPr>
              <a:t>to every user account on the network.</a:t>
            </a:r>
          </a:p>
          <a:p>
            <a:pPr algn="l"/>
            <a:r>
              <a:rPr lang="en-US" b="0" i="0" dirty="0">
                <a:solidFill>
                  <a:srgbClr val="292929"/>
                </a:solidFill>
                <a:effectLst/>
                <a:latin typeface="Montserrat"/>
              </a:rPr>
              <a:t>Under a POLP, users on the network are restricted to having only the </a:t>
            </a:r>
            <a:r>
              <a:rPr lang="en-US" b="0" i="0" dirty="0">
                <a:solidFill>
                  <a:schemeClr val="accent1"/>
                </a:solidFill>
                <a:effectLst/>
                <a:latin typeface="Montserrat"/>
              </a:rPr>
              <a:t>minimum level of access </a:t>
            </a:r>
            <a:r>
              <a:rPr lang="en-US" b="0" i="0" dirty="0">
                <a:solidFill>
                  <a:srgbClr val="292929"/>
                </a:solidFill>
                <a:effectLst/>
                <a:latin typeface="Montserrat"/>
              </a:rPr>
              <a:t>that they need to perform their </a:t>
            </a:r>
            <a:r>
              <a:rPr lang="en-US" b="0" i="0" dirty="0">
                <a:solidFill>
                  <a:srgbClr val="FF0000"/>
                </a:solidFill>
                <a:effectLst/>
                <a:latin typeface="Montserrat"/>
              </a:rPr>
              <a:t>core job function</a:t>
            </a:r>
            <a:r>
              <a:rPr lang="en-US" b="0" i="0" dirty="0">
                <a:solidFill>
                  <a:srgbClr val="292929"/>
                </a:solidFill>
                <a:effectLst/>
                <a:latin typeface="Montserrat"/>
              </a:rPr>
              <a:t>. The major benefit of this is that it helps to dramatically reduce the risk of an insider stealing data—especially if your network assets are strictly isolated from one another. </a:t>
            </a:r>
          </a:p>
          <a:p>
            <a:pPr algn="l"/>
            <a:r>
              <a:rPr lang="en-US" b="0" i="0" dirty="0">
                <a:solidFill>
                  <a:srgbClr val="292929"/>
                </a:solidFill>
                <a:effectLst/>
                <a:latin typeface="Montserrat"/>
              </a:rPr>
              <a:t>By limiting access, you can limit the amount of data an employee can compromise without having to breach other defenses—which gives your intrusion detection system (IDS) more of a chance to detect the abnormal activity.</a:t>
            </a:r>
          </a:p>
          <a:p>
            <a:pPr algn="l"/>
            <a:endParaRPr lang="en-US" dirty="0">
              <a:solidFill>
                <a:srgbClr val="292929"/>
              </a:solidFill>
              <a:latin typeface="Montserrat"/>
            </a:endParaRPr>
          </a:p>
          <a:p>
            <a:pPr marL="0" indent="0">
              <a:buNone/>
            </a:pPr>
            <a:endParaRPr lang="en-MY" dirty="0"/>
          </a:p>
        </p:txBody>
      </p:sp>
    </p:spTree>
    <p:extLst>
      <p:ext uri="{BB962C8B-B14F-4D97-AF65-F5344CB8AC3E}">
        <p14:creationId xmlns:p14="http://schemas.microsoft.com/office/powerpoint/2010/main" val="202656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5C6B-D159-4A93-A040-B4BBFA173637}"/>
              </a:ext>
            </a:extLst>
          </p:cNvPr>
          <p:cNvSpPr>
            <a:spLocks noGrp="1"/>
          </p:cNvSpPr>
          <p:nvPr>
            <p:ph type="title"/>
          </p:nvPr>
        </p:nvSpPr>
        <p:spPr/>
        <p:txBody>
          <a:bodyPr/>
          <a:lstStyle/>
          <a:p>
            <a:r>
              <a:rPr lang="en-US" b="0" i="0" dirty="0">
                <a:solidFill>
                  <a:srgbClr val="92D050"/>
                </a:solidFill>
                <a:effectLst/>
                <a:latin typeface="Arial Black" panose="020B0A04020102020204" pitchFamily="34" charset="0"/>
              </a:rPr>
              <a:t>Patch Your Software ASAP</a:t>
            </a: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2C5BA39-E787-4405-AF2F-3DF227B5826C}"/>
              </a:ext>
            </a:extLst>
          </p:cNvPr>
          <p:cNvSpPr>
            <a:spLocks noGrp="1"/>
          </p:cNvSpPr>
          <p:nvPr>
            <p:ph idx="1"/>
          </p:nvPr>
        </p:nvSpPr>
        <p:spPr>
          <a:xfrm>
            <a:off x="464674" y="1608333"/>
            <a:ext cx="9593726" cy="3880773"/>
          </a:xfrm>
        </p:spPr>
        <p:txBody>
          <a:bodyPr>
            <a:normAutofit/>
          </a:bodyPr>
          <a:lstStyle/>
          <a:p>
            <a:pPr algn="l"/>
            <a:r>
              <a:rPr lang="en-US" b="0" i="0" dirty="0">
                <a:solidFill>
                  <a:schemeClr val="bg1">
                    <a:lumMod val="50000"/>
                  </a:schemeClr>
                </a:solidFill>
                <a:effectLst/>
                <a:latin typeface="Arial Black" panose="020B0A04020102020204" pitchFamily="34" charset="0"/>
              </a:rPr>
              <a:t>Another major security vulnerability is unpatched software on the network. Companies are constantly finding and fixing security flaws in their software and systems—flaws that give hackers a way past otherwise solid defenses.</a:t>
            </a:r>
          </a:p>
          <a:p>
            <a:pPr algn="l"/>
            <a:r>
              <a:rPr lang="en-US" dirty="0">
                <a:solidFill>
                  <a:schemeClr val="bg1">
                    <a:lumMod val="50000"/>
                  </a:schemeClr>
                </a:solidFill>
                <a:latin typeface="Arial Black" panose="020B0A04020102020204" pitchFamily="34" charset="0"/>
              </a:rPr>
              <a:t>Example, t</a:t>
            </a:r>
            <a:r>
              <a:rPr lang="en-US" b="0" i="0" dirty="0">
                <a:solidFill>
                  <a:schemeClr val="bg1">
                    <a:lumMod val="50000"/>
                  </a:schemeClr>
                </a:solidFill>
                <a:effectLst/>
                <a:latin typeface="Arial Black" panose="020B0A04020102020204" pitchFamily="34" charset="0"/>
              </a:rPr>
              <a:t>he “zero-day” exploit Microsoft software.”</a:t>
            </a:r>
          </a:p>
          <a:p>
            <a:pPr algn="l"/>
            <a:r>
              <a:rPr lang="en-US" b="0" i="0" dirty="0">
                <a:solidFill>
                  <a:schemeClr val="bg1">
                    <a:lumMod val="50000"/>
                  </a:schemeClr>
                </a:solidFill>
                <a:effectLst/>
                <a:latin typeface="Arial Black" panose="020B0A04020102020204" pitchFamily="34" charset="0"/>
              </a:rPr>
              <a:t>So, one of your top priorities after a security audit is to look at the list of software on each of your network assets and make sure that they all have the most recent security patches—especially if the software version is years out of date. If you have software that is no longer supported by the original developer, it may be time to uninstall that software and replace it with a newer program that has up-to-date protection.</a:t>
            </a:r>
          </a:p>
          <a:p>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FF15B70D-2877-4083-BB99-339813091282}"/>
              </a:ext>
            </a:extLst>
          </p:cNvPr>
          <p:cNvSpPr txBox="1"/>
          <p:nvPr/>
        </p:nvSpPr>
        <p:spPr>
          <a:xfrm>
            <a:off x="838200" y="5853797"/>
            <a:ext cx="7983083" cy="646331"/>
          </a:xfrm>
          <a:prstGeom prst="rect">
            <a:avLst/>
          </a:prstGeom>
          <a:noFill/>
        </p:spPr>
        <p:txBody>
          <a:bodyPr wrap="none" rtlCol="0">
            <a:spAutoFit/>
          </a:bodyPr>
          <a:lstStyle/>
          <a:p>
            <a:r>
              <a:rPr lang="en-MY" dirty="0"/>
              <a:t>* Zero-day </a:t>
            </a:r>
            <a:r>
              <a:rPr lang="en-US" b="0" i="0" dirty="0">
                <a:solidFill>
                  <a:srgbClr val="4D5156"/>
                </a:solidFill>
                <a:effectLst/>
                <a:latin typeface="arial" panose="020B0604020202020204" pitchFamily="34" charset="0"/>
              </a:rPr>
              <a:t>A zero-day vulnerability is a computer-software vulnerability that is </a:t>
            </a:r>
          </a:p>
          <a:p>
            <a:r>
              <a:rPr lang="en-US" b="0" i="0" dirty="0">
                <a:solidFill>
                  <a:srgbClr val="4D5156"/>
                </a:solidFill>
                <a:effectLst/>
                <a:latin typeface="arial" panose="020B0604020202020204" pitchFamily="34" charset="0"/>
              </a:rPr>
              <a:t>unknown to those who should be interested in mitigating the vulnerability.</a:t>
            </a:r>
            <a:endParaRPr lang="en-MY" dirty="0"/>
          </a:p>
        </p:txBody>
      </p:sp>
    </p:spTree>
    <p:extLst>
      <p:ext uri="{BB962C8B-B14F-4D97-AF65-F5344CB8AC3E}">
        <p14:creationId xmlns:p14="http://schemas.microsoft.com/office/powerpoint/2010/main" val="357652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7AE3-C352-4E23-B0C9-B8AC3E03AA38}"/>
              </a:ext>
            </a:extLst>
          </p:cNvPr>
          <p:cNvSpPr>
            <a:spLocks noGrp="1"/>
          </p:cNvSpPr>
          <p:nvPr>
            <p:ph type="title"/>
          </p:nvPr>
        </p:nvSpPr>
        <p:spPr/>
        <p:txBody>
          <a:bodyPr/>
          <a:lstStyle/>
          <a:p>
            <a:r>
              <a:rPr lang="en-US" b="0" i="0" dirty="0">
                <a:solidFill>
                  <a:srgbClr val="92D050"/>
                </a:solidFill>
                <a:effectLst/>
                <a:latin typeface="Arial Black" panose="020B0A04020102020204" pitchFamily="34" charset="0"/>
              </a:rPr>
              <a:t>Review Your Cybersecurity Tools</a:t>
            </a: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858C047-0CDD-4869-9F68-44183FD2DB31}"/>
              </a:ext>
            </a:extLst>
          </p:cNvPr>
          <p:cNvSpPr>
            <a:spLocks noGrp="1"/>
          </p:cNvSpPr>
          <p:nvPr>
            <p:ph idx="1"/>
          </p:nvPr>
        </p:nvSpPr>
        <p:spPr/>
        <p:txBody>
          <a:bodyPr>
            <a:normAutofit/>
          </a:bodyPr>
          <a:lstStyle/>
          <a:p>
            <a:pPr algn="l"/>
            <a:r>
              <a:rPr lang="en-US" b="0" i="0" dirty="0">
                <a:solidFill>
                  <a:schemeClr val="bg1">
                    <a:lumMod val="50000"/>
                  </a:schemeClr>
                </a:solidFill>
                <a:effectLst/>
                <a:latin typeface="Arial Black" panose="020B0A04020102020204" pitchFamily="34" charset="0"/>
              </a:rPr>
              <a:t>Does your organization have the right tools in place to sufficiently mitigate your network’s cybersecurity risks? While you don’t have to pick up every cybersecurity tool on the market to protect your business’ network infrastructure, you should at least cover the basics needed for mitigating risks and covering the regulatory obligations specific to your industry.</a:t>
            </a:r>
          </a:p>
          <a:p>
            <a:pPr algn="l"/>
            <a:r>
              <a:rPr lang="en-US" b="0" i="0" dirty="0">
                <a:solidFill>
                  <a:schemeClr val="bg1">
                    <a:lumMod val="50000"/>
                  </a:schemeClr>
                </a:solidFill>
                <a:effectLst/>
                <a:latin typeface="Arial Black" panose="020B0A04020102020204" pitchFamily="34" charset="0"/>
              </a:rPr>
              <a:t>compiled a list of the various assets on your network—including the individual cybersecurity tools on the network (firewalls, IDS/IPS, antivirus, remote backups, etc.) that you can use to respond to your biggest threats.</a:t>
            </a:r>
          </a:p>
          <a:p>
            <a:endParaRPr lang="en-MY" dirty="0">
              <a:solidFill>
                <a:schemeClr val="bg1">
                  <a:lumMod val="50000"/>
                </a:schemeClr>
              </a:solidFill>
              <a:latin typeface="Arial Black" panose="020B0A04020102020204" pitchFamily="34" charset="0"/>
            </a:endParaRPr>
          </a:p>
        </p:txBody>
      </p:sp>
    </p:spTree>
    <p:extLst>
      <p:ext uri="{BB962C8B-B14F-4D97-AF65-F5344CB8AC3E}">
        <p14:creationId xmlns:p14="http://schemas.microsoft.com/office/powerpoint/2010/main" val="19797946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2396</TotalTime>
  <Words>5888</Words>
  <Application>Microsoft Office PowerPoint</Application>
  <PresentationFormat>Widescreen</PresentationFormat>
  <Paragraphs>260</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vt:lpstr>
      <vt:lpstr>Arial Black</vt:lpstr>
      <vt:lpstr>Montserrat</vt:lpstr>
      <vt:lpstr>Trebuchet MS</vt:lpstr>
      <vt:lpstr>Wingdings 3</vt:lpstr>
      <vt:lpstr>Facet</vt:lpstr>
      <vt:lpstr>   Lecture 10 Securing the Network Infrastructure</vt:lpstr>
      <vt:lpstr>Securing the Network Infrastructure</vt:lpstr>
      <vt:lpstr>Introduction to Network Infrastructure Security </vt:lpstr>
      <vt:lpstr>5 Critical Steps for Securing a Network Infrastructure </vt:lpstr>
      <vt:lpstr>Running a Network Security Audit </vt:lpstr>
      <vt:lpstr>Conduct Cybersecurity Awareness Training</vt:lpstr>
      <vt:lpstr>Limit User Access Privileges to the Minimum Necessary for Work </vt:lpstr>
      <vt:lpstr>Patch Your Software ASAP</vt:lpstr>
      <vt:lpstr>Review Your Cybersecurity Tools</vt:lpstr>
      <vt:lpstr>Physical Security Controls</vt:lpstr>
      <vt:lpstr>Physical Media Selection</vt:lpstr>
      <vt:lpstr>Network Topography</vt:lpstr>
      <vt:lpstr>Physical Device Security</vt:lpstr>
      <vt:lpstr>Physical Device Security: Physical Location</vt:lpstr>
      <vt:lpstr>Physical Device Security: Physical Location</vt:lpstr>
      <vt:lpstr>Physical Device Security: Physical Access</vt:lpstr>
      <vt:lpstr>Physical Device Security: Physical Access</vt:lpstr>
      <vt:lpstr>Physical Device Security: Environmental Safeguards</vt:lpstr>
      <vt:lpstr>Logical Access Control</vt:lpstr>
      <vt:lpstr>PowerPoint Presentation</vt:lpstr>
      <vt:lpstr>Passwords  guidelines </vt:lpstr>
      <vt:lpstr>PowerPoint Presentation</vt:lpstr>
      <vt:lpstr>Infrastructure and Data Integrity</vt:lpstr>
      <vt:lpstr>Firewalls</vt:lpstr>
      <vt:lpstr>Firewalls</vt:lpstr>
      <vt:lpstr>Firewalls</vt:lpstr>
      <vt:lpstr>Firewalls: traffic flow control </vt:lpstr>
      <vt:lpstr>Firewalls: traffic flow control </vt:lpstr>
      <vt:lpstr>Firewalls: traffic flow control </vt:lpstr>
      <vt:lpstr>Network Services</vt:lpstr>
      <vt:lpstr>Securing the Switch </vt:lpstr>
      <vt:lpstr>PowerPoint Presentation</vt:lpstr>
      <vt:lpstr>Securing the Switch</vt:lpstr>
      <vt:lpstr>Securing the Router</vt:lpstr>
      <vt:lpstr>Wireless router</vt:lpstr>
      <vt:lpstr>PowerPoint Presentation</vt:lpstr>
      <vt:lpstr>PowerPoint Presentation</vt:lpstr>
      <vt:lpstr>How to set up Wi-Fi router securely: The specifics</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ITT565 Week14 Securing the Network Infrastructure</dc:title>
  <dc:creator>SITI ARPAH BINTI AHMAD</dc:creator>
  <cp:lastModifiedBy>NOR AZIMAH KHALID</cp:lastModifiedBy>
  <cp:revision>79</cp:revision>
  <dcterms:created xsi:type="dcterms:W3CDTF">2021-01-14T22:18:20Z</dcterms:created>
  <dcterms:modified xsi:type="dcterms:W3CDTF">2023-03-16T03:55:13Z</dcterms:modified>
</cp:coreProperties>
</file>