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86" r:id="rId4"/>
    <p:sldId id="290" r:id="rId5"/>
    <p:sldId id="263" r:id="rId6"/>
    <p:sldId id="261" r:id="rId7"/>
    <p:sldId id="262" r:id="rId8"/>
    <p:sldId id="287"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89" r:id="rId23"/>
    <p:sldId id="277" r:id="rId24"/>
    <p:sldId id="278" r:id="rId25"/>
    <p:sldId id="279" r:id="rId26"/>
    <p:sldId id="281" r:id="rId27"/>
    <p:sldId id="280" r:id="rId28"/>
    <p:sldId id="284" r:id="rId29"/>
    <p:sldId id="288"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7" autoAdjust="0"/>
    <p:restoredTop sz="94660"/>
  </p:normalViewPr>
  <p:slideViewPr>
    <p:cSldViewPr snapToGrid="0">
      <p:cViewPr varScale="1">
        <p:scale>
          <a:sx n="82" d="100"/>
          <a:sy n="82" d="100"/>
        </p:scale>
        <p:origin x="41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0C5E782-87F6-4A1B-A680-3D8551103078}" type="datetimeFigureOut">
              <a:rPr lang="en-MY" smtClean="0"/>
              <a:t>18/10/2022</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5D77E282-BCC1-4086-8436-720FCE8AA33E}" type="slidenum">
              <a:rPr lang="en-MY" smtClean="0"/>
              <a:t>‹#›</a:t>
            </a:fld>
            <a:endParaRPr lang="en-MY"/>
          </a:p>
        </p:txBody>
      </p:sp>
    </p:spTree>
    <p:extLst>
      <p:ext uri="{BB962C8B-B14F-4D97-AF65-F5344CB8AC3E}">
        <p14:creationId xmlns:p14="http://schemas.microsoft.com/office/powerpoint/2010/main" val="31086393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0C5E782-87F6-4A1B-A680-3D8551103078}" type="datetimeFigureOut">
              <a:rPr lang="en-MY" smtClean="0"/>
              <a:t>18/10/2022</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5D77E282-BCC1-4086-8436-720FCE8AA33E}" type="slidenum">
              <a:rPr lang="en-MY" smtClean="0"/>
              <a:t>‹#›</a:t>
            </a:fld>
            <a:endParaRPr lang="en-MY"/>
          </a:p>
        </p:txBody>
      </p:sp>
    </p:spTree>
    <p:extLst>
      <p:ext uri="{BB962C8B-B14F-4D97-AF65-F5344CB8AC3E}">
        <p14:creationId xmlns:p14="http://schemas.microsoft.com/office/powerpoint/2010/main" val="24835732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0C5E782-87F6-4A1B-A680-3D8551103078}" type="datetimeFigureOut">
              <a:rPr lang="en-MY" smtClean="0"/>
              <a:t>18/10/2022</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5D77E282-BCC1-4086-8436-720FCE8AA33E}" type="slidenum">
              <a:rPr lang="en-MY" smtClean="0"/>
              <a:t>‹#›</a:t>
            </a:fld>
            <a:endParaRPr lang="en-MY"/>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4817143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0C5E782-87F6-4A1B-A680-3D8551103078}" type="datetimeFigureOut">
              <a:rPr lang="en-MY" smtClean="0"/>
              <a:t>18/10/2022</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5D77E282-BCC1-4086-8436-720FCE8AA33E}" type="slidenum">
              <a:rPr lang="en-MY" smtClean="0"/>
              <a:t>‹#›</a:t>
            </a:fld>
            <a:endParaRPr lang="en-MY"/>
          </a:p>
        </p:txBody>
      </p:sp>
    </p:spTree>
    <p:extLst>
      <p:ext uri="{BB962C8B-B14F-4D97-AF65-F5344CB8AC3E}">
        <p14:creationId xmlns:p14="http://schemas.microsoft.com/office/powerpoint/2010/main" val="2538489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0C5E782-87F6-4A1B-A680-3D8551103078}" type="datetimeFigureOut">
              <a:rPr lang="en-MY" smtClean="0"/>
              <a:t>18/10/2022</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5D77E282-BCC1-4086-8436-720FCE8AA33E}" type="slidenum">
              <a:rPr lang="en-MY" smtClean="0"/>
              <a:t>‹#›</a:t>
            </a:fld>
            <a:endParaRPr lang="en-MY"/>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384096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0C5E782-87F6-4A1B-A680-3D8551103078}" type="datetimeFigureOut">
              <a:rPr lang="en-MY" smtClean="0"/>
              <a:t>18/10/2022</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5D77E282-BCC1-4086-8436-720FCE8AA33E}" type="slidenum">
              <a:rPr lang="en-MY" smtClean="0"/>
              <a:t>‹#›</a:t>
            </a:fld>
            <a:endParaRPr lang="en-MY"/>
          </a:p>
        </p:txBody>
      </p:sp>
    </p:spTree>
    <p:extLst>
      <p:ext uri="{BB962C8B-B14F-4D97-AF65-F5344CB8AC3E}">
        <p14:creationId xmlns:p14="http://schemas.microsoft.com/office/powerpoint/2010/main" val="22969047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C5E782-87F6-4A1B-A680-3D8551103078}" type="datetimeFigureOut">
              <a:rPr lang="en-MY" smtClean="0"/>
              <a:t>18/10/2022</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5D77E282-BCC1-4086-8436-720FCE8AA33E}" type="slidenum">
              <a:rPr lang="en-MY" smtClean="0"/>
              <a:t>‹#›</a:t>
            </a:fld>
            <a:endParaRPr lang="en-MY"/>
          </a:p>
        </p:txBody>
      </p:sp>
    </p:spTree>
    <p:extLst>
      <p:ext uri="{BB962C8B-B14F-4D97-AF65-F5344CB8AC3E}">
        <p14:creationId xmlns:p14="http://schemas.microsoft.com/office/powerpoint/2010/main" val="445162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C5E782-87F6-4A1B-A680-3D8551103078}" type="datetimeFigureOut">
              <a:rPr lang="en-MY" smtClean="0"/>
              <a:t>18/10/2022</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5D77E282-BCC1-4086-8436-720FCE8AA33E}" type="slidenum">
              <a:rPr lang="en-MY" smtClean="0"/>
              <a:t>‹#›</a:t>
            </a:fld>
            <a:endParaRPr lang="en-MY"/>
          </a:p>
        </p:txBody>
      </p:sp>
    </p:spTree>
    <p:extLst>
      <p:ext uri="{BB962C8B-B14F-4D97-AF65-F5344CB8AC3E}">
        <p14:creationId xmlns:p14="http://schemas.microsoft.com/office/powerpoint/2010/main" val="14748651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C5E782-87F6-4A1B-A680-3D8551103078}" type="datetimeFigureOut">
              <a:rPr lang="en-MY" smtClean="0"/>
              <a:t>18/10/2022</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5D77E282-BCC1-4086-8436-720FCE8AA33E}" type="slidenum">
              <a:rPr lang="en-MY" smtClean="0"/>
              <a:t>‹#›</a:t>
            </a:fld>
            <a:endParaRPr lang="en-MY"/>
          </a:p>
        </p:txBody>
      </p:sp>
    </p:spTree>
    <p:extLst>
      <p:ext uri="{BB962C8B-B14F-4D97-AF65-F5344CB8AC3E}">
        <p14:creationId xmlns:p14="http://schemas.microsoft.com/office/powerpoint/2010/main" val="33447873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0C5E782-87F6-4A1B-A680-3D8551103078}" type="datetimeFigureOut">
              <a:rPr lang="en-MY" smtClean="0"/>
              <a:t>18/10/2022</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5D77E282-BCC1-4086-8436-720FCE8AA33E}" type="slidenum">
              <a:rPr lang="en-MY" smtClean="0"/>
              <a:t>‹#›</a:t>
            </a:fld>
            <a:endParaRPr lang="en-MY"/>
          </a:p>
        </p:txBody>
      </p:sp>
    </p:spTree>
    <p:extLst>
      <p:ext uri="{BB962C8B-B14F-4D97-AF65-F5344CB8AC3E}">
        <p14:creationId xmlns:p14="http://schemas.microsoft.com/office/powerpoint/2010/main" val="25617811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0C5E782-87F6-4A1B-A680-3D8551103078}" type="datetimeFigureOut">
              <a:rPr lang="en-MY" smtClean="0"/>
              <a:t>18/10/2022</a:t>
            </a:fld>
            <a:endParaRPr lang="en-MY"/>
          </a:p>
        </p:txBody>
      </p:sp>
      <p:sp>
        <p:nvSpPr>
          <p:cNvPr id="6" name="Footer Placeholder 5"/>
          <p:cNvSpPr>
            <a:spLocks noGrp="1"/>
          </p:cNvSpPr>
          <p:nvPr>
            <p:ph type="ftr" sz="quarter" idx="11"/>
          </p:nvPr>
        </p:nvSpPr>
        <p:spPr/>
        <p:txBody>
          <a:bodyPr/>
          <a:lstStyle/>
          <a:p>
            <a:endParaRPr lang="en-MY"/>
          </a:p>
        </p:txBody>
      </p:sp>
      <p:sp>
        <p:nvSpPr>
          <p:cNvPr id="7" name="Slide Number Placeholder 6"/>
          <p:cNvSpPr>
            <a:spLocks noGrp="1"/>
          </p:cNvSpPr>
          <p:nvPr>
            <p:ph type="sldNum" sz="quarter" idx="12"/>
          </p:nvPr>
        </p:nvSpPr>
        <p:spPr/>
        <p:txBody>
          <a:bodyPr/>
          <a:lstStyle/>
          <a:p>
            <a:fld id="{5D77E282-BCC1-4086-8436-720FCE8AA33E}" type="slidenum">
              <a:rPr lang="en-MY" smtClean="0"/>
              <a:t>‹#›</a:t>
            </a:fld>
            <a:endParaRPr lang="en-MY"/>
          </a:p>
        </p:txBody>
      </p:sp>
    </p:spTree>
    <p:extLst>
      <p:ext uri="{BB962C8B-B14F-4D97-AF65-F5344CB8AC3E}">
        <p14:creationId xmlns:p14="http://schemas.microsoft.com/office/powerpoint/2010/main" val="41552692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0C5E782-87F6-4A1B-A680-3D8551103078}" type="datetimeFigureOut">
              <a:rPr lang="en-MY" smtClean="0"/>
              <a:t>18/10/2022</a:t>
            </a:fld>
            <a:endParaRPr lang="en-MY"/>
          </a:p>
        </p:txBody>
      </p:sp>
      <p:sp>
        <p:nvSpPr>
          <p:cNvPr id="8" name="Footer Placeholder 7"/>
          <p:cNvSpPr>
            <a:spLocks noGrp="1"/>
          </p:cNvSpPr>
          <p:nvPr>
            <p:ph type="ftr" sz="quarter" idx="11"/>
          </p:nvPr>
        </p:nvSpPr>
        <p:spPr/>
        <p:txBody>
          <a:bodyPr/>
          <a:lstStyle/>
          <a:p>
            <a:endParaRPr lang="en-MY"/>
          </a:p>
        </p:txBody>
      </p:sp>
      <p:sp>
        <p:nvSpPr>
          <p:cNvPr id="9" name="Slide Number Placeholder 8"/>
          <p:cNvSpPr>
            <a:spLocks noGrp="1"/>
          </p:cNvSpPr>
          <p:nvPr>
            <p:ph type="sldNum" sz="quarter" idx="12"/>
          </p:nvPr>
        </p:nvSpPr>
        <p:spPr/>
        <p:txBody>
          <a:bodyPr/>
          <a:lstStyle/>
          <a:p>
            <a:fld id="{5D77E282-BCC1-4086-8436-720FCE8AA33E}" type="slidenum">
              <a:rPr lang="en-MY" smtClean="0"/>
              <a:t>‹#›</a:t>
            </a:fld>
            <a:endParaRPr lang="en-MY"/>
          </a:p>
        </p:txBody>
      </p:sp>
    </p:spTree>
    <p:extLst>
      <p:ext uri="{BB962C8B-B14F-4D97-AF65-F5344CB8AC3E}">
        <p14:creationId xmlns:p14="http://schemas.microsoft.com/office/powerpoint/2010/main" val="27816399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0C5E782-87F6-4A1B-A680-3D8551103078}" type="datetimeFigureOut">
              <a:rPr lang="en-MY" smtClean="0"/>
              <a:t>18/10/2022</a:t>
            </a:fld>
            <a:endParaRPr lang="en-MY"/>
          </a:p>
        </p:txBody>
      </p:sp>
      <p:sp>
        <p:nvSpPr>
          <p:cNvPr id="4" name="Footer Placeholder 3"/>
          <p:cNvSpPr>
            <a:spLocks noGrp="1"/>
          </p:cNvSpPr>
          <p:nvPr>
            <p:ph type="ftr" sz="quarter" idx="11"/>
          </p:nvPr>
        </p:nvSpPr>
        <p:spPr/>
        <p:txBody>
          <a:bodyPr/>
          <a:lstStyle/>
          <a:p>
            <a:endParaRPr lang="en-MY"/>
          </a:p>
        </p:txBody>
      </p:sp>
      <p:sp>
        <p:nvSpPr>
          <p:cNvPr id="5" name="Slide Number Placeholder 4"/>
          <p:cNvSpPr>
            <a:spLocks noGrp="1"/>
          </p:cNvSpPr>
          <p:nvPr>
            <p:ph type="sldNum" sz="quarter" idx="12"/>
          </p:nvPr>
        </p:nvSpPr>
        <p:spPr/>
        <p:txBody>
          <a:bodyPr/>
          <a:lstStyle/>
          <a:p>
            <a:fld id="{5D77E282-BCC1-4086-8436-720FCE8AA33E}" type="slidenum">
              <a:rPr lang="en-MY" smtClean="0"/>
              <a:t>‹#›</a:t>
            </a:fld>
            <a:endParaRPr lang="en-MY"/>
          </a:p>
        </p:txBody>
      </p:sp>
    </p:spTree>
    <p:extLst>
      <p:ext uri="{BB962C8B-B14F-4D97-AF65-F5344CB8AC3E}">
        <p14:creationId xmlns:p14="http://schemas.microsoft.com/office/powerpoint/2010/main" val="17515464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0C5E782-87F6-4A1B-A680-3D8551103078}" type="datetimeFigureOut">
              <a:rPr lang="en-MY" smtClean="0"/>
              <a:t>18/10/2022</a:t>
            </a:fld>
            <a:endParaRPr lang="en-MY"/>
          </a:p>
        </p:txBody>
      </p:sp>
      <p:sp>
        <p:nvSpPr>
          <p:cNvPr id="3" name="Footer Placeholder 2"/>
          <p:cNvSpPr>
            <a:spLocks noGrp="1"/>
          </p:cNvSpPr>
          <p:nvPr>
            <p:ph type="ftr" sz="quarter" idx="11"/>
          </p:nvPr>
        </p:nvSpPr>
        <p:spPr/>
        <p:txBody>
          <a:bodyPr/>
          <a:lstStyle/>
          <a:p>
            <a:endParaRPr lang="en-MY"/>
          </a:p>
        </p:txBody>
      </p:sp>
      <p:sp>
        <p:nvSpPr>
          <p:cNvPr id="4" name="Slide Number Placeholder 3"/>
          <p:cNvSpPr>
            <a:spLocks noGrp="1"/>
          </p:cNvSpPr>
          <p:nvPr>
            <p:ph type="sldNum" sz="quarter" idx="12"/>
          </p:nvPr>
        </p:nvSpPr>
        <p:spPr/>
        <p:txBody>
          <a:bodyPr/>
          <a:lstStyle/>
          <a:p>
            <a:fld id="{5D77E282-BCC1-4086-8436-720FCE8AA33E}" type="slidenum">
              <a:rPr lang="en-MY" smtClean="0"/>
              <a:t>‹#›</a:t>
            </a:fld>
            <a:endParaRPr lang="en-MY"/>
          </a:p>
        </p:txBody>
      </p:sp>
    </p:spTree>
    <p:extLst>
      <p:ext uri="{BB962C8B-B14F-4D97-AF65-F5344CB8AC3E}">
        <p14:creationId xmlns:p14="http://schemas.microsoft.com/office/powerpoint/2010/main" val="36319145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0C5E782-87F6-4A1B-A680-3D8551103078}" type="datetimeFigureOut">
              <a:rPr lang="en-MY" smtClean="0"/>
              <a:t>18/10/2022</a:t>
            </a:fld>
            <a:endParaRPr lang="en-MY"/>
          </a:p>
        </p:txBody>
      </p:sp>
      <p:sp>
        <p:nvSpPr>
          <p:cNvPr id="6" name="Footer Placeholder 5"/>
          <p:cNvSpPr>
            <a:spLocks noGrp="1"/>
          </p:cNvSpPr>
          <p:nvPr>
            <p:ph type="ftr" sz="quarter" idx="11"/>
          </p:nvPr>
        </p:nvSpPr>
        <p:spPr/>
        <p:txBody>
          <a:bodyPr/>
          <a:lstStyle/>
          <a:p>
            <a:endParaRPr lang="en-MY"/>
          </a:p>
        </p:txBody>
      </p:sp>
      <p:sp>
        <p:nvSpPr>
          <p:cNvPr id="7" name="Slide Number Placeholder 6"/>
          <p:cNvSpPr>
            <a:spLocks noGrp="1"/>
          </p:cNvSpPr>
          <p:nvPr>
            <p:ph type="sldNum" sz="quarter" idx="12"/>
          </p:nvPr>
        </p:nvSpPr>
        <p:spPr/>
        <p:txBody>
          <a:bodyPr/>
          <a:lstStyle/>
          <a:p>
            <a:fld id="{5D77E282-BCC1-4086-8436-720FCE8AA33E}" type="slidenum">
              <a:rPr lang="en-MY" smtClean="0"/>
              <a:t>‹#›</a:t>
            </a:fld>
            <a:endParaRPr lang="en-MY"/>
          </a:p>
        </p:txBody>
      </p:sp>
    </p:spTree>
    <p:extLst>
      <p:ext uri="{BB962C8B-B14F-4D97-AF65-F5344CB8AC3E}">
        <p14:creationId xmlns:p14="http://schemas.microsoft.com/office/powerpoint/2010/main" val="218802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0C5E782-87F6-4A1B-A680-3D8551103078}" type="datetimeFigureOut">
              <a:rPr lang="en-MY" smtClean="0"/>
              <a:t>18/10/2022</a:t>
            </a:fld>
            <a:endParaRPr lang="en-MY"/>
          </a:p>
        </p:txBody>
      </p:sp>
      <p:sp>
        <p:nvSpPr>
          <p:cNvPr id="6" name="Footer Placeholder 5"/>
          <p:cNvSpPr>
            <a:spLocks noGrp="1"/>
          </p:cNvSpPr>
          <p:nvPr>
            <p:ph type="ftr" sz="quarter" idx="11"/>
          </p:nvPr>
        </p:nvSpPr>
        <p:spPr/>
        <p:txBody>
          <a:bodyPr/>
          <a:lstStyle/>
          <a:p>
            <a:endParaRPr lang="en-MY"/>
          </a:p>
        </p:txBody>
      </p:sp>
      <p:sp>
        <p:nvSpPr>
          <p:cNvPr id="7" name="Slide Number Placeholder 6"/>
          <p:cNvSpPr>
            <a:spLocks noGrp="1"/>
          </p:cNvSpPr>
          <p:nvPr>
            <p:ph type="sldNum" sz="quarter" idx="12"/>
          </p:nvPr>
        </p:nvSpPr>
        <p:spPr/>
        <p:txBody>
          <a:bodyPr/>
          <a:lstStyle/>
          <a:p>
            <a:fld id="{5D77E282-BCC1-4086-8436-720FCE8AA33E}" type="slidenum">
              <a:rPr lang="en-MY" smtClean="0"/>
              <a:t>‹#›</a:t>
            </a:fld>
            <a:endParaRPr lang="en-MY"/>
          </a:p>
        </p:txBody>
      </p:sp>
    </p:spTree>
    <p:extLst>
      <p:ext uri="{BB962C8B-B14F-4D97-AF65-F5344CB8AC3E}">
        <p14:creationId xmlns:p14="http://schemas.microsoft.com/office/powerpoint/2010/main" val="1255174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0C5E782-87F6-4A1B-A680-3D8551103078}" type="datetimeFigureOut">
              <a:rPr lang="en-MY" smtClean="0"/>
              <a:t>18/10/2022</a:t>
            </a:fld>
            <a:endParaRPr lang="en-MY"/>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MY"/>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5D77E282-BCC1-4086-8436-720FCE8AA33E}" type="slidenum">
              <a:rPr lang="en-MY" smtClean="0"/>
              <a:t>‹#›</a:t>
            </a:fld>
            <a:endParaRPr lang="en-MY"/>
          </a:p>
        </p:txBody>
      </p:sp>
    </p:spTree>
    <p:extLst>
      <p:ext uri="{BB962C8B-B14F-4D97-AF65-F5344CB8AC3E}">
        <p14:creationId xmlns:p14="http://schemas.microsoft.com/office/powerpoint/2010/main" val="365715546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87D0B-D321-49ED-8747-2C376CD6D3DF}"/>
              </a:ext>
            </a:extLst>
          </p:cNvPr>
          <p:cNvSpPr>
            <a:spLocks noGrp="1"/>
          </p:cNvSpPr>
          <p:nvPr>
            <p:ph type="ctrTitle"/>
          </p:nvPr>
        </p:nvSpPr>
        <p:spPr>
          <a:xfrm>
            <a:off x="1691795" y="1579418"/>
            <a:ext cx="7766936" cy="2669309"/>
          </a:xfrm>
        </p:spPr>
        <p:txBody>
          <a:bodyPr>
            <a:noAutofit/>
          </a:bodyPr>
          <a:lstStyle/>
          <a:p>
            <a:pPr algn="ctr"/>
            <a:r>
              <a:rPr lang="en-MY" sz="3600" dirty="0">
                <a:solidFill>
                  <a:schemeClr val="tx1"/>
                </a:solidFill>
                <a:latin typeface="Arial Black" panose="020B0A04020102020204" pitchFamily="34" charset="0"/>
              </a:rPr>
              <a:t>ITT565</a:t>
            </a:r>
            <a:br>
              <a:rPr lang="en-US" sz="3600" dirty="0">
                <a:solidFill>
                  <a:schemeClr val="tx1"/>
                </a:solidFill>
                <a:latin typeface="Arial Black" panose="020B0A04020102020204" pitchFamily="34" charset="0"/>
              </a:rPr>
            </a:br>
            <a:r>
              <a:rPr lang="en-US" sz="3600" dirty="0">
                <a:solidFill>
                  <a:schemeClr val="tx1"/>
                </a:solidFill>
                <a:latin typeface="Arial Black" panose="020B0A04020102020204" pitchFamily="34" charset="0"/>
              </a:rPr>
              <a:t>Chapter 2</a:t>
            </a:r>
            <a:br>
              <a:rPr lang="en-US" sz="3600" dirty="0">
                <a:solidFill>
                  <a:schemeClr val="tx1"/>
                </a:solidFill>
                <a:latin typeface="Arial Black" panose="020B0A04020102020204" pitchFamily="34" charset="0"/>
              </a:rPr>
            </a:br>
            <a:r>
              <a:rPr lang="fr-FR" sz="3600" b="1" dirty="0">
                <a:solidFill>
                  <a:schemeClr val="tx1">
                    <a:lumMod val="50000"/>
                    <a:lumOff val="50000"/>
                  </a:schemeClr>
                </a:solidFill>
                <a:latin typeface="Arial Black" panose="020B0A04020102020204" pitchFamily="34" charset="0"/>
              </a:rPr>
              <a:t>Server management and maintenance</a:t>
            </a:r>
            <a:endParaRPr lang="en-MY" sz="3600" b="1" dirty="0">
              <a:solidFill>
                <a:schemeClr val="tx1">
                  <a:lumMod val="50000"/>
                  <a:lumOff val="50000"/>
                </a:schemeClr>
              </a:solidFill>
              <a:latin typeface="Arial Black" panose="020B0A04020102020204" pitchFamily="34" charset="0"/>
            </a:endParaRPr>
          </a:p>
        </p:txBody>
      </p:sp>
    </p:spTree>
    <p:extLst>
      <p:ext uri="{BB962C8B-B14F-4D97-AF65-F5344CB8AC3E}">
        <p14:creationId xmlns:p14="http://schemas.microsoft.com/office/powerpoint/2010/main" val="30764321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BD35640-85DD-457C-8FD2-8C998FDD19DE}"/>
              </a:ext>
            </a:extLst>
          </p:cNvPr>
          <p:cNvSpPr>
            <a:spLocks noGrp="1"/>
          </p:cNvSpPr>
          <p:nvPr>
            <p:ph idx="1"/>
          </p:nvPr>
        </p:nvSpPr>
        <p:spPr>
          <a:xfrm>
            <a:off x="1074498" y="1218480"/>
            <a:ext cx="8596668" cy="3880773"/>
          </a:xfrm>
        </p:spPr>
        <p:txBody>
          <a:bodyPr>
            <a:normAutofit/>
          </a:bodyPr>
          <a:lstStyle/>
          <a:p>
            <a:r>
              <a:rPr lang="en-US" sz="2000" dirty="0">
                <a:solidFill>
                  <a:srgbClr val="7030A0"/>
                </a:solidFill>
                <a:latin typeface="Arial Black" panose="020B0A04020102020204" pitchFamily="34" charset="0"/>
              </a:rPr>
              <a:t>Cluster server </a:t>
            </a:r>
            <a:r>
              <a:rPr lang="en-US" sz="2000" dirty="0">
                <a:solidFill>
                  <a:schemeClr val="bg1">
                    <a:lumMod val="50000"/>
                  </a:schemeClr>
                </a:solidFill>
                <a:latin typeface="Arial Black" panose="020B0A04020102020204" pitchFamily="34" charset="0"/>
              </a:rPr>
              <a:t>hardware prioritizes the needs of cluster or distributed computing applications such as Hadoop, Cassandra, web server farms, and so on.</a:t>
            </a:r>
          </a:p>
          <a:p>
            <a:r>
              <a:rPr lang="en-US" sz="2000" dirty="0">
                <a:solidFill>
                  <a:schemeClr val="bg1">
                    <a:lumMod val="50000"/>
                  </a:schemeClr>
                </a:solidFill>
                <a:latin typeface="Arial Black" panose="020B0A04020102020204" pitchFamily="34" charset="0"/>
              </a:rPr>
              <a:t> These applications work around hardware failures through software-based resiliency techniques such as service replication with automatic failover.</a:t>
            </a:r>
          </a:p>
          <a:p>
            <a:r>
              <a:rPr lang="en-US" sz="2000" dirty="0">
                <a:solidFill>
                  <a:schemeClr val="bg1">
                    <a:lumMod val="50000"/>
                  </a:schemeClr>
                </a:solidFill>
                <a:latin typeface="Arial Black" panose="020B0A04020102020204" pitchFamily="34" charset="0"/>
              </a:rPr>
              <a:t> They don’t require expensive hardware reliability options such as RAID cards. </a:t>
            </a:r>
          </a:p>
          <a:p>
            <a:r>
              <a:rPr lang="en-US" sz="2000" dirty="0">
                <a:solidFill>
                  <a:schemeClr val="bg1">
                    <a:lumMod val="50000"/>
                  </a:schemeClr>
                </a:solidFill>
                <a:latin typeface="Arial Black" panose="020B0A04020102020204" pitchFamily="34" charset="0"/>
              </a:rPr>
              <a:t>These models are stripped down to the bare essentials: fast CPUs, network connections, and RAM. </a:t>
            </a:r>
          </a:p>
          <a:p>
            <a:endParaRPr lang="en-MY" sz="2000" dirty="0">
              <a:solidFill>
                <a:schemeClr val="bg1">
                  <a:lumMod val="50000"/>
                </a:schemeClr>
              </a:solidFill>
              <a:latin typeface="Arial Black" panose="020B0A04020102020204" pitchFamily="34" charset="0"/>
            </a:endParaRPr>
          </a:p>
        </p:txBody>
      </p:sp>
    </p:spTree>
    <p:extLst>
      <p:ext uri="{BB962C8B-B14F-4D97-AF65-F5344CB8AC3E}">
        <p14:creationId xmlns:p14="http://schemas.microsoft.com/office/powerpoint/2010/main" val="2349469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F38C83-5A07-4BDA-B89B-2172A81382D2}"/>
              </a:ext>
            </a:extLst>
          </p:cNvPr>
          <p:cNvSpPr>
            <a:spLocks noGrp="1"/>
          </p:cNvSpPr>
          <p:nvPr>
            <p:ph type="title"/>
          </p:nvPr>
        </p:nvSpPr>
        <p:spPr>
          <a:xfrm>
            <a:off x="677334" y="609600"/>
            <a:ext cx="8596668" cy="1366982"/>
          </a:xfrm>
        </p:spPr>
        <p:txBody>
          <a:bodyPr>
            <a:normAutofit/>
          </a:bodyPr>
          <a:lstStyle/>
          <a:p>
            <a:r>
              <a:rPr lang="en-MY" dirty="0">
                <a:solidFill>
                  <a:schemeClr val="tx1"/>
                </a:solidFill>
                <a:latin typeface="Arial Black" panose="020B0A04020102020204" pitchFamily="34" charset="0"/>
              </a:rPr>
              <a:t>Workstation versus servers</a:t>
            </a:r>
            <a:br>
              <a:rPr lang="en-MY" dirty="0">
                <a:solidFill>
                  <a:schemeClr val="tx1"/>
                </a:solidFill>
                <a:latin typeface="Arial Black" panose="020B0A04020102020204" pitchFamily="34" charset="0"/>
              </a:rPr>
            </a:br>
            <a:r>
              <a:rPr lang="en-MY" sz="3100" dirty="0">
                <a:solidFill>
                  <a:srgbClr val="FF0000"/>
                </a:solidFill>
                <a:latin typeface="Arial Black" panose="020B0A04020102020204" pitchFamily="34" charset="0"/>
              </a:rPr>
              <a:t>Can I use a workstation as a server? </a:t>
            </a:r>
          </a:p>
        </p:txBody>
      </p:sp>
      <p:sp>
        <p:nvSpPr>
          <p:cNvPr id="3" name="Content Placeholder 2">
            <a:extLst>
              <a:ext uri="{FF2B5EF4-FFF2-40B4-BE49-F238E27FC236}">
                <a16:creationId xmlns:a16="http://schemas.microsoft.com/office/drawing/2014/main" id="{554352BB-CAF1-4544-93C9-CBBA426AD965}"/>
              </a:ext>
            </a:extLst>
          </p:cNvPr>
          <p:cNvSpPr>
            <a:spLocks noGrp="1"/>
          </p:cNvSpPr>
          <p:nvPr>
            <p:ph idx="1"/>
          </p:nvPr>
        </p:nvSpPr>
        <p:spPr>
          <a:xfrm>
            <a:off x="677334" y="2189019"/>
            <a:ext cx="8596668" cy="3749962"/>
          </a:xfrm>
        </p:spPr>
        <p:txBody>
          <a:bodyPr>
            <a:normAutofit/>
          </a:bodyPr>
          <a:lstStyle/>
          <a:p>
            <a:r>
              <a:rPr lang="en-US" dirty="0">
                <a:solidFill>
                  <a:schemeClr val="bg1">
                    <a:lumMod val="50000"/>
                  </a:schemeClr>
                </a:solidFill>
                <a:latin typeface="Arial Black" panose="020B0A04020102020204" pitchFamily="34" charset="0"/>
              </a:rPr>
              <a:t>servers have higher uptime requirements than workstations, because many people rely on them. </a:t>
            </a:r>
          </a:p>
          <a:p>
            <a:r>
              <a:rPr lang="en-US" dirty="0">
                <a:solidFill>
                  <a:schemeClr val="bg1">
                    <a:lumMod val="50000"/>
                  </a:schemeClr>
                </a:solidFill>
                <a:latin typeface="Arial Black" panose="020B0A04020102020204" pitchFamily="34" charset="0"/>
              </a:rPr>
              <a:t>Servers have higher data integrity requirements than workstations, because core enterprise data is stored and processed there. </a:t>
            </a:r>
          </a:p>
          <a:p>
            <a:r>
              <a:rPr lang="en-US" dirty="0">
                <a:solidFill>
                  <a:schemeClr val="bg1">
                    <a:lumMod val="50000"/>
                  </a:schemeClr>
                </a:solidFill>
                <a:latin typeface="Arial Black" panose="020B0A04020102020204" pitchFamily="34" charset="0"/>
              </a:rPr>
              <a:t>Servers have higher CPU and memory requirements than workstations, because they are used for complex data processing, or to provide a service for many people.</a:t>
            </a:r>
          </a:p>
          <a:p>
            <a:r>
              <a:rPr lang="en-US" dirty="0">
                <a:solidFill>
                  <a:schemeClr val="bg1">
                    <a:lumMod val="50000"/>
                  </a:schemeClr>
                </a:solidFill>
                <a:latin typeface="Arial Black" panose="020B0A04020102020204" pitchFamily="34" charset="0"/>
              </a:rPr>
              <a:t>Server operating systems are different from workstation operating systems. Also, we manage servers differently, from patching to configuration.</a:t>
            </a:r>
            <a:endParaRPr lang="en-MY" dirty="0">
              <a:solidFill>
                <a:schemeClr val="bg1">
                  <a:lumMod val="50000"/>
                </a:schemeClr>
              </a:solidFill>
              <a:latin typeface="Arial Black" panose="020B0A04020102020204" pitchFamily="34" charset="0"/>
            </a:endParaRPr>
          </a:p>
        </p:txBody>
      </p:sp>
    </p:spTree>
    <p:extLst>
      <p:ext uri="{BB962C8B-B14F-4D97-AF65-F5344CB8AC3E}">
        <p14:creationId xmlns:p14="http://schemas.microsoft.com/office/powerpoint/2010/main" val="12813473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EF1A9C-B70C-4004-92E6-9758FBE326E8}"/>
              </a:ext>
            </a:extLst>
          </p:cNvPr>
          <p:cNvSpPr>
            <a:spLocks noGrp="1"/>
          </p:cNvSpPr>
          <p:nvPr>
            <p:ph type="title"/>
          </p:nvPr>
        </p:nvSpPr>
        <p:spPr>
          <a:xfrm>
            <a:off x="677334" y="609600"/>
            <a:ext cx="9741284" cy="692727"/>
          </a:xfrm>
        </p:spPr>
        <p:txBody>
          <a:bodyPr>
            <a:noAutofit/>
          </a:bodyPr>
          <a:lstStyle/>
          <a:p>
            <a:r>
              <a:rPr lang="en-MY" dirty="0">
                <a:solidFill>
                  <a:schemeClr val="tx1"/>
                </a:solidFill>
                <a:latin typeface="Arial Black" panose="020B0A04020102020204" pitchFamily="34" charset="0"/>
              </a:rPr>
              <a:t>Server hardware design differences</a:t>
            </a:r>
          </a:p>
        </p:txBody>
      </p:sp>
      <p:sp>
        <p:nvSpPr>
          <p:cNvPr id="3" name="Content Placeholder 2">
            <a:extLst>
              <a:ext uri="{FF2B5EF4-FFF2-40B4-BE49-F238E27FC236}">
                <a16:creationId xmlns:a16="http://schemas.microsoft.com/office/drawing/2014/main" id="{125848E5-65FB-4344-81AF-800F009A84DF}"/>
              </a:ext>
            </a:extLst>
          </p:cNvPr>
          <p:cNvSpPr>
            <a:spLocks noGrp="1"/>
          </p:cNvSpPr>
          <p:nvPr>
            <p:ph idx="1"/>
          </p:nvPr>
        </p:nvSpPr>
        <p:spPr>
          <a:xfrm>
            <a:off x="1228435" y="1717244"/>
            <a:ext cx="7990147" cy="3880773"/>
          </a:xfrm>
        </p:spPr>
        <p:txBody>
          <a:bodyPr>
            <a:normAutofit/>
          </a:bodyPr>
          <a:lstStyle/>
          <a:p>
            <a:r>
              <a:rPr lang="en-MY" sz="2000" dirty="0">
                <a:solidFill>
                  <a:schemeClr val="bg1">
                    <a:lumMod val="50000"/>
                  </a:schemeClr>
                </a:solidFill>
                <a:latin typeface="Arial Black" panose="020B0A04020102020204" pitchFamily="34" charset="0"/>
              </a:rPr>
              <a:t>More CPU performance</a:t>
            </a:r>
          </a:p>
          <a:p>
            <a:r>
              <a:rPr lang="en-MY" sz="2000" dirty="0">
                <a:solidFill>
                  <a:schemeClr val="bg1">
                    <a:lumMod val="50000"/>
                  </a:schemeClr>
                </a:solidFill>
                <a:latin typeface="Arial Black" panose="020B0A04020102020204" pitchFamily="34" charset="0"/>
              </a:rPr>
              <a:t>High-performance I/O</a:t>
            </a:r>
          </a:p>
          <a:p>
            <a:r>
              <a:rPr lang="en-MY" sz="2000" dirty="0">
                <a:solidFill>
                  <a:schemeClr val="bg1">
                    <a:lumMod val="50000"/>
                  </a:schemeClr>
                </a:solidFill>
                <a:latin typeface="Arial Black" panose="020B0A04020102020204" pitchFamily="34" charset="0"/>
              </a:rPr>
              <a:t>Expandability</a:t>
            </a:r>
          </a:p>
          <a:p>
            <a:r>
              <a:rPr lang="en-MY" sz="2000" dirty="0">
                <a:solidFill>
                  <a:schemeClr val="bg1">
                    <a:lumMod val="50000"/>
                  </a:schemeClr>
                </a:solidFill>
                <a:latin typeface="Arial Black" panose="020B0A04020102020204" pitchFamily="34" charset="0"/>
              </a:rPr>
              <a:t>Upgrade options</a:t>
            </a:r>
          </a:p>
          <a:p>
            <a:r>
              <a:rPr lang="en-MY" sz="2000" dirty="0">
                <a:solidFill>
                  <a:schemeClr val="bg1">
                    <a:lumMod val="50000"/>
                  </a:schemeClr>
                </a:solidFill>
                <a:latin typeface="Arial Black" panose="020B0A04020102020204" pitchFamily="34" charset="0"/>
              </a:rPr>
              <a:t>Rack  mountable </a:t>
            </a:r>
          </a:p>
          <a:p>
            <a:r>
              <a:rPr lang="en-MY" sz="2000" dirty="0">
                <a:solidFill>
                  <a:schemeClr val="bg1">
                    <a:lumMod val="50000"/>
                  </a:schemeClr>
                </a:solidFill>
                <a:latin typeface="Arial Black" panose="020B0A04020102020204" pitchFamily="34" charset="0"/>
              </a:rPr>
              <a:t>Front and rear access</a:t>
            </a:r>
          </a:p>
          <a:p>
            <a:r>
              <a:rPr lang="en-MY" sz="2000" dirty="0">
                <a:solidFill>
                  <a:schemeClr val="bg1">
                    <a:lumMod val="50000"/>
                  </a:schemeClr>
                </a:solidFill>
                <a:latin typeface="Arial Black" panose="020B0A04020102020204" pitchFamily="34" charset="0"/>
              </a:rPr>
              <a:t>High availability options</a:t>
            </a:r>
          </a:p>
          <a:p>
            <a:r>
              <a:rPr lang="en-MY" sz="2000" dirty="0">
                <a:solidFill>
                  <a:schemeClr val="bg1">
                    <a:lumMod val="50000"/>
                  </a:schemeClr>
                </a:solidFill>
                <a:latin typeface="Arial Black" panose="020B0A04020102020204" pitchFamily="34" charset="0"/>
              </a:rPr>
              <a:t>Remote management</a:t>
            </a:r>
          </a:p>
          <a:p>
            <a:endParaRPr lang="en-MY" sz="2000" dirty="0">
              <a:solidFill>
                <a:schemeClr val="bg1">
                  <a:lumMod val="50000"/>
                </a:schemeClr>
              </a:solidFill>
              <a:latin typeface="Arial Black" panose="020B0A04020102020204" pitchFamily="34" charset="0"/>
            </a:endParaRPr>
          </a:p>
          <a:p>
            <a:endParaRPr lang="en-MY" sz="2000" dirty="0">
              <a:solidFill>
                <a:schemeClr val="bg1">
                  <a:lumMod val="50000"/>
                </a:schemeClr>
              </a:solidFill>
              <a:latin typeface="Arial Black" panose="020B0A04020102020204" pitchFamily="34" charset="0"/>
            </a:endParaRPr>
          </a:p>
        </p:txBody>
      </p:sp>
    </p:spTree>
    <p:extLst>
      <p:ext uri="{BB962C8B-B14F-4D97-AF65-F5344CB8AC3E}">
        <p14:creationId xmlns:p14="http://schemas.microsoft.com/office/powerpoint/2010/main" val="3153498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5D84E-4198-4EEB-81DF-3D9CC7524660}"/>
              </a:ext>
            </a:extLst>
          </p:cNvPr>
          <p:cNvSpPr>
            <a:spLocks noGrp="1"/>
          </p:cNvSpPr>
          <p:nvPr>
            <p:ph type="title"/>
          </p:nvPr>
        </p:nvSpPr>
        <p:spPr>
          <a:xfrm>
            <a:off x="677333" y="609600"/>
            <a:ext cx="9805939" cy="794327"/>
          </a:xfrm>
        </p:spPr>
        <p:txBody>
          <a:bodyPr>
            <a:normAutofit fontScale="90000"/>
          </a:bodyPr>
          <a:lstStyle/>
          <a:p>
            <a:r>
              <a:rPr lang="en-MY" dirty="0">
                <a:solidFill>
                  <a:schemeClr val="tx1"/>
                </a:solidFill>
                <a:latin typeface="Arial Black" panose="020B0A04020102020204" pitchFamily="34" charset="0"/>
              </a:rPr>
              <a:t>Server OS and management differences</a:t>
            </a:r>
          </a:p>
        </p:txBody>
      </p:sp>
      <p:sp>
        <p:nvSpPr>
          <p:cNvPr id="3" name="Content Placeholder 2">
            <a:extLst>
              <a:ext uri="{FF2B5EF4-FFF2-40B4-BE49-F238E27FC236}">
                <a16:creationId xmlns:a16="http://schemas.microsoft.com/office/drawing/2014/main" id="{414522CA-A385-40E4-BDFA-6A0A449A0948}"/>
              </a:ext>
            </a:extLst>
          </p:cNvPr>
          <p:cNvSpPr>
            <a:spLocks noGrp="1"/>
          </p:cNvSpPr>
          <p:nvPr>
            <p:ph idx="1"/>
          </p:nvPr>
        </p:nvSpPr>
        <p:spPr>
          <a:xfrm>
            <a:off x="843589" y="1488613"/>
            <a:ext cx="8596668" cy="3880773"/>
          </a:xfrm>
        </p:spPr>
        <p:txBody>
          <a:bodyPr>
            <a:noAutofit/>
          </a:bodyPr>
          <a:lstStyle/>
          <a:p>
            <a:r>
              <a:rPr lang="en-US" sz="2000" dirty="0">
                <a:solidFill>
                  <a:schemeClr val="bg1">
                    <a:lumMod val="50000"/>
                  </a:schemeClr>
                </a:solidFill>
                <a:latin typeface="Arial Black" panose="020B0A04020102020204" pitchFamily="34" charset="0"/>
              </a:rPr>
              <a:t>Server hardware runs a server OS.</a:t>
            </a:r>
          </a:p>
          <a:p>
            <a:r>
              <a:rPr lang="en-US" sz="2000" dirty="0">
                <a:solidFill>
                  <a:srgbClr val="7030A0"/>
                </a:solidFill>
                <a:latin typeface="Arial Black" panose="020B0A04020102020204" pitchFamily="34" charset="0"/>
              </a:rPr>
              <a:t>Microsoft Windows Server Edition </a:t>
            </a:r>
            <a:r>
              <a:rPr lang="en-US" sz="2000" dirty="0">
                <a:solidFill>
                  <a:schemeClr val="bg1">
                    <a:lumMod val="50000"/>
                  </a:schemeClr>
                </a:solidFill>
                <a:latin typeface="Arial Black" panose="020B0A04020102020204" pitchFamily="34" charset="0"/>
              </a:rPr>
              <a:t>includes additional software for providing services such as Active Directory. </a:t>
            </a:r>
          </a:p>
          <a:p>
            <a:r>
              <a:rPr lang="en-US" sz="2000" dirty="0">
                <a:solidFill>
                  <a:schemeClr val="bg1">
                    <a:lumMod val="50000"/>
                  </a:schemeClr>
                </a:solidFill>
                <a:latin typeface="Arial Black" panose="020B0A04020102020204" pitchFamily="34" charset="0"/>
              </a:rPr>
              <a:t>It also is tuned for server operation instead of interactive performance: Various defaults are changed to provide better performance for long-running applications.</a:t>
            </a:r>
          </a:p>
          <a:p>
            <a:r>
              <a:rPr lang="en-US" sz="2000" b="0" i="0" dirty="0">
                <a:solidFill>
                  <a:srgbClr val="7030A0"/>
                </a:solidFill>
                <a:effectLst/>
                <a:latin typeface="Arial Black" panose="020B0A04020102020204" pitchFamily="34" charset="0"/>
              </a:rPr>
              <a:t>A Linux server </a:t>
            </a:r>
            <a:r>
              <a:rPr lang="en-US" sz="2000" b="0" i="0" dirty="0">
                <a:solidFill>
                  <a:schemeClr val="bg1">
                    <a:lumMod val="50000"/>
                  </a:schemeClr>
                </a:solidFill>
                <a:effectLst/>
                <a:latin typeface="Arial Black" panose="020B0A04020102020204" pitchFamily="34" charset="0"/>
              </a:rPr>
              <a:t>is a server built on the Linux open-source operating system. </a:t>
            </a:r>
          </a:p>
          <a:p>
            <a:r>
              <a:rPr lang="en-US" sz="2000" b="0" i="0" dirty="0">
                <a:solidFill>
                  <a:schemeClr val="bg1">
                    <a:lumMod val="50000"/>
                  </a:schemeClr>
                </a:solidFill>
                <a:effectLst/>
                <a:latin typeface="Arial Black" panose="020B0A04020102020204" pitchFamily="34" charset="0"/>
              </a:rPr>
              <a:t>It offers businesses a low-cost option for delivering content, apps and services to their clients.</a:t>
            </a:r>
            <a:endParaRPr lang="en-MY" sz="2000" dirty="0">
              <a:solidFill>
                <a:schemeClr val="bg1">
                  <a:lumMod val="50000"/>
                </a:schemeClr>
              </a:solidFill>
              <a:latin typeface="Arial Black" panose="020B0A04020102020204" pitchFamily="34" charset="0"/>
            </a:endParaRPr>
          </a:p>
        </p:txBody>
      </p:sp>
    </p:spTree>
    <p:extLst>
      <p:ext uri="{BB962C8B-B14F-4D97-AF65-F5344CB8AC3E}">
        <p14:creationId xmlns:p14="http://schemas.microsoft.com/office/powerpoint/2010/main" val="7870284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D15A930-EA87-4A36-8444-72FBFF4981A1}"/>
              </a:ext>
            </a:extLst>
          </p:cNvPr>
          <p:cNvSpPr>
            <a:spLocks noGrp="1"/>
          </p:cNvSpPr>
          <p:nvPr>
            <p:ph idx="1"/>
          </p:nvPr>
        </p:nvSpPr>
        <p:spPr>
          <a:xfrm>
            <a:off x="932872" y="2160589"/>
            <a:ext cx="8341129" cy="2559193"/>
          </a:xfrm>
        </p:spPr>
        <p:txBody>
          <a:bodyPr>
            <a:noAutofit/>
          </a:bodyPr>
          <a:lstStyle/>
          <a:p>
            <a:r>
              <a:rPr lang="en-US" sz="2000" dirty="0">
                <a:solidFill>
                  <a:schemeClr val="bg1">
                    <a:lumMod val="50000"/>
                  </a:schemeClr>
                </a:solidFill>
                <a:latin typeface="Arial Black" panose="020B0A04020102020204" pitchFamily="34" charset="0"/>
              </a:rPr>
              <a:t>A system is more reliable and secure when it is smaller.</a:t>
            </a:r>
          </a:p>
          <a:p>
            <a:r>
              <a:rPr lang="en-US" sz="2000" dirty="0">
                <a:solidFill>
                  <a:schemeClr val="bg1">
                    <a:lumMod val="50000"/>
                  </a:schemeClr>
                </a:solidFill>
                <a:latin typeface="Arial Black" panose="020B0A04020102020204" pitchFamily="34" charset="0"/>
              </a:rPr>
              <a:t>Not having a GUI greatly reduces the memory footprint and not activating any video drivers avoids a major source of bugs and crashes.</a:t>
            </a:r>
          </a:p>
          <a:p>
            <a:r>
              <a:rPr lang="en-US" sz="2000" dirty="0">
                <a:solidFill>
                  <a:schemeClr val="bg1">
                    <a:lumMod val="50000"/>
                  </a:schemeClr>
                </a:solidFill>
                <a:latin typeface="Arial Black" panose="020B0A04020102020204" pitchFamily="34" charset="0"/>
              </a:rPr>
              <a:t>Maintenance is easier because there are fewer software packages to be upgraded. </a:t>
            </a:r>
            <a:endParaRPr lang="en-MY" sz="2000" dirty="0">
              <a:solidFill>
                <a:schemeClr val="bg1">
                  <a:lumMod val="50000"/>
                </a:schemeClr>
              </a:solidFill>
              <a:latin typeface="Arial Black" panose="020B0A04020102020204" pitchFamily="34" charset="0"/>
            </a:endParaRPr>
          </a:p>
        </p:txBody>
      </p:sp>
      <p:sp>
        <p:nvSpPr>
          <p:cNvPr id="4" name="Title 1">
            <a:extLst>
              <a:ext uri="{FF2B5EF4-FFF2-40B4-BE49-F238E27FC236}">
                <a16:creationId xmlns:a16="http://schemas.microsoft.com/office/drawing/2014/main" id="{736AA846-B709-4003-AF08-AF32DFF0FC62}"/>
              </a:ext>
            </a:extLst>
          </p:cNvPr>
          <p:cNvSpPr>
            <a:spLocks noGrp="1"/>
          </p:cNvSpPr>
          <p:nvPr>
            <p:ph type="title"/>
          </p:nvPr>
        </p:nvSpPr>
        <p:spPr>
          <a:xfrm>
            <a:off x="751753" y="960582"/>
            <a:ext cx="9491373" cy="886691"/>
          </a:xfrm>
        </p:spPr>
        <p:txBody>
          <a:bodyPr>
            <a:normAutofit fontScale="90000"/>
          </a:bodyPr>
          <a:lstStyle/>
          <a:p>
            <a:r>
              <a:rPr lang="en-MY" dirty="0">
                <a:solidFill>
                  <a:schemeClr val="tx1"/>
                </a:solidFill>
                <a:latin typeface="Arial Black" panose="020B0A04020102020204" pitchFamily="34" charset="0"/>
              </a:rPr>
              <a:t>Server OS and management differences</a:t>
            </a:r>
          </a:p>
        </p:txBody>
      </p:sp>
    </p:spTree>
    <p:extLst>
      <p:ext uri="{BB962C8B-B14F-4D97-AF65-F5344CB8AC3E}">
        <p14:creationId xmlns:p14="http://schemas.microsoft.com/office/powerpoint/2010/main" val="35410150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1905273-C527-4C04-83A9-9F821671DE60}"/>
              </a:ext>
            </a:extLst>
          </p:cNvPr>
          <p:cNvSpPr>
            <a:spLocks noGrp="1"/>
          </p:cNvSpPr>
          <p:nvPr>
            <p:ph idx="1"/>
          </p:nvPr>
        </p:nvSpPr>
        <p:spPr>
          <a:xfrm>
            <a:off x="1087741" y="1967345"/>
            <a:ext cx="8596668" cy="3880773"/>
          </a:xfrm>
        </p:spPr>
        <p:txBody>
          <a:bodyPr>
            <a:normAutofit/>
          </a:bodyPr>
          <a:lstStyle/>
          <a:p>
            <a:r>
              <a:rPr lang="en-US" sz="2000" dirty="0">
                <a:solidFill>
                  <a:schemeClr val="bg1">
                    <a:lumMod val="50000"/>
                  </a:schemeClr>
                </a:solidFill>
                <a:latin typeface="Arial Black" panose="020B0A04020102020204" pitchFamily="34" charset="0"/>
              </a:rPr>
              <a:t>Security is improved because a package that hasn’t been installed is one fewer source of vulnerabilities.</a:t>
            </a:r>
          </a:p>
          <a:p>
            <a:r>
              <a:rPr lang="en-US" sz="2000" dirty="0">
                <a:solidFill>
                  <a:schemeClr val="bg1">
                    <a:lumMod val="50000"/>
                  </a:schemeClr>
                </a:solidFill>
                <a:latin typeface="Arial Black" panose="020B0A04020102020204" pitchFamily="34" charset="0"/>
              </a:rPr>
              <a:t>Often companies have a policy of installing security patches within a certain number of days after the vendor has released the patch. </a:t>
            </a:r>
          </a:p>
          <a:p>
            <a:r>
              <a:rPr lang="en-US" sz="2000" dirty="0">
                <a:solidFill>
                  <a:schemeClr val="bg1">
                    <a:lumMod val="50000"/>
                  </a:schemeClr>
                </a:solidFill>
                <a:latin typeface="Arial Black" panose="020B0A04020102020204" pitchFamily="34" charset="0"/>
              </a:rPr>
              <a:t>For many servers, this means a constant flow of upgrades and reboots to patch software that isn’t even used. </a:t>
            </a:r>
          </a:p>
          <a:p>
            <a:r>
              <a:rPr lang="en-US" sz="2000" dirty="0">
                <a:solidFill>
                  <a:schemeClr val="bg1">
                    <a:lumMod val="50000"/>
                  </a:schemeClr>
                </a:solidFill>
                <a:latin typeface="Arial Black" panose="020B0A04020102020204" pitchFamily="34" charset="0"/>
              </a:rPr>
              <a:t>By being disciplined and not installing unnecessary software, patch and reboot cycles will be reduced.</a:t>
            </a:r>
            <a:endParaRPr lang="en-MY" sz="2000" dirty="0">
              <a:solidFill>
                <a:schemeClr val="bg1">
                  <a:lumMod val="50000"/>
                </a:schemeClr>
              </a:solidFill>
              <a:latin typeface="Arial Black" panose="020B0A04020102020204" pitchFamily="34" charset="0"/>
            </a:endParaRPr>
          </a:p>
        </p:txBody>
      </p:sp>
      <p:sp>
        <p:nvSpPr>
          <p:cNvPr id="4" name="Title 1">
            <a:extLst>
              <a:ext uri="{FF2B5EF4-FFF2-40B4-BE49-F238E27FC236}">
                <a16:creationId xmlns:a16="http://schemas.microsoft.com/office/drawing/2014/main" id="{57F55725-F441-4A4C-A531-014EA50EE0FE}"/>
              </a:ext>
            </a:extLst>
          </p:cNvPr>
          <p:cNvSpPr>
            <a:spLocks noGrp="1"/>
          </p:cNvSpPr>
          <p:nvPr>
            <p:ph type="title"/>
          </p:nvPr>
        </p:nvSpPr>
        <p:spPr>
          <a:xfrm>
            <a:off x="677334" y="1071418"/>
            <a:ext cx="9417482" cy="895927"/>
          </a:xfrm>
        </p:spPr>
        <p:txBody>
          <a:bodyPr>
            <a:normAutofit fontScale="90000"/>
          </a:bodyPr>
          <a:lstStyle/>
          <a:p>
            <a:r>
              <a:rPr lang="en-MY" dirty="0">
                <a:solidFill>
                  <a:schemeClr val="tx1"/>
                </a:solidFill>
                <a:latin typeface="Arial Black" panose="020B0A04020102020204" pitchFamily="34" charset="0"/>
              </a:rPr>
              <a:t>Server OS and management differences</a:t>
            </a:r>
          </a:p>
        </p:txBody>
      </p:sp>
    </p:spTree>
    <p:extLst>
      <p:ext uri="{BB962C8B-B14F-4D97-AF65-F5344CB8AC3E}">
        <p14:creationId xmlns:p14="http://schemas.microsoft.com/office/powerpoint/2010/main" val="34814285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FA417C5-5547-4D16-9EF6-7608D592A3CA}"/>
              </a:ext>
            </a:extLst>
          </p:cNvPr>
          <p:cNvSpPr>
            <a:spLocks noGrp="1"/>
          </p:cNvSpPr>
          <p:nvPr>
            <p:ph idx="1"/>
          </p:nvPr>
        </p:nvSpPr>
        <p:spPr>
          <a:xfrm>
            <a:off x="1157625" y="1892735"/>
            <a:ext cx="8596668" cy="3455119"/>
          </a:xfrm>
        </p:spPr>
        <p:txBody>
          <a:bodyPr>
            <a:noAutofit/>
          </a:bodyPr>
          <a:lstStyle/>
          <a:p>
            <a:r>
              <a:rPr lang="en-US" sz="2000" dirty="0">
                <a:solidFill>
                  <a:schemeClr val="bg1">
                    <a:lumMod val="50000"/>
                  </a:schemeClr>
                </a:solidFill>
                <a:latin typeface="Arial Black" panose="020B0A04020102020204" pitchFamily="34" charset="0"/>
              </a:rPr>
              <a:t>Server OSs are often</a:t>
            </a:r>
            <a:r>
              <a:rPr lang="en-US" sz="2000" dirty="0">
                <a:solidFill>
                  <a:srgbClr val="FF0000"/>
                </a:solidFill>
                <a:latin typeface="Arial Black" panose="020B0A04020102020204" pitchFamily="34" charset="0"/>
              </a:rPr>
              <a:t> patched </a:t>
            </a:r>
            <a:r>
              <a:rPr lang="en-US" sz="2000" dirty="0">
                <a:solidFill>
                  <a:schemeClr val="bg1">
                    <a:lumMod val="50000"/>
                  </a:schemeClr>
                </a:solidFill>
                <a:latin typeface="Arial Black" panose="020B0A04020102020204" pitchFamily="34" charset="0"/>
              </a:rPr>
              <a:t>on a different schedule. </a:t>
            </a:r>
          </a:p>
          <a:p>
            <a:pPr lvl="1"/>
            <a:r>
              <a:rPr lang="en-US" sz="1400" dirty="0">
                <a:solidFill>
                  <a:srgbClr val="0070C0"/>
                </a:solidFill>
                <a:latin typeface="Arial Black" panose="020B0A04020102020204" pitchFamily="34" charset="0"/>
              </a:rPr>
              <a:t>A patch is a set of changes to a computer program or its supporting data designed to update, fix, or improve it. This includes fixing security vulnerabilities and other bugs, with such patches usually being called bugfixes or bug fixes.</a:t>
            </a:r>
          </a:p>
          <a:p>
            <a:r>
              <a:rPr lang="en-US" sz="2000" dirty="0">
                <a:solidFill>
                  <a:schemeClr val="bg1">
                    <a:lumMod val="50000"/>
                  </a:schemeClr>
                </a:solidFill>
                <a:latin typeface="Arial Black" panose="020B0A04020102020204" pitchFamily="34" charset="0"/>
              </a:rPr>
              <a:t>While workstations are updated frequently, often with user approval, servers are patched on a schedule that matches the requirements of the application.</a:t>
            </a:r>
          </a:p>
          <a:p>
            <a:r>
              <a:rPr lang="en-US" sz="2000" dirty="0">
                <a:solidFill>
                  <a:schemeClr val="bg1">
                    <a:lumMod val="50000"/>
                  </a:schemeClr>
                </a:solidFill>
                <a:latin typeface="Arial Black" panose="020B0A04020102020204" pitchFamily="34" charset="0"/>
              </a:rPr>
              <a:t> That might mean weekly during off-hours, or monthly during carefully announced maintenance windows.</a:t>
            </a:r>
            <a:endParaRPr lang="en-MY" sz="2000" dirty="0">
              <a:solidFill>
                <a:schemeClr val="bg1">
                  <a:lumMod val="50000"/>
                </a:schemeClr>
              </a:solidFill>
              <a:latin typeface="Arial Black" panose="020B0A04020102020204" pitchFamily="34" charset="0"/>
            </a:endParaRPr>
          </a:p>
        </p:txBody>
      </p:sp>
      <p:sp>
        <p:nvSpPr>
          <p:cNvPr id="4" name="Title 1">
            <a:extLst>
              <a:ext uri="{FF2B5EF4-FFF2-40B4-BE49-F238E27FC236}">
                <a16:creationId xmlns:a16="http://schemas.microsoft.com/office/drawing/2014/main" id="{A2FA725E-BFEA-436C-A531-432151326B5A}"/>
              </a:ext>
            </a:extLst>
          </p:cNvPr>
          <p:cNvSpPr>
            <a:spLocks noGrp="1"/>
          </p:cNvSpPr>
          <p:nvPr>
            <p:ph type="title"/>
          </p:nvPr>
        </p:nvSpPr>
        <p:spPr>
          <a:xfrm>
            <a:off x="677863" y="609600"/>
            <a:ext cx="9611446" cy="849745"/>
          </a:xfrm>
        </p:spPr>
        <p:txBody>
          <a:bodyPr>
            <a:normAutofit fontScale="90000"/>
          </a:bodyPr>
          <a:lstStyle/>
          <a:p>
            <a:r>
              <a:rPr lang="en-MY" dirty="0">
                <a:solidFill>
                  <a:schemeClr val="tx1"/>
                </a:solidFill>
                <a:latin typeface="Arial Black" panose="020B0A04020102020204" pitchFamily="34" charset="0"/>
              </a:rPr>
              <a:t>Server OS and management differences</a:t>
            </a:r>
          </a:p>
        </p:txBody>
      </p:sp>
    </p:spTree>
    <p:extLst>
      <p:ext uri="{BB962C8B-B14F-4D97-AF65-F5344CB8AC3E}">
        <p14:creationId xmlns:p14="http://schemas.microsoft.com/office/powerpoint/2010/main" val="30202834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DFFA05-6B53-4100-85AF-A5D180DC0A9E}"/>
              </a:ext>
            </a:extLst>
          </p:cNvPr>
          <p:cNvSpPr>
            <a:spLocks noGrp="1"/>
          </p:cNvSpPr>
          <p:nvPr>
            <p:ph type="title"/>
          </p:nvPr>
        </p:nvSpPr>
        <p:spPr>
          <a:xfrm>
            <a:off x="677334" y="609600"/>
            <a:ext cx="8596668" cy="757382"/>
          </a:xfrm>
        </p:spPr>
        <p:txBody>
          <a:bodyPr/>
          <a:lstStyle/>
          <a:p>
            <a:r>
              <a:rPr lang="en-MY" dirty="0">
                <a:solidFill>
                  <a:schemeClr val="tx1"/>
                </a:solidFill>
                <a:latin typeface="Arial Black" panose="020B0A04020102020204" pitchFamily="34" charset="0"/>
              </a:rPr>
              <a:t>Server  Maintenance </a:t>
            </a:r>
          </a:p>
        </p:txBody>
      </p:sp>
      <p:sp>
        <p:nvSpPr>
          <p:cNvPr id="3" name="Content Placeholder 2">
            <a:extLst>
              <a:ext uri="{FF2B5EF4-FFF2-40B4-BE49-F238E27FC236}">
                <a16:creationId xmlns:a16="http://schemas.microsoft.com/office/drawing/2014/main" id="{BA8021E7-48B6-4973-8855-05ECB5066D28}"/>
              </a:ext>
            </a:extLst>
          </p:cNvPr>
          <p:cNvSpPr>
            <a:spLocks noGrp="1"/>
          </p:cNvSpPr>
          <p:nvPr>
            <p:ph idx="1"/>
          </p:nvPr>
        </p:nvSpPr>
        <p:spPr>
          <a:xfrm>
            <a:off x="982134" y="1992385"/>
            <a:ext cx="8596668" cy="2873229"/>
          </a:xfrm>
        </p:spPr>
        <p:txBody>
          <a:bodyPr>
            <a:normAutofit/>
          </a:bodyPr>
          <a:lstStyle/>
          <a:p>
            <a:r>
              <a:rPr lang="en-US" sz="2000" dirty="0">
                <a:solidFill>
                  <a:schemeClr val="bg1">
                    <a:lumMod val="50000"/>
                  </a:schemeClr>
                </a:solidFill>
                <a:latin typeface="Arial Black" panose="020B0A04020102020204" pitchFamily="34" charset="0"/>
              </a:rPr>
              <a:t>That might mean weekly during off-hours, or monthly during carefully announced maintenance windows. </a:t>
            </a:r>
          </a:p>
          <a:p>
            <a:r>
              <a:rPr lang="en-US" sz="2000" dirty="0">
                <a:solidFill>
                  <a:schemeClr val="bg1">
                    <a:lumMod val="50000"/>
                  </a:schemeClr>
                </a:solidFill>
                <a:latin typeface="Arial Black" panose="020B0A04020102020204" pitchFamily="34" charset="0"/>
              </a:rPr>
              <a:t>The configuration of servers is also different. </a:t>
            </a:r>
          </a:p>
          <a:p>
            <a:r>
              <a:rPr lang="en-US" sz="2000" dirty="0">
                <a:solidFill>
                  <a:schemeClr val="bg1">
                    <a:lumMod val="50000"/>
                  </a:schemeClr>
                </a:solidFill>
                <a:latin typeface="Arial Black" panose="020B0A04020102020204" pitchFamily="34" charset="0"/>
              </a:rPr>
              <a:t>Configuration management systems are used to configure and update the system. </a:t>
            </a:r>
          </a:p>
          <a:p>
            <a:r>
              <a:rPr lang="en-US" sz="2000" dirty="0">
                <a:solidFill>
                  <a:schemeClr val="bg1">
                    <a:lumMod val="50000"/>
                  </a:schemeClr>
                </a:solidFill>
                <a:latin typeface="Arial Black" panose="020B0A04020102020204" pitchFamily="34" charset="0"/>
              </a:rPr>
              <a:t>Network configuration is generally done by hardcoding the configuration.</a:t>
            </a:r>
            <a:endParaRPr lang="en-MY" sz="2000" dirty="0">
              <a:solidFill>
                <a:schemeClr val="bg1">
                  <a:lumMod val="50000"/>
                </a:schemeClr>
              </a:solidFill>
              <a:latin typeface="Arial Black" panose="020B0A04020102020204" pitchFamily="34" charset="0"/>
            </a:endParaRPr>
          </a:p>
        </p:txBody>
      </p:sp>
    </p:spTree>
    <p:extLst>
      <p:ext uri="{BB962C8B-B14F-4D97-AF65-F5344CB8AC3E}">
        <p14:creationId xmlns:p14="http://schemas.microsoft.com/office/powerpoint/2010/main" val="6646603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82A649-F103-43F6-8E24-152391908EFC}"/>
              </a:ext>
            </a:extLst>
          </p:cNvPr>
          <p:cNvSpPr>
            <a:spLocks noGrp="1"/>
          </p:cNvSpPr>
          <p:nvPr>
            <p:ph type="title"/>
          </p:nvPr>
        </p:nvSpPr>
        <p:spPr>
          <a:xfrm>
            <a:off x="677334" y="609600"/>
            <a:ext cx="8596668" cy="748145"/>
          </a:xfrm>
        </p:spPr>
        <p:txBody>
          <a:bodyPr/>
          <a:lstStyle/>
          <a:p>
            <a:r>
              <a:rPr lang="en-MY" dirty="0">
                <a:solidFill>
                  <a:schemeClr val="tx1"/>
                </a:solidFill>
                <a:latin typeface="Arial Black" panose="020B0A04020102020204" pitchFamily="34" charset="0"/>
              </a:rPr>
              <a:t>Server Maintenance</a:t>
            </a:r>
          </a:p>
        </p:txBody>
      </p:sp>
      <p:sp>
        <p:nvSpPr>
          <p:cNvPr id="3" name="Content Placeholder 2">
            <a:extLst>
              <a:ext uri="{FF2B5EF4-FFF2-40B4-BE49-F238E27FC236}">
                <a16:creationId xmlns:a16="http://schemas.microsoft.com/office/drawing/2014/main" id="{B4FB6732-D83B-46FC-B91A-4ECD32ADBE77}"/>
              </a:ext>
            </a:extLst>
          </p:cNvPr>
          <p:cNvSpPr>
            <a:spLocks noGrp="1"/>
          </p:cNvSpPr>
          <p:nvPr>
            <p:ph idx="1"/>
          </p:nvPr>
        </p:nvSpPr>
        <p:spPr>
          <a:xfrm>
            <a:off x="834352" y="1671062"/>
            <a:ext cx="8596668" cy="3880773"/>
          </a:xfrm>
        </p:spPr>
        <p:txBody>
          <a:bodyPr>
            <a:normAutofit lnSpcReduction="10000"/>
          </a:bodyPr>
          <a:lstStyle/>
          <a:p>
            <a:r>
              <a:rPr lang="en-MY" dirty="0">
                <a:solidFill>
                  <a:schemeClr val="bg1">
                    <a:lumMod val="50000"/>
                  </a:schemeClr>
                </a:solidFill>
                <a:latin typeface="Arial Black" panose="020B0A04020102020204" pitchFamily="34" charset="0"/>
              </a:rPr>
              <a:t>Server reliability</a:t>
            </a:r>
          </a:p>
          <a:p>
            <a:r>
              <a:rPr lang="en-US" dirty="0">
                <a:solidFill>
                  <a:schemeClr val="bg1">
                    <a:lumMod val="50000"/>
                  </a:schemeClr>
                </a:solidFill>
                <a:latin typeface="Arial Black" panose="020B0A04020102020204" pitchFamily="34" charset="0"/>
              </a:rPr>
              <a:t>All devices fail. Thus, preparation towards failure is necessary.</a:t>
            </a:r>
          </a:p>
          <a:p>
            <a:r>
              <a:rPr lang="en-US" dirty="0">
                <a:solidFill>
                  <a:schemeClr val="bg1">
                    <a:lumMod val="50000"/>
                  </a:schemeClr>
                </a:solidFill>
                <a:latin typeface="Arial Black" panose="020B0A04020102020204" pitchFamily="34" charset="0"/>
              </a:rPr>
              <a:t>Because servers need to be more reliable, and have higher uptime than workstations, one of the ways we prepare for equipment failure is to buy server hardware with additional features for reliability and data integrity.</a:t>
            </a:r>
          </a:p>
          <a:p>
            <a:r>
              <a:rPr lang="en-US" dirty="0">
                <a:solidFill>
                  <a:schemeClr val="bg1">
                    <a:lumMod val="50000"/>
                  </a:schemeClr>
                </a:solidFill>
                <a:latin typeface="Arial Black" panose="020B0A04020102020204" pitchFamily="34" charset="0"/>
              </a:rPr>
              <a:t>When evaluating server hardware, it is important to understand these features, and to know which questions to pose to the vendors.</a:t>
            </a:r>
          </a:p>
          <a:p>
            <a:r>
              <a:rPr lang="en-US" dirty="0">
                <a:solidFill>
                  <a:schemeClr val="bg1">
                    <a:lumMod val="50000"/>
                  </a:schemeClr>
                </a:solidFill>
                <a:latin typeface="Arial Black" panose="020B0A04020102020204" pitchFamily="34" charset="0"/>
              </a:rPr>
              <a:t>In addition, servers should be housed in a restricted-access, climate controlled environment, with protected power—in other words, a computer room or datacenter.</a:t>
            </a:r>
            <a:endParaRPr lang="en-MY" dirty="0">
              <a:solidFill>
                <a:schemeClr val="bg1">
                  <a:lumMod val="50000"/>
                </a:schemeClr>
              </a:solidFill>
              <a:latin typeface="Arial Black" panose="020B0A04020102020204" pitchFamily="34" charset="0"/>
            </a:endParaRPr>
          </a:p>
        </p:txBody>
      </p:sp>
    </p:spTree>
    <p:extLst>
      <p:ext uri="{BB962C8B-B14F-4D97-AF65-F5344CB8AC3E}">
        <p14:creationId xmlns:p14="http://schemas.microsoft.com/office/powerpoint/2010/main" val="1151134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71128E-0D88-44AF-80C6-4F36ACA243A8}"/>
              </a:ext>
            </a:extLst>
          </p:cNvPr>
          <p:cNvSpPr>
            <a:spLocks noGrp="1"/>
          </p:cNvSpPr>
          <p:nvPr>
            <p:ph type="title"/>
          </p:nvPr>
        </p:nvSpPr>
        <p:spPr>
          <a:xfrm>
            <a:off x="677334" y="609600"/>
            <a:ext cx="8596668" cy="748145"/>
          </a:xfrm>
        </p:spPr>
        <p:txBody>
          <a:bodyPr>
            <a:normAutofit fontScale="90000"/>
          </a:bodyPr>
          <a:lstStyle/>
          <a:p>
            <a:r>
              <a:rPr lang="en-MY" dirty="0">
                <a:solidFill>
                  <a:schemeClr val="tx1"/>
                </a:solidFill>
                <a:latin typeface="Arial Black" panose="020B0A04020102020204" pitchFamily="34" charset="0"/>
              </a:rPr>
              <a:t>Server Reliability</a:t>
            </a:r>
            <a:br>
              <a:rPr lang="en-MY" dirty="0">
                <a:solidFill>
                  <a:schemeClr val="tx1"/>
                </a:solidFill>
                <a:latin typeface="Arial Black" panose="020B0A04020102020204" pitchFamily="34" charset="0"/>
              </a:rPr>
            </a:br>
            <a:endParaRPr lang="en-MY" dirty="0">
              <a:solidFill>
                <a:schemeClr val="tx1"/>
              </a:solidFill>
              <a:latin typeface="Arial Black" panose="020B0A04020102020204" pitchFamily="34" charset="0"/>
            </a:endParaRPr>
          </a:p>
        </p:txBody>
      </p:sp>
      <p:sp>
        <p:nvSpPr>
          <p:cNvPr id="3" name="Content Placeholder 2">
            <a:extLst>
              <a:ext uri="{FF2B5EF4-FFF2-40B4-BE49-F238E27FC236}">
                <a16:creationId xmlns:a16="http://schemas.microsoft.com/office/drawing/2014/main" id="{D6E2170B-B304-48AE-83C0-16ED0CBECD0D}"/>
              </a:ext>
            </a:extLst>
          </p:cNvPr>
          <p:cNvSpPr>
            <a:spLocks noGrp="1"/>
          </p:cNvSpPr>
          <p:nvPr>
            <p:ph idx="1"/>
          </p:nvPr>
        </p:nvSpPr>
        <p:spPr>
          <a:xfrm>
            <a:off x="1128357" y="1865027"/>
            <a:ext cx="8596668" cy="1921884"/>
          </a:xfrm>
        </p:spPr>
        <p:txBody>
          <a:bodyPr>
            <a:noAutofit/>
          </a:bodyPr>
          <a:lstStyle/>
          <a:p>
            <a:pPr marL="514350" indent="-514350">
              <a:buFont typeface="+mj-lt"/>
              <a:buAutoNum type="arabicPeriod"/>
            </a:pPr>
            <a:r>
              <a:rPr lang="en-MY" sz="2400" dirty="0">
                <a:solidFill>
                  <a:schemeClr val="bg1">
                    <a:lumMod val="50000"/>
                  </a:schemeClr>
                </a:solidFill>
                <a:latin typeface="Arial Black" panose="020B0A04020102020204" pitchFamily="34" charset="0"/>
              </a:rPr>
              <a:t>Level of redundancy </a:t>
            </a:r>
          </a:p>
          <a:p>
            <a:pPr marL="514350" indent="-514350">
              <a:buFont typeface="+mj-lt"/>
              <a:buAutoNum type="arabicPeriod"/>
            </a:pPr>
            <a:r>
              <a:rPr lang="en-MY" sz="2400" dirty="0">
                <a:solidFill>
                  <a:schemeClr val="bg1">
                    <a:lumMod val="50000"/>
                  </a:schemeClr>
                </a:solidFill>
                <a:latin typeface="Arial Black" panose="020B0A04020102020204" pitchFamily="34" charset="0"/>
              </a:rPr>
              <a:t>Data Integrity</a:t>
            </a:r>
          </a:p>
          <a:p>
            <a:pPr marL="514350" indent="-514350">
              <a:buFont typeface="+mj-lt"/>
              <a:buAutoNum type="arabicPeriod"/>
            </a:pPr>
            <a:r>
              <a:rPr lang="en-MY" sz="2400" dirty="0">
                <a:solidFill>
                  <a:schemeClr val="bg1">
                    <a:lumMod val="50000"/>
                  </a:schemeClr>
                </a:solidFill>
                <a:latin typeface="Arial Black" panose="020B0A04020102020204" pitchFamily="34" charset="0"/>
              </a:rPr>
              <a:t>Hot-swap Component</a:t>
            </a:r>
          </a:p>
          <a:p>
            <a:pPr marL="514350" indent="-514350">
              <a:buFont typeface="+mj-lt"/>
              <a:buAutoNum type="arabicPeriod"/>
            </a:pPr>
            <a:r>
              <a:rPr lang="en-MY" sz="2400" dirty="0">
                <a:solidFill>
                  <a:schemeClr val="bg1">
                    <a:lumMod val="50000"/>
                  </a:schemeClr>
                </a:solidFill>
                <a:latin typeface="Arial Black" panose="020B0A04020102020204" pitchFamily="34" charset="0"/>
              </a:rPr>
              <a:t>Server location in computer room</a:t>
            </a:r>
          </a:p>
          <a:p>
            <a:endParaRPr lang="en-MY" sz="2400" dirty="0">
              <a:solidFill>
                <a:schemeClr val="bg1">
                  <a:lumMod val="50000"/>
                </a:schemeClr>
              </a:solidFill>
              <a:latin typeface="Arial Black" panose="020B0A04020102020204" pitchFamily="34" charset="0"/>
            </a:endParaRPr>
          </a:p>
          <a:p>
            <a:endParaRPr lang="en-MY" sz="2400" dirty="0">
              <a:solidFill>
                <a:schemeClr val="bg1">
                  <a:lumMod val="50000"/>
                </a:schemeClr>
              </a:solidFill>
              <a:latin typeface="Arial Black" panose="020B0A04020102020204" pitchFamily="34" charset="0"/>
            </a:endParaRPr>
          </a:p>
          <a:p>
            <a:endParaRPr lang="en-MY" sz="2400" dirty="0">
              <a:solidFill>
                <a:schemeClr val="bg1">
                  <a:lumMod val="50000"/>
                </a:schemeClr>
              </a:solidFill>
              <a:latin typeface="Arial Black" panose="020B0A04020102020204" pitchFamily="34" charset="0"/>
            </a:endParaRPr>
          </a:p>
        </p:txBody>
      </p:sp>
      <p:pic>
        <p:nvPicPr>
          <p:cNvPr id="4" name="Picture 3">
            <a:extLst>
              <a:ext uri="{FF2B5EF4-FFF2-40B4-BE49-F238E27FC236}">
                <a16:creationId xmlns:a16="http://schemas.microsoft.com/office/drawing/2014/main" id="{1E71C232-9582-4EA0-AFA5-508E9485A085}"/>
              </a:ext>
            </a:extLst>
          </p:cNvPr>
          <p:cNvPicPr>
            <a:picLocks noChangeAspect="1"/>
          </p:cNvPicPr>
          <p:nvPr/>
        </p:nvPicPr>
        <p:blipFill>
          <a:blip r:embed="rId2"/>
          <a:stretch>
            <a:fillRect/>
          </a:stretch>
        </p:blipFill>
        <p:spPr>
          <a:xfrm>
            <a:off x="9725025" y="276225"/>
            <a:ext cx="2065866" cy="2727962"/>
          </a:xfrm>
          <a:prstGeom prst="rect">
            <a:avLst/>
          </a:prstGeom>
        </p:spPr>
      </p:pic>
    </p:spTree>
    <p:extLst>
      <p:ext uri="{BB962C8B-B14F-4D97-AF65-F5344CB8AC3E}">
        <p14:creationId xmlns:p14="http://schemas.microsoft.com/office/powerpoint/2010/main" val="41766824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C1C5C-3D9D-4FC3-95A0-A2DEA40EE90F}"/>
              </a:ext>
            </a:extLst>
          </p:cNvPr>
          <p:cNvSpPr>
            <a:spLocks noGrp="1"/>
          </p:cNvSpPr>
          <p:nvPr>
            <p:ph type="title"/>
          </p:nvPr>
        </p:nvSpPr>
        <p:spPr>
          <a:xfrm>
            <a:off x="769697" y="729673"/>
            <a:ext cx="10055321" cy="1320800"/>
          </a:xfrm>
        </p:spPr>
        <p:txBody>
          <a:bodyPr/>
          <a:lstStyle/>
          <a:p>
            <a:r>
              <a:rPr lang="fr-FR" dirty="0">
                <a:solidFill>
                  <a:schemeClr val="tx1"/>
                </a:solidFill>
                <a:latin typeface="Arial Black" panose="020B0A04020102020204" pitchFamily="34" charset="0"/>
              </a:rPr>
              <a:t>Server management and maintenance</a:t>
            </a:r>
            <a:endParaRPr lang="en-MY" dirty="0">
              <a:solidFill>
                <a:schemeClr val="tx1"/>
              </a:solidFill>
              <a:latin typeface="Arial Black" panose="020B0A04020102020204" pitchFamily="34" charset="0"/>
            </a:endParaRPr>
          </a:p>
        </p:txBody>
      </p:sp>
      <p:sp>
        <p:nvSpPr>
          <p:cNvPr id="3" name="Content Placeholder 2">
            <a:extLst>
              <a:ext uri="{FF2B5EF4-FFF2-40B4-BE49-F238E27FC236}">
                <a16:creationId xmlns:a16="http://schemas.microsoft.com/office/drawing/2014/main" id="{E91099E2-837E-49AB-A165-9435370A9B86}"/>
              </a:ext>
            </a:extLst>
          </p:cNvPr>
          <p:cNvSpPr>
            <a:spLocks noGrp="1"/>
          </p:cNvSpPr>
          <p:nvPr>
            <p:ph idx="1"/>
          </p:nvPr>
        </p:nvSpPr>
        <p:spPr>
          <a:xfrm>
            <a:off x="1265382" y="2160589"/>
            <a:ext cx="8008620" cy="1268411"/>
          </a:xfrm>
        </p:spPr>
        <p:txBody>
          <a:bodyPr>
            <a:normAutofit/>
          </a:bodyPr>
          <a:lstStyle/>
          <a:p>
            <a:r>
              <a:rPr lang="fr-FR" sz="2800" dirty="0">
                <a:latin typeface="Arial Black" panose="020B0A04020102020204" pitchFamily="34" charset="0"/>
              </a:rPr>
              <a:t>Server Management</a:t>
            </a:r>
          </a:p>
          <a:p>
            <a:r>
              <a:rPr lang="fr-FR" sz="2800" dirty="0">
                <a:latin typeface="Arial Black" panose="020B0A04020102020204" pitchFamily="34" charset="0"/>
              </a:rPr>
              <a:t>Server Maintenance</a:t>
            </a:r>
            <a:endParaRPr lang="en-MY" sz="2800" dirty="0">
              <a:latin typeface="Arial Black" panose="020B0A04020102020204" pitchFamily="34" charset="0"/>
            </a:endParaRPr>
          </a:p>
        </p:txBody>
      </p:sp>
    </p:spTree>
    <p:extLst>
      <p:ext uri="{BB962C8B-B14F-4D97-AF65-F5344CB8AC3E}">
        <p14:creationId xmlns:p14="http://schemas.microsoft.com/office/powerpoint/2010/main" val="3063112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71128E-0D88-44AF-80C6-4F36ACA243A8}"/>
              </a:ext>
            </a:extLst>
          </p:cNvPr>
          <p:cNvSpPr>
            <a:spLocks noGrp="1"/>
          </p:cNvSpPr>
          <p:nvPr>
            <p:ph type="title"/>
          </p:nvPr>
        </p:nvSpPr>
        <p:spPr>
          <a:xfrm>
            <a:off x="677334" y="609600"/>
            <a:ext cx="9639684" cy="849745"/>
          </a:xfrm>
        </p:spPr>
        <p:txBody>
          <a:bodyPr>
            <a:normAutofit fontScale="90000"/>
          </a:bodyPr>
          <a:lstStyle/>
          <a:p>
            <a:r>
              <a:rPr lang="en-MY" dirty="0">
                <a:solidFill>
                  <a:schemeClr val="tx1"/>
                </a:solidFill>
                <a:latin typeface="Arial Black" panose="020B0A04020102020204" pitchFamily="34" charset="0"/>
              </a:rPr>
              <a:t>Server Reliability - </a:t>
            </a:r>
            <a:r>
              <a:rPr lang="en-MY" dirty="0">
                <a:latin typeface="Arial Black" panose="020B0A04020102020204" pitchFamily="34" charset="0"/>
              </a:rPr>
              <a:t>Level of redundancy </a:t>
            </a:r>
            <a:br>
              <a:rPr lang="en-MY" dirty="0"/>
            </a:br>
            <a:br>
              <a:rPr lang="en-MY" dirty="0">
                <a:solidFill>
                  <a:schemeClr val="tx1"/>
                </a:solidFill>
                <a:latin typeface="Arial Black" panose="020B0A04020102020204" pitchFamily="34" charset="0"/>
              </a:rPr>
            </a:br>
            <a:endParaRPr lang="en-MY" dirty="0">
              <a:solidFill>
                <a:schemeClr val="tx1"/>
              </a:solidFill>
              <a:latin typeface="Arial Black" panose="020B0A04020102020204" pitchFamily="34" charset="0"/>
            </a:endParaRPr>
          </a:p>
        </p:txBody>
      </p:sp>
      <p:sp>
        <p:nvSpPr>
          <p:cNvPr id="3" name="Content Placeholder 2">
            <a:extLst>
              <a:ext uri="{FF2B5EF4-FFF2-40B4-BE49-F238E27FC236}">
                <a16:creationId xmlns:a16="http://schemas.microsoft.com/office/drawing/2014/main" id="{D6E2170B-B304-48AE-83C0-16ED0CBECD0D}"/>
              </a:ext>
            </a:extLst>
          </p:cNvPr>
          <p:cNvSpPr>
            <a:spLocks noGrp="1"/>
          </p:cNvSpPr>
          <p:nvPr>
            <p:ph idx="1"/>
          </p:nvPr>
        </p:nvSpPr>
        <p:spPr>
          <a:xfrm>
            <a:off x="792355" y="1632527"/>
            <a:ext cx="9409641" cy="3798251"/>
          </a:xfrm>
        </p:spPr>
        <p:txBody>
          <a:bodyPr>
            <a:normAutofit/>
          </a:bodyPr>
          <a:lstStyle/>
          <a:p>
            <a:r>
              <a:rPr lang="en-US" sz="2000" dirty="0">
                <a:solidFill>
                  <a:schemeClr val="bg1">
                    <a:lumMod val="50000"/>
                  </a:schemeClr>
                </a:solidFill>
                <a:latin typeface="Arial Black" panose="020B0A04020102020204" pitchFamily="34" charset="0"/>
              </a:rPr>
              <a:t>Servers often have internal redundancy such that one part can fail, and the system keeps running</a:t>
            </a:r>
            <a:r>
              <a:rPr lang="en-MY" sz="2000" dirty="0">
                <a:solidFill>
                  <a:schemeClr val="bg1">
                    <a:lumMod val="50000"/>
                  </a:schemeClr>
                </a:solidFill>
                <a:latin typeface="Arial Black" panose="020B0A04020102020204" pitchFamily="34" charset="0"/>
              </a:rPr>
              <a:t>.</a:t>
            </a:r>
          </a:p>
          <a:p>
            <a:r>
              <a:rPr lang="en-MY" sz="2000" dirty="0">
                <a:solidFill>
                  <a:schemeClr val="bg1">
                    <a:lumMod val="50000"/>
                  </a:schemeClr>
                </a:solidFill>
                <a:latin typeface="Arial Black" panose="020B0A04020102020204" pitchFamily="34" charset="0"/>
              </a:rPr>
              <a:t>Example: There are two power supplies in the system.</a:t>
            </a:r>
          </a:p>
          <a:p>
            <a:r>
              <a:rPr lang="en-MY" sz="2000" dirty="0">
                <a:solidFill>
                  <a:schemeClr val="bg1">
                    <a:lumMod val="50000"/>
                  </a:schemeClr>
                </a:solidFill>
                <a:latin typeface="Arial Black" panose="020B0A04020102020204" pitchFamily="34" charset="0"/>
              </a:rPr>
              <a:t>Either can fail and the system keeps running. </a:t>
            </a:r>
          </a:p>
          <a:p>
            <a:pPr lvl="1"/>
            <a:r>
              <a:rPr lang="en-MY" sz="1800" dirty="0">
                <a:solidFill>
                  <a:schemeClr val="bg1">
                    <a:lumMod val="50000"/>
                  </a:schemeClr>
                </a:solidFill>
                <a:latin typeface="Arial Black" panose="020B0A04020102020204" pitchFamily="34" charset="0"/>
              </a:rPr>
              <a:t>Term as </a:t>
            </a:r>
            <a:r>
              <a:rPr lang="en-MY" sz="1800" dirty="0">
                <a:solidFill>
                  <a:schemeClr val="bg1">
                    <a:lumMod val="50000"/>
                  </a:schemeClr>
                </a:solidFill>
                <a:latin typeface="Arial Black" panose="020B0A04020102020204" pitchFamily="34" charset="0"/>
                <a:sym typeface="Wingdings" panose="05000000000000000000" pitchFamily="2" charset="2"/>
              </a:rPr>
              <a:t> </a:t>
            </a:r>
            <a:r>
              <a:rPr lang="en-MY" sz="1800" dirty="0">
                <a:solidFill>
                  <a:schemeClr val="bg1">
                    <a:lumMod val="50000"/>
                  </a:schemeClr>
                </a:solidFill>
                <a:latin typeface="Arial Black" panose="020B0A04020102020204" pitchFamily="34" charset="0"/>
              </a:rPr>
              <a:t>N+1 redundancy </a:t>
            </a:r>
            <a:r>
              <a:rPr lang="en-MY" sz="1800" dirty="0">
                <a:solidFill>
                  <a:schemeClr val="bg1">
                    <a:lumMod val="50000"/>
                  </a:schemeClr>
                </a:solidFill>
                <a:latin typeface="Arial Black" panose="020B0A04020102020204" pitchFamily="34" charset="0"/>
                <a:sym typeface="Wingdings" panose="05000000000000000000" pitchFamily="2" charset="2"/>
              </a:rPr>
              <a:t> there is enough spare for one failures power supplies.</a:t>
            </a:r>
          </a:p>
          <a:p>
            <a:pPr lvl="1"/>
            <a:r>
              <a:rPr lang="en-MY" sz="1800" dirty="0">
                <a:solidFill>
                  <a:schemeClr val="bg1">
                    <a:lumMod val="50000"/>
                  </a:schemeClr>
                </a:solidFill>
                <a:latin typeface="Arial Black" panose="020B0A04020102020204" pitchFamily="34" charset="0"/>
                <a:sym typeface="Wingdings" panose="05000000000000000000" pitchFamily="2" charset="2"/>
              </a:rPr>
              <a:t>                 N+2 redundancy  there is enough spare for two failed  power supplies.</a:t>
            </a:r>
            <a:endParaRPr lang="en-MY" sz="1800" dirty="0">
              <a:solidFill>
                <a:schemeClr val="bg1">
                  <a:lumMod val="50000"/>
                </a:schemeClr>
              </a:solidFill>
              <a:latin typeface="Arial Black" panose="020B0A04020102020204" pitchFamily="34" charset="0"/>
            </a:endParaRPr>
          </a:p>
          <a:p>
            <a:endParaRPr lang="en-MY" sz="2000" dirty="0">
              <a:solidFill>
                <a:schemeClr val="bg1">
                  <a:lumMod val="50000"/>
                </a:schemeClr>
              </a:solidFill>
              <a:latin typeface="Arial Black" panose="020B0A04020102020204" pitchFamily="34" charset="0"/>
            </a:endParaRPr>
          </a:p>
          <a:p>
            <a:endParaRPr lang="en-MY" sz="2000" dirty="0">
              <a:solidFill>
                <a:schemeClr val="bg1">
                  <a:lumMod val="50000"/>
                </a:schemeClr>
              </a:solidFill>
              <a:latin typeface="Arial Black" panose="020B0A04020102020204" pitchFamily="34" charset="0"/>
            </a:endParaRPr>
          </a:p>
          <a:p>
            <a:endParaRPr lang="en-MY" sz="2000" dirty="0">
              <a:solidFill>
                <a:schemeClr val="bg1">
                  <a:lumMod val="50000"/>
                </a:schemeClr>
              </a:solidFill>
              <a:latin typeface="Arial Black" panose="020B0A04020102020204" pitchFamily="34" charset="0"/>
            </a:endParaRPr>
          </a:p>
        </p:txBody>
      </p:sp>
      <p:pic>
        <p:nvPicPr>
          <p:cNvPr id="5" name="Picture 4">
            <a:extLst>
              <a:ext uri="{FF2B5EF4-FFF2-40B4-BE49-F238E27FC236}">
                <a16:creationId xmlns:a16="http://schemas.microsoft.com/office/drawing/2014/main" id="{0547F674-4DAE-4656-8583-1BB8D0B12378}"/>
              </a:ext>
            </a:extLst>
          </p:cNvPr>
          <p:cNvPicPr>
            <a:picLocks noChangeAspect="1"/>
          </p:cNvPicPr>
          <p:nvPr/>
        </p:nvPicPr>
        <p:blipFill>
          <a:blip r:embed="rId2"/>
          <a:stretch>
            <a:fillRect/>
          </a:stretch>
        </p:blipFill>
        <p:spPr>
          <a:xfrm>
            <a:off x="10086975" y="76200"/>
            <a:ext cx="1952625" cy="2578428"/>
          </a:xfrm>
          <a:prstGeom prst="rect">
            <a:avLst/>
          </a:prstGeom>
        </p:spPr>
      </p:pic>
    </p:spTree>
    <p:extLst>
      <p:ext uri="{BB962C8B-B14F-4D97-AF65-F5344CB8AC3E}">
        <p14:creationId xmlns:p14="http://schemas.microsoft.com/office/powerpoint/2010/main" val="39621593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4D509A-CEC2-4564-81CB-93E5C3614800}"/>
              </a:ext>
            </a:extLst>
          </p:cNvPr>
          <p:cNvSpPr>
            <a:spLocks noGrp="1"/>
          </p:cNvSpPr>
          <p:nvPr>
            <p:ph type="title"/>
          </p:nvPr>
        </p:nvSpPr>
        <p:spPr>
          <a:xfrm>
            <a:off x="677334" y="609600"/>
            <a:ext cx="8596668" cy="711200"/>
          </a:xfrm>
        </p:spPr>
        <p:txBody>
          <a:bodyPr/>
          <a:lstStyle/>
          <a:p>
            <a:r>
              <a:rPr lang="en-MY" dirty="0">
                <a:solidFill>
                  <a:schemeClr val="tx1"/>
                </a:solidFill>
                <a:latin typeface="Arial Black" panose="020B0A04020102020204" pitchFamily="34" charset="0"/>
              </a:rPr>
              <a:t>Server Reliability - </a:t>
            </a:r>
            <a:r>
              <a:rPr lang="en-MY" dirty="0">
                <a:latin typeface="Arial Black" panose="020B0A04020102020204" pitchFamily="34" charset="0"/>
              </a:rPr>
              <a:t>Data Integrity</a:t>
            </a:r>
          </a:p>
        </p:txBody>
      </p:sp>
      <p:sp>
        <p:nvSpPr>
          <p:cNvPr id="3" name="Content Placeholder 2">
            <a:extLst>
              <a:ext uri="{FF2B5EF4-FFF2-40B4-BE49-F238E27FC236}">
                <a16:creationId xmlns:a16="http://schemas.microsoft.com/office/drawing/2014/main" id="{A0B89A61-506A-4315-A0F0-03C7CB679A65}"/>
              </a:ext>
            </a:extLst>
          </p:cNvPr>
          <p:cNvSpPr>
            <a:spLocks noGrp="1"/>
          </p:cNvSpPr>
          <p:nvPr>
            <p:ph idx="1"/>
          </p:nvPr>
        </p:nvSpPr>
        <p:spPr>
          <a:xfrm>
            <a:off x="1026160" y="1578176"/>
            <a:ext cx="8755842" cy="4231497"/>
          </a:xfrm>
        </p:spPr>
        <p:txBody>
          <a:bodyPr>
            <a:noAutofit/>
          </a:bodyPr>
          <a:lstStyle/>
          <a:p>
            <a:r>
              <a:rPr lang="en-US" sz="2000" dirty="0">
                <a:solidFill>
                  <a:schemeClr val="bg1">
                    <a:lumMod val="50000"/>
                  </a:schemeClr>
                </a:solidFill>
                <a:latin typeface="Arial Black" panose="020B0A04020102020204" pitchFamily="34" charset="0"/>
              </a:rPr>
              <a:t>Another aspect of server reliability is data integrity.</a:t>
            </a:r>
          </a:p>
          <a:p>
            <a:r>
              <a:rPr lang="en-US" sz="2000" dirty="0">
                <a:solidFill>
                  <a:schemeClr val="bg1">
                    <a:lumMod val="50000"/>
                  </a:schemeClr>
                </a:solidFill>
                <a:latin typeface="Arial Black" panose="020B0A04020102020204" pitchFamily="34" charset="0"/>
              </a:rPr>
              <a:t> How do we know if the data stored on the machine will be available and valid in the future? Hard disks and SSDs eventually wear out and die. </a:t>
            </a:r>
          </a:p>
          <a:p>
            <a:r>
              <a:rPr lang="en-US" sz="2000" dirty="0">
                <a:solidFill>
                  <a:schemeClr val="bg1">
                    <a:lumMod val="50000"/>
                  </a:schemeClr>
                </a:solidFill>
                <a:latin typeface="Arial Black" panose="020B0A04020102020204" pitchFamily="34" charset="0"/>
              </a:rPr>
              <a:t>In turn, we must have a plan to deal with this eventuality. </a:t>
            </a:r>
          </a:p>
          <a:p>
            <a:r>
              <a:rPr lang="en-US" sz="2000" dirty="0">
                <a:solidFill>
                  <a:schemeClr val="bg1">
                    <a:lumMod val="50000"/>
                  </a:schemeClr>
                </a:solidFill>
                <a:latin typeface="Arial Black" panose="020B0A04020102020204" pitchFamily="34" charset="0"/>
              </a:rPr>
              <a:t>Not having a plan is as irrational as assuming our storage systems will last forever</a:t>
            </a:r>
            <a:r>
              <a:rPr lang="en-MY" sz="2000" dirty="0">
                <a:solidFill>
                  <a:schemeClr val="bg1">
                    <a:lumMod val="50000"/>
                  </a:schemeClr>
                </a:solidFill>
                <a:latin typeface="Arial Black" panose="020B0A04020102020204" pitchFamily="34" charset="0"/>
              </a:rPr>
              <a:t>.</a:t>
            </a:r>
          </a:p>
          <a:p>
            <a:r>
              <a:rPr lang="en-MY" sz="2000" dirty="0">
                <a:solidFill>
                  <a:schemeClr val="bg1">
                    <a:lumMod val="50000"/>
                  </a:schemeClr>
                </a:solidFill>
                <a:latin typeface="Arial Black" panose="020B0A04020102020204" pitchFamily="34" charset="0"/>
              </a:rPr>
              <a:t>This is the options:</a:t>
            </a:r>
          </a:p>
          <a:p>
            <a:pPr lvl="1">
              <a:buFont typeface="Wingdings" panose="05000000000000000000" pitchFamily="2" charset="2"/>
              <a:buChar char="q"/>
            </a:pPr>
            <a:r>
              <a:rPr lang="en-MY" sz="1800" dirty="0">
                <a:solidFill>
                  <a:schemeClr val="bg1">
                    <a:lumMod val="50000"/>
                  </a:schemeClr>
                </a:solidFill>
                <a:latin typeface="Arial Black" panose="020B0A04020102020204" pitchFamily="34" charset="0"/>
              </a:rPr>
              <a:t>Raid (Redundant Array of Independent Disks)</a:t>
            </a:r>
          </a:p>
          <a:p>
            <a:pPr lvl="1">
              <a:buFont typeface="Wingdings" panose="05000000000000000000" pitchFamily="2" charset="2"/>
              <a:buChar char="q"/>
            </a:pPr>
            <a:r>
              <a:rPr lang="en-MY" sz="1800" dirty="0">
                <a:solidFill>
                  <a:schemeClr val="bg1">
                    <a:lumMod val="50000"/>
                  </a:schemeClr>
                </a:solidFill>
                <a:latin typeface="Arial Black" panose="020B0A04020102020204" pitchFamily="34" charset="0"/>
              </a:rPr>
              <a:t>Non-raid approach</a:t>
            </a:r>
          </a:p>
          <a:p>
            <a:endParaRPr lang="en-MY" sz="2000" dirty="0">
              <a:solidFill>
                <a:schemeClr val="bg1">
                  <a:lumMod val="50000"/>
                </a:schemeClr>
              </a:solidFill>
              <a:latin typeface="Arial Black" panose="020B0A04020102020204" pitchFamily="34" charset="0"/>
            </a:endParaRPr>
          </a:p>
        </p:txBody>
      </p:sp>
    </p:spTree>
    <p:extLst>
      <p:ext uri="{BB962C8B-B14F-4D97-AF65-F5344CB8AC3E}">
        <p14:creationId xmlns:p14="http://schemas.microsoft.com/office/powerpoint/2010/main" val="12805984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4D509A-CEC2-4564-81CB-93E5C3614800}"/>
              </a:ext>
            </a:extLst>
          </p:cNvPr>
          <p:cNvSpPr>
            <a:spLocks noGrp="1"/>
          </p:cNvSpPr>
          <p:nvPr>
            <p:ph type="title"/>
          </p:nvPr>
        </p:nvSpPr>
        <p:spPr>
          <a:xfrm>
            <a:off x="677334" y="609600"/>
            <a:ext cx="8596668" cy="807721"/>
          </a:xfrm>
        </p:spPr>
        <p:txBody>
          <a:bodyPr/>
          <a:lstStyle/>
          <a:p>
            <a:r>
              <a:rPr lang="en-MY" dirty="0">
                <a:solidFill>
                  <a:schemeClr val="tx1"/>
                </a:solidFill>
                <a:latin typeface="Arial Black" panose="020B0A04020102020204" pitchFamily="34" charset="0"/>
              </a:rPr>
              <a:t>Data Integrity </a:t>
            </a:r>
          </a:p>
        </p:txBody>
      </p:sp>
      <p:sp>
        <p:nvSpPr>
          <p:cNvPr id="3" name="Content Placeholder 2">
            <a:extLst>
              <a:ext uri="{FF2B5EF4-FFF2-40B4-BE49-F238E27FC236}">
                <a16:creationId xmlns:a16="http://schemas.microsoft.com/office/drawing/2014/main" id="{A0B89A61-506A-4315-A0F0-03C7CB679A65}"/>
              </a:ext>
            </a:extLst>
          </p:cNvPr>
          <p:cNvSpPr>
            <a:spLocks noGrp="1"/>
          </p:cNvSpPr>
          <p:nvPr>
            <p:ph idx="1"/>
          </p:nvPr>
        </p:nvSpPr>
        <p:spPr>
          <a:xfrm>
            <a:off x="1063105" y="1417321"/>
            <a:ext cx="8755842" cy="5112788"/>
          </a:xfrm>
        </p:spPr>
        <p:txBody>
          <a:bodyPr>
            <a:noAutofit/>
          </a:bodyPr>
          <a:lstStyle/>
          <a:p>
            <a:r>
              <a:rPr lang="en-MY" sz="1600" dirty="0">
                <a:solidFill>
                  <a:schemeClr val="bg1">
                    <a:lumMod val="50000"/>
                  </a:schemeClr>
                </a:solidFill>
                <a:latin typeface="Arial Black" panose="020B0A04020102020204" pitchFamily="34" charset="0"/>
              </a:rPr>
              <a:t>Raid (Redundant Array of Independent Disks) </a:t>
            </a:r>
            <a:r>
              <a:rPr lang="en-MY" sz="1600" dirty="0">
                <a:solidFill>
                  <a:srgbClr val="0070C0"/>
                </a:solidFill>
                <a:latin typeface="Arial Black" panose="020B0A04020102020204" pitchFamily="34" charset="0"/>
              </a:rPr>
              <a:t>https://www.youtube.com/watch?v=U-OCdTeZLac</a:t>
            </a:r>
          </a:p>
          <a:p>
            <a:pPr lvl="1"/>
            <a:r>
              <a:rPr lang="en-MY" dirty="0">
                <a:solidFill>
                  <a:schemeClr val="bg1">
                    <a:lumMod val="50000"/>
                  </a:schemeClr>
                </a:solidFill>
                <a:latin typeface="Arial Black" panose="020B0A04020102020204" pitchFamily="34" charset="0"/>
              </a:rPr>
              <a:t>To make sure that the storage is always available ( irrational assumption)</a:t>
            </a:r>
          </a:p>
          <a:p>
            <a:pPr lvl="1"/>
            <a:r>
              <a:rPr lang="en-MY" dirty="0">
                <a:solidFill>
                  <a:schemeClr val="bg1">
                    <a:lumMod val="50000"/>
                  </a:schemeClr>
                </a:solidFill>
                <a:latin typeface="Arial Black" panose="020B0A04020102020204" pitchFamily="34" charset="0"/>
              </a:rPr>
              <a:t>Can make a reasonable simulation by using RAID level 1 and higher. </a:t>
            </a:r>
          </a:p>
          <a:p>
            <a:pPr lvl="1"/>
            <a:r>
              <a:rPr lang="en-MY" dirty="0">
                <a:solidFill>
                  <a:schemeClr val="bg1">
                    <a:lumMod val="50000"/>
                  </a:schemeClr>
                </a:solidFill>
                <a:latin typeface="Arial Black" panose="020B0A04020102020204" pitchFamily="34" charset="0"/>
              </a:rPr>
              <a:t>RAID 1</a:t>
            </a:r>
            <a:r>
              <a:rPr lang="en-MY" dirty="0">
                <a:solidFill>
                  <a:schemeClr val="bg1">
                    <a:lumMod val="50000"/>
                  </a:schemeClr>
                </a:solidFill>
                <a:latin typeface="Arial Black" panose="020B0A04020102020204" pitchFamily="34" charset="0"/>
                <a:sym typeface="Wingdings" panose="05000000000000000000" pitchFamily="2" charset="2"/>
              </a:rPr>
              <a:t> store the data twice, once on each disk of a two-disk mirror.  If one disk fails, the system can simply rely on the remaining disk. </a:t>
            </a:r>
          </a:p>
          <a:p>
            <a:pPr lvl="1"/>
            <a:r>
              <a:rPr lang="en-MY" dirty="0">
                <a:solidFill>
                  <a:schemeClr val="bg1">
                    <a:lumMod val="50000"/>
                  </a:schemeClr>
                </a:solidFill>
                <a:latin typeface="Arial Black" panose="020B0A04020102020204" pitchFamily="34" charset="0"/>
                <a:sym typeface="Wingdings" panose="05000000000000000000" pitchFamily="2" charset="2"/>
              </a:rPr>
              <a:t>RAID 2 and higher are similar, but create redundancy in a way that are more efficient, better performance and survive two disk failure. </a:t>
            </a:r>
          </a:p>
          <a:p>
            <a:pPr lvl="1"/>
            <a:r>
              <a:rPr lang="en-MY" dirty="0">
                <a:solidFill>
                  <a:schemeClr val="bg1">
                    <a:lumMod val="50000"/>
                  </a:schemeClr>
                </a:solidFill>
                <a:latin typeface="Arial Black" panose="020B0A04020102020204" pitchFamily="34" charset="0"/>
                <a:sym typeface="Wingdings" panose="05000000000000000000" pitchFamily="2" charset="2"/>
              </a:rPr>
              <a:t>RAID 0  less resilient to failure. </a:t>
            </a:r>
          </a:p>
          <a:p>
            <a:pPr lvl="1"/>
            <a:r>
              <a:rPr lang="en-MY" dirty="0">
                <a:solidFill>
                  <a:schemeClr val="bg1">
                    <a:lumMod val="50000"/>
                  </a:schemeClr>
                </a:solidFill>
                <a:latin typeface="Arial Black" panose="020B0A04020102020204" pitchFamily="34" charset="0"/>
                <a:sym typeface="Wingdings" panose="05000000000000000000" pitchFamily="2" charset="2"/>
              </a:rPr>
              <a:t>Before RAID, if a disk died, the service died. </a:t>
            </a:r>
            <a:endParaRPr lang="en-MY" dirty="0">
              <a:solidFill>
                <a:schemeClr val="bg1">
                  <a:lumMod val="50000"/>
                </a:schemeClr>
              </a:solidFill>
              <a:latin typeface="Arial Black" panose="020B0A04020102020204" pitchFamily="34" charset="0"/>
            </a:endParaRPr>
          </a:p>
          <a:p>
            <a:r>
              <a:rPr lang="en-MY" sz="1600" dirty="0">
                <a:solidFill>
                  <a:schemeClr val="bg1">
                    <a:lumMod val="50000"/>
                  </a:schemeClr>
                </a:solidFill>
                <a:latin typeface="Arial Black" panose="020B0A04020102020204" pitchFamily="34" charset="0"/>
              </a:rPr>
              <a:t>Non-raid approach</a:t>
            </a:r>
          </a:p>
          <a:p>
            <a:pPr lvl="1"/>
            <a:r>
              <a:rPr lang="en-MY" dirty="0">
                <a:solidFill>
                  <a:schemeClr val="bg1">
                    <a:lumMod val="50000"/>
                  </a:schemeClr>
                </a:solidFill>
                <a:latin typeface="Arial Black" panose="020B0A04020102020204" pitchFamily="34" charset="0"/>
              </a:rPr>
              <a:t>Assume data integrity is handle else where. </a:t>
            </a:r>
          </a:p>
          <a:p>
            <a:pPr lvl="1"/>
            <a:r>
              <a:rPr lang="en-MY" dirty="0">
                <a:solidFill>
                  <a:schemeClr val="bg1">
                    <a:lumMod val="50000"/>
                  </a:schemeClr>
                </a:solidFill>
                <a:latin typeface="Arial Black" panose="020B0A04020102020204" pitchFamily="34" charset="0"/>
              </a:rPr>
              <a:t>If the disk is fail, the server is shut down and repair. </a:t>
            </a:r>
          </a:p>
          <a:p>
            <a:pPr lvl="1"/>
            <a:r>
              <a:rPr lang="en-MY" dirty="0">
                <a:solidFill>
                  <a:schemeClr val="bg1">
                    <a:lumMod val="50000"/>
                  </a:schemeClr>
                </a:solidFill>
                <a:latin typeface="Arial Black" panose="020B0A04020102020204" pitchFamily="34" charset="0"/>
              </a:rPr>
              <a:t>After repair, it is recopied to from the master  disk. </a:t>
            </a:r>
          </a:p>
          <a:p>
            <a:endParaRPr lang="en-MY" sz="1600" dirty="0">
              <a:solidFill>
                <a:schemeClr val="bg1">
                  <a:lumMod val="50000"/>
                </a:schemeClr>
              </a:solidFill>
              <a:latin typeface="Arial Black" panose="020B0A04020102020204" pitchFamily="34" charset="0"/>
            </a:endParaRPr>
          </a:p>
        </p:txBody>
      </p:sp>
    </p:spTree>
    <p:extLst>
      <p:ext uri="{BB962C8B-B14F-4D97-AF65-F5344CB8AC3E}">
        <p14:creationId xmlns:p14="http://schemas.microsoft.com/office/powerpoint/2010/main" val="22743097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CAD7DC8-B107-4608-81C8-A7C1635239B7}"/>
              </a:ext>
            </a:extLst>
          </p:cNvPr>
          <p:cNvSpPr>
            <a:spLocks noGrp="1"/>
          </p:cNvSpPr>
          <p:nvPr>
            <p:ph idx="1"/>
          </p:nvPr>
        </p:nvSpPr>
        <p:spPr>
          <a:xfrm>
            <a:off x="741681" y="1455650"/>
            <a:ext cx="9387840" cy="5065223"/>
          </a:xfrm>
        </p:spPr>
        <p:txBody>
          <a:bodyPr>
            <a:normAutofit/>
          </a:bodyPr>
          <a:lstStyle/>
          <a:p>
            <a:pPr lvl="1"/>
            <a:r>
              <a:rPr lang="en-US" dirty="0">
                <a:solidFill>
                  <a:schemeClr val="bg1">
                    <a:lumMod val="50000"/>
                  </a:schemeClr>
                </a:solidFill>
                <a:latin typeface="Arial Black" panose="020B0A04020102020204" pitchFamily="34" charset="0"/>
              </a:rPr>
              <a:t>Server hardware has many redundant components, and these components should be hot-swappable. </a:t>
            </a:r>
          </a:p>
          <a:p>
            <a:pPr lvl="1"/>
            <a:r>
              <a:rPr lang="en-US" dirty="0">
                <a:solidFill>
                  <a:schemeClr val="bg1">
                    <a:lumMod val="50000"/>
                  </a:schemeClr>
                </a:solidFill>
                <a:latin typeface="Arial Black" panose="020B0A04020102020204" pitchFamily="34" charset="0"/>
              </a:rPr>
              <a:t>Hot-swap refers to the ability to add, remove, and replace a component while the system is running.</a:t>
            </a:r>
          </a:p>
          <a:p>
            <a:pPr lvl="1"/>
            <a:r>
              <a:rPr lang="en-US" dirty="0">
                <a:solidFill>
                  <a:schemeClr val="bg1">
                    <a:lumMod val="50000"/>
                  </a:schemeClr>
                </a:solidFill>
                <a:latin typeface="Arial Black" panose="020B0A04020102020204" pitchFamily="34" charset="0"/>
                <a:sym typeface="Wingdings" panose="05000000000000000000" pitchFamily="2" charset="2"/>
              </a:rPr>
              <a:t>Hot-swap components Increase cost.</a:t>
            </a:r>
          </a:p>
          <a:p>
            <a:pPr lvl="1"/>
            <a:r>
              <a:rPr lang="en-US" dirty="0">
                <a:solidFill>
                  <a:schemeClr val="bg1">
                    <a:lumMod val="50000"/>
                  </a:schemeClr>
                </a:solidFill>
                <a:latin typeface="Arial Black" panose="020B0A04020102020204" pitchFamily="34" charset="0"/>
                <a:sym typeface="Wingdings" panose="05000000000000000000" pitchFamily="2" charset="2"/>
              </a:rPr>
              <a:t>The increase cost is justified when it eliminates downtimes for expansion or repairs. </a:t>
            </a:r>
          </a:p>
          <a:p>
            <a:pPr lvl="1"/>
            <a:r>
              <a:rPr lang="en-US" dirty="0">
                <a:solidFill>
                  <a:schemeClr val="bg1">
                    <a:lumMod val="50000"/>
                  </a:schemeClr>
                </a:solidFill>
                <a:latin typeface="Arial Black" panose="020B0A04020102020204" pitchFamily="34" charset="0"/>
                <a:sym typeface="Wingdings" panose="05000000000000000000" pitchFamily="2" charset="2"/>
              </a:rPr>
              <a:t>When vendors  makes a claim of hot- swappability, always asked two questions:</a:t>
            </a:r>
          </a:p>
          <a:p>
            <a:pPr marL="857250" lvl="2" indent="0">
              <a:buNone/>
            </a:pPr>
            <a:r>
              <a:rPr lang="en-US" dirty="0">
                <a:solidFill>
                  <a:schemeClr val="bg1">
                    <a:lumMod val="50000"/>
                  </a:schemeClr>
                </a:solidFill>
                <a:latin typeface="Arial Black" panose="020B0A04020102020204" pitchFamily="34" charset="0"/>
                <a:sym typeface="Wingdings" panose="05000000000000000000" pitchFamily="2" charset="2"/>
              </a:rPr>
              <a:t>1) which part aren’t hot-swappable </a:t>
            </a:r>
          </a:p>
          <a:p>
            <a:pPr marL="857250" lvl="2" indent="0">
              <a:buNone/>
            </a:pPr>
            <a:r>
              <a:rPr lang="en-US" dirty="0">
                <a:solidFill>
                  <a:schemeClr val="bg1">
                    <a:lumMod val="50000"/>
                  </a:schemeClr>
                </a:solidFill>
                <a:latin typeface="Arial Black" panose="020B0A04020102020204" pitchFamily="34" charset="0"/>
                <a:sym typeface="Wingdings" panose="05000000000000000000" pitchFamily="2" charset="2"/>
              </a:rPr>
              <a:t>2) in what way , and for how long, is service interrupted when the parts are being hot-swapped?</a:t>
            </a:r>
          </a:p>
          <a:p>
            <a:pPr lvl="1"/>
            <a:r>
              <a:rPr lang="en-US" dirty="0">
                <a:solidFill>
                  <a:schemeClr val="bg1">
                    <a:lumMod val="50000"/>
                  </a:schemeClr>
                </a:solidFill>
                <a:latin typeface="Arial Black" panose="020B0A04020102020204" pitchFamily="34" charset="0"/>
                <a:sym typeface="Wingdings" panose="05000000000000000000" pitchFamily="2" charset="2"/>
              </a:rPr>
              <a:t>Some network devices have hot-swapped interface card, but the CPU is not hot-swappable. </a:t>
            </a:r>
          </a:p>
          <a:p>
            <a:pPr lvl="1"/>
            <a:r>
              <a:rPr lang="en-US" dirty="0">
                <a:solidFill>
                  <a:schemeClr val="bg1">
                    <a:lumMod val="50000"/>
                  </a:schemeClr>
                </a:solidFill>
                <a:latin typeface="Arial Black" panose="020B0A04020102020204" pitchFamily="34" charset="0"/>
                <a:sym typeface="Wingdings" panose="05000000000000000000" pitchFamily="2" charset="2"/>
              </a:rPr>
              <a:t>Others claim hot-swap capability, but do not a full system reset after any device is added. </a:t>
            </a:r>
          </a:p>
          <a:p>
            <a:pPr marL="0" indent="0">
              <a:buNone/>
            </a:pPr>
            <a:endParaRPr lang="en-MY" dirty="0">
              <a:solidFill>
                <a:schemeClr val="bg1">
                  <a:lumMod val="50000"/>
                </a:schemeClr>
              </a:solidFill>
              <a:latin typeface="Arial Black" panose="020B0A04020102020204" pitchFamily="34" charset="0"/>
            </a:endParaRPr>
          </a:p>
        </p:txBody>
      </p:sp>
      <p:sp>
        <p:nvSpPr>
          <p:cNvPr id="4" name="Title 1">
            <a:extLst>
              <a:ext uri="{FF2B5EF4-FFF2-40B4-BE49-F238E27FC236}">
                <a16:creationId xmlns:a16="http://schemas.microsoft.com/office/drawing/2014/main" id="{716389AE-A762-40D2-9B30-F35C3A2D8F48}"/>
              </a:ext>
            </a:extLst>
          </p:cNvPr>
          <p:cNvSpPr>
            <a:spLocks noGrp="1"/>
          </p:cNvSpPr>
          <p:nvPr>
            <p:ph type="title"/>
          </p:nvPr>
        </p:nvSpPr>
        <p:spPr>
          <a:xfrm>
            <a:off x="741681" y="744450"/>
            <a:ext cx="9630755" cy="711200"/>
          </a:xfrm>
        </p:spPr>
        <p:txBody>
          <a:bodyPr>
            <a:normAutofit fontScale="90000"/>
          </a:bodyPr>
          <a:lstStyle/>
          <a:p>
            <a:r>
              <a:rPr lang="en-MY" dirty="0">
                <a:solidFill>
                  <a:schemeClr val="tx1"/>
                </a:solidFill>
                <a:latin typeface="Arial Black" panose="020B0A04020102020204" pitchFamily="34" charset="0"/>
              </a:rPr>
              <a:t>Server Reliability - </a:t>
            </a:r>
            <a:r>
              <a:rPr lang="en-MY" dirty="0">
                <a:latin typeface="Arial Black" panose="020B0A04020102020204" pitchFamily="34" charset="0"/>
              </a:rPr>
              <a:t>Hot-swap Component</a:t>
            </a:r>
            <a:br>
              <a:rPr lang="en-MY" dirty="0">
                <a:solidFill>
                  <a:schemeClr val="bg1">
                    <a:lumMod val="50000"/>
                  </a:schemeClr>
                </a:solidFill>
                <a:latin typeface="Arial Black" panose="020B0A04020102020204" pitchFamily="34" charset="0"/>
              </a:rPr>
            </a:br>
            <a:endParaRPr lang="en-MY" dirty="0">
              <a:solidFill>
                <a:schemeClr val="tx1"/>
              </a:solidFill>
              <a:latin typeface="Arial Black" panose="020B0A04020102020204" pitchFamily="34" charset="0"/>
            </a:endParaRPr>
          </a:p>
        </p:txBody>
      </p:sp>
    </p:spTree>
    <p:extLst>
      <p:ext uri="{BB962C8B-B14F-4D97-AF65-F5344CB8AC3E}">
        <p14:creationId xmlns:p14="http://schemas.microsoft.com/office/powerpoint/2010/main" val="36254821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5BD60BD-1166-480E-89BC-D7483F3A8675}"/>
              </a:ext>
            </a:extLst>
          </p:cNvPr>
          <p:cNvSpPr>
            <a:spLocks noGrp="1"/>
          </p:cNvSpPr>
          <p:nvPr>
            <p:ph idx="1"/>
          </p:nvPr>
        </p:nvSpPr>
        <p:spPr>
          <a:xfrm>
            <a:off x="942109" y="1595581"/>
            <a:ext cx="9167322" cy="4121727"/>
          </a:xfrm>
        </p:spPr>
        <p:txBody>
          <a:bodyPr>
            <a:noAutofit/>
          </a:bodyPr>
          <a:lstStyle/>
          <a:p>
            <a:r>
              <a:rPr lang="en-US" sz="2000" dirty="0">
                <a:solidFill>
                  <a:schemeClr val="bg1">
                    <a:lumMod val="50000"/>
                  </a:schemeClr>
                </a:solidFill>
                <a:latin typeface="Arial Black" panose="020B0A04020102020204" pitchFamily="34" charset="0"/>
              </a:rPr>
              <a:t>Servers should be installed in an environment with proper power, fire protection, networking, temperature and humidity control, and physical security. </a:t>
            </a:r>
          </a:p>
          <a:p>
            <a:r>
              <a:rPr lang="en-US" sz="2000" dirty="0">
                <a:solidFill>
                  <a:schemeClr val="bg1">
                    <a:lumMod val="50000"/>
                  </a:schemeClr>
                </a:solidFill>
                <a:latin typeface="Arial Black" panose="020B0A04020102020204" pitchFamily="34" charset="0"/>
              </a:rPr>
              <a:t>That means a computer room or datacenter—not a spare cubicle or closet. </a:t>
            </a:r>
          </a:p>
          <a:p>
            <a:r>
              <a:rPr lang="en-US" sz="2000" dirty="0">
                <a:solidFill>
                  <a:schemeClr val="bg1">
                    <a:lumMod val="50000"/>
                  </a:schemeClr>
                </a:solidFill>
                <a:latin typeface="Arial Black" panose="020B0A04020102020204" pitchFamily="34" charset="0"/>
              </a:rPr>
              <a:t>The two most important points are power and cooling. </a:t>
            </a:r>
          </a:p>
          <a:p>
            <a:r>
              <a:rPr lang="en-US" sz="2000" dirty="0">
                <a:solidFill>
                  <a:schemeClr val="bg1">
                    <a:lumMod val="50000"/>
                  </a:schemeClr>
                </a:solidFill>
                <a:latin typeface="Arial Black" panose="020B0A04020102020204" pitchFamily="34" charset="0"/>
              </a:rPr>
              <a:t>For reliable operations, servers need power that is reliable and clean. </a:t>
            </a:r>
          </a:p>
          <a:p>
            <a:r>
              <a:rPr lang="en-US" sz="2000" dirty="0">
                <a:solidFill>
                  <a:schemeClr val="bg1">
                    <a:lumMod val="50000"/>
                  </a:schemeClr>
                </a:solidFill>
                <a:latin typeface="Arial Black" panose="020B0A04020102020204" pitchFamily="34" charset="0"/>
              </a:rPr>
              <a:t>Servers are designed to run at a particular operating temperature, usually around 10 to 35◦C (50 to 95◦F). Cooling is required to remove the heat they generate</a:t>
            </a:r>
            <a:endParaRPr lang="en-MY" sz="2000" dirty="0">
              <a:solidFill>
                <a:schemeClr val="bg1">
                  <a:lumMod val="50000"/>
                </a:schemeClr>
              </a:solidFill>
              <a:latin typeface="Arial Black" panose="020B0A04020102020204" pitchFamily="34" charset="0"/>
            </a:endParaRPr>
          </a:p>
        </p:txBody>
      </p:sp>
      <p:sp>
        <p:nvSpPr>
          <p:cNvPr id="4" name="Title 1">
            <a:extLst>
              <a:ext uri="{FF2B5EF4-FFF2-40B4-BE49-F238E27FC236}">
                <a16:creationId xmlns:a16="http://schemas.microsoft.com/office/drawing/2014/main" id="{FDD25E88-4114-4DC2-9245-18410A6DE489}"/>
              </a:ext>
            </a:extLst>
          </p:cNvPr>
          <p:cNvSpPr>
            <a:spLocks noGrp="1"/>
          </p:cNvSpPr>
          <p:nvPr>
            <p:ph type="title"/>
          </p:nvPr>
        </p:nvSpPr>
        <p:spPr>
          <a:xfrm>
            <a:off x="677334" y="609600"/>
            <a:ext cx="8596668" cy="711200"/>
          </a:xfrm>
        </p:spPr>
        <p:txBody>
          <a:bodyPr>
            <a:normAutofit fontScale="90000"/>
          </a:bodyPr>
          <a:lstStyle/>
          <a:p>
            <a:r>
              <a:rPr lang="en-MY" dirty="0">
                <a:solidFill>
                  <a:schemeClr val="tx1"/>
                </a:solidFill>
                <a:latin typeface="Arial Black" panose="020B0A04020102020204" pitchFamily="34" charset="0"/>
              </a:rPr>
              <a:t>Server Reliability – </a:t>
            </a:r>
            <a:r>
              <a:rPr lang="en-MY" dirty="0">
                <a:latin typeface="Arial Black" panose="020B0A04020102020204" pitchFamily="34" charset="0"/>
              </a:rPr>
              <a:t>Server Location</a:t>
            </a:r>
          </a:p>
        </p:txBody>
      </p:sp>
    </p:spTree>
    <p:extLst>
      <p:ext uri="{BB962C8B-B14F-4D97-AF65-F5344CB8AC3E}">
        <p14:creationId xmlns:p14="http://schemas.microsoft.com/office/powerpoint/2010/main" val="30737400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3B9C54-4C55-4F89-B02D-7C0483149A98}"/>
              </a:ext>
            </a:extLst>
          </p:cNvPr>
          <p:cNvSpPr>
            <a:spLocks noGrp="1"/>
          </p:cNvSpPr>
          <p:nvPr>
            <p:ph type="title"/>
          </p:nvPr>
        </p:nvSpPr>
        <p:spPr>
          <a:xfrm>
            <a:off x="677334" y="609600"/>
            <a:ext cx="8596668" cy="792481"/>
          </a:xfrm>
        </p:spPr>
        <p:txBody>
          <a:bodyPr/>
          <a:lstStyle/>
          <a:p>
            <a:r>
              <a:rPr lang="en-MY" dirty="0">
                <a:solidFill>
                  <a:schemeClr val="tx1"/>
                </a:solidFill>
                <a:latin typeface="Arial Black" panose="020B0A04020102020204" pitchFamily="34" charset="0"/>
              </a:rPr>
              <a:t>Remote server management</a:t>
            </a:r>
          </a:p>
        </p:txBody>
      </p:sp>
      <p:sp>
        <p:nvSpPr>
          <p:cNvPr id="3" name="Content Placeholder 2">
            <a:extLst>
              <a:ext uri="{FF2B5EF4-FFF2-40B4-BE49-F238E27FC236}">
                <a16:creationId xmlns:a16="http://schemas.microsoft.com/office/drawing/2014/main" id="{211F188E-EBF4-42A1-AB70-BE9E5FAFB8F8}"/>
              </a:ext>
            </a:extLst>
          </p:cNvPr>
          <p:cNvSpPr>
            <a:spLocks noGrp="1"/>
          </p:cNvSpPr>
          <p:nvPr>
            <p:ph idx="1"/>
          </p:nvPr>
        </p:nvSpPr>
        <p:spPr>
          <a:xfrm>
            <a:off x="797406" y="1642226"/>
            <a:ext cx="8596668" cy="3899592"/>
          </a:xfrm>
        </p:spPr>
        <p:txBody>
          <a:bodyPr>
            <a:noAutofit/>
          </a:bodyPr>
          <a:lstStyle/>
          <a:p>
            <a:pPr marL="0" indent="0">
              <a:buNone/>
            </a:pPr>
            <a:endParaRPr lang="en-MY" sz="2000" dirty="0">
              <a:solidFill>
                <a:schemeClr val="bg1">
                  <a:lumMod val="50000"/>
                </a:schemeClr>
              </a:solidFill>
              <a:latin typeface="Arial Black" panose="020B0A04020102020204" pitchFamily="34" charset="0"/>
            </a:endParaRPr>
          </a:p>
          <a:p>
            <a:r>
              <a:rPr lang="en-US" sz="2000" dirty="0">
                <a:solidFill>
                  <a:schemeClr val="bg1">
                    <a:lumMod val="50000"/>
                  </a:schemeClr>
                </a:solidFill>
                <a:latin typeface="Arial Black" panose="020B0A04020102020204" pitchFamily="34" charset="0"/>
              </a:rPr>
              <a:t>Servers need to be maintained remotely.</a:t>
            </a:r>
          </a:p>
          <a:p>
            <a:r>
              <a:rPr lang="en-US" sz="2000" dirty="0">
                <a:solidFill>
                  <a:schemeClr val="bg1">
                    <a:lumMod val="50000"/>
                  </a:schemeClr>
                </a:solidFill>
                <a:latin typeface="Arial Black" panose="020B0A04020102020204" pitchFamily="34" charset="0"/>
              </a:rPr>
              <a:t> Remote management means that it should be possible to do all system administration tasks involving the machine from a remote location, except physical labor such as adding and removing physical hardware.</a:t>
            </a:r>
          </a:p>
          <a:p>
            <a:r>
              <a:rPr lang="en-US" sz="2000" dirty="0">
                <a:solidFill>
                  <a:schemeClr val="bg1">
                    <a:lumMod val="50000"/>
                  </a:schemeClr>
                </a:solidFill>
                <a:latin typeface="Arial Black" panose="020B0A04020102020204" pitchFamily="34" charset="0"/>
              </a:rPr>
              <a:t> It should be possible to remotely access the machine’s console and, optionally, have remote control of the power switch.</a:t>
            </a:r>
            <a:endParaRPr lang="en-MY" sz="2000" dirty="0">
              <a:solidFill>
                <a:schemeClr val="bg1">
                  <a:lumMod val="50000"/>
                </a:schemeClr>
              </a:solidFill>
              <a:latin typeface="Arial Black" panose="020B0A04020102020204" pitchFamily="34" charset="0"/>
            </a:endParaRPr>
          </a:p>
        </p:txBody>
      </p:sp>
    </p:spTree>
    <p:extLst>
      <p:ext uri="{BB962C8B-B14F-4D97-AF65-F5344CB8AC3E}">
        <p14:creationId xmlns:p14="http://schemas.microsoft.com/office/powerpoint/2010/main" val="16392449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4575CA-649E-4164-8E01-3ECE659DFB45}"/>
              </a:ext>
            </a:extLst>
          </p:cNvPr>
          <p:cNvSpPr>
            <a:spLocks noGrp="1"/>
          </p:cNvSpPr>
          <p:nvPr>
            <p:ph type="title"/>
          </p:nvPr>
        </p:nvSpPr>
        <p:spPr>
          <a:xfrm>
            <a:off x="677334" y="609600"/>
            <a:ext cx="8596668" cy="803564"/>
          </a:xfrm>
        </p:spPr>
        <p:txBody>
          <a:bodyPr/>
          <a:lstStyle/>
          <a:p>
            <a:r>
              <a:rPr lang="en-MY" dirty="0">
                <a:solidFill>
                  <a:schemeClr val="tx1"/>
                </a:solidFill>
                <a:latin typeface="Arial Black" panose="020B0A04020102020204" pitchFamily="34" charset="0"/>
              </a:rPr>
              <a:t>Remotely managing servers</a:t>
            </a:r>
          </a:p>
        </p:txBody>
      </p:sp>
      <p:sp>
        <p:nvSpPr>
          <p:cNvPr id="3" name="Content Placeholder 2">
            <a:extLst>
              <a:ext uri="{FF2B5EF4-FFF2-40B4-BE49-F238E27FC236}">
                <a16:creationId xmlns:a16="http://schemas.microsoft.com/office/drawing/2014/main" id="{41277FD6-7FE4-4D8B-8482-536B03C43813}"/>
              </a:ext>
            </a:extLst>
          </p:cNvPr>
          <p:cNvSpPr>
            <a:spLocks noGrp="1"/>
          </p:cNvSpPr>
          <p:nvPr>
            <p:ph idx="1"/>
          </p:nvPr>
        </p:nvSpPr>
        <p:spPr>
          <a:xfrm>
            <a:off x="1092969" y="1957389"/>
            <a:ext cx="8596668" cy="3178029"/>
          </a:xfrm>
        </p:spPr>
        <p:txBody>
          <a:bodyPr>
            <a:normAutofit fontScale="85000" lnSpcReduction="20000"/>
          </a:bodyPr>
          <a:lstStyle/>
          <a:p>
            <a:pPr marL="514350" indent="-514350">
              <a:buFont typeface="+mj-lt"/>
              <a:buAutoNum type="arabicPeriod"/>
            </a:pPr>
            <a:r>
              <a:rPr lang="en-MY" sz="2800" dirty="0">
                <a:solidFill>
                  <a:schemeClr val="bg1">
                    <a:lumMod val="50000"/>
                  </a:schemeClr>
                </a:solidFill>
                <a:latin typeface="Arial Black" panose="020B0A04020102020204" pitchFamily="34" charset="0"/>
              </a:rPr>
              <a:t>Integrated out-of-Band Management</a:t>
            </a:r>
          </a:p>
          <a:p>
            <a:pPr marL="514350" indent="-514350">
              <a:buFont typeface="+mj-lt"/>
              <a:buAutoNum type="arabicPeriod"/>
            </a:pPr>
            <a:r>
              <a:rPr lang="en-MY" sz="2800" dirty="0">
                <a:solidFill>
                  <a:schemeClr val="bg1">
                    <a:lumMod val="50000"/>
                  </a:schemeClr>
                </a:solidFill>
                <a:latin typeface="Arial Black" panose="020B0A04020102020204" pitchFamily="34" charset="0"/>
              </a:rPr>
              <a:t>Non-integrated out-of-band management</a:t>
            </a:r>
          </a:p>
          <a:p>
            <a:pPr marL="514350" indent="-514350">
              <a:buFont typeface="+mj-lt"/>
              <a:buAutoNum type="arabicPeriod"/>
            </a:pPr>
            <a:r>
              <a:rPr lang="en-MY" sz="2800" dirty="0">
                <a:solidFill>
                  <a:schemeClr val="bg1">
                    <a:lumMod val="50000"/>
                  </a:schemeClr>
                </a:solidFill>
                <a:latin typeface="Arial Black" panose="020B0A04020102020204" pitchFamily="34" charset="0"/>
              </a:rPr>
              <a:t>Separate Administrative Networks</a:t>
            </a:r>
          </a:p>
          <a:p>
            <a:pPr marL="514350" indent="-514350" algn="just">
              <a:buFont typeface="+mj-lt"/>
              <a:buAutoNum type="arabicPeriod"/>
            </a:pPr>
            <a:endParaRPr lang="en-MY" sz="2400" dirty="0">
              <a:solidFill>
                <a:schemeClr val="bg1">
                  <a:lumMod val="50000"/>
                </a:schemeClr>
              </a:solidFill>
              <a:latin typeface="Arial Black" panose="020B0A04020102020204" pitchFamily="34" charset="0"/>
            </a:endParaRPr>
          </a:p>
          <a:p>
            <a:pPr marL="0" indent="0" algn="just">
              <a:buNone/>
            </a:pPr>
            <a:r>
              <a:rPr lang="en-US" dirty="0">
                <a:solidFill>
                  <a:srgbClr val="0070C0"/>
                </a:solidFill>
                <a:latin typeface="Arial Black" panose="020B0A04020102020204" pitchFamily="34" charset="0"/>
              </a:rPr>
              <a:t>OOB allows a system administrator to monitor and manage servers and other network-attached equipment by remote control regardless of whether the machine is powered on, or whether is installed or functional. </a:t>
            </a:r>
          </a:p>
          <a:p>
            <a:pPr marL="0" indent="0" algn="just">
              <a:buNone/>
            </a:pPr>
            <a:r>
              <a:rPr lang="en-US" dirty="0">
                <a:solidFill>
                  <a:srgbClr val="0070C0"/>
                </a:solidFill>
                <a:latin typeface="Arial Black" panose="020B0A04020102020204" pitchFamily="34" charset="0"/>
              </a:rPr>
              <a:t>OOB is needed if an external company is managing some or all of the company’s network devices. It prevents the external company from accessing the data on the company’s network, while still allowing them to access the network devices.</a:t>
            </a:r>
            <a:endParaRPr lang="en-MY" dirty="0">
              <a:solidFill>
                <a:srgbClr val="0070C0"/>
              </a:solidFill>
              <a:latin typeface="Arial Black" panose="020B0A04020102020204" pitchFamily="34" charset="0"/>
            </a:endParaRPr>
          </a:p>
        </p:txBody>
      </p:sp>
    </p:spTree>
    <p:extLst>
      <p:ext uri="{BB962C8B-B14F-4D97-AF65-F5344CB8AC3E}">
        <p14:creationId xmlns:p14="http://schemas.microsoft.com/office/powerpoint/2010/main" val="201099913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069FAE-6605-49D5-B61F-BD6C7206501C}"/>
              </a:ext>
            </a:extLst>
          </p:cNvPr>
          <p:cNvSpPr>
            <a:spLocks noGrp="1"/>
          </p:cNvSpPr>
          <p:nvPr>
            <p:ph idx="1"/>
          </p:nvPr>
        </p:nvSpPr>
        <p:spPr>
          <a:xfrm>
            <a:off x="895927" y="607291"/>
            <a:ext cx="9384146" cy="5643418"/>
          </a:xfrm>
        </p:spPr>
        <p:txBody>
          <a:bodyPr>
            <a:normAutofit/>
          </a:bodyPr>
          <a:lstStyle/>
          <a:p>
            <a:r>
              <a:rPr lang="en-MY" dirty="0">
                <a:solidFill>
                  <a:srgbClr val="7030A0"/>
                </a:solidFill>
                <a:latin typeface="Arial Black" panose="020B0A04020102020204" pitchFamily="34" charset="0"/>
              </a:rPr>
              <a:t>Integrated out-of-Band Management</a:t>
            </a:r>
          </a:p>
          <a:p>
            <a:pPr lvl="1"/>
            <a:r>
              <a:rPr lang="en-US" sz="1400" dirty="0">
                <a:solidFill>
                  <a:schemeClr val="bg1">
                    <a:lumMod val="50000"/>
                  </a:schemeClr>
                </a:solidFill>
                <a:latin typeface="Arial Black" panose="020B0A04020102020204" pitchFamily="34" charset="0"/>
              </a:rPr>
              <a:t>Modern servers have remote management capabilities built-in. </a:t>
            </a:r>
          </a:p>
          <a:p>
            <a:pPr lvl="1"/>
            <a:r>
              <a:rPr lang="en-US" sz="1400" dirty="0">
                <a:solidFill>
                  <a:schemeClr val="bg1">
                    <a:lumMod val="50000"/>
                  </a:schemeClr>
                </a:solidFill>
                <a:latin typeface="Arial Black" panose="020B0A04020102020204" pitchFamily="34" charset="0"/>
              </a:rPr>
              <a:t>Such systems are generically called out-of-band (OOB) management,  and have an Ethernet port as an interface. </a:t>
            </a:r>
          </a:p>
          <a:p>
            <a:pPr lvl="1"/>
            <a:r>
              <a:rPr lang="en-US" sz="1400" dirty="0">
                <a:solidFill>
                  <a:schemeClr val="bg1">
                    <a:lumMod val="50000"/>
                  </a:schemeClr>
                </a:solidFill>
                <a:latin typeface="Arial Black" panose="020B0A04020102020204" pitchFamily="34" charset="0"/>
              </a:rPr>
              <a:t>Other terms you may hear (some of which are proprietary technologies) are lights-out management (LOM), Integrated Lights-Out (</a:t>
            </a:r>
            <a:r>
              <a:rPr lang="en-US" sz="1400" dirty="0" err="1">
                <a:solidFill>
                  <a:schemeClr val="bg1">
                    <a:lumMod val="50000"/>
                  </a:schemeClr>
                </a:solidFill>
                <a:latin typeface="Arial Black" panose="020B0A04020102020204" pitchFamily="34" charset="0"/>
              </a:rPr>
              <a:t>iLO</a:t>
            </a:r>
            <a:r>
              <a:rPr lang="en-US" sz="1400" dirty="0">
                <a:solidFill>
                  <a:schemeClr val="bg1">
                    <a:lumMod val="50000"/>
                  </a:schemeClr>
                </a:solidFill>
                <a:latin typeface="Arial Black" panose="020B0A04020102020204" pitchFamily="34" charset="0"/>
              </a:rPr>
              <a:t>), Intelligent Platform Management Interface (IPMI), remote insight board (RIB), or Remote Insight Light-Out Edition (RILOE).</a:t>
            </a:r>
          </a:p>
          <a:p>
            <a:pPr marL="457200" lvl="1" indent="0">
              <a:buNone/>
            </a:pPr>
            <a:endParaRPr lang="en-US" sz="1400" dirty="0">
              <a:solidFill>
                <a:schemeClr val="bg1">
                  <a:lumMod val="50000"/>
                </a:schemeClr>
              </a:solidFill>
              <a:latin typeface="Arial Black" panose="020B0A04020102020204" pitchFamily="34" charset="0"/>
            </a:endParaRPr>
          </a:p>
          <a:p>
            <a:r>
              <a:rPr lang="en-MY" dirty="0">
                <a:solidFill>
                  <a:srgbClr val="7030A0"/>
                </a:solidFill>
                <a:latin typeface="Arial Black" panose="020B0A04020102020204" pitchFamily="34" charset="0"/>
              </a:rPr>
              <a:t>Non-integrated out-of-band (OOB) management (page 255)</a:t>
            </a:r>
            <a:endParaRPr lang="en-US" dirty="0">
              <a:latin typeface="Arial Black" panose="020B0A04020102020204" pitchFamily="34" charset="0"/>
            </a:endParaRPr>
          </a:p>
          <a:p>
            <a:pPr lvl="1"/>
            <a:r>
              <a:rPr lang="en-MY" sz="1400" dirty="0">
                <a:solidFill>
                  <a:schemeClr val="bg1">
                    <a:lumMod val="50000"/>
                  </a:schemeClr>
                </a:solidFill>
                <a:latin typeface="Arial Black" panose="020B0A04020102020204" pitchFamily="34" charset="0"/>
              </a:rPr>
              <a:t>Remote power cycle</a:t>
            </a:r>
          </a:p>
          <a:p>
            <a:pPr lvl="1"/>
            <a:r>
              <a:rPr lang="en-MY" sz="1400" dirty="0">
                <a:solidFill>
                  <a:schemeClr val="bg1">
                    <a:lumMod val="50000"/>
                  </a:schemeClr>
                </a:solidFill>
                <a:latin typeface="Arial Black" panose="020B0A04020102020204" pitchFamily="34" charset="0"/>
              </a:rPr>
              <a:t>Remote console with IP-KVM</a:t>
            </a:r>
          </a:p>
          <a:p>
            <a:pPr lvl="1"/>
            <a:r>
              <a:rPr lang="en-MY" sz="1400" dirty="0">
                <a:solidFill>
                  <a:schemeClr val="bg1">
                    <a:lumMod val="50000"/>
                  </a:schemeClr>
                </a:solidFill>
                <a:latin typeface="Arial Black" panose="020B0A04020102020204" pitchFamily="34" charset="0"/>
              </a:rPr>
              <a:t>Remote console with serial Consoles</a:t>
            </a:r>
          </a:p>
          <a:p>
            <a:pPr marL="457200" lvl="1" indent="0">
              <a:buNone/>
            </a:pPr>
            <a:endParaRPr lang="en-MY" sz="1400" dirty="0">
              <a:solidFill>
                <a:schemeClr val="bg1">
                  <a:lumMod val="50000"/>
                </a:schemeClr>
              </a:solidFill>
              <a:latin typeface="Arial Black" panose="020B0A04020102020204" pitchFamily="34" charset="0"/>
            </a:endParaRPr>
          </a:p>
          <a:p>
            <a:r>
              <a:rPr lang="en-MY" dirty="0">
                <a:solidFill>
                  <a:srgbClr val="7030A0"/>
                </a:solidFill>
                <a:latin typeface="Arial Black" panose="020B0A04020102020204" pitchFamily="34" charset="0"/>
              </a:rPr>
              <a:t>Separate Administrative Networks</a:t>
            </a:r>
            <a:endParaRPr lang="en-MY" dirty="0">
              <a:latin typeface="Arial Black" panose="020B0A04020102020204" pitchFamily="34" charset="0"/>
            </a:endParaRPr>
          </a:p>
          <a:p>
            <a:pPr lvl="1"/>
            <a:r>
              <a:rPr lang="en-MY" sz="1400" dirty="0">
                <a:solidFill>
                  <a:schemeClr val="bg1">
                    <a:lumMod val="50000"/>
                  </a:schemeClr>
                </a:solidFill>
                <a:latin typeface="Arial Black" panose="020B0A04020102020204" pitchFamily="34" charset="0"/>
              </a:rPr>
              <a:t>Servers have separate NIC that is connected to a dedicated administrative network. </a:t>
            </a:r>
          </a:p>
          <a:p>
            <a:pPr lvl="1"/>
            <a:r>
              <a:rPr lang="en-MY" sz="1400" dirty="0">
                <a:solidFill>
                  <a:schemeClr val="bg1">
                    <a:lumMod val="50000"/>
                  </a:schemeClr>
                </a:solidFill>
                <a:latin typeface="Arial Black" panose="020B0A04020102020204" pitchFamily="34" charset="0"/>
              </a:rPr>
              <a:t>Benefit: isolate destructive traffic. </a:t>
            </a:r>
          </a:p>
          <a:p>
            <a:pPr marL="0" indent="0">
              <a:buNone/>
            </a:pPr>
            <a:endParaRPr lang="en-MY" dirty="0">
              <a:solidFill>
                <a:srgbClr val="7030A0"/>
              </a:solidFill>
              <a:latin typeface="Arial Black" panose="020B0A04020102020204" pitchFamily="34" charset="0"/>
            </a:endParaRPr>
          </a:p>
        </p:txBody>
      </p:sp>
    </p:spTree>
    <p:extLst>
      <p:ext uri="{BB962C8B-B14F-4D97-AF65-F5344CB8AC3E}">
        <p14:creationId xmlns:p14="http://schemas.microsoft.com/office/powerpoint/2010/main" val="35029173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092216-46AE-4641-A0B2-657804CDD2D0}"/>
              </a:ext>
            </a:extLst>
          </p:cNvPr>
          <p:cNvSpPr>
            <a:spLocks noGrp="1"/>
          </p:cNvSpPr>
          <p:nvPr>
            <p:ph type="title"/>
          </p:nvPr>
        </p:nvSpPr>
        <p:spPr>
          <a:xfrm>
            <a:off x="677334" y="609600"/>
            <a:ext cx="8596668" cy="701964"/>
          </a:xfrm>
        </p:spPr>
        <p:txBody>
          <a:bodyPr>
            <a:normAutofit fontScale="90000"/>
          </a:bodyPr>
          <a:lstStyle/>
          <a:p>
            <a:r>
              <a:rPr lang="en-MY" dirty="0">
                <a:solidFill>
                  <a:schemeClr val="tx1"/>
                </a:solidFill>
                <a:latin typeface="Arial Black" panose="020B0A04020102020204" pitchFamily="34" charset="0"/>
              </a:rPr>
              <a:t>Maintenance Contract and spare parts</a:t>
            </a:r>
            <a:br>
              <a:rPr lang="en-MY" dirty="0">
                <a:solidFill>
                  <a:schemeClr val="tx1"/>
                </a:solidFill>
                <a:latin typeface="Arial Black" panose="020B0A04020102020204" pitchFamily="34" charset="0"/>
              </a:rPr>
            </a:br>
            <a:endParaRPr lang="en-MY" dirty="0">
              <a:solidFill>
                <a:schemeClr val="tx1"/>
              </a:solidFill>
              <a:latin typeface="Arial Black" panose="020B0A04020102020204" pitchFamily="34" charset="0"/>
            </a:endParaRPr>
          </a:p>
        </p:txBody>
      </p:sp>
      <p:sp>
        <p:nvSpPr>
          <p:cNvPr id="3" name="Content Placeholder 2">
            <a:extLst>
              <a:ext uri="{FF2B5EF4-FFF2-40B4-BE49-F238E27FC236}">
                <a16:creationId xmlns:a16="http://schemas.microsoft.com/office/drawing/2014/main" id="{77B39D63-4373-42E1-86AD-B9078FCD280C}"/>
              </a:ext>
            </a:extLst>
          </p:cNvPr>
          <p:cNvSpPr>
            <a:spLocks noGrp="1"/>
          </p:cNvSpPr>
          <p:nvPr>
            <p:ph idx="1"/>
          </p:nvPr>
        </p:nvSpPr>
        <p:spPr>
          <a:xfrm>
            <a:off x="1083735" y="2071254"/>
            <a:ext cx="8596668" cy="3025269"/>
          </a:xfrm>
        </p:spPr>
        <p:txBody>
          <a:bodyPr/>
          <a:lstStyle/>
          <a:p>
            <a:pPr marL="0" indent="0">
              <a:buNone/>
            </a:pPr>
            <a:r>
              <a:rPr lang="en-US" sz="1400" dirty="0">
                <a:solidFill>
                  <a:srgbClr val="0070C0"/>
                </a:solidFill>
                <a:latin typeface="Arial Black" panose="020B0A04020102020204" pitchFamily="34" charset="0"/>
              </a:rPr>
              <a:t>A maintenance contract is the written document that sets forth the terms of an agreement between a client and a maintenance service provider.</a:t>
            </a:r>
            <a:endParaRPr lang="en-MY" sz="1400" dirty="0">
              <a:solidFill>
                <a:srgbClr val="0070C0"/>
              </a:solidFill>
              <a:latin typeface="Arial Black" panose="020B0A04020102020204" pitchFamily="34" charset="0"/>
            </a:endParaRPr>
          </a:p>
          <a:p>
            <a:pPr marL="514350" indent="-514350">
              <a:buFont typeface="+mj-lt"/>
              <a:buAutoNum type="arabicPeriod"/>
            </a:pPr>
            <a:r>
              <a:rPr lang="en-MY" sz="2400" dirty="0">
                <a:solidFill>
                  <a:schemeClr val="bg1">
                    <a:lumMod val="50000"/>
                  </a:schemeClr>
                </a:solidFill>
                <a:latin typeface="Arial Black" panose="020B0A04020102020204" pitchFamily="34" charset="0"/>
              </a:rPr>
              <a:t>Vendor Service Level Agreement (SLA)</a:t>
            </a:r>
          </a:p>
          <a:p>
            <a:pPr marL="514350" indent="-514350">
              <a:buFont typeface="+mj-lt"/>
              <a:buAutoNum type="arabicPeriod"/>
            </a:pPr>
            <a:r>
              <a:rPr lang="en-MY" sz="2400" dirty="0">
                <a:solidFill>
                  <a:schemeClr val="bg1">
                    <a:lumMod val="50000"/>
                  </a:schemeClr>
                </a:solidFill>
                <a:latin typeface="Arial Black" panose="020B0A04020102020204" pitchFamily="34" charset="0"/>
              </a:rPr>
              <a:t>Spare Parts</a:t>
            </a:r>
          </a:p>
          <a:p>
            <a:pPr marL="514350" indent="-514350">
              <a:buFont typeface="+mj-lt"/>
              <a:buAutoNum type="arabicPeriod"/>
            </a:pPr>
            <a:r>
              <a:rPr lang="en-MY" sz="2400" dirty="0">
                <a:solidFill>
                  <a:schemeClr val="bg1">
                    <a:lumMod val="50000"/>
                  </a:schemeClr>
                </a:solidFill>
                <a:latin typeface="Arial Black" panose="020B0A04020102020204" pitchFamily="34" charset="0"/>
              </a:rPr>
              <a:t>Tracking Service Contracts</a:t>
            </a:r>
          </a:p>
          <a:p>
            <a:pPr marL="514350" indent="-514350">
              <a:buFont typeface="+mj-lt"/>
              <a:buAutoNum type="arabicPeriod"/>
            </a:pPr>
            <a:r>
              <a:rPr lang="en-MY" sz="2400" dirty="0">
                <a:solidFill>
                  <a:schemeClr val="bg1">
                    <a:lumMod val="50000"/>
                  </a:schemeClr>
                </a:solidFill>
                <a:latin typeface="Arial Black" panose="020B0A04020102020204" pitchFamily="34" charset="0"/>
              </a:rPr>
              <a:t>Cross-Shipping</a:t>
            </a:r>
          </a:p>
          <a:p>
            <a:pPr marL="514350" indent="-514350">
              <a:buFont typeface="+mj-lt"/>
              <a:buAutoNum type="arabicPeriod"/>
            </a:pPr>
            <a:r>
              <a:rPr lang="en-MY" sz="2400" dirty="0">
                <a:solidFill>
                  <a:schemeClr val="bg1">
                    <a:lumMod val="50000"/>
                  </a:schemeClr>
                </a:solidFill>
                <a:latin typeface="Arial Black" panose="020B0A04020102020204" pitchFamily="34" charset="0"/>
              </a:rPr>
              <a:t>Selecting Vendors with Server Experience</a:t>
            </a:r>
          </a:p>
          <a:p>
            <a:pPr marL="514350" indent="-514350">
              <a:buFont typeface="+mj-lt"/>
              <a:buAutoNum type="arabicPeriod"/>
            </a:pPr>
            <a:endParaRPr lang="en-MY" dirty="0">
              <a:solidFill>
                <a:schemeClr val="bg1">
                  <a:lumMod val="50000"/>
                </a:schemeClr>
              </a:solidFill>
              <a:latin typeface="Arial Black" panose="020B0A04020102020204" pitchFamily="34" charset="0"/>
            </a:endParaRPr>
          </a:p>
        </p:txBody>
      </p:sp>
    </p:spTree>
    <p:extLst>
      <p:ext uri="{BB962C8B-B14F-4D97-AF65-F5344CB8AC3E}">
        <p14:creationId xmlns:p14="http://schemas.microsoft.com/office/powerpoint/2010/main" val="382563053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58F4BC-8D6E-4BCE-8896-B8C505C27320}"/>
              </a:ext>
            </a:extLst>
          </p:cNvPr>
          <p:cNvSpPr>
            <a:spLocks noGrp="1"/>
          </p:cNvSpPr>
          <p:nvPr>
            <p:ph type="title"/>
          </p:nvPr>
        </p:nvSpPr>
        <p:spPr>
          <a:xfrm>
            <a:off x="1545553" y="3064163"/>
            <a:ext cx="8596668" cy="729673"/>
          </a:xfrm>
        </p:spPr>
        <p:txBody>
          <a:bodyPr/>
          <a:lstStyle/>
          <a:p>
            <a:pPr algn="ctr"/>
            <a:r>
              <a:rPr lang="en-MY" dirty="0">
                <a:solidFill>
                  <a:schemeClr val="tx1"/>
                </a:solidFill>
                <a:latin typeface="Arial Black" panose="020B0A04020102020204" pitchFamily="34" charset="0"/>
              </a:rPr>
              <a:t>The End</a:t>
            </a:r>
          </a:p>
        </p:txBody>
      </p:sp>
    </p:spTree>
    <p:extLst>
      <p:ext uri="{BB962C8B-B14F-4D97-AF65-F5344CB8AC3E}">
        <p14:creationId xmlns:p14="http://schemas.microsoft.com/office/powerpoint/2010/main" val="28266483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3F52B9-95C2-471F-9387-8A6D7A007E01}"/>
              </a:ext>
            </a:extLst>
          </p:cNvPr>
          <p:cNvSpPr>
            <a:spLocks noGrp="1"/>
          </p:cNvSpPr>
          <p:nvPr>
            <p:ph type="title"/>
          </p:nvPr>
        </p:nvSpPr>
        <p:spPr/>
        <p:txBody>
          <a:bodyPr>
            <a:normAutofit/>
          </a:bodyPr>
          <a:lstStyle/>
          <a:p>
            <a:r>
              <a:rPr lang="fr-FR" sz="3800" dirty="0">
                <a:solidFill>
                  <a:schemeClr val="tx1"/>
                </a:solidFill>
                <a:latin typeface="Arial Black" panose="020B0A04020102020204" pitchFamily="34" charset="0"/>
              </a:rPr>
              <a:t>Server Management</a:t>
            </a:r>
            <a:endParaRPr lang="en-MY" sz="3800" dirty="0">
              <a:solidFill>
                <a:schemeClr val="tx1"/>
              </a:solidFill>
              <a:latin typeface="Arial Black" panose="020B0A04020102020204" pitchFamily="34" charset="0"/>
            </a:endParaRPr>
          </a:p>
        </p:txBody>
      </p:sp>
      <p:sp>
        <p:nvSpPr>
          <p:cNvPr id="3" name="Content Placeholder 2">
            <a:extLst>
              <a:ext uri="{FF2B5EF4-FFF2-40B4-BE49-F238E27FC236}">
                <a16:creationId xmlns:a16="http://schemas.microsoft.com/office/drawing/2014/main" id="{0F3A2589-B497-4B8B-BD29-20B0CB07719E}"/>
              </a:ext>
            </a:extLst>
          </p:cNvPr>
          <p:cNvSpPr>
            <a:spLocks noGrp="1"/>
          </p:cNvSpPr>
          <p:nvPr>
            <p:ph idx="1"/>
          </p:nvPr>
        </p:nvSpPr>
        <p:spPr>
          <a:xfrm>
            <a:off x="677334" y="1930400"/>
            <a:ext cx="8596668" cy="2834005"/>
          </a:xfrm>
        </p:spPr>
        <p:txBody>
          <a:bodyPr>
            <a:noAutofit/>
          </a:bodyPr>
          <a:lstStyle/>
          <a:p>
            <a:r>
              <a:rPr lang="en-US" sz="2800" dirty="0">
                <a:solidFill>
                  <a:schemeClr val="bg1">
                    <a:lumMod val="50000"/>
                  </a:schemeClr>
                </a:solidFill>
                <a:latin typeface="Arial Black" panose="020B0A04020102020204" pitchFamily="34" charset="0"/>
              </a:rPr>
              <a:t>Server management is the process of monitoring and maintaining servers to operate at peak performance.</a:t>
            </a:r>
          </a:p>
          <a:p>
            <a:r>
              <a:rPr lang="en-US" sz="2800" dirty="0">
                <a:solidFill>
                  <a:schemeClr val="bg1">
                    <a:lumMod val="50000"/>
                  </a:schemeClr>
                </a:solidFill>
                <a:latin typeface="Arial Black" panose="020B0A04020102020204" pitchFamily="34" charset="0"/>
              </a:rPr>
              <a:t> Server management also encompasses the management of hardware, software, security, and backups.</a:t>
            </a:r>
          </a:p>
        </p:txBody>
      </p:sp>
    </p:spTree>
    <p:extLst>
      <p:ext uri="{BB962C8B-B14F-4D97-AF65-F5344CB8AC3E}">
        <p14:creationId xmlns:p14="http://schemas.microsoft.com/office/powerpoint/2010/main" val="16291103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3F52B9-95C2-471F-9387-8A6D7A007E01}"/>
              </a:ext>
            </a:extLst>
          </p:cNvPr>
          <p:cNvSpPr>
            <a:spLocks noGrp="1"/>
          </p:cNvSpPr>
          <p:nvPr>
            <p:ph type="title"/>
          </p:nvPr>
        </p:nvSpPr>
        <p:spPr>
          <a:xfrm>
            <a:off x="677334" y="609600"/>
            <a:ext cx="8596668" cy="748145"/>
          </a:xfrm>
        </p:spPr>
        <p:txBody>
          <a:bodyPr>
            <a:normAutofit/>
          </a:bodyPr>
          <a:lstStyle/>
          <a:p>
            <a:r>
              <a:rPr lang="fr-FR" sz="3800" dirty="0">
                <a:solidFill>
                  <a:schemeClr val="tx1"/>
                </a:solidFill>
                <a:latin typeface="Arial Black" panose="020B0A04020102020204" pitchFamily="34" charset="0"/>
              </a:rPr>
              <a:t>Server </a:t>
            </a:r>
            <a:endParaRPr lang="en-MY" sz="3800" dirty="0">
              <a:solidFill>
                <a:schemeClr val="tx1"/>
              </a:solidFill>
              <a:latin typeface="Arial Black" panose="020B0A04020102020204" pitchFamily="34" charset="0"/>
            </a:endParaRPr>
          </a:p>
        </p:txBody>
      </p:sp>
      <p:sp>
        <p:nvSpPr>
          <p:cNvPr id="3" name="Content Placeholder 2">
            <a:extLst>
              <a:ext uri="{FF2B5EF4-FFF2-40B4-BE49-F238E27FC236}">
                <a16:creationId xmlns:a16="http://schemas.microsoft.com/office/drawing/2014/main" id="{0F3A2589-B497-4B8B-BD29-20B0CB07719E}"/>
              </a:ext>
            </a:extLst>
          </p:cNvPr>
          <p:cNvSpPr>
            <a:spLocks noGrp="1"/>
          </p:cNvSpPr>
          <p:nvPr>
            <p:ph idx="1"/>
          </p:nvPr>
        </p:nvSpPr>
        <p:spPr>
          <a:xfrm>
            <a:off x="677333" y="1488613"/>
            <a:ext cx="9150157" cy="3880773"/>
          </a:xfrm>
        </p:spPr>
        <p:txBody>
          <a:bodyPr>
            <a:noAutofit/>
          </a:bodyPr>
          <a:lstStyle/>
          <a:p>
            <a:r>
              <a:rPr lang="en-US" sz="2800" b="1" dirty="0">
                <a:solidFill>
                  <a:schemeClr val="bg1">
                    <a:lumMod val="50000"/>
                  </a:schemeClr>
                </a:solidFill>
                <a:latin typeface="Arial Black" panose="020B0A04020102020204" pitchFamily="34" charset="0"/>
              </a:rPr>
              <a:t>A server </a:t>
            </a:r>
            <a:r>
              <a:rPr lang="en-US" sz="2800" dirty="0">
                <a:solidFill>
                  <a:schemeClr val="bg1">
                    <a:lumMod val="50000"/>
                  </a:schemeClr>
                </a:solidFill>
                <a:latin typeface="Arial Black" panose="020B0A04020102020204" pitchFamily="34" charset="0"/>
              </a:rPr>
              <a:t>is a piece of computer hardware or software (computer program) that provides functionality for other programs or devices, called "clients". </a:t>
            </a:r>
          </a:p>
          <a:p>
            <a:r>
              <a:rPr lang="en-MY" sz="2800" dirty="0">
                <a:solidFill>
                  <a:schemeClr val="bg1">
                    <a:lumMod val="50000"/>
                  </a:schemeClr>
                </a:solidFill>
                <a:latin typeface="Arial Black" panose="020B0A04020102020204" pitchFamily="34" charset="0"/>
              </a:rPr>
              <a:t>Typical servers are database servers, file servers, mail servers, print servers, web servers, game servers, and application servers.</a:t>
            </a:r>
          </a:p>
        </p:txBody>
      </p:sp>
    </p:spTree>
    <p:extLst>
      <p:ext uri="{BB962C8B-B14F-4D97-AF65-F5344CB8AC3E}">
        <p14:creationId xmlns:p14="http://schemas.microsoft.com/office/powerpoint/2010/main" val="17858169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BB4F4C6-F876-43A3-9A59-E728C08CF69F}"/>
              </a:ext>
            </a:extLst>
          </p:cNvPr>
          <p:cNvSpPr>
            <a:spLocks noGrp="1"/>
          </p:cNvSpPr>
          <p:nvPr>
            <p:ph idx="1"/>
          </p:nvPr>
        </p:nvSpPr>
        <p:spPr>
          <a:xfrm>
            <a:off x="843588" y="886691"/>
            <a:ext cx="8596668" cy="4544291"/>
          </a:xfrm>
        </p:spPr>
        <p:txBody>
          <a:bodyPr>
            <a:noAutofit/>
          </a:bodyPr>
          <a:lstStyle/>
          <a:p>
            <a:r>
              <a:rPr lang="en-US" sz="2400" dirty="0">
                <a:solidFill>
                  <a:schemeClr val="bg1">
                    <a:lumMod val="50000"/>
                  </a:schemeClr>
                </a:solidFill>
                <a:latin typeface="Arial Black" panose="020B0A04020102020204" pitchFamily="34" charset="0"/>
              </a:rPr>
              <a:t>“web server” refer to a host being used to provide a web site (a machine) or the software that implements the HTTP protocol (Apache HTTPD).</a:t>
            </a:r>
          </a:p>
          <a:p>
            <a:r>
              <a:rPr lang="en-US" sz="2400" dirty="0">
                <a:solidFill>
                  <a:schemeClr val="bg1">
                    <a:lumMod val="50000"/>
                  </a:schemeClr>
                </a:solidFill>
                <a:latin typeface="Arial Black" panose="020B0A04020102020204" pitchFamily="34" charset="0"/>
              </a:rPr>
              <a:t>the term “server” to mean a machine. It refers to a “service” as the entire hardware/software combination that provides the service users receive. </a:t>
            </a:r>
          </a:p>
          <a:p>
            <a:r>
              <a:rPr lang="en-US" sz="2400" dirty="0">
                <a:solidFill>
                  <a:schemeClr val="bg1">
                    <a:lumMod val="50000"/>
                  </a:schemeClr>
                </a:solidFill>
                <a:latin typeface="Arial Black" panose="020B0A04020102020204" pitchFamily="34" charset="0"/>
              </a:rPr>
              <a:t>For example, an email server (the hardware) runs MS Exchange (the software) to provide the email service for the department.</a:t>
            </a:r>
            <a:endParaRPr lang="en-MY" sz="2400" dirty="0">
              <a:solidFill>
                <a:schemeClr val="bg1">
                  <a:lumMod val="50000"/>
                </a:schemeClr>
              </a:solidFill>
              <a:latin typeface="Arial Black" panose="020B0A04020102020204" pitchFamily="34" charset="0"/>
            </a:endParaRPr>
          </a:p>
        </p:txBody>
      </p:sp>
      <p:sp>
        <p:nvSpPr>
          <p:cNvPr id="5" name="TextBox 4">
            <a:extLst>
              <a:ext uri="{FF2B5EF4-FFF2-40B4-BE49-F238E27FC236}">
                <a16:creationId xmlns:a16="http://schemas.microsoft.com/office/drawing/2014/main" id="{F247BA93-1B28-4B56-A9E5-A2DE3049DDB5}"/>
              </a:ext>
            </a:extLst>
          </p:cNvPr>
          <p:cNvSpPr txBox="1"/>
          <p:nvPr/>
        </p:nvSpPr>
        <p:spPr>
          <a:xfrm>
            <a:off x="1104900" y="5849718"/>
            <a:ext cx="7695825" cy="646331"/>
          </a:xfrm>
          <a:prstGeom prst="rect">
            <a:avLst/>
          </a:prstGeom>
          <a:noFill/>
        </p:spPr>
        <p:txBody>
          <a:bodyPr wrap="none" rtlCol="0">
            <a:spAutoFit/>
          </a:bodyPr>
          <a:lstStyle/>
          <a:p>
            <a:r>
              <a:rPr lang="en-MY" dirty="0"/>
              <a:t>Ref: page 221- chapter 13</a:t>
            </a:r>
          </a:p>
          <a:p>
            <a:r>
              <a:rPr lang="en-MY" dirty="0"/>
              <a:t>Book: The Practice of System and Network Administration , Thomas A. </a:t>
            </a:r>
            <a:r>
              <a:rPr lang="en-MY" dirty="0" err="1"/>
              <a:t>Limoncelli</a:t>
            </a:r>
            <a:endParaRPr lang="en-MY" dirty="0"/>
          </a:p>
        </p:txBody>
      </p:sp>
      <p:pic>
        <p:nvPicPr>
          <p:cNvPr id="6" name="Picture 5">
            <a:extLst>
              <a:ext uri="{FF2B5EF4-FFF2-40B4-BE49-F238E27FC236}">
                <a16:creationId xmlns:a16="http://schemas.microsoft.com/office/drawing/2014/main" id="{7FBCD1F0-775C-496B-89EE-18CA45BE9AFF}"/>
              </a:ext>
            </a:extLst>
          </p:cNvPr>
          <p:cNvPicPr>
            <a:picLocks noChangeAspect="1"/>
          </p:cNvPicPr>
          <p:nvPr/>
        </p:nvPicPr>
        <p:blipFill>
          <a:blip r:embed="rId2"/>
          <a:stretch>
            <a:fillRect/>
          </a:stretch>
        </p:blipFill>
        <p:spPr>
          <a:xfrm>
            <a:off x="9725025" y="276225"/>
            <a:ext cx="2065866" cy="2727962"/>
          </a:xfrm>
          <a:prstGeom prst="rect">
            <a:avLst/>
          </a:prstGeom>
        </p:spPr>
      </p:pic>
    </p:spTree>
    <p:extLst>
      <p:ext uri="{BB962C8B-B14F-4D97-AF65-F5344CB8AC3E}">
        <p14:creationId xmlns:p14="http://schemas.microsoft.com/office/powerpoint/2010/main" val="18649094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862C401-44F4-4433-A8F9-4CA0E24E7433}"/>
              </a:ext>
            </a:extLst>
          </p:cNvPr>
          <p:cNvSpPr>
            <a:spLocks noGrp="1"/>
          </p:cNvSpPr>
          <p:nvPr>
            <p:ph idx="1"/>
          </p:nvPr>
        </p:nvSpPr>
        <p:spPr>
          <a:xfrm>
            <a:off x="699075" y="815975"/>
            <a:ext cx="9968923" cy="5226049"/>
          </a:xfrm>
        </p:spPr>
        <p:txBody>
          <a:bodyPr>
            <a:noAutofit/>
          </a:bodyPr>
          <a:lstStyle/>
          <a:p>
            <a:r>
              <a:rPr lang="en-US" sz="2200" dirty="0">
                <a:solidFill>
                  <a:schemeClr val="bg1">
                    <a:lumMod val="50000"/>
                  </a:schemeClr>
                </a:solidFill>
                <a:latin typeface="Arial Black" panose="020B0A04020102020204" pitchFamily="34" charset="0"/>
              </a:rPr>
              <a:t>A single machine might provide one service or many. </a:t>
            </a:r>
          </a:p>
          <a:p>
            <a:r>
              <a:rPr lang="en-US" sz="2200" dirty="0">
                <a:solidFill>
                  <a:schemeClr val="bg1">
                    <a:lumMod val="50000"/>
                  </a:schemeClr>
                </a:solidFill>
                <a:latin typeface="Arial Black" panose="020B0A04020102020204" pitchFamily="34" charset="0"/>
              </a:rPr>
              <a:t>For example, a single server might be a dedicated file server, or it might be a file server, a DNS server, and a wiki server while performing many other functions.</a:t>
            </a:r>
          </a:p>
          <a:p>
            <a:r>
              <a:rPr lang="en-US" sz="2200" dirty="0">
                <a:solidFill>
                  <a:schemeClr val="bg1">
                    <a:lumMod val="50000"/>
                  </a:schemeClr>
                </a:solidFill>
                <a:latin typeface="Arial Black" panose="020B0A04020102020204" pitchFamily="34" charset="0"/>
              </a:rPr>
              <a:t>For example, Google’s Gmail service is distributed over thousands of machines, each doing a small fraction of the work.</a:t>
            </a:r>
          </a:p>
          <a:p>
            <a:r>
              <a:rPr lang="en-US" sz="2200" dirty="0">
                <a:solidFill>
                  <a:schemeClr val="bg1">
                    <a:lumMod val="50000"/>
                  </a:schemeClr>
                </a:solidFill>
                <a:latin typeface="Arial Black" panose="020B0A04020102020204" pitchFamily="34" charset="0"/>
              </a:rPr>
              <a:t>By definition a server has dependents, usually many.</a:t>
            </a:r>
          </a:p>
          <a:p>
            <a:r>
              <a:rPr lang="en-US" sz="2200" dirty="0">
                <a:solidFill>
                  <a:schemeClr val="bg1">
                    <a:lumMod val="50000"/>
                  </a:schemeClr>
                </a:solidFill>
                <a:latin typeface="Arial Black" panose="020B0A04020102020204" pitchFamily="34" charset="0"/>
              </a:rPr>
              <a:t> A single server may have hundreds of clients relying on it.</a:t>
            </a:r>
          </a:p>
          <a:p>
            <a:r>
              <a:rPr lang="en-US" sz="2200" dirty="0">
                <a:solidFill>
                  <a:schemeClr val="bg1">
                    <a:lumMod val="50000"/>
                  </a:schemeClr>
                </a:solidFill>
                <a:latin typeface="Arial Black" panose="020B0A04020102020204" pitchFamily="34" charset="0"/>
              </a:rPr>
              <a:t> A web server may have thousands of users depending on it.</a:t>
            </a:r>
          </a:p>
          <a:p>
            <a:r>
              <a:rPr lang="en-US" sz="2200" dirty="0">
                <a:solidFill>
                  <a:schemeClr val="bg1">
                    <a:lumMod val="50000"/>
                  </a:schemeClr>
                </a:solidFill>
                <a:latin typeface="Arial Black" panose="020B0A04020102020204" pitchFamily="34" charset="0"/>
              </a:rPr>
              <a:t> Contrast this to a laptop or desktop, which generally has just a single user</a:t>
            </a:r>
            <a:endParaRPr lang="en-MY" sz="2200" dirty="0">
              <a:solidFill>
                <a:schemeClr val="bg1">
                  <a:lumMod val="50000"/>
                </a:schemeClr>
              </a:solidFill>
              <a:latin typeface="Arial Black" panose="020B0A04020102020204" pitchFamily="34" charset="0"/>
            </a:endParaRPr>
          </a:p>
        </p:txBody>
      </p:sp>
    </p:spTree>
    <p:extLst>
      <p:ext uri="{BB962C8B-B14F-4D97-AF65-F5344CB8AC3E}">
        <p14:creationId xmlns:p14="http://schemas.microsoft.com/office/powerpoint/2010/main" val="35405643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F0E059-1DE1-4B7F-9C49-D916DAFAF28E}"/>
              </a:ext>
            </a:extLst>
          </p:cNvPr>
          <p:cNvSpPr>
            <a:spLocks noGrp="1"/>
          </p:cNvSpPr>
          <p:nvPr>
            <p:ph type="title"/>
          </p:nvPr>
        </p:nvSpPr>
        <p:spPr>
          <a:xfrm>
            <a:off x="581025" y="327025"/>
            <a:ext cx="10515600" cy="809048"/>
          </a:xfrm>
        </p:spPr>
        <p:txBody>
          <a:bodyPr>
            <a:noAutofit/>
          </a:bodyPr>
          <a:lstStyle/>
          <a:p>
            <a:r>
              <a:rPr lang="fr-FR" b="1" dirty="0">
                <a:solidFill>
                  <a:schemeClr val="tx1"/>
                </a:solidFill>
                <a:latin typeface="Arial Black" panose="020B0A04020102020204" pitchFamily="34" charset="0"/>
              </a:rPr>
              <a:t>Server Management</a:t>
            </a:r>
            <a:endParaRPr lang="en-MY" b="1" dirty="0">
              <a:solidFill>
                <a:schemeClr val="tx1"/>
              </a:solidFill>
              <a:latin typeface="Arial Black" panose="020B0A04020102020204" pitchFamily="34" charset="0"/>
            </a:endParaRPr>
          </a:p>
        </p:txBody>
      </p:sp>
      <p:sp>
        <p:nvSpPr>
          <p:cNvPr id="3" name="Content Placeholder 2">
            <a:extLst>
              <a:ext uri="{FF2B5EF4-FFF2-40B4-BE49-F238E27FC236}">
                <a16:creationId xmlns:a16="http://schemas.microsoft.com/office/drawing/2014/main" id="{2C816FCF-FBC0-4727-81BF-B3AA8D3A2013}"/>
              </a:ext>
            </a:extLst>
          </p:cNvPr>
          <p:cNvSpPr>
            <a:spLocks noGrp="1"/>
          </p:cNvSpPr>
          <p:nvPr>
            <p:ph idx="1"/>
          </p:nvPr>
        </p:nvSpPr>
        <p:spPr>
          <a:xfrm>
            <a:off x="609599" y="1371601"/>
            <a:ext cx="10972801" cy="4539672"/>
          </a:xfrm>
        </p:spPr>
        <p:txBody>
          <a:bodyPr>
            <a:normAutofit/>
          </a:bodyPr>
          <a:lstStyle/>
          <a:p>
            <a:r>
              <a:rPr lang="en-US" sz="2000" dirty="0">
                <a:solidFill>
                  <a:schemeClr val="bg1">
                    <a:lumMod val="50000"/>
                  </a:schemeClr>
                </a:solidFill>
                <a:latin typeface="Arial Black" panose="020B0A04020102020204" pitchFamily="34" charset="0"/>
              </a:rPr>
              <a:t>There are many strategies for providing server resources.</a:t>
            </a:r>
          </a:p>
          <a:p>
            <a:r>
              <a:rPr lang="en-US" sz="2000" dirty="0">
                <a:solidFill>
                  <a:schemeClr val="bg1">
                    <a:lumMod val="50000"/>
                  </a:schemeClr>
                </a:solidFill>
                <a:latin typeface="Arial Black" panose="020B0A04020102020204" pitchFamily="34" charset="0"/>
              </a:rPr>
              <a:t> Most organizations use a mix of these strategies.</a:t>
            </a:r>
          </a:p>
          <a:p>
            <a:r>
              <a:rPr lang="en-US" sz="2000" dirty="0">
                <a:solidFill>
                  <a:schemeClr val="bg1">
                    <a:lumMod val="50000"/>
                  </a:schemeClr>
                </a:solidFill>
                <a:latin typeface="Arial Black" panose="020B0A04020102020204" pitchFamily="34" charset="0"/>
              </a:rPr>
              <a:t>The three most common strategies are:</a:t>
            </a:r>
          </a:p>
          <a:p>
            <a:pPr lvl="1"/>
            <a:r>
              <a:rPr lang="en-US" sz="2000" dirty="0">
                <a:solidFill>
                  <a:schemeClr val="bg1">
                    <a:lumMod val="50000"/>
                  </a:schemeClr>
                </a:solidFill>
                <a:latin typeface="Arial Black" panose="020B0A04020102020204" pitchFamily="34" charset="0"/>
              </a:rPr>
              <a:t>All eggs in one basket: One machine used for many purposes.</a:t>
            </a:r>
          </a:p>
          <a:p>
            <a:pPr lvl="1"/>
            <a:r>
              <a:rPr lang="en-US" sz="2000" dirty="0">
                <a:solidFill>
                  <a:schemeClr val="bg1">
                    <a:lumMod val="50000"/>
                  </a:schemeClr>
                </a:solidFill>
                <a:latin typeface="Arial Black" panose="020B0A04020102020204" pitchFamily="34" charset="0"/>
              </a:rPr>
              <a:t>Beautiful snowflakes: Many machines, each uniquely configured.</a:t>
            </a:r>
          </a:p>
          <a:p>
            <a:pPr lvl="1"/>
            <a:r>
              <a:rPr lang="en-US" sz="2000" dirty="0">
                <a:solidFill>
                  <a:schemeClr val="bg1">
                    <a:lumMod val="50000"/>
                  </a:schemeClr>
                </a:solidFill>
                <a:latin typeface="Arial Black" panose="020B0A04020102020204" pitchFamily="34" charset="0"/>
              </a:rPr>
              <a:t>Buy in bulk, allocate fractions: Large machines partitioned into many </a:t>
            </a:r>
            <a:r>
              <a:rPr lang="en-US" sz="2000">
                <a:solidFill>
                  <a:schemeClr val="bg1">
                    <a:lumMod val="50000"/>
                  </a:schemeClr>
                </a:solidFill>
                <a:latin typeface="Arial Black" panose="020B0A04020102020204" pitchFamily="34" charset="0"/>
              </a:rPr>
              <a:t>smaller virtual </a:t>
            </a:r>
            <a:r>
              <a:rPr lang="en-US" sz="2000" dirty="0">
                <a:solidFill>
                  <a:schemeClr val="bg1">
                    <a:lumMod val="50000"/>
                  </a:schemeClr>
                </a:solidFill>
                <a:latin typeface="Arial Black" panose="020B0A04020102020204" pitchFamily="34" charset="0"/>
              </a:rPr>
              <a:t>machines (VM) using virtualization or containers. </a:t>
            </a:r>
          </a:p>
          <a:p>
            <a:pPr marL="457200" lvl="1" indent="0">
              <a:buNone/>
            </a:pPr>
            <a:r>
              <a:rPr lang="en-US" sz="2000" dirty="0">
                <a:solidFill>
                  <a:schemeClr val="bg1">
                    <a:lumMod val="50000"/>
                  </a:schemeClr>
                </a:solidFill>
                <a:latin typeface="Arial Black" panose="020B0A04020102020204" pitchFamily="34" charset="0"/>
              </a:rPr>
              <a:t>      -stranded capacity.</a:t>
            </a:r>
          </a:p>
          <a:p>
            <a:pPr marL="457200" lvl="1" indent="0">
              <a:buNone/>
            </a:pPr>
            <a:r>
              <a:rPr lang="en-US" sz="2000" dirty="0">
                <a:solidFill>
                  <a:schemeClr val="bg1">
                    <a:lumMod val="50000"/>
                  </a:schemeClr>
                </a:solidFill>
                <a:latin typeface="Arial Black" panose="020B0A04020102020204" pitchFamily="34" charset="0"/>
              </a:rPr>
              <a:t>      -benefit of isolation in virtualization.</a:t>
            </a:r>
          </a:p>
        </p:txBody>
      </p:sp>
    </p:spTree>
    <p:extLst>
      <p:ext uri="{BB962C8B-B14F-4D97-AF65-F5344CB8AC3E}">
        <p14:creationId xmlns:p14="http://schemas.microsoft.com/office/powerpoint/2010/main" val="38025680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F114782-8984-478C-A5FB-8BBBF3F1818C}"/>
              </a:ext>
            </a:extLst>
          </p:cNvPr>
          <p:cNvSpPr>
            <a:spLocks noGrp="1"/>
          </p:cNvSpPr>
          <p:nvPr>
            <p:ph idx="1"/>
          </p:nvPr>
        </p:nvSpPr>
        <p:spPr>
          <a:xfrm>
            <a:off x="763386" y="646545"/>
            <a:ext cx="9627524" cy="5754255"/>
          </a:xfrm>
        </p:spPr>
        <p:txBody>
          <a:bodyPr>
            <a:normAutofit/>
          </a:bodyPr>
          <a:lstStyle/>
          <a:p>
            <a:r>
              <a:rPr lang="en-US" sz="2200" dirty="0">
                <a:solidFill>
                  <a:schemeClr val="bg1">
                    <a:lumMod val="50000"/>
                  </a:schemeClr>
                </a:solidFill>
                <a:latin typeface="Arial Black" panose="020B0A04020102020204" pitchFamily="34" charset="0"/>
              </a:rPr>
              <a:t>In addition, there are variations and alternatives  : </a:t>
            </a:r>
            <a:endParaRPr lang="en-US" sz="2000" dirty="0">
              <a:solidFill>
                <a:schemeClr val="bg1">
                  <a:lumMod val="50000"/>
                </a:schemeClr>
              </a:solidFill>
              <a:latin typeface="Arial Black" panose="020B0A04020102020204" pitchFamily="34" charset="0"/>
            </a:endParaRPr>
          </a:p>
          <a:p>
            <a:pPr marL="0" indent="0">
              <a:buNone/>
            </a:pPr>
            <a:r>
              <a:rPr lang="en-US" sz="2000" dirty="0">
                <a:solidFill>
                  <a:schemeClr val="bg1">
                    <a:lumMod val="50000"/>
                  </a:schemeClr>
                </a:solidFill>
                <a:latin typeface="Arial Black" panose="020B0A04020102020204" pitchFamily="34" charset="0"/>
              </a:rPr>
              <a:t>• Grid computing: Many machines managed one as unit </a:t>
            </a:r>
          </a:p>
          <a:p>
            <a:pPr marL="0" indent="0">
              <a:buNone/>
            </a:pPr>
            <a:r>
              <a:rPr lang="en-US" sz="2000" dirty="0">
                <a:solidFill>
                  <a:schemeClr val="bg1">
                    <a:lumMod val="50000"/>
                  </a:schemeClr>
                </a:solidFill>
                <a:latin typeface="Arial Black" panose="020B0A04020102020204" pitchFamily="34" charset="0"/>
              </a:rPr>
              <a:t>• Blade servers:</a:t>
            </a:r>
          </a:p>
          <a:p>
            <a:pPr lvl="1"/>
            <a:r>
              <a:rPr lang="en-US" sz="1800" dirty="0">
                <a:solidFill>
                  <a:schemeClr val="bg1">
                    <a:lumMod val="50000"/>
                  </a:schemeClr>
                </a:solidFill>
                <a:latin typeface="Arial Black" panose="020B0A04020102020204" pitchFamily="34" charset="0"/>
              </a:rPr>
              <a:t> A hardware architecture that places many machines in one chassis.</a:t>
            </a:r>
          </a:p>
          <a:p>
            <a:pPr lvl="1"/>
            <a:r>
              <a:rPr lang="en-US" sz="1800" dirty="0">
                <a:solidFill>
                  <a:schemeClr val="bg1">
                    <a:lumMod val="50000"/>
                  </a:schemeClr>
                </a:solidFill>
                <a:latin typeface="Arial Black" panose="020B0A04020102020204" pitchFamily="34" charset="0"/>
              </a:rPr>
              <a:t>A blade server has many individual slots that take motherboard, that contain a computer or storage. </a:t>
            </a:r>
          </a:p>
          <a:p>
            <a:pPr lvl="1"/>
            <a:r>
              <a:rPr lang="en-US" sz="1800" dirty="0">
                <a:solidFill>
                  <a:schemeClr val="bg1">
                    <a:lumMod val="50000"/>
                  </a:schemeClr>
                </a:solidFill>
                <a:latin typeface="Arial Black" panose="020B0A04020102020204" pitchFamily="34" charset="0"/>
              </a:rPr>
              <a:t>Each blade can be installed quickly and easily </a:t>
            </a:r>
          </a:p>
          <a:p>
            <a:pPr marL="0" indent="0">
              <a:buNone/>
            </a:pPr>
            <a:r>
              <a:rPr lang="en-US" sz="2000" dirty="0">
                <a:solidFill>
                  <a:schemeClr val="bg1">
                    <a:lumMod val="50000"/>
                  </a:schemeClr>
                </a:solidFill>
                <a:latin typeface="Arial Black" panose="020B0A04020102020204" pitchFamily="34" charset="0"/>
              </a:rPr>
              <a:t> • Cloud-based compute services: Renting use of someone else’s servers.</a:t>
            </a:r>
          </a:p>
          <a:p>
            <a:pPr marL="0" indent="0">
              <a:buNone/>
            </a:pPr>
            <a:r>
              <a:rPr lang="en-US" sz="2000" dirty="0">
                <a:solidFill>
                  <a:schemeClr val="bg1">
                    <a:lumMod val="50000"/>
                  </a:schemeClr>
                </a:solidFill>
                <a:latin typeface="Arial Black" panose="020B0A04020102020204" pitchFamily="34" charset="0"/>
              </a:rPr>
              <a:t> • Software as a service (SaaS): Web-hosted applications </a:t>
            </a:r>
          </a:p>
          <a:p>
            <a:pPr marL="0" indent="0">
              <a:buNone/>
            </a:pPr>
            <a:r>
              <a:rPr lang="en-US" sz="2000" dirty="0">
                <a:solidFill>
                  <a:schemeClr val="bg1">
                    <a:lumMod val="50000"/>
                  </a:schemeClr>
                </a:solidFill>
                <a:latin typeface="Arial Black" panose="020B0A04020102020204" pitchFamily="34" charset="0"/>
              </a:rPr>
              <a:t>• Server appliances: Purpose-built devices, each providing a different service.</a:t>
            </a:r>
            <a:endParaRPr lang="en-MY" sz="2000" dirty="0">
              <a:solidFill>
                <a:schemeClr val="bg1">
                  <a:lumMod val="50000"/>
                </a:schemeClr>
              </a:solidFill>
              <a:latin typeface="Arial Black" panose="020B0A04020102020204" pitchFamily="34" charset="0"/>
            </a:endParaRPr>
          </a:p>
        </p:txBody>
      </p:sp>
      <p:pic>
        <p:nvPicPr>
          <p:cNvPr id="5" name="Picture 4">
            <a:extLst>
              <a:ext uri="{FF2B5EF4-FFF2-40B4-BE49-F238E27FC236}">
                <a16:creationId xmlns:a16="http://schemas.microsoft.com/office/drawing/2014/main" id="{18B65301-68CC-4D7D-8650-53EC8CE741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97197" y="1631622"/>
            <a:ext cx="1832986" cy="2424585"/>
          </a:xfrm>
          <a:prstGeom prst="rect">
            <a:avLst/>
          </a:prstGeom>
        </p:spPr>
      </p:pic>
    </p:spTree>
    <p:extLst>
      <p:ext uri="{BB962C8B-B14F-4D97-AF65-F5344CB8AC3E}">
        <p14:creationId xmlns:p14="http://schemas.microsoft.com/office/powerpoint/2010/main" val="11347073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02427-251C-47FA-AB26-5512EDA526FD}"/>
              </a:ext>
            </a:extLst>
          </p:cNvPr>
          <p:cNvSpPr>
            <a:spLocks noGrp="1"/>
          </p:cNvSpPr>
          <p:nvPr>
            <p:ph type="title"/>
          </p:nvPr>
        </p:nvSpPr>
        <p:spPr>
          <a:xfrm>
            <a:off x="677334" y="609600"/>
            <a:ext cx="8596668" cy="609600"/>
          </a:xfrm>
        </p:spPr>
        <p:txBody>
          <a:bodyPr>
            <a:normAutofit fontScale="90000"/>
          </a:bodyPr>
          <a:lstStyle/>
          <a:p>
            <a:r>
              <a:rPr lang="en-MY" dirty="0">
                <a:solidFill>
                  <a:schemeClr val="tx1"/>
                </a:solidFill>
                <a:latin typeface="Arial Black" panose="020B0A04020102020204" pitchFamily="34" charset="0"/>
              </a:rPr>
              <a:t>Server Hardware Features</a:t>
            </a:r>
          </a:p>
        </p:txBody>
      </p:sp>
      <p:sp>
        <p:nvSpPr>
          <p:cNvPr id="3" name="Content Placeholder 2">
            <a:extLst>
              <a:ext uri="{FF2B5EF4-FFF2-40B4-BE49-F238E27FC236}">
                <a16:creationId xmlns:a16="http://schemas.microsoft.com/office/drawing/2014/main" id="{F0689D21-553D-4EE3-A674-C82EB1D2BF71}"/>
              </a:ext>
            </a:extLst>
          </p:cNvPr>
          <p:cNvSpPr>
            <a:spLocks noGrp="1"/>
          </p:cNvSpPr>
          <p:nvPr>
            <p:ph idx="1"/>
          </p:nvPr>
        </p:nvSpPr>
        <p:spPr>
          <a:xfrm>
            <a:off x="1009843" y="1430917"/>
            <a:ext cx="8596668" cy="4637375"/>
          </a:xfrm>
        </p:spPr>
        <p:txBody>
          <a:bodyPr>
            <a:noAutofit/>
          </a:bodyPr>
          <a:lstStyle/>
          <a:p>
            <a:r>
              <a:rPr lang="en-US" sz="2000" dirty="0">
                <a:solidFill>
                  <a:schemeClr val="bg1">
                    <a:lumMod val="50000"/>
                  </a:schemeClr>
                </a:solidFill>
                <a:latin typeface="Arial Black" panose="020B0A04020102020204" pitchFamily="34" charset="0"/>
              </a:rPr>
              <a:t>Server hardware generally falls into one of two major categories: enterprise and cluster. </a:t>
            </a:r>
          </a:p>
          <a:p>
            <a:r>
              <a:rPr lang="en-US" sz="2000" dirty="0">
                <a:solidFill>
                  <a:srgbClr val="7030A0"/>
                </a:solidFill>
                <a:latin typeface="Arial Black" panose="020B0A04020102020204" pitchFamily="34" charset="0"/>
              </a:rPr>
              <a:t>Enterprise server </a:t>
            </a:r>
            <a:r>
              <a:rPr lang="en-US" sz="2000" dirty="0">
                <a:solidFill>
                  <a:schemeClr val="bg1">
                    <a:lumMod val="50000"/>
                  </a:schemeClr>
                </a:solidFill>
                <a:latin typeface="Arial Black" panose="020B0A04020102020204" pitchFamily="34" charset="0"/>
              </a:rPr>
              <a:t>hardware prioritizes the needs of commercial applications that enterprises tend to use: business applications, email servers, file servers, and so on. </a:t>
            </a:r>
          </a:p>
          <a:p>
            <a:r>
              <a:rPr lang="en-US" sz="2000" dirty="0">
                <a:solidFill>
                  <a:schemeClr val="bg1">
                    <a:lumMod val="50000"/>
                  </a:schemeClr>
                </a:solidFill>
                <a:latin typeface="Arial Black" panose="020B0A04020102020204" pitchFamily="34" charset="0"/>
              </a:rPr>
              <a:t>These applications tend to assume data integrity and resiliency issues are handled at the hardware layer.</a:t>
            </a:r>
          </a:p>
          <a:p>
            <a:r>
              <a:rPr lang="en-US" sz="2000" dirty="0">
                <a:solidFill>
                  <a:schemeClr val="bg1">
                    <a:lumMod val="50000"/>
                  </a:schemeClr>
                </a:solidFill>
                <a:latin typeface="Arial Black" panose="020B0A04020102020204" pitchFamily="34" charset="0"/>
              </a:rPr>
              <a:t> This is a polite way of saying they assume these responsibilities are someone else’s problem.</a:t>
            </a:r>
          </a:p>
          <a:p>
            <a:r>
              <a:rPr lang="en-US" sz="2000" dirty="0">
                <a:solidFill>
                  <a:schemeClr val="bg1">
                    <a:lumMod val="50000"/>
                  </a:schemeClr>
                </a:solidFill>
                <a:latin typeface="Arial Black" panose="020B0A04020102020204" pitchFamily="34" charset="0"/>
              </a:rPr>
              <a:t> As a result, these models emphasize reliability, high availability, and performance. </a:t>
            </a:r>
            <a:endParaRPr lang="en-MY" sz="2000" dirty="0">
              <a:solidFill>
                <a:schemeClr val="bg1">
                  <a:lumMod val="50000"/>
                </a:schemeClr>
              </a:solidFill>
              <a:latin typeface="Arial Black" panose="020B0A04020102020204" pitchFamily="34" charset="0"/>
            </a:endParaRPr>
          </a:p>
        </p:txBody>
      </p:sp>
    </p:spTree>
    <p:extLst>
      <p:ext uri="{BB962C8B-B14F-4D97-AF65-F5344CB8AC3E}">
        <p14:creationId xmlns:p14="http://schemas.microsoft.com/office/powerpoint/2010/main" val="75796187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5201</TotalTime>
  <Words>2193</Words>
  <Application>Microsoft Office PowerPoint</Application>
  <PresentationFormat>Widescreen</PresentationFormat>
  <Paragraphs>177</Paragraphs>
  <Slides>29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Arial</vt:lpstr>
      <vt:lpstr>Arial Black</vt:lpstr>
      <vt:lpstr>Trebuchet MS</vt:lpstr>
      <vt:lpstr>Wingdings</vt:lpstr>
      <vt:lpstr>Wingdings 3</vt:lpstr>
      <vt:lpstr>Facet</vt:lpstr>
      <vt:lpstr>ITT565 Chapter 2 Server management and maintenance</vt:lpstr>
      <vt:lpstr>Server management and maintenance</vt:lpstr>
      <vt:lpstr>Server Management</vt:lpstr>
      <vt:lpstr>Server </vt:lpstr>
      <vt:lpstr>PowerPoint Presentation</vt:lpstr>
      <vt:lpstr>PowerPoint Presentation</vt:lpstr>
      <vt:lpstr>Server Management</vt:lpstr>
      <vt:lpstr>PowerPoint Presentation</vt:lpstr>
      <vt:lpstr>Server Hardware Features</vt:lpstr>
      <vt:lpstr>PowerPoint Presentation</vt:lpstr>
      <vt:lpstr>Workstation versus servers Can I use a workstation as a server? </vt:lpstr>
      <vt:lpstr>Server hardware design differences</vt:lpstr>
      <vt:lpstr>Server OS and management differences</vt:lpstr>
      <vt:lpstr>Server OS and management differences</vt:lpstr>
      <vt:lpstr>Server OS and management differences</vt:lpstr>
      <vt:lpstr>Server OS and management differences</vt:lpstr>
      <vt:lpstr>Server  Maintenance </vt:lpstr>
      <vt:lpstr>Server Maintenance</vt:lpstr>
      <vt:lpstr>Server Reliability </vt:lpstr>
      <vt:lpstr>Server Reliability - Level of redundancy   </vt:lpstr>
      <vt:lpstr>Server Reliability - Data Integrity</vt:lpstr>
      <vt:lpstr>Data Integrity </vt:lpstr>
      <vt:lpstr>Server Reliability - Hot-swap Component </vt:lpstr>
      <vt:lpstr>Server Reliability – Server Location</vt:lpstr>
      <vt:lpstr>Remote server management</vt:lpstr>
      <vt:lpstr>Remotely managing servers</vt:lpstr>
      <vt:lpstr>PowerPoint Presentation</vt:lpstr>
      <vt:lpstr>Maintenance Contract and spare parts </vt:lpstr>
      <vt:lpstr>The 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ITT565 NETWORK OPERATION SYSTEM AND ADMINISTRATION</dc:title>
  <dc:creator>SITI ARPAH BINTI AHMAD</dc:creator>
  <cp:lastModifiedBy>NOR AZIMAH KHALID</cp:lastModifiedBy>
  <cp:revision>55</cp:revision>
  <dcterms:created xsi:type="dcterms:W3CDTF">2020-09-11T15:15:31Z</dcterms:created>
  <dcterms:modified xsi:type="dcterms:W3CDTF">2022-10-19T00:18:26Z</dcterms:modified>
</cp:coreProperties>
</file>