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81" r:id="rId4"/>
    <p:sldId id="283" r:id="rId5"/>
    <p:sldId id="282" r:id="rId6"/>
    <p:sldId id="284" r:id="rId7"/>
    <p:sldId id="285" r:id="rId8"/>
    <p:sldId id="286" r:id="rId9"/>
    <p:sldId id="287" r:id="rId10"/>
    <p:sldId id="288" r:id="rId11"/>
    <p:sldId id="279" r:id="rId12"/>
    <p:sldId id="280" r:id="rId13"/>
    <p:sldId id="270" r:id="rId14"/>
    <p:sldId id="271" r:id="rId15"/>
    <p:sldId id="290" r:id="rId16"/>
    <p:sldId id="291" r:id="rId17"/>
    <p:sldId id="272" r:id="rId18"/>
    <p:sldId id="292" r:id="rId19"/>
    <p:sldId id="273" r:id="rId20"/>
    <p:sldId id="274" r:id="rId21"/>
    <p:sldId id="275" r:id="rId22"/>
    <p:sldId id="276" r:id="rId23"/>
    <p:sldId id="277" r:id="rId24"/>
    <p:sldId id="278" r:id="rId25"/>
    <p:sldId id="266" r:id="rId26"/>
    <p:sldId id="267" r:id="rId27"/>
    <p:sldId id="268" r:id="rId28"/>
    <p:sldId id="259" r:id="rId29"/>
    <p:sldId id="260" r:id="rId30"/>
    <p:sldId id="261" r:id="rId31"/>
    <p:sldId id="263" r:id="rId32"/>
    <p:sldId id="265" r:id="rId33"/>
    <p:sldId id="262" r:id="rId34"/>
    <p:sldId id="264" r:id="rId35"/>
    <p:sldId id="293" r:id="rId3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643"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5A76E86-41EC-498C-B6FE-BA0AA4F3CC0B}" type="datetimeFigureOut">
              <a:rPr lang="en-MY" smtClean="0"/>
              <a:t>17/4/2022</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8C536ACD-10BA-492C-8CAE-F6694AE11D44}" type="slidenum">
              <a:rPr lang="en-MY" smtClean="0"/>
              <a:t>‹#›</a:t>
            </a:fld>
            <a:endParaRPr lang="en-MY"/>
          </a:p>
        </p:txBody>
      </p:sp>
    </p:spTree>
    <p:extLst>
      <p:ext uri="{BB962C8B-B14F-4D97-AF65-F5344CB8AC3E}">
        <p14:creationId xmlns:p14="http://schemas.microsoft.com/office/powerpoint/2010/main" val="4921894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5A76E86-41EC-498C-B6FE-BA0AA4F3CC0B}" type="datetimeFigureOut">
              <a:rPr lang="en-MY" smtClean="0"/>
              <a:t>17/4/2022</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8C536ACD-10BA-492C-8CAE-F6694AE11D44}" type="slidenum">
              <a:rPr lang="en-MY" smtClean="0"/>
              <a:t>‹#›</a:t>
            </a:fld>
            <a:endParaRPr lang="en-MY"/>
          </a:p>
        </p:txBody>
      </p:sp>
    </p:spTree>
    <p:extLst>
      <p:ext uri="{BB962C8B-B14F-4D97-AF65-F5344CB8AC3E}">
        <p14:creationId xmlns:p14="http://schemas.microsoft.com/office/powerpoint/2010/main" val="29424348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5A76E86-41EC-498C-B6FE-BA0AA4F3CC0B}" type="datetimeFigureOut">
              <a:rPr lang="en-MY" smtClean="0"/>
              <a:t>17/4/2022</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8C536ACD-10BA-492C-8CAE-F6694AE11D44}" type="slidenum">
              <a:rPr lang="en-MY" smtClean="0"/>
              <a:t>‹#›</a:t>
            </a:fld>
            <a:endParaRPr lang="en-MY"/>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023703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5A76E86-41EC-498C-B6FE-BA0AA4F3CC0B}" type="datetimeFigureOut">
              <a:rPr lang="en-MY" smtClean="0"/>
              <a:t>17/4/2022</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8C536ACD-10BA-492C-8CAE-F6694AE11D44}" type="slidenum">
              <a:rPr lang="en-MY" smtClean="0"/>
              <a:t>‹#›</a:t>
            </a:fld>
            <a:endParaRPr lang="en-MY"/>
          </a:p>
        </p:txBody>
      </p:sp>
    </p:spTree>
    <p:extLst>
      <p:ext uri="{BB962C8B-B14F-4D97-AF65-F5344CB8AC3E}">
        <p14:creationId xmlns:p14="http://schemas.microsoft.com/office/powerpoint/2010/main" val="7438975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5A76E86-41EC-498C-B6FE-BA0AA4F3CC0B}" type="datetimeFigureOut">
              <a:rPr lang="en-MY" smtClean="0"/>
              <a:t>17/4/2022</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8C536ACD-10BA-492C-8CAE-F6694AE11D44}" type="slidenum">
              <a:rPr lang="en-MY" smtClean="0"/>
              <a:t>‹#›</a:t>
            </a:fld>
            <a:endParaRPr lang="en-MY"/>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9689911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5A76E86-41EC-498C-B6FE-BA0AA4F3CC0B}" type="datetimeFigureOut">
              <a:rPr lang="en-MY" smtClean="0"/>
              <a:t>17/4/2022</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8C536ACD-10BA-492C-8CAE-F6694AE11D44}" type="slidenum">
              <a:rPr lang="en-MY" smtClean="0"/>
              <a:t>‹#›</a:t>
            </a:fld>
            <a:endParaRPr lang="en-MY"/>
          </a:p>
        </p:txBody>
      </p:sp>
    </p:spTree>
    <p:extLst>
      <p:ext uri="{BB962C8B-B14F-4D97-AF65-F5344CB8AC3E}">
        <p14:creationId xmlns:p14="http://schemas.microsoft.com/office/powerpoint/2010/main" val="40244649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5A76E86-41EC-498C-B6FE-BA0AA4F3CC0B}" type="datetimeFigureOut">
              <a:rPr lang="en-MY" smtClean="0"/>
              <a:t>17/4/2022</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8C536ACD-10BA-492C-8CAE-F6694AE11D44}" type="slidenum">
              <a:rPr lang="en-MY" smtClean="0"/>
              <a:t>‹#›</a:t>
            </a:fld>
            <a:endParaRPr lang="en-MY"/>
          </a:p>
        </p:txBody>
      </p:sp>
    </p:spTree>
    <p:extLst>
      <p:ext uri="{BB962C8B-B14F-4D97-AF65-F5344CB8AC3E}">
        <p14:creationId xmlns:p14="http://schemas.microsoft.com/office/powerpoint/2010/main" val="32124818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5A76E86-41EC-498C-B6FE-BA0AA4F3CC0B}" type="datetimeFigureOut">
              <a:rPr lang="en-MY" smtClean="0"/>
              <a:t>17/4/2022</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8C536ACD-10BA-492C-8CAE-F6694AE11D44}" type="slidenum">
              <a:rPr lang="en-MY" smtClean="0"/>
              <a:t>‹#›</a:t>
            </a:fld>
            <a:endParaRPr lang="en-MY"/>
          </a:p>
        </p:txBody>
      </p:sp>
    </p:spTree>
    <p:extLst>
      <p:ext uri="{BB962C8B-B14F-4D97-AF65-F5344CB8AC3E}">
        <p14:creationId xmlns:p14="http://schemas.microsoft.com/office/powerpoint/2010/main" val="28804865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5A76E86-41EC-498C-B6FE-BA0AA4F3CC0B}" type="datetimeFigureOut">
              <a:rPr lang="en-MY" smtClean="0"/>
              <a:t>17/4/2022</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8C536ACD-10BA-492C-8CAE-F6694AE11D44}" type="slidenum">
              <a:rPr lang="en-MY" smtClean="0"/>
              <a:t>‹#›</a:t>
            </a:fld>
            <a:endParaRPr lang="en-MY"/>
          </a:p>
        </p:txBody>
      </p:sp>
    </p:spTree>
    <p:extLst>
      <p:ext uri="{BB962C8B-B14F-4D97-AF65-F5344CB8AC3E}">
        <p14:creationId xmlns:p14="http://schemas.microsoft.com/office/powerpoint/2010/main" val="1342905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5A76E86-41EC-498C-B6FE-BA0AA4F3CC0B}" type="datetimeFigureOut">
              <a:rPr lang="en-MY" smtClean="0"/>
              <a:t>17/4/2022</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8C536ACD-10BA-492C-8CAE-F6694AE11D44}" type="slidenum">
              <a:rPr lang="en-MY" smtClean="0"/>
              <a:t>‹#›</a:t>
            </a:fld>
            <a:endParaRPr lang="en-MY"/>
          </a:p>
        </p:txBody>
      </p:sp>
    </p:spTree>
    <p:extLst>
      <p:ext uri="{BB962C8B-B14F-4D97-AF65-F5344CB8AC3E}">
        <p14:creationId xmlns:p14="http://schemas.microsoft.com/office/powerpoint/2010/main" val="23593210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5A76E86-41EC-498C-B6FE-BA0AA4F3CC0B}" type="datetimeFigureOut">
              <a:rPr lang="en-MY" smtClean="0"/>
              <a:t>17/4/2022</a:t>
            </a:fld>
            <a:endParaRPr lang="en-MY"/>
          </a:p>
        </p:txBody>
      </p:sp>
      <p:sp>
        <p:nvSpPr>
          <p:cNvPr id="6" name="Footer Placeholder 5"/>
          <p:cNvSpPr>
            <a:spLocks noGrp="1"/>
          </p:cNvSpPr>
          <p:nvPr>
            <p:ph type="ftr" sz="quarter" idx="11"/>
          </p:nvPr>
        </p:nvSpPr>
        <p:spPr/>
        <p:txBody>
          <a:bodyPr/>
          <a:lstStyle/>
          <a:p>
            <a:endParaRPr lang="en-MY"/>
          </a:p>
        </p:txBody>
      </p:sp>
      <p:sp>
        <p:nvSpPr>
          <p:cNvPr id="7" name="Slide Number Placeholder 6"/>
          <p:cNvSpPr>
            <a:spLocks noGrp="1"/>
          </p:cNvSpPr>
          <p:nvPr>
            <p:ph type="sldNum" sz="quarter" idx="12"/>
          </p:nvPr>
        </p:nvSpPr>
        <p:spPr/>
        <p:txBody>
          <a:bodyPr/>
          <a:lstStyle/>
          <a:p>
            <a:fld id="{8C536ACD-10BA-492C-8CAE-F6694AE11D44}" type="slidenum">
              <a:rPr lang="en-MY" smtClean="0"/>
              <a:t>‹#›</a:t>
            </a:fld>
            <a:endParaRPr lang="en-MY"/>
          </a:p>
        </p:txBody>
      </p:sp>
    </p:spTree>
    <p:extLst>
      <p:ext uri="{BB962C8B-B14F-4D97-AF65-F5344CB8AC3E}">
        <p14:creationId xmlns:p14="http://schemas.microsoft.com/office/powerpoint/2010/main" val="29007277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5A76E86-41EC-498C-B6FE-BA0AA4F3CC0B}" type="datetimeFigureOut">
              <a:rPr lang="en-MY" smtClean="0"/>
              <a:t>17/4/2022</a:t>
            </a:fld>
            <a:endParaRPr lang="en-MY"/>
          </a:p>
        </p:txBody>
      </p:sp>
      <p:sp>
        <p:nvSpPr>
          <p:cNvPr id="8" name="Footer Placeholder 7"/>
          <p:cNvSpPr>
            <a:spLocks noGrp="1"/>
          </p:cNvSpPr>
          <p:nvPr>
            <p:ph type="ftr" sz="quarter" idx="11"/>
          </p:nvPr>
        </p:nvSpPr>
        <p:spPr/>
        <p:txBody>
          <a:bodyPr/>
          <a:lstStyle/>
          <a:p>
            <a:endParaRPr lang="en-MY"/>
          </a:p>
        </p:txBody>
      </p:sp>
      <p:sp>
        <p:nvSpPr>
          <p:cNvPr id="9" name="Slide Number Placeholder 8"/>
          <p:cNvSpPr>
            <a:spLocks noGrp="1"/>
          </p:cNvSpPr>
          <p:nvPr>
            <p:ph type="sldNum" sz="quarter" idx="12"/>
          </p:nvPr>
        </p:nvSpPr>
        <p:spPr/>
        <p:txBody>
          <a:bodyPr/>
          <a:lstStyle/>
          <a:p>
            <a:fld id="{8C536ACD-10BA-492C-8CAE-F6694AE11D44}" type="slidenum">
              <a:rPr lang="en-MY" smtClean="0"/>
              <a:t>‹#›</a:t>
            </a:fld>
            <a:endParaRPr lang="en-MY"/>
          </a:p>
        </p:txBody>
      </p:sp>
    </p:spTree>
    <p:extLst>
      <p:ext uri="{BB962C8B-B14F-4D97-AF65-F5344CB8AC3E}">
        <p14:creationId xmlns:p14="http://schemas.microsoft.com/office/powerpoint/2010/main" val="42826539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5A76E86-41EC-498C-B6FE-BA0AA4F3CC0B}" type="datetimeFigureOut">
              <a:rPr lang="en-MY" smtClean="0"/>
              <a:t>17/4/2022</a:t>
            </a:fld>
            <a:endParaRPr lang="en-MY"/>
          </a:p>
        </p:txBody>
      </p:sp>
      <p:sp>
        <p:nvSpPr>
          <p:cNvPr id="4" name="Footer Placeholder 3"/>
          <p:cNvSpPr>
            <a:spLocks noGrp="1"/>
          </p:cNvSpPr>
          <p:nvPr>
            <p:ph type="ftr" sz="quarter" idx="11"/>
          </p:nvPr>
        </p:nvSpPr>
        <p:spPr/>
        <p:txBody>
          <a:bodyPr/>
          <a:lstStyle/>
          <a:p>
            <a:endParaRPr lang="en-MY"/>
          </a:p>
        </p:txBody>
      </p:sp>
      <p:sp>
        <p:nvSpPr>
          <p:cNvPr id="5" name="Slide Number Placeholder 4"/>
          <p:cNvSpPr>
            <a:spLocks noGrp="1"/>
          </p:cNvSpPr>
          <p:nvPr>
            <p:ph type="sldNum" sz="quarter" idx="12"/>
          </p:nvPr>
        </p:nvSpPr>
        <p:spPr/>
        <p:txBody>
          <a:bodyPr/>
          <a:lstStyle/>
          <a:p>
            <a:fld id="{8C536ACD-10BA-492C-8CAE-F6694AE11D44}" type="slidenum">
              <a:rPr lang="en-MY" smtClean="0"/>
              <a:t>‹#›</a:t>
            </a:fld>
            <a:endParaRPr lang="en-MY"/>
          </a:p>
        </p:txBody>
      </p:sp>
    </p:spTree>
    <p:extLst>
      <p:ext uri="{BB962C8B-B14F-4D97-AF65-F5344CB8AC3E}">
        <p14:creationId xmlns:p14="http://schemas.microsoft.com/office/powerpoint/2010/main" val="16154531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5A76E86-41EC-498C-B6FE-BA0AA4F3CC0B}" type="datetimeFigureOut">
              <a:rPr lang="en-MY" smtClean="0"/>
              <a:t>17/4/2022</a:t>
            </a:fld>
            <a:endParaRPr lang="en-MY"/>
          </a:p>
        </p:txBody>
      </p:sp>
      <p:sp>
        <p:nvSpPr>
          <p:cNvPr id="3" name="Footer Placeholder 2"/>
          <p:cNvSpPr>
            <a:spLocks noGrp="1"/>
          </p:cNvSpPr>
          <p:nvPr>
            <p:ph type="ftr" sz="quarter" idx="11"/>
          </p:nvPr>
        </p:nvSpPr>
        <p:spPr/>
        <p:txBody>
          <a:bodyPr/>
          <a:lstStyle/>
          <a:p>
            <a:endParaRPr lang="en-MY"/>
          </a:p>
        </p:txBody>
      </p:sp>
      <p:sp>
        <p:nvSpPr>
          <p:cNvPr id="4" name="Slide Number Placeholder 3"/>
          <p:cNvSpPr>
            <a:spLocks noGrp="1"/>
          </p:cNvSpPr>
          <p:nvPr>
            <p:ph type="sldNum" sz="quarter" idx="12"/>
          </p:nvPr>
        </p:nvSpPr>
        <p:spPr/>
        <p:txBody>
          <a:bodyPr/>
          <a:lstStyle/>
          <a:p>
            <a:fld id="{8C536ACD-10BA-492C-8CAE-F6694AE11D44}" type="slidenum">
              <a:rPr lang="en-MY" smtClean="0"/>
              <a:t>‹#›</a:t>
            </a:fld>
            <a:endParaRPr lang="en-MY"/>
          </a:p>
        </p:txBody>
      </p:sp>
    </p:spTree>
    <p:extLst>
      <p:ext uri="{BB962C8B-B14F-4D97-AF65-F5344CB8AC3E}">
        <p14:creationId xmlns:p14="http://schemas.microsoft.com/office/powerpoint/2010/main" val="38901203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5A76E86-41EC-498C-B6FE-BA0AA4F3CC0B}" type="datetimeFigureOut">
              <a:rPr lang="en-MY" smtClean="0"/>
              <a:t>17/4/2022</a:t>
            </a:fld>
            <a:endParaRPr lang="en-MY"/>
          </a:p>
        </p:txBody>
      </p:sp>
      <p:sp>
        <p:nvSpPr>
          <p:cNvPr id="6" name="Footer Placeholder 5"/>
          <p:cNvSpPr>
            <a:spLocks noGrp="1"/>
          </p:cNvSpPr>
          <p:nvPr>
            <p:ph type="ftr" sz="quarter" idx="11"/>
          </p:nvPr>
        </p:nvSpPr>
        <p:spPr/>
        <p:txBody>
          <a:bodyPr/>
          <a:lstStyle/>
          <a:p>
            <a:endParaRPr lang="en-MY"/>
          </a:p>
        </p:txBody>
      </p:sp>
      <p:sp>
        <p:nvSpPr>
          <p:cNvPr id="7" name="Slide Number Placeholder 6"/>
          <p:cNvSpPr>
            <a:spLocks noGrp="1"/>
          </p:cNvSpPr>
          <p:nvPr>
            <p:ph type="sldNum" sz="quarter" idx="12"/>
          </p:nvPr>
        </p:nvSpPr>
        <p:spPr/>
        <p:txBody>
          <a:bodyPr/>
          <a:lstStyle/>
          <a:p>
            <a:fld id="{8C536ACD-10BA-492C-8CAE-F6694AE11D44}" type="slidenum">
              <a:rPr lang="en-MY" smtClean="0"/>
              <a:t>‹#›</a:t>
            </a:fld>
            <a:endParaRPr lang="en-MY"/>
          </a:p>
        </p:txBody>
      </p:sp>
    </p:spTree>
    <p:extLst>
      <p:ext uri="{BB962C8B-B14F-4D97-AF65-F5344CB8AC3E}">
        <p14:creationId xmlns:p14="http://schemas.microsoft.com/office/powerpoint/2010/main" val="37419757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5A76E86-41EC-498C-B6FE-BA0AA4F3CC0B}" type="datetimeFigureOut">
              <a:rPr lang="en-MY" smtClean="0"/>
              <a:t>17/4/2022</a:t>
            </a:fld>
            <a:endParaRPr lang="en-MY"/>
          </a:p>
        </p:txBody>
      </p:sp>
      <p:sp>
        <p:nvSpPr>
          <p:cNvPr id="6" name="Footer Placeholder 5"/>
          <p:cNvSpPr>
            <a:spLocks noGrp="1"/>
          </p:cNvSpPr>
          <p:nvPr>
            <p:ph type="ftr" sz="quarter" idx="11"/>
          </p:nvPr>
        </p:nvSpPr>
        <p:spPr/>
        <p:txBody>
          <a:bodyPr/>
          <a:lstStyle/>
          <a:p>
            <a:endParaRPr lang="en-MY"/>
          </a:p>
        </p:txBody>
      </p:sp>
      <p:sp>
        <p:nvSpPr>
          <p:cNvPr id="7" name="Slide Number Placeholder 6"/>
          <p:cNvSpPr>
            <a:spLocks noGrp="1"/>
          </p:cNvSpPr>
          <p:nvPr>
            <p:ph type="sldNum" sz="quarter" idx="12"/>
          </p:nvPr>
        </p:nvSpPr>
        <p:spPr/>
        <p:txBody>
          <a:bodyPr/>
          <a:lstStyle/>
          <a:p>
            <a:fld id="{8C536ACD-10BA-492C-8CAE-F6694AE11D44}" type="slidenum">
              <a:rPr lang="en-MY" smtClean="0"/>
              <a:t>‹#›</a:t>
            </a:fld>
            <a:endParaRPr lang="en-MY"/>
          </a:p>
        </p:txBody>
      </p:sp>
    </p:spTree>
    <p:extLst>
      <p:ext uri="{BB962C8B-B14F-4D97-AF65-F5344CB8AC3E}">
        <p14:creationId xmlns:p14="http://schemas.microsoft.com/office/powerpoint/2010/main" val="18213845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5A76E86-41EC-498C-B6FE-BA0AA4F3CC0B}" type="datetimeFigureOut">
              <a:rPr lang="en-MY" smtClean="0"/>
              <a:t>17/4/2022</a:t>
            </a:fld>
            <a:endParaRPr lang="en-MY"/>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MY"/>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8C536ACD-10BA-492C-8CAE-F6694AE11D44}" type="slidenum">
              <a:rPr lang="en-MY" smtClean="0"/>
              <a:t>‹#›</a:t>
            </a:fld>
            <a:endParaRPr lang="en-MY"/>
          </a:p>
        </p:txBody>
      </p:sp>
    </p:spTree>
    <p:extLst>
      <p:ext uri="{BB962C8B-B14F-4D97-AF65-F5344CB8AC3E}">
        <p14:creationId xmlns:p14="http://schemas.microsoft.com/office/powerpoint/2010/main" val="312867570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s://docs.microsoft.com/en-us/windows-server/storage/fsrm/classification-management" TargetMode="External"/><Relationship Id="rId2" Type="http://schemas.openxmlformats.org/officeDocument/2006/relationships/hyperlink" Target="https://docs.microsoft.com/en-us/windows-server/storage/fsrm/quota-management" TargetMode="External"/><Relationship Id="rId1" Type="http://schemas.openxmlformats.org/officeDocument/2006/relationships/slideLayout" Target="../slideLayouts/slideLayout2.xml"/><Relationship Id="rId6" Type="http://schemas.openxmlformats.org/officeDocument/2006/relationships/hyperlink" Target="https://docs.microsoft.com/en-us/windows-server/storage/fsrm/storage-reports-management" TargetMode="External"/><Relationship Id="rId5" Type="http://schemas.openxmlformats.org/officeDocument/2006/relationships/hyperlink" Target="https://docs.microsoft.com/en-us/windows-server/storage/fsrm/file-screening-management" TargetMode="External"/><Relationship Id="rId4" Type="http://schemas.openxmlformats.org/officeDocument/2006/relationships/hyperlink" Target="https://docs.microsoft.com/en-us/windows-server/storage/fsrm/file-management-tasks" TargetMode="External"/></Relationships>
</file>

<file path=ppt/slides/_rels/slide32.xml.rels><?xml version="1.0" encoding="UTF-8" standalone="yes"?>
<Relationships xmlns="http://schemas.openxmlformats.org/package/2006/relationships"><Relationship Id="rId2" Type="http://schemas.openxmlformats.org/officeDocument/2006/relationships/hyperlink" Target="https://www.tutorialspoint.com/powershell/powershell_environment.htm"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s://docs.microsoft.com/en-us/windows-server/storage/fsrm/classification-management" TargetMode="External"/><Relationship Id="rId2" Type="http://schemas.openxmlformats.org/officeDocument/2006/relationships/hyperlink" Target="https://docs.microsoft.com/en-us/windows-server/storage/fsrm/quota-management" TargetMode="External"/><Relationship Id="rId1" Type="http://schemas.openxmlformats.org/officeDocument/2006/relationships/slideLayout" Target="../slideLayouts/slideLayout2.xml"/><Relationship Id="rId6" Type="http://schemas.openxmlformats.org/officeDocument/2006/relationships/hyperlink" Target="https://docs.microsoft.com/en-us/windows-server/storage/fsrm/storage-reports-management" TargetMode="External"/><Relationship Id="rId5" Type="http://schemas.openxmlformats.org/officeDocument/2006/relationships/hyperlink" Target="https://docs.microsoft.com/en-us/windows-server/storage/fsrm/file-screening-management" TargetMode="External"/><Relationship Id="rId4" Type="http://schemas.openxmlformats.org/officeDocument/2006/relationships/hyperlink" Target="https://docs.microsoft.com/en-us/windows-server/storage/fsrm/file-management-tasks"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87D0B-D321-49ED-8747-2C376CD6D3DF}"/>
              </a:ext>
            </a:extLst>
          </p:cNvPr>
          <p:cNvSpPr>
            <a:spLocks noGrp="1"/>
          </p:cNvSpPr>
          <p:nvPr>
            <p:ph type="ctrTitle"/>
          </p:nvPr>
        </p:nvSpPr>
        <p:spPr>
          <a:xfrm>
            <a:off x="1858048" y="2856345"/>
            <a:ext cx="7766936" cy="1646302"/>
          </a:xfrm>
        </p:spPr>
        <p:txBody>
          <a:bodyPr>
            <a:normAutofit fontScale="90000"/>
          </a:bodyPr>
          <a:lstStyle/>
          <a:p>
            <a:pPr algn="ctr"/>
            <a:r>
              <a:rPr lang="en-MY" dirty="0">
                <a:solidFill>
                  <a:schemeClr val="tx1"/>
                </a:solidFill>
                <a:latin typeface="Arial Black" panose="020B0A04020102020204" pitchFamily="34" charset="0"/>
              </a:rPr>
              <a:t>ITT565</a:t>
            </a:r>
            <a:br>
              <a:rPr lang="en-US" sz="4000" dirty="0">
                <a:solidFill>
                  <a:schemeClr val="tx1"/>
                </a:solidFill>
                <a:latin typeface="Arial Black" panose="020B0A04020102020204" pitchFamily="34" charset="0"/>
              </a:rPr>
            </a:br>
            <a:r>
              <a:rPr lang="en-US" sz="4000" dirty="0">
                <a:solidFill>
                  <a:schemeClr val="tx1"/>
                </a:solidFill>
                <a:latin typeface="Arial Black" panose="020B0A04020102020204" pitchFamily="34" charset="0"/>
              </a:rPr>
              <a:t>Chapter 3</a:t>
            </a:r>
            <a:br>
              <a:rPr lang="en-US" sz="4000" dirty="0">
                <a:solidFill>
                  <a:schemeClr val="tx1"/>
                </a:solidFill>
                <a:latin typeface="Arial Black" panose="020B0A04020102020204" pitchFamily="34" charset="0"/>
              </a:rPr>
            </a:br>
            <a:r>
              <a:rPr lang="en-US" sz="4000" b="1" dirty="0">
                <a:solidFill>
                  <a:schemeClr val="tx1">
                    <a:lumMod val="50000"/>
                    <a:lumOff val="50000"/>
                  </a:schemeClr>
                </a:solidFill>
                <a:latin typeface="Arial Black" panose="020B0A04020102020204" pitchFamily="34" charset="0"/>
              </a:rPr>
              <a:t>Managing Files Services</a:t>
            </a:r>
            <a:endParaRPr lang="en-MY" sz="4000" b="1" dirty="0">
              <a:solidFill>
                <a:schemeClr val="tx1">
                  <a:lumMod val="50000"/>
                  <a:lumOff val="50000"/>
                </a:schemeClr>
              </a:solidFill>
              <a:latin typeface="Arial Black" panose="020B0A04020102020204" pitchFamily="34" charset="0"/>
            </a:endParaRPr>
          </a:p>
        </p:txBody>
      </p:sp>
    </p:spTree>
    <p:extLst>
      <p:ext uri="{BB962C8B-B14F-4D97-AF65-F5344CB8AC3E}">
        <p14:creationId xmlns:p14="http://schemas.microsoft.com/office/powerpoint/2010/main" val="30764321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9CC1A6BD-5534-4927-BB8E-349F3A19BADA}"/>
              </a:ext>
            </a:extLst>
          </p:cNvPr>
          <p:cNvPicPr>
            <a:picLocks noGrp="1" noChangeAspect="1"/>
          </p:cNvPicPr>
          <p:nvPr>
            <p:ph idx="1"/>
          </p:nvPr>
        </p:nvPicPr>
        <p:blipFill>
          <a:blip r:embed="rId2"/>
          <a:stretch>
            <a:fillRect/>
          </a:stretch>
        </p:blipFill>
        <p:spPr>
          <a:xfrm>
            <a:off x="995218" y="503670"/>
            <a:ext cx="7981950" cy="1933575"/>
          </a:xfrm>
          <a:prstGeom prst="rect">
            <a:avLst/>
          </a:prstGeom>
        </p:spPr>
      </p:pic>
      <p:pic>
        <p:nvPicPr>
          <p:cNvPr id="5" name="Picture 4">
            <a:extLst>
              <a:ext uri="{FF2B5EF4-FFF2-40B4-BE49-F238E27FC236}">
                <a16:creationId xmlns:a16="http://schemas.microsoft.com/office/drawing/2014/main" id="{35179D78-5910-44BD-9E15-B9731FE8FAFD}"/>
              </a:ext>
            </a:extLst>
          </p:cNvPr>
          <p:cNvPicPr>
            <a:picLocks noChangeAspect="1"/>
          </p:cNvPicPr>
          <p:nvPr/>
        </p:nvPicPr>
        <p:blipFill>
          <a:blip r:embed="rId3"/>
          <a:stretch>
            <a:fillRect/>
          </a:stretch>
        </p:blipFill>
        <p:spPr>
          <a:xfrm>
            <a:off x="1237677" y="2880991"/>
            <a:ext cx="5962096" cy="3779363"/>
          </a:xfrm>
          <a:prstGeom prst="rect">
            <a:avLst/>
          </a:prstGeom>
        </p:spPr>
      </p:pic>
    </p:spTree>
    <p:extLst>
      <p:ext uri="{BB962C8B-B14F-4D97-AF65-F5344CB8AC3E}">
        <p14:creationId xmlns:p14="http://schemas.microsoft.com/office/powerpoint/2010/main" val="41279130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4C2B10-35AD-4D34-9177-7A761A1BFBB4}"/>
              </a:ext>
            </a:extLst>
          </p:cNvPr>
          <p:cNvSpPr>
            <a:spLocks noGrp="1"/>
          </p:cNvSpPr>
          <p:nvPr>
            <p:ph type="title"/>
          </p:nvPr>
        </p:nvSpPr>
        <p:spPr/>
        <p:txBody>
          <a:bodyPr/>
          <a:lstStyle/>
          <a:p>
            <a:r>
              <a:rPr lang="en-US" dirty="0">
                <a:solidFill>
                  <a:schemeClr val="tx1"/>
                </a:solidFill>
                <a:latin typeface="Arial Black" panose="020B0A04020102020204" pitchFamily="34" charset="0"/>
              </a:rPr>
              <a:t>File services (Windows)</a:t>
            </a:r>
            <a:endParaRPr lang="en-MY" dirty="0">
              <a:solidFill>
                <a:schemeClr val="tx1"/>
              </a:solidFill>
              <a:latin typeface="Arial Black" panose="020B0A04020102020204" pitchFamily="34" charset="0"/>
            </a:endParaRPr>
          </a:p>
        </p:txBody>
      </p:sp>
      <p:sp>
        <p:nvSpPr>
          <p:cNvPr id="3" name="Content Placeholder 2">
            <a:extLst>
              <a:ext uri="{FF2B5EF4-FFF2-40B4-BE49-F238E27FC236}">
                <a16:creationId xmlns:a16="http://schemas.microsoft.com/office/drawing/2014/main" id="{E208846B-6E96-4EED-9D02-29BF234A57A6}"/>
              </a:ext>
            </a:extLst>
          </p:cNvPr>
          <p:cNvSpPr>
            <a:spLocks noGrp="1"/>
          </p:cNvSpPr>
          <p:nvPr>
            <p:ph idx="1"/>
          </p:nvPr>
        </p:nvSpPr>
        <p:spPr/>
        <p:txBody>
          <a:bodyPr/>
          <a:lstStyle/>
          <a:p>
            <a:pPr algn="just"/>
            <a:r>
              <a:rPr lang="en-US" b="1" i="0" dirty="0">
                <a:solidFill>
                  <a:schemeClr val="tx1">
                    <a:lumMod val="50000"/>
                    <a:lumOff val="50000"/>
                  </a:schemeClr>
                </a:solidFill>
                <a:effectLst/>
                <a:latin typeface="Arial Black" panose="020B0A04020102020204" pitchFamily="34" charset="0"/>
              </a:rPr>
              <a:t>File Services role</a:t>
            </a:r>
            <a:r>
              <a:rPr lang="en-US" b="0" i="0" dirty="0">
                <a:solidFill>
                  <a:schemeClr val="tx1">
                    <a:lumMod val="50000"/>
                    <a:lumOff val="50000"/>
                  </a:schemeClr>
                </a:solidFill>
                <a:effectLst/>
                <a:latin typeface="Arial Black" panose="020B0A04020102020204" pitchFamily="34" charset="0"/>
              </a:rPr>
              <a:t> not only configures settings to optimize the system for </a:t>
            </a:r>
            <a:r>
              <a:rPr lang="en-US" b="1" i="0" dirty="0">
                <a:solidFill>
                  <a:schemeClr val="tx1">
                    <a:lumMod val="50000"/>
                    <a:lumOff val="50000"/>
                  </a:schemeClr>
                </a:solidFill>
                <a:effectLst/>
                <a:latin typeface="Arial Black" panose="020B0A04020102020204" pitchFamily="34" charset="0"/>
              </a:rPr>
              <a:t>file</a:t>
            </a:r>
            <a:r>
              <a:rPr lang="en-US" b="0" i="0" dirty="0">
                <a:solidFill>
                  <a:schemeClr val="tx1">
                    <a:lumMod val="50000"/>
                    <a:lumOff val="50000"/>
                  </a:schemeClr>
                </a:solidFill>
                <a:effectLst/>
                <a:latin typeface="Arial Black" panose="020B0A04020102020204" pitchFamily="34" charset="0"/>
              </a:rPr>
              <a:t> sharing, but also enables the administrator to choose which </a:t>
            </a:r>
            <a:r>
              <a:rPr lang="en-US" b="1" i="0" dirty="0">
                <a:solidFill>
                  <a:schemeClr val="tx1">
                    <a:lumMod val="50000"/>
                    <a:lumOff val="50000"/>
                  </a:schemeClr>
                </a:solidFill>
                <a:effectLst/>
                <a:latin typeface="Arial Black" panose="020B0A04020102020204" pitchFamily="34" charset="0"/>
              </a:rPr>
              <a:t>file</a:t>
            </a:r>
            <a:r>
              <a:rPr lang="en-US" b="0" i="0" dirty="0">
                <a:solidFill>
                  <a:schemeClr val="tx1">
                    <a:lumMod val="50000"/>
                    <a:lumOff val="50000"/>
                  </a:schemeClr>
                </a:solidFill>
                <a:effectLst/>
                <a:latin typeface="Arial Black" panose="020B0A04020102020204" pitchFamily="34" charset="0"/>
              </a:rPr>
              <a:t> server options as well as which tools for managing the </a:t>
            </a:r>
            <a:r>
              <a:rPr lang="en-US" b="1" i="0" dirty="0">
                <a:solidFill>
                  <a:schemeClr val="tx1">
                    <a:lumMod val="50000"/>
                    <a:lumOff val="50000"/>
                  </a:schemeClr>
                </a:solidFill>
                <a:effectLst/>
                <a:latin typeface="Arial Black" panose="020B0A04020102020204" pitchFamily="34" charset="0"/>
              </a:rPr>
              <a:t>file</a:t>
            </a:r>
            <a:r>
              <a:rPr lang="en-US" b="0" i="0" dirty="0">
                <a:solidFill>
                  <a:schemeClr val="tx1">
                    <a:lumMod val="50000"/>
                    <a:lumOff val="50000"/>
                  </a:schemeClr>
                </a:solidFill>
                <a:effectLst/>
                <a:latin typeface="Arial Black" panose="020B0A04020102020204" pitchFamily="34" charset="0"/>
              </a:rPr>
              <a:t> system will be installed.</a:t>
            </a:r>
          </a:p>
          <a:p>
            <a:pPr algn="just"/>
            <a:r>
              <a:rPr lang="en-US" b="0" i="0" dirty="0">
                <a:solidFill>
                  <a:schemeClr val="tx1">
                    <a:lumMod val="50000"/>
                    <a:lumOff val="50000"/>
                  </a:schemeClr>
                </a:solidFill>
                <a:effectLst/>
                <a:latin typeface="Arial Black" panose="020B0A04020102020204" pitchFamily="34" charset="0"/>
              </a:rPr>
              <a:t>A </a:t>
            </a:r>
            <a:r>
              <a:rPr lang="en-US" b="1" i="0" dirty="0">
                <a:solidFill>
                  <a:schemeClr val="tx1">
                    <a:lumMod val="50000"/>
                    <a:lumOff val="50000"/>
                  </a:schemeClr>
                </a:solidFill>
                <a:effectLst/>
                <a:latin typeface="Arial Black" panose="020B0A04020102020204" pitchFamily="34" charset="0"/>
              </a:rPr>
              <a:t>file server is</a:t>
            </a:r>
            <a:r>
              <a:rPr lang="en-US" b="0" i="0" dirty="0">
                <a:solidFill>
                  <a:schemeClr val="tx1">
                    <a:lumMod val="50000"/>
                    <a:lumOff val="50000"/>
                  </a:schemeClr>
                </a:solidFill>
                <a:effectLst/>
                <a:latin typeface="Arial Black" panose="020B0A04020102020204" pitchFamily="34" charset="0"/>
              </a:rPr>
              <a:t> a </a:t>
            </a:r>
            <a:r>
              <a:rPr lang="en-US" b="0" i="0" dirty="0">
                <a:solidFill>
                  <a:schemeClr val="tx1"/>
                </a:solidFill>
                <a:effectLst/>
                <a:latin typeface="Arial Black" panose="020B0A04020102020204" pitchFamily="34" charset="0"/>
              </a:rPr>
              <a:t>central </a:t>
            </a:r>
            <a:r>
              <a:rPr lang="en-US" b="1" i="0" dirty="0">
                <a:solidFill>
                  <a:schemeClr val="tx1"/>
                </a:solidFill>
                <a:effectLst/>
                <a:latin typeface="Arial Black" panose="020B0A04020102020204" pitchFamily="34" charset="0"/>
              </a:rPr>
              <a:t>server</a:t>
            </a:r>
            <a:r>
              <a:rPr lang="en-US" b="0" i="0" dirty="0">
                <a:solidFill>
                  <a:schemeClr val="tx1"/>
                </a:solidFill>
                <a:effectLst/>
                <a:latin typeface="Arial Black" panose="020B0A04020102020204" pitchFamily="34" charset="0"/>
              </a:rPr>
              <a:t> </a:t>
            </a:r>
            <a:r>
              <a:rPr lang="en-US" b="0" i="0" dirty="0">
                <a:solidFill>
                  <a:schemeClr val="tx1">
                    <a:lumMod val="50000"/>
                    <a:lumOff val="50000"/>
                  </a:schemeClr>
                </a:solidFill>
                <a:effectLst/>
                <a:latin typeface="Arial Black" panose="020B0A04020102020204" pitchFamily="34" charset="0"/>
              </a:rPr>
              <a:t>in a computer network that provides </a:t>
            </a:r>
            <a:r>
              <a:rPr lang="en-US" b="1" i="0" dirty="0">
                <a:solidFill>
                  <a:schemeClr val="tx1">
                    <a:lumMod val="50000"/>
                    <a:lumOff val="50000"/>
                  </a:schemeClr>
                </a:solidFill>
                <a:effectLst/>
                <a:latin typeface="Arial Black" panose="020B0A04020102020204" pitchFamily="34" charset="0"/>
              </a:rPr>
              <a:t>file</a:t>
            </a:r>
            <a:r>
              <a:rPr lang="en-US" b="0" i="0" dirty="0">
                <a:solidFill>
                  <a:schemeClr val="tx1">
                    <a:lumMod val="50000"/>
                    <a:lumOff val="50000"/>
                  </a:schemeClr>
                </a:solidFill>
                <a:effectLst/>
                <a:latin typeface="Arial Black" panose="020B0A04020102020204" pitchFamily="34" charset="0"/>
              </a:rPr>
              <a:t> systems or at least parts of a </a:t>
            </a:r>
            <a:r>
              <a:rPr lang="en-US" b="1" i="0" dirty="0">
                <a:solidFill>
                  <a:schemeClr val="tx1">
                    <a:lumMod val="50000"/>
                    <a:lumOff val="50000"/>
                  </a:schemeClr>
                </a:solidFill>
                <a:effectLst/>
                <a:latin typeface="Arial Black" panose="020B0A04020102020204" pitchFamily="34" charset="0"/>
              </a:rPr>
              <a:t>file</a:t>
            </a:r>
            <a:r>
              <a:rPr lang="en-US" b="0" i="0" dirty="0">
                <a:solidFill>
                  <a:schemeClr val="tx1">
                    <a:lumMod val="50000"/>
                    <a:lumOff val="50000"/>
                  </a:schemeClr>
                </a:solidFill>
                <a:effectLst/>
                <a:latin typeface="Arial Black" panose="020B0A04020102020204" pitchFamily="34" charset="0"/>
              </a:rPr>
              <a:t> system to connected clients.</a:t>
            </a:r>
          </a:p>
          <a:p>
            <a:pPr algn="just"/>
            <a:r>
              <a:rPr lang="en-US" b="1" i="0" dirty="0">
                <a:solidFill>
                  <a:schemeClr val="tx1">
                    <a:lumMod val="50000"/>
                    <a:lumOff val="50000"/>
                  </a:schemeClr>
                </a:solidFill>
                <a:effectLst/>
                <a:latin typeface="Arial Black" panose="020B0A04020102020204" pitchFamily="34" charset="0"/>
              </a:rPr>
              <a:t>File servers</a:t>
            </a:r>
            <a:r>
              <a:rPr lang="en-US" b="0" i="0" dirty="0">
                <a:solidFill>
                  <a:schemeClr val="tx1">
                    <a:lumMod val="50000"/>
                    <a:lumOff val="50000"/>
                  </a:schemeClr>
                </a:solidFill>
                <a:effectLst/>
                <a:latin typeface="Arial Black" panose="020B0A04020102020204" pitchFamily="34" charset="0"/>
              </a:rPr>
              <a:t> therefore offer users a central storage place for </a:t>
            </a:r>
            <a:r>
              <a:rPr lang="en-US" b="1" i="0" dirty="0">
                <a:solidFill>
                  <a:schemeClr val="tx1">
                    <a:lumMod val="50000"/>
                    <a:lumOff val="50000"/>
                  </a:schemeClr>
                </a:solidFill>
                <a:effectLst/>
                <a:latin typeface="Arial Black" panose="020B0A04020102020204" pitchFamily="34" charset="0"/>
              </a:rPr>
              <a:t>files</a:t>
            </a:r>
            <a:r>
              <a:rPr lang="en-US" b="0" i="0" dirty="0">
                <a:solidFill>
                  <a:schemeClr val="tx1">
                    <a:lumMod val="50000"/>
                    <a:lumOff val="50000"/>
                  </a:schemeClr>
                </a:solidFill>
                <a:effectLst/>
                <a:latin typeface="Arial Black" panose="020B0A04020102020204" pitchFamily="34" charset="0"/>
              </a:rPr>
              <a:t> on internal data media, which </a:t>
            </a:r>
            <a:r>
              <a:rPr lang="en-US" b="1" i="0" dirty="0">
                <a:solidFill>
                  <a:schemeClr val="tx1">
                    <a:lumMod val="50000"/>
                    <a:lumOff val="50000"/>
                  </a:schemeClr>
                </a:solidFill>
                <a:effectLst/>
                <a:latin typeface="Arial Black" panose="020B0A04020102020204" pitchFamily="34" charset="0"/>
              </a:rPr>
              <a:t>is</a:t>
            </a:r>
            <a:r>
              <a:rPr lang="en-US" b="0" i="0" dirty="0">
                <a:solidFill>
                  <a:schemeClr val="tx1">
                    <a:lumMod val="50000"/>
                    <a:lumOff val="50000"/>
                  </a:schemeClr>
                </a:solidFill>
                <a:effectLst/>
                <a:latin typeface="Arial Black" panose="020B0A04020102020204" pitchFamily="34" charset="0"/>
              </a:rPr>
              <a:t> accessible to all authorized clients.</a:t>
            </a:r>
            <a:endParaRPr lang="en-MY" dirty="0">
              <a:solidFill>
                <a:schemeClr val="tx1">
                  <a:lumMod val="50000"/>
                  <a:lumOff val="50000"/>
                </a:schemeClr>
              </a:solidFill>
              <a:latin typeface="Arial Black" panose="020B0A04020102020204" pitchFamily="34" charset="0"/>
            </a:endParaRPr>
          </a:p>
        </p:txBody>
      </p:sp>
    </p:spTree>
    <p:extLst>
      <p:ext uri="{BB962C8B-B14F-4D97-AF65-F5344CB8AC3E}">
        <p14:creationId xmlns:p14="http://schemas.microsoft.com/office/powerpoint/2010/main" val="18751223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4CFF8D2-B27D-49A1-8CF8-3B99BFA78C4A}"/>
              </a:ext>
            </a:extLst>
          </p:cNvPr>
          <p:cNvSpPr>
            <a:spLocks noGrp="1"/>
          </p:cNvSpPr>
          <p:nvPr>
            <p:ph idx="1"/>
          </p:nvPr>
        </p:nvSpPr>
        <p:spPr>
          <a:xfrm>
            <a:off x="917480" y="895208"/>
            <a:ext cx="8596668" cy="4766683"/>
          </a:xfrm>
        </p:spPr>
        <p:txBody>
          <a:bodyPr>
            <a:noAutofit/>
          </a:bodyPr>
          <a:lstStyle/>
          <a:p>
            <a:pPr marL="0" indent="0" algn="just">
              <a:buNone/>
            </a:pPr>
            <a:r>
              <a:rPr lang="en-US" sz="1600" b="1" i="0" dirty="0">
                <a:solidFill>
                  <a:schemeClr val="tx1">
                    <a:lumMod val="50000"/>
                    <a:lumOff val="50000"/>
                  </a:schemeClr>
                </a:solidFill>
                <a:effectLst/>
                <a:latin typeface="Arial Black" panose="020B0A04020102020204" pitchFamily="34" charset="0"/>
              </a:rPr>
              <a:t>Role</a:t>
            </a:r>
            <a:r>
              <a:rPr lang="en-US" sz="1600" b="0" i="0" dirty="0">
                <a:solidFill>
                  <a:schemeClr val="tx1">
                    <a:lumMod val="50000"/>
                    <a:lumOff val="50000"/>
                  </a:schemeClr>
                </a:solidFill>
                <a:effectLst/>
                <a:latin typeface="Arial Black" panose="020B0A04020102020204" pitchFamily="34" charset="0"/>
              </a:rPr>
              <a:t> description of File and Storage Services.</a:t>
            </a:r>
          </a:p>
          <a:p>
            <a:pPr algn="just"/>
            <a:r>
              <a:rPr lang="en-US" sz="1600" b="1" i="0" dirty="0">
                <a:solidFill>
                  <a:schemeClr val="tx1">
                    <a:lumMod val="50000"/>
                    <a:lumOff val="50000"/>
                  </a:schemeClr>
                </a:solidFill>
                <a:effectLst/>
                <a:latin typeface="Arial Black" panose="020B0A04020102020204" pitchFamily="34" charset="0"/>
              </a:rPr>
              <a:t>File and Storage Services</a:t>
            </a:r>
            <a:r>
              <a:rPr lang="en-US" sz="1600" b="0" i="0" dirty="0">
                <a:solidFill>
                  <a:schemeClr val="tx1">
                    <a:lumMod val="50000"/>
                    <a:lumOff val="50000"/>
                  </a:schemeClr>
                </a:solidFill>
                <a:effectLst/>
                <a:latin typeface="Arial Black" panose="020B0A04020102020204" pitchFamily="34" charset="0"/>
              </a:rPr>
              <a:t> includes technologies that help you set up and manage one or more </a:t>
            </a:r>
            <a:r>
              <a:rPr lang="en-US" sz="1600" b="1" i="0" dirty="0">
                <a:solidFill>
                  <a:schemeClr val="tx1">
                    <a:lumMod val="50000"/>
                    <a:lumOff val="50000"/>
                  </a:schemeClr>
                </a:solidFill>
                <a:effectLst/>
                <a:latin typeface="Arial Black" panose="020B0A04020102020204" pitchFamily="34" charset="0"/>
              </a:rPr>
              <a:t>file</a:t>
            </a:r>
            <a:r>
              <a:rPr lang="en-US" sz="1600" b="0" i="0" dirty="0">
                <a:solidFill>
                  <a:schemeClr val="tx1">
                    <a:lumMod val="50000"/>
                    <a:lumOff val="50000"/>
                  </a:schemeClr>
                </a:solidFill>
                <a:effectLst/>
                <a:latin typeface="Arial Black" panose="020B0A04020102020204" pitchFamily="34" charset="0"/>
              </a:rPr>
              <a:t> servers, which are servers that provide central locations on your network where you can store </a:t>
            </a:r>
            <a:r>
              <a:rPr lang="en-US" sz="1600" b="1" i="0" dirty="0">
                <a:solidFill>
                  <a:schemeClr val="tx1">
                    <a:lumMod val="50000"/>
                    <a:lumOff val="50000"/>
                  </a:schemeClr>
                </a:solidFill>
                <a:effectLst/>
                <a:latin typeface="Arial Black" panose="020B0A04020102020204" pitchFamily="34" charset="0"/>
              </a:rPr>
              <a:t>files</a:t>
            </a:r>
            <a:r>
              <a:rPr lang="en-US" sz="1600" b="0" i="0" dirty="0">
                <a:solidFill>
                  <a:schemeClr val="tx1">
                    <a:lumMod val="50000"/>
                    <a:lumOff val="50000"/>
                  </a:schemeClr>
                </a:solidFill>
                <a:effectLst/>
                <a:latin typeface="Arial Black" panose="020B0A04020102020204" pitchFamily="34" charset="0"/>
              </a:rPr>
              <a:t> and share them with users.</a:t>
            </a:r>
          </a:p>
          <a:p>
            <a:pPr marL="0" indent="0" algn="just">
              <a:buNone/>
            </a:pPr>
            <a:r>
              <a:rPr lang="en-US" sz="1600" b="0" i="0" dirty="0">
                <a:solidFill>
                  <a:schemeClr val="tx1">
                    <a:lumMod val="50000"/>
                    <a:lumOff val="50000"/>
                  </a:schemeClr>
                </a:solidFill>
                <a:effectLst/>
                <a:latin typeface="Arial Black" panose="020B0A04020102020204" pitchFamily="34" charset="0"/>
              </a:rPr>
              <a:t>File Server </a:t>
            </a:r>
          </a:p>
          <a:p>
            <a:pPr algn="l"/>
            <a:r>
              <a:rPr lang="en-US" sz="1600" b="0" i="0" dirty="0">
                <a:solidFill>
                  <a:schemeClr val="tx1">
                    <a:lumMod val="50000"/>
                    <a:lumOff val="50000"/>
                  </a:schemeClr>
                </a:solidFill>
                <a:effectLst/>
                <a:latin typeface="Arial Black" panose="020B0A04020102020204" pitchFamily="34" charset="0"/>
              </a:rPr>
              <a:t>A file server provides a central location on your network where you can store files and share them with users across your network. When users require an important file that is intended to be accessed by many users, such as a project plan, they can access the file remotely on the file server instead of having to pass the file between their separate computers.</a:t>
            </a:r>
          </a:p>
          <a:p>
            <a:pPr algn="l"/>
            <a:r>
              <a:rPr lang="en-US" sz="1600" b="0" i="0" dirty="0">
                <a:solidFill>
                  <a:schemeClr val="tx1">
                    <a:lumMod val="50000"/>
                    <a:lumOff val="50000"/>
                  </a:schemeClr>
                </a:solidFill>
                <a:effectLst/>
                <a:latin typeface="Arial Black" panose="020B0A04020102020204" pitchFamily="34" charset="0"/>
              </a:rPr>
              <a:t>If your network users need access to the same files and applications, or if centralized backup and file management are important to your organization, you should configure this computer as a file server by adding the File Services role.</a:t>
            </a:r>
          </a:p>
        </p:txBody>
      </p:sp>
    </p:spTree>
    <p:extLst>
      <p:ext uri="{BB962C8B-B14F-4D97-AF65-F5344CB8AC3E}">
        <p14:creationId xmlns:p14="http://schemas.microsoft.com/office/powerpoint/2010/main" val="30739610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EDCE9FD-2E5A-49E1-AC9D-9DEB898121AC}"/>
              </a:ext>
            </a:extLst>
          </p:cNvPr>
          <p:cNvSpPr>
            <a:spLocks noGrp="1"/>
          </p:cNvSpPr>
          <p:nvPr>
            <p:ph idx="1"/>
          </p:nvPr>
        </p:nvSpPr>
        <p:spPr>
          <a:xfrm>
            <a:off x="917480" y="2105171"/>
            <a:ext cx="8596668" cy="3270393"/>
          </a:xfrm>
        </p:spPr>
        <p:txBody>
          <a:bodyPr/>
          <a:lstStyle/>
          <a:p>
            <a:r>
              <a:rPr lang="en-US" sz="2000" dirty="0">
                <a:solidFill>
                  <a:schemeClr val="tx1">
                    <a:lumMod val="50000"/>
                    <a:lumOff val="50000"/>
                  </a:schemeClr>
                </a:solidFill>
                <a:latin typeface="Arial Black" panose="020B0A04020102020204" pitchFamily="34" charset="0"/>
              </a:rPr>
              <a:t>Service is a program, routine or process that perform a specific system function to support other programs or to provide a network service. </a:t>
            </a:r>
          </a:p>
          <a:p>
            <a:r>
              <a:rPr lang="en-US" sz="2000" dirty="0">
                <a:solidFill>
                  <a:schemeClr val="tx1">
                    <a:lumMod val="50000"/>
                    <a:lumOff val="50000"/>
                  </a:schemeClr>
                </a:solidFill>
                <a:latin typeface="Arial Black" panose="020B0A04020102020204" pitchFamily="34" charset="0"/>
              </a:rPr>
              <a:t>A service run in the background without user interface.</a:t>
            </a:r>
          </a:p>
          <a:p>
            <a:r>
              <a:rPr lang="en-US" sz="2000" dirty="0">
                <a:solidFill>
                  <a:schemeClr val="tx1">
                    <a:lumMod val="50000"/>
                    <a:lumOff val="50000"/>
                  </a:schemeClr>
                </a:solidFill>
                <a:latin typeface="Arial Black" panose="020B0A04020102020204" pitchFamily="34" charset="0"/>
              </a:rPr>
              <a:t>Example of services are web serving , event logging and file serving. </a:t>
            </a:r>
          </a:p>
          <a:p>
            <a:r>
              <a:rPr lang="en-US" sz="2000" dirty="0">
                <a:solidFill>
                  <a:schemeClr val="tx1">
                    <a:lumMod val="50000"/>
                    <a:lumOff val="50000"/>
                  </a:schemeClr>
                </a:solidFill>
                <a:latin typeface="Arial Black" panose="020B0A04020102020204" pitchFamily="34" charset="0"/>
              </a:rPr>
              <a:t>To manage services, use service console located under Administrative tools</a:t>
            </a:r>
            <a:r>
              <a:rPr lang="en-US" dirty="0"/>
              <a:t>. </a:t>
            </a:r>
          </a:p>
          <a:p>
            <a:endParaRPr lang="en-MY" dirty="0"/>
          </a:p>
        </p:txBody>
      </p:sp>
    </p:spTree>
    <p:extLst>
      <p:ext uri="{BB962C8B-B14F-4D97-AF65-F5344CB8AC3E}">
        <p14:creationId xmlns:p14="http://schemas.microsoft.com/office/powerpoint/2010/main" val="18805689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ACF875C-BBFC-425D-84A7-B82B020EA7DD}"/>
              </a:ext>
            </a:extLst>
          </p:cNvPr>
          <p:cNvSpPr>
            <a:spLocks noGrp="1"/>
          </p:cNvSpPr>
          <p:nvPr>
            <p:ph idx="1"/>
          </p:nvPr>
        </p:nvSpPr>
        <p:spPr>
          <a:xfrm>
            <a:off x="766619" y="1468437"/>
            <a:ext cx="8968510" cy="4230399"/>
          </a:xfrm>
        </p:spPr>
        <p:txBody>
          <a:bodyPr>
            <a:normAutofit fontScale="92500" lnSpcReduction="10000"/>
          </a:bodyPr>
          <a:lstStyle/>
          <a:p>
            <a:pPr algn="just"/>
            <a:r>
              <a:rPr lang="en-US" b="1" i="0" dirty="0">
                <a:solidFill>
                  <a:schemeClr val="tx1">
                    <a:lumMod val="50000"/>
                    <a:lumOff val="50000"/>
                  </a:schemeClr>
                </a:solidFill>
                <a:effectLst/>
                <a:latin typeface="Arial Black" panose="020B0A04020102020204" pitchFamily="34" charset="0"/>
              </a:rPr>
              <a:t>Microsoft</a:t>
            </a:r>
            <a:r>
              <a:rPr lang="en-US" b="0" i="0" dirty="0">
                <a:solidFill>
                  <a:schemeClr val="tx1">
                    <a:lumMod val="50000"/>
                    <a:lumOff val="50000"/>
                  </a:schemeClr>
                </a:solidFill>
                <a:effectLst/>
                <a:latin typeface="Arial Black" panose="020B0A04020102020204" pitchFamily="34" charset="0"/>
              </a:rPr>
              <a:t> COM+, also known as</a:t>
            </a:r>
            <a:r>
              <a:rPr lang="en-US" b="0" i="0" dirty="0">
                <a:solidFill>
                  <a:schemeClr val="tx1"/>
                </a:solidFill>
                <a:effectLst/>
                <a:latin typeface="Arial Black" panose="020B0A04020102020204" pitchFamily="34" charset="0"/>
              </a:rPr>
              <a:t> </a:t>
            </a:r>
            <a:r>
              <a:rPr lang="en-US" b="1" i="0" dirty="0">
                <a:solidFill>
                  <a:schemeClr val="tx1"/>
                </a:solidFill>
                <a:effectLst/>
                <a:latin typeface="Arial Black" panose="020B0A04020102020204" pitchFamily="34" charset="0"/>
              </a:rPr>
              <a:t>Component Services</a:t>
            </a:r>
            <a:r>
              <a:rPr lang="en-US" b="0" i="0" dirty="0">
                <a:solidFill>
                  <a:schemeClr val="tx1">
                    <a:lumMod val="50000"/>
                    <a:lumOff val="50000"/>
                  </a:schemeClr>
                </a:solidFill>
                <a:effectLst/>
                <a:latin typeface="Arial Black" panose="020B0A04020102020204" pitchFamily="34" charset="0"/>
              </a:rPr>
              <a:t>, provides a transaction processing system for developing, deploying, and managing high performance, scalable, and robust enterprise, Internet, and intranet server applications.</a:t>
            </a:r>
          </a:p>
          <a:p>
            <a:pPr algn="just"/>
            <a:r>
              <a:rPr lang="en-US" b="0" i="0" dirty="0">
                <a:solidFill>
                  <a:schemeClr val="tx1">
                    <a:lumMod val="50000"/>
                    <a:lumOff val="50000"/>
                  </a:schemeClr>
                </a:solidFill>
                <a:effectLst/>
                <a:latin typeface="Arial Black" panose="020B0A04020102020204" pitchFamily="34" charset="0"/>
              </a:rPr>
              <a:t>They also provide a run-time infrastructure for deploying and managing these applications.</a:t>
            </a:r>
          </a:p>
          <a:p>
            <a:pPr algn="just"/>
            <a:r>
              <a:rPr lang="en-US" b="0" i="0" dirty="0">
                <a:solidFill>
                  <a:schemeClr val="bg2">
                    <a:lumMod val="50000"/>
                  </a:schemeClr>
                </a:solidFill>
                <a:effectLst/>
                <a:latin typeface="Arial Black" panose="020B0A04020102020204" pitchFamily="34" charset="0"/>
              </a:rPr>
              <a:t>DCOM (Distributed Component </a:t>
            </a:r>
            <a:r>
              <a:rPr lang="en-US" b="0" i="0">
                <a:solidFill>
                  <a:schemeClr val="bg2">
                    <a:lumMod val="50000"/>
                  </a:schemeClr>
                </a:solidFill>
                <a:effectLst/>
                <a:latin typeface="Arial Black" panose="020B0A04020102020204" pitchFamily="34" charset="0"/>
              </a:rPr>
              <a:t>Object Model) is </a:t>
            </a:r>
            <a:r>
              <a:rPr lang="en-US" b="0" i="0" dirty="0">
                <a:solidFill>
                  <a:schemeClr val="bg2">
                    <a:lumMod val="50000"/>
                  </a:schemeClr>
                </a:solidFill>
                <a:effectLst/>
                <a:latin typeface="Arial Black" panose="020B0A04020102020204" pitchFamily="34" charset="0"/>
              </a:rPr>
              <a:t>a proprietary Microsoft software component that allows COM objects to communicate with each other over the network.</a:t>
            </a:r>
          </a:p>
          <a:p>
            <a:pPr algn="just"/>
            <a:r>
              <a:rPr lang="en-US" b="1" i="0" dirty="0">
                <a:solidFill>
                  <a:schemeClr val="tx1">
                    <a:lumMod val="50000"/>
                    <a:lumOff val="50000"/>
                  </a:schemeClr>
                </a:solidFill>
                <a:effectLst/>
                <a:latin typeface="Arial Black" panose="020B0A04020102020204" pitchFamily="34" charset="0"/>
              </a:rPr>
              <a:t>How to open Component Services through Run Command in windows</a:t>
            </a:r>
            <a:endParaRPr lang="en-US" b="0" i="0" dirty="0">
              <a:solidFill>
                <a:schemeClr val="tx1">
                  <a:lumMod val="50000"/>
                  <a:lumOff val="50000"/>
                </a:schemeClr>
              </a:solidFill>
              <a:effectLst/>
              <a:latin typeface="Arial Black" panose="020B0A04020102020204" pitchFamily="34" charset="0"/>
            </a:endParaRPr>
          </a:p>
          <a:p>
            <a:pPr lvl="1" algn="just">
              <a:buFont typeface="+mj-lt"/>
              <a:buAutoNum type="arabicPeriod"/>
            </a:pPr>
            <a:r>
              <a:rPr lang="en-US" b="1" i="0" dirty="0">
                <a:solidFill>
                  <a:schemeClr val="tx1">
                    <a:lumMod val="50000"/>
                    <a:lumOff val="50000"/>
                  </a:schemeClr>
                </a:solidFill>
                <a:effectLst/>
                <a:latin typeface="Arial Black" panose="020B0A04020102020204" pitchFamily="34" charset="0"/>
              </a:rPr>
              <a:t>Open</a:t>
            </a:r>
            <a:r>
              <a:rPr lang="en-US" b="0" i="0" dirty="0">
                <a:solidFill>
                  <a:schemeClr val="tx1">
                    <a:lumMod val="50000"/>
                    <a:lumOff val="50000"/>
                  </a:schemeClr>
                </a:solidFill>
                <a:effectLst/>
                <a:latin typeface="Arial Black" panose="020B0A04020102020204" pitchFamily="34" charset="0"/>
              </a:rPr>
              <a:t> Run by pressing </a:t>
            </a:r>
            <a:r>
              <a:rPr lang="en-US" b="0" i="0" dirty="0" err="1">
                <a:solidFill>
                  <a:schemeClr val="tx1">
                    <a:lumMod val="50000"/>
                    <a:lumOff val="50000"/>
                  </a:schemeClr>
                </a:solidFill>
                <a:effectLst/>
                <a:latin typeface="Arial Black" panose="020B0A04020102020204" pitchFamily="34" charset="0"/>
              </a:rPr>
              <a:t>Windowskey+R</a:t>
            </a:r>
            <a:r>
              <a:rPr lang="en-US" b="0" i="0" dirty="0">
                <a:solidFill>
                  <a:schemeClr val="tx1">
                    <a:lumMod val="50000"/>
                    <a:lumOff val="50000"/>
                  </a:schemeClr>
                </a:solidFill>
                <a:effectLst/>
                <a:latin typeface="Arial Black" panose="020B0A04020102020204" pitchFamily="34" charset="0"/>
              </a:rPr>
              <a:t>.</a:t>
            </a:r>
          </a:p>
          <a:p>
            <a:pPr lvl="1" algn="just">
              <a:buFont typeface="+mj-lt"/>
              <a:buAutoNum type="arabicPeriod"/>
            </a:pPr>
            <a:r>
              <a:rPr lang="en-US" b="0" i="0" dirty="0">
                <a:solidFill>
                  <a:schemeClr val="tx1">
                    <a:lumMod val="50000"/>
                    <a:lumOff val="50000"/>
                  </a:schemeClr>
                </a:solidFill>
                <a:effectLst/>
                <a:latin typeface="Arial Black" panose="020B0A04020102020204" pitchFamily="34" charset="0"/>
              </a:rPr>
              <a:t>Type "</a:t>
            </a:r>
            <a:r>
              <a:rPr lang="en-US" b="0" i="0" dirty="0" err="1">
                <a:solidFill>
                  <a:schemeClr val="tx1">
                    <a:lumMod val="50000"/>
                    <a:lumOff val="50000"/>
                  </a:schemeClr>
                </a:solidFill>
                <a:effectLst/>
                <a:latin typeface="Arial Black" panose="020B0A04020102020204" pitchFamily="34" charset="0"/>
              </a:rPr>
              <a:t>dcomcnfg</a:t>
            </a:r>
            <a:r>
              <a:rPr lang="en-US" b="0" i="0" dirty="0">
                <a:solidFill>
                  <a:schemeClr val="tx1">
                    <a:lumMod val="50000"/>
                    <a:lumOff val="50000"/>
                  </a:schemeClr>
                </a:solidFill>
                <a:effectLst/>
                <a:latin typeface="Arial Black" panose="020B0A04020102020204" pitchFamily="34" charset="0"/>
              </a:rPr>
              <a:t>"</a:t>
            </a:r>
          </a:p>
          <a:p>
            <a:pPr lvl="1" algn="just">
              <a:buFont typeface="+mj-lt"/>
              <a:buAutoNum type="arabicPeriod"/>
            </a:pPr>
            <a:r>
              <a:rPr lang="en-US" b="0" i="0" dirty="0">
                <a:solidFill>
                  <a:schemeClr val="tx1">
                    <a:lumMod val="50000"/>
                    <a:lumOff val="50000"/>
                  </a:schemeClr>
                </a:solidFill>
                <a:effectLst/>
                <a:latin typeface="Arial Black" panose="020B0A04020102020204" pitchFamily="34" charset="0"/>
              </a:rPr>
              <a:t>Press Enter key or Click on Ok.</a:t>
            </a:r>
          </a:p>
          <a:p>
            <a:pPr lvl="1" algn="just">
              <a:buFont typeface="+mj-lt"/>
              <a:buAutoNum type="arabicPeriod"/>
            </a:pPr>
            <a:r>
              <a:rPr lang="en-US" b="0" i="0" dirty="0">
                <a:solidFill>
                  <a:schemeClr val="tx1">
                    <a:lumMod val="50000"/>
                    <a:lumOff val="50000"/>
                  </a:schemeClr>
                </a:solidFill>
                <a:effectLst/>
                <a:latin typeface="Arial Black" panose="020B0A04020102020204" pitchFamily="34" charset="0"/>
              </a:rPr>
              <a:t>After that you will see another window will </a:t>
            </a:r>
            <a:r>
              <a:rPr lang="en-US" b="1" i="0" dirty="0">
                <a:solidFill>
                  <a:schemeClr val="tx1">
                    <a:lumMod val="50000"/>
                    <a:lumOff val="50000"/>
                  </a:schemeClr>
                </a:solidFill>
                <a:effectLst/>
                <a:latin typeface="Arial Black" panose="020B0A04020102020204" pitchFamily="34" charset="0"/>
              </a:rPr>
              <a:t>open</a:t>
            </a:r>
            <a:r>
              <a:rPr lang="en-US" b="0" i="0" dirty="0">
                <a:solidFill>
                  <a:schemeClr val="tx1">
                    <a:lumMod val="50000"/>
                    <a:lumOff val="50000"/>
                  </a:schemeClr>
                </a:solidFill>
                <a:effectLst/>
                <a:latin typeface="Arial Black" panose="020B0A04020102020204" pitchFamily="34" charset="0"/>
              </a:rPr>
              <a:t> with </a:t>
            </a:r>
            <a:r>
              <a:rPr lang="en-US" b="1" i="0" dirty="0">
                <a:solidFill>
                  <a:schemeClr val="tx1">
                    <a:lumMod val="50000"/>
                    <a:lumOff val="50000"/>
                  </a:schemeClr>
                </a:solidFill>
                <a:effectLst/>
                <a:latin typeface="Arial Black" panose="020B0A04020102020204" pitchFamily="34" charset="0"/>
              </a:rPr>
              <a:t>Component Services</a:t>
            </a:r>
            <a:r>
              <a:rPr lang="en-US" b="0" i="0" dirty="0">
                <a:solidFill>
                  <a:schemeClr val="tx1">
                    <a:lumMod val="50000"/>
                    <a:lumOff val="50000"/>
                  </a:schemeClr>
                </a:solidFill>
                <a:effectLst/>
                <a:latin typeface="Arial Black" panose="020B0A04020102020204" pitchFamily="34" charset="0"/>
              </a:rPr>
              <a:t>.</a:t>
            </a:r>
          </a:p>
        </p:txBody>
      </p:sp>
    </p:spTree>
    <p:extLst>
      <p:ext uri="{BB962C8B-B14F-4D97-AF65-F5344CB8AC3E}">
        <p14:creationId xmlns:p14="http://schemas.microsoft.com/office/powerpoint/2010/main" val="13722280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581A7E55-8CFD-4816-B128-388E3D4F15EB}"/>
              </a:ext>
            </a:extLst>
          </p:cNvPr>
          <p:cNvPicPr>
            <a:picLocks noGrp="1" noChangeAspect="1"/>
          </p:cNvPicPr>
          <p:nvPr>
            <p:ph idx="1"/>
          </p:nvPr>
        </p:nvPicPr>
        <p:blipFill>
          <a:blip r:embed="rId2"/>
          <a:stretch>
            <a:fillRect/>
          </a:stretch>
        </p:blipFill>
        <p:spPr>
          <a:xfrm>
            <a:off x="708495" y="1082963"/>
            <a:ext cx="8771066" cy="4351338"/>
          </a:xfrm>
          <a:prstGeom prst="rect">
            <a:avLst/>
          </a:prstGeom>
        </p:spPr>
      </p:pic>
    </p:spTree>
    <p:extLst>
      <p:ext uri="{BB962C8B-B14F-4D97-AF65-F5344CB8AC3E}">
        <p14:creationId xmlns:p14="http://schemas.microsoft.com/office/powerpoint/2010/main" val="18113624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4770F05E-6CB6-4E3A-9160-559A5255C2B6}"/>
              </a:ext>
            </a:extLst>
          </p:cNvPr>
          <p:cNvPicPr>
            <a:picLocks noGrp="1" noChangeAspect="1"/>
          </p:cNvPicPr>
          <p:nvPr>
            <p:ph idx="1"/>
          </p:nvPr>
        </p:nvPicPr>
        <p:blipFill>
          <a:blip r:embed="rId2"/>
          <a:stretch>
            <a:fillRect/>
          </a:stretch>
        </p:blipFill>
        <p:spPr>
          <a:xfrm>
            <a:off x="2813634" y="941705"/>
            <a:ext cx="6077051" cy="4351338"/>
          </a:xfrm>
          <a:prstGeom prst="rect">
            <a:avLst/>
          </a:prstGeom>
        </p:spPr>
      </p:pic>
    </p:spTree>
    <p:extLst>
      <p:ext uri="{BB962C8B-B14F-4D97-AF65-F5344CB8AC3E}">
        <p14:creationId xmlns:p14="http://schemas.microsoft.com/office/powerpoint/2010/main" val="13003158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DB09916-04C0-43D8-9D0B-B16795B6DB73}"/>
              </a:ext>
            </a:extLst>
          </p:cNvPr>
          <p:cNvSpPr>
            <a:spLocks noGrp="1"/>
          </p:cNvSpPr>
          <p:nvPr>
            <p:ph idx="1"/>
          </p:nvPr>
        </p:nvSpPr>
        <p:spPr>
          <a:xfrm>
            <a:off x="1102207" y="1549040"/>
            <a:ext cx="8596668" cy="3759919"/>
          </a:xfrm>
        </p:spPr>
        <p:txBody>
          <a:bodyPr>
            <a:noAutofit/>
          </a:bodyPr>
          <a:lstStyle/>
          <a:p>
            <a:pPr algn="l"/>
            <a:r>
              <a:rPr lang="en-US" sz="2000" b="0" i="0" u="none" strike="noStrike" baseline="0" dirty="0">
                <a:solidFill>
                  <a:schemeClr val="bg1">
                    <a:lumMod val="65000"/>
                  </a:schemeClr>
                </a:solidFill>
                <a:latin typeface="Arial Black" panose="020B0A04020102020204" pitchFamily="34" charset="0"/>
              </a:rPr>
              <a:t>The </a:t>
            </a:r>
            <a:r>
              <a:rPr lang="en-US" sz="2000" b="1" i="1" u="none" strike="noStrike" baseline="0" dirty="0">
                <a:solidFill>
                  <a:schemeClr val="bg1">
                    <a:lumMod val="65000"/>
                  </a:schemeClr>
                </a:solidFill>
                <a:latin typeface="Arial Black" panose="020B0A04020102020204" pitchFamily="34" charset="0"/>
              </a:rPr>
              <a:t>registry </a:t>
            </a:r>
            <a:r>
              <a:rPr lang="en-US" sz="2000" b="0" i="0" u="none" strike="noStrike" baseline="0" dirty="0">
                <a:solidFill>
                  <a:schemeClr val="bg1">
                    <a:lumMod val="65000"/>
                  </a:schemeClr>
                </a:solidFill>
                <a:latin typeface="Arial Black" panose="020B0A04020102020204" pitchFamily="34" charset="0"/>
              </a:rPr>
              <a:t>is a central, secure database in which Windows stores all hardware configuration information, software configuration information, and system security policies.</a:t>
            </a:r>
          </a:p>
          <a:p>
            <a:pPr algn="l"/>
            <a:r>
              <a:rPr lang="en-US" sz="2000" b="0" i="0" u="none" strike="noStrike" baseline="0" dirty="0">
                <a:solidFill>
                  <a:schemeClr val="bg1">
                    <a:lumMod val="65000"/>
                  </a:schemeClr>
                </a:solidFill>
                <a:latin typeface="Arial Black" panose="020B0A04020102020204" pitchFamily="34" charset="0"/>
              </a:rPr>
              <a:t>Components that use the registry include the Windows kernel, device drivers, setup programs, hardware profiles, and user profiles.</a:t>
            </a:r>
          </a:p>
          <a:p>
            <a:pPr algn="l"/>
            <a:r>
              <a:rPr lang="en-MY" sz="2000" b="0" i="0" u="none" strike="noStrike" baseline="0" dirty="0">
                <a:solidFill>
                  <a:schemeClr val="bg1">
                    <a:lumMod val="65000"/>
                  </a:schemeClr>
                </a:solidFill>
                <a:latin typeface="Arial Black" panose="020B0A04020102020204" pitchFamily="34" charset="0"/>
              </a:rPr>
              <a:t>To view and manually </a:t>
            </a:r>
            <a:r>
              <a:rPr lang="en-US" sz="2000" b="0" i="0" u="none" strike="noStrike" baseline="0" dirty="0">
                <a:solidFill>
                  <a:schemeClr val="bg1">
                    <a:lumMod val="65000"/>
                  </a:schemeClr>
                </a:solidFill>
                <a:latin typeface="Arial Black" panose="020B0A04020102020204" pitchFamily="34" charset="0"/>
              </a:rPr>
              <a:t>change the registry, you use the Registry Editor (Regedit.exe), which can be executed from the command prompt, Start Search box, or Run box. </a:t>
            </a:r>
            <a:endParaRPr lang="en-MY" sz="2000" dirty="0">
              <a:solidFill>
                <a:schemeClr val="bg1">
                  <a:lumMod val="65000"/>
                </a:schemeClr>
              </a:solidFill>
              <a:latin typeface="Arial Black" panose="020B0A04020102020204" pitchFamily="34" charset="0"/>
            </a:endParaRPr>
          </a:p>
        </p:txBody>
      </p:sp>
    </p:spTree>
    <p:extLst>
      <p:ext uri="{BB962C8B-B14F-4D97-AF65-F5344CB8AC3E}">
        <p14:creationId xmlns:p14="http://schemas.microsoft.com/office/powerpoint/2010/main" val="12725926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D0A3566A-5CE3-4EB7-8D17-6B5E098D01CB}"/>
              </a:ext>
            </a:extLst>
          </p:cNvPr>
          <p:cNvPicPr>
            <a:picLocks noGrp="1" noChangeAspect="1"/>
          </p:cNvPicPr>
          <p:nvPr>
            <p:ph idx="1"/>
          </p:nvPr>
        </p:nvPicPr>
        <p:blipFill>
          <a:blip r:embed="rId2"/>
          <a:stretch>
            <a:fillRect/>
          </a:stretch>
        </p:blipFill>
        <p:spPr>
          <a:xfrm>
            <a:off x="1555737" y="1253331"/>
            <a:ext cx="7735712" cy="4351338"/>
          </a:xfrm>
          <a:prstGeom prst="rect">
            <a:avLst/>
          </a:prstGeom>
        </p:spPr>
      </p:pic>
    </p:spTree>
    <p:extLst>
      <p:ext uri="{BB962C8B-B14F-4D97-AF65-F5344CB8AC3E}">
        <p14:creationId xmlns:p14="http://schemas.microsoft.com/office/powerpoint/2010/main" val="14752243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229C3FA5-2C5F-4E4D-A275-B1CC84B9FC3F}"/>
              </a:ext>
            </a:extLst>
          </p:cNvPr>
          <p:cNvPicPr>
            <a:picLocks noGrp="1" noChangeAspect="1"/>
          </p:cNvPicPr>
          <p:nvPr>
            <p:ph idx="1"/>
          </p:nvPr>
        </p:nvPicPr>
        <p:blipFill>
          <a:blip r:embed="rId2"/>
          <a:stretch>
            <a:fillRect/>
          </a:stretch>
        </p:blipFill>
        <p:spPr>
          <a:xfrm>
            <a:off x="1789991" y="1478251"/>
            <a:ext cx="6637167" cy="4351338"/>
          </a:xfrm>
          <a:prstGeom prst="rect">
            <a:avLst/>
          </a:prstGeom>
        </p:spPr>
      </p:pic>
    </p:spTree>
    <p:extLst>
      <p:ext uri="{BB962C8B-B14F-4D97-AF65-F5344CB8AC3E}">
        <p14:creationId xmlns:p14="http://schemas.microsoft.com/office/powerpoint/2010/main" val="27327629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ED47A2-5090-4217-8C16-C79C808F1E8A}"/>
              </a:ext>
            </a:extLst>
          </p:cNvPr>
          <p:cNvSpPr>
            <a:spLocks noGrp="1"/>
          </p:cNvSpPr>
          <p:nvPr>
            <p:ph type="title"/>
          </p:nvPr>
        </p:nvSpPr>
        <p:spPr/>
        <p:txBody>
          <a:bodyPr/>
          <a:lstStyle/>
          <a:p>
            <a:r>
              <a:rPr lang="en-US" dirty="0">
                <a:solidFill>
                  <a:schemeClr val="tx1"/>
                </a:solidFill>
                <a:latin typeface="Arial Black" panose="020B0A04020102020204" pitchFamily="34" charset="0"/>
              </a:rPr>
              <a:t>Managing File Services</a:t>
            </a:r>
            <a:endParaRPr lang="en-MY" dirty="0">
              <a:solidFill>
                <a:schemeClr val="tx1"/>
              </a:solidFill>
              <a:latin typeface="Arial Black" panose="020B0A04020102020204" pitchFamily="34" charset="0"/>
            </a:endParaRPr>
          </a:p>
        </p:txBody>
      </p:sp>
      <p:sp>
        <p:nvSpPr>
          <p:cNvPr id="3" name="Content Placeholder 2">
            <a:extLst>
              <a:ext uri="{FF2B5EF4-FFF2-40B4-BE49-F238E27FC236}">
                <a16:creationId xmlns:a16="http://schemas.microsoft.com/office/drawing/2014/main" id="{C85AA4B3-BFA4-415E-A4C8-1DC3167DEAD3}"/>
              </a:ext>
            </a:extLst>
          </p:cNvPr>
          <p:cNvSpPr>
            <a:spLocks noGrp="1"/>
          </p:cNvSpPr>
          <p:nvPr>
            <p:ph idx="1"/>
          </p:nvPr>
        </p:nvSpPr>
        <p:spPr>
          <a:xfrm>
            <a:off x="677334" y="2160589"/>
            <a:ext cx="8596668" cy="887411"/>
          </a:xfrm>
        </p:spPr>
        <p:txBody>
          <a:bodyPr/>
          <a:lstStyle/>
          <a:p>
            <a:r>
              <a:rPr lang="en-US" dirty="0">
                <a:latin typeface="Arial Black" panose="020B0A04020102020204" pitchFamily="34" charset="0"/>
              </a:rPr>
              <a:t>Notes on Windows installation </a:t>
            </a:r>
          </a:p>
          <a:p>
            <a:r>
              <a:rPr lang="en-US" dirty="0">
                <a:latin typeface="Arial Black" panose="020B0A04020102020204" pitchFamily="34" charset="0"/>
              </a:rPr>
              <a:t>Managing the files services (Windows)</a:t>
            </a:r>
          </a:p>
        </p:txBody>
      </p:sp>
    </p:spTree>
    <p:extLst>
      <p:ext uri="{BB962C8B-B14F-4D97-AF65-F5344CB8AC3E}">
        <p14:creationId xmlns:p14="http://schemas.microsoft.com/office/powerpoint/2010/main" val="12221064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4AC3D21-64B5-4003-A0B3-1755594EAB2C}"/>
              </a:ext>
            </a:extLst>
          </p:cNvPr>
          <p:cNvSpPr>
            <a:spLocks noGrp="1"/>
          </p:cNvSpPr>
          <p:nvPr>
            <p:ph idx="1"/>
          </p:nvPr>
        </p:nvSpPr>
        <p:spPr>
          <a:xfrm>
            <a:off x="773545" y="1292225"/>
            <a:ext cx="8924637" cy="2136775"/>
          </a:xfrm>
        </p:spPr>
        <p:txBody>
          <a:bodyPr>
            <a:normAutofit fontScale="92500" lnSpcReduction="10000"/>
          </a:bodyPr>
          <a:lstStyle/>
          <a:p>
            <a:pPr algn="l"/>
            <a:r>
              <a:rPr lang="en-US" sz="1800" b="0" i="0" u="none" strike="noStrike" baseline="0" dirty="0">
                <a:solidFill>
                  <a:schemeClr val="tx1">
                    <a:lumMod val="50000"/>
                    <a:lumOff val="50000"/>
                  </a:schemeClr>
                </a:solidFill>
                <a:latin typeface="Arial Black" panose="020B0A04020102020204" pitchFamily="34" charset="0"/>
              </a:rPr>
              <a:t>The Registry is split into several logical sections, often referred to as </a:t>
            </a:r>
            <a:r>
              <a:rPr lang="en-US" sz="1800" b="0" i="0" u="none" strike="noStrike" baseline="0" dirty="0">
                <a:solidFill>
                  <a:schemeClr val="tx1">
                    <a:lumMod val="50000"/>
                    <a:lumOff val="50000"/>
                  </a:schemeClr>
                </a:solidFill>
                <a:highlight>
                  <a:srgbClr val="FFFF00"/>
                </a:highlight>
                <a:latin typeface="Arial Black" panose="020B0A04020102020204" pitchFamily="34" charset="0"/>
              </a:rPr>
              <a:t>hives</a:t>
            </a:r>
            <a:r>
              <a:rPr lang="en-US" sz="1800" b="0" i="0" u="none" strike="noStrike" baseline="0" dirty="0">
                <a:solidFill>
                  <a:schemeClr val="tx1">
                    <a:lumMod val="50000"/>
                    <a:lumOff val="50000"/>
                  </a:schemeClr>
                </a:solidFill>
                <a:latin typeface="Arial Black" panose="020B0A04020102020204" pitchFamily="34" charset="0"/>
              </a:rPr>
              <a:t>, which are generally named by their Windows </a:t>
            </a:r>
            <a:r>
              <a:rPr lang="en-US" sz="1800" b="1" i="0" u="none" strike="noStrike" baseline="0" dirty="0">
                <a:solidFill>
                  <a:schemeClr val="tx1">
                    <a:lumMod val="50000"/>
                    <a:lumOff val="50000"/>
                  </a:schemeClr>
                </a:solidFill>
                <a:latin typeface="Arial Black" panose="020B0A04020102020204" pitchFamily="34" charset="0"/>
              </a:rPr>
              <a:t>API </a:t>
            </a:r>
            <a:r>
              <a:rPr lang="en-US" sz="1800" b="0" i="0" u="none" strike="noStrike" baseline="0" dirty="0">
                <a:solidFill>
                  <a:schemeClr val="tx1">
                    <a:lumMod val="50000"/>
                    <a:lumOff val="50000"/>
                  </a:schemeClr>
                </a:solidFill>
                <a:latin typeface="Arial Black" panose="020B0A04020102020204" pitchFamily="34" charset="0"/>
              </a:rPr>
              <a:t>definitions.</a:t>
            </a:r>
          </a:p>
          <a:p>
            <a:pPr algn="l"/>
            <a:r>
              <a:rPr lang="en-US" sz="1800" b="0" i="0" u="none" strike="noStrike" baseline="0" dirty="0">
                <a:solidFill>
                  <a:schemeClr val="tx1">
                    <a:lumMod val="50000"/>
                    <a:lumOff val="50000"/>
                  </a:schemeClr>
                </a:solidFill>
                <a:latin typeface="Arial Black" panose="020B0A04020102020204" pitchFamily="34" charset="0"/>
              </a:rPr>
              <a:t>The hives begin with HKEY and are often abbreviated to a three- or four-letter short name starting with “HK.” For example, HKCU is HKEY_</a:t>
            </a:r>
          </a:p>
          <a:p>
            <a:pPr algn="l"/>
            <a:r>
              <a:rPr lang="en-US" sz="1800" b="0" i="0" u="none" strike="noStrike" baseline="0" dirty="0">
                <a:solidFill>
                  <a:schemeClr val="tx1">
                    <a:lumMod val="50000"/>
                    <a:lumOff val="50000"/>
                  </a:schemeClr>
                </a:solidFill>
                <a:latin typeface="Arial Black" panose="020B0A04020102020204" pitchFamily="34" charset="0"/>
              </a:rPr>
              <a:t>CURRENT_USER and HKLM is HKEY_LOCAL_MACHINE. </a:t>
            </a:r>
          </a:p>
          <a:p>
            <a:pPr algn="l"/>
            <a:r>
              <a:rPr lang="en-US" sz="1800" b="0" i="0" u="none" strike="noStrike" baseline="0" dirty="0">
                <a:solidFill>
                  <a:schemeClr val="tx1">
                    <a:lumMod val="50000"/>
                    <a:lumOff val="50000"/>
                  </a:schemeClr>
                </a:solidFill>
                <a:latin typeface="Arial Black" panose="020B0A04020102020204" pitchFamily="34" charset="0"/>
              </a:rPr>
              <a:t>Windows Server 2008 R2 has five Root Keys/HKEYs:</a:t>
            </a:r>
          </a:p>
          <a:p>
            <a:pPr algn="l"/>
            <a:endParaRPr lang="en-MY" dirty="0">
              <a:solidFill>
                <a:schemeClr val="tx1">
                  <a:lumMod val="50000"/>
                  <a:lumOff val="50000"/>
                </a:schemeClr>
              </a:solidFill>
              <a:latin typeface="Arial Black" panose="020B0A04020102020204" pitchFamily="34" charset="0"/>
            </a:endParaRPr>
          </a:p>
        </p:txBody>
      </p:sp>
      <p:sp>
        <p:nvSpPr>
          <p:cNvPr id="4" name="Content Placeholder 2">
            <a:extLst>
              <a:ext uri="{FF2B5EF4-FFF2-40B4-BE49-F238E27FC236}">
                <a16:creationId xmlns:a16="http://schemas.microsoft.com/office/drawing/2014/main" id="{2B18E223-D4F8-46A7-AAC9-96549BA29C1A}"/>
              </a:ext>
            </a:extLst>
          </p:cNvPr>
          <p:cNvSpPr txBox="1">
            <a:spLocks/>
          </p:cNvSpPr>
          <p:nvPr/>
        </p:nvSpPr>
        <p:spPr>
          <a:xfrm>
            <a:off x="773545" y="3855892"/>
            <a:ext cx="8776855" cy="2554144"/>
          </a:xfrm>
          <a:prstGeom prst="rect">
            <a:avLst/>
          </a:prstGeom>
          <a:ln>
            <a:solidFill>
              <a:schemeClr val="accent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solidFill>
                  <a:schemeClr val="tx1">
                    <a:lumMod val="50000"/>
                    <a:lumOff val="50000"/>
                  </a:schemeClr>
                </a:solidFill>
                <a:latin typeface="Arial Black" panose="020B0A04020102020204" pitchFamily="34" charset="0"/>
              </a:rPr>
              <a:t>Application Programming </a:t>
            </a:r>
            <a:r>
              <a:rPr lang="en-US" sz="1800" b="1" dirty="0">
                <a:solidFill>
                  <a:schemeClr val="tx1">
                    <a:lumMod val="50000"/>
                    <a:lumOff val="50000"/>
                  </a:schemeClr>
                </a:solidFill>
                <a:latin typeface="Arial Black" panose="020B0A04020102020204" pitchFamily="34" charset="0"/>
              </a:rPr>
              <a:t>Interface (API)</a:t>
            </a:r>
            <a:endParaRPr lang="en-US" sz="1800" dirty="0">
              <a:solidFill>
                <a:schemeClr val="tx1">
                  <a:lumMod val="50000"/>
                  <a:lumOff val="50000"/>
                </a:schemeClr>
              </a:solidFill>
              <a:latin typeface="Arial Black" panose="020B0A04020102020204" pitchFamily="34" charset="0"/>
            </a:endParaRPr>
          </a:p>
          <a:p>
            <a:pPr lvl="1"/>
            <a:r>
              <a:rPr lang="en-US" sz="1800" dirty="0">
                <a:solidFill>
                  <a:schemeClr val="tx1">
                    <a:lumMod val="50000"/>
                    <a:lumOff val="50000"/>
                  </a:schemeClr>
                </a:solidFill>
                <a:latin typeface="Arial Black" panose="020B0A04020102020204" pitchFamily="34" charset="0"/>
              </a:rPr>
              <a:t> is a software intermediary that allows two applications to talk to each other. </a:t>
            </a:r>
          </a:p>
          <a:p>
            <a:r>
              <a:rPr lang="en-US" sz="1800" dirty="0">
                <a:solidFill>
                  <a:schemeClr val="tx1">
                    <a:lumMod val="50000"/>
                    <a:lumOff val="50000"/>
                  </a:schemeClr>
                </a:solidFill>
                <a:latin typeface="Arial Black" panose="020B0A04020102020204" pitchFamily="34" charset="0"/>
              </a:rPr>
              <a:t>Each time you use an app like Facebook, send an instant message, or check the weather on your phone, you're using an API.</a:t>
            </a:r>
          </a:p>
          <a:p>
            <a:r>
              <a:rPr lang="en-US" sz="1800" dirty="0">
                <a:solidFill>
                  <a:schemeClr val="tx1">
                    <a:lumMod val="50000"/>
                    <a:lumOff val="50000"/>
                  </a:schemeClr>
                </a:solidFill>
                <a:latin typeface="Arial Black" panose="020B0A04020102020204" pitchFamily="34" charset="0"/>
              </a:rPr>
              <a:t>The </a:t>
            </a:r>
            <a:r>
              <a:rPr lang="en-US" sz="1800" b="1" dirty="0">
                <a:solidFill>
                  <a:schemeClr val="tx1">
                    <a:lumMod val="50000"/>
                    <a:lumOff val="50000"/>
                  </a:schemeClr>
                </a:solidFill>
                <a:latin typeface="Arial Black" panose="020B0A04020102020204" pitchFamily="34" charset="0"/>
              </a:rPr>
              <a:t>Windows API</a:t>
            </a:r>
            <a:r>
              <a:rPr lang="en-US" sz="1800" dirty="0">
                <a:solidFill>
                  <a:schemeClr val="tx1">
                    <a:lumMod val="50000"/>
                    <a:lumOff val="50000"/>
                  </a:schemeClr>
                </a:solidFill>
                <a:latin typeface="Arial Black" panose="020B0A04020102020204" pitchFamily="34" charset="0"/>
              </a:rPr>
              <a:t> (application programming interface) allows user-written programs to interact with </a:t>
            </a:r>
            <a:r>
              <a:rPr lang="en-US" sz="1800" b="1" dirty="0">
                <a:solidFill>
                  <a:schemeClr val="tx1">
                    <a:lumMod val="50000"/>
                    <a:lumOff val="50000"/>
                  </a:schemeClr>
                </a:solidFill>
                <a:latin typeface="Arial Black" panose="020B0A04020102020204" pitchFamily="34" charset="0"/>
              </a:rPr>
              <a:t>Windows</a:t>
            </a:r>
            <a:r>
              <a:rPr lang="en-US" sz="1800" dirty="0">
                <a:solidFill>
                  <a:schemeClr val="tx1">
                    <a:lumMod val="50000"/>
                    <a:lumOff val="50000"/>
                  </a:schemeClr>
                </a:solidFill>
                <a:latin typeface="Arial Black" panose="020B0A04020102020204" pitchFamily="34" charset="0"/>
              </a:rPr>
              <a:t>.</a:t>
            </a:r>
            <a:endParaRPr lang="en-MY" sz="1800" dirty="0">
              <a:solidFill>
                <a:schemeClr val="tx1">
                  <a:lumMod val="50000"/>
                  <a:lumOff val="50000"/>
                </a:schemeClr>
              </a:solidFill>
              <a:latin typeface="Arial Black" panose="020B0A04020102020204" pitchFamily="34" charset="0"/>
            </a:endParaRPr>
          </a:p>
        </p:txBody>
      </p:sp>
    </p:spTree>
    <p:extLst>
      <p:ext uri="{BB962C8B-B14F-4D97-AF65-F5344CB8AC3E}">
        <p14:creationId xmlns:p14="http://schemas.microsoft.com/office/powerpoint/2010/main" val="38097781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A30B431-46D0-4023-A6F0-008CF0C9F422}"/>
              </a:ext>
            </a:extLst>
          </p:cNvPr>
          <p:cNvSpPr>
            <a:spLocks noGrp="1"/>
          </p:cNvSpPr>
          <p:nvPr>
            <p:ph idx="1"/>
          </p:nvPr>
        </p:nvSpPr>
        <p:spPr>
          <a:xfrm>
            <a:off x="822037" y="1130878"/>
            <a:ext cx="9143999" cy="4798695"/>
          </a:xfrm>
        </p:spPr>
        <p:txBody>
          <a:bodyPr>
            <a:normAutofit/>
          </a:bodyPr>
          <a:lstStyle/>
          <a:p>
            <a:pPr marL="0" indent="0" algn="l">
              <a:buNone/>
            </a:pPr>
            <a:r>
              <a:rPr lang="en-US" sz="1600" b="0" i="0" u="none" strike="noStrike" baseline="0" dirty="0">
                <a:solidFill>
                  <a:schemeClr val="tx1">
                    <a:lumMod val="50000"/>
                    <a:lumOff val="50000"/>
                  </a:schemeClr>
                </a:solidFill>
                <a:latin typeface="Arial Black" panose="020B0A04020102020204" pitchFamily="34" charset="0"/>
              </a:rPr>
              <a:t>• </a:t>
            </a:r>
            <a:r>
              <a:rPr lang="en-US" sz="1600" b="1" i="0" u="none" strike="noStrike" baseline="0" dirty="0">
                <a:solidFill>
                  <a:schemeClr val="tx1">
                    <a:lumMod val="50000"/>
                    <a:lumOff val="50000"/>
                  </a:schemeClr>
                </a:solidFill>
                <a:latin typeface="Arial Black" panose="020B0A04020102020204" pitchFamily="34" charset="0"/>
              </a:rPr>
              <a:t>HKEY_CLASSES_ROOT: </a:t>
            </a:r>
            <a:r>
              <a:rPr lang="en-US" sz="1600" b="0" i="0" u="none" strike="noStrike" baseline="0" dirty="0">
                <a:solidFill>
                  <a:schemeClr val="tx1">
                    <a:lumMod val="50000"/>
                    <a:lumOff val="50000"/>
                  </a:schemeClr>
                </a:solidFill>
                <a:latin typeface="Arial Black" panose="020B0A04020102020204" pitchFamily="34" charset="0"/>
              </a:rPr>
              <a:t>Stores information about registered applications, such</a:t>
            </a:r>
          </a:p>
          <a:p>
            <a:pPr marL="0" indent="0" algn="l">
              <a:buNone/>
            </a:pPr>
            <a:r>
              <a:rPr lang="en-US" sz="1600" b="0" i="0" u="none" strike="noStrike" baseline="0" dirty="0">
                <a:solidFill>
                  <a:schemeClr val="tx1">
                    <a:lumMod val="50000"/>
                    <a:lumOff val="50000"/>
                  </a:schemeClr>
                </a:solidFill>
                <a:latin typeface="Arial Black" panose="020B0A04020102020204" pitchFamily="34" charset="0"/>
              </a:rPr>
              <a:t>as the file association that tells which default program opens a file with a certain</a:t>
            </a:r>
          </a:p>
          <a:p>
            <a:pPr marL="0" indent="0" algn="l">
              <a:buNone/>
            </a:pPr>
            <a:r>
              <a:rPr lang="en-MY" sz="1600" b="0" i="0" u="none" strike="noStrike" baseline="0" dirty="0">
                <a:solidFill>
                  <a:schemeClr val="tx1">
                    <a:lumMod val="50000"/>
                    <a:lumOff val="50000"/>
                  </a:schemeClr>
                </a:solidFill>
                <a:latin typeface="Arial Black" panose="020B0A04020102020204" pitchFamily="34" charset="0"/>
              </a:rPr>
              <a:t>extension.</a:t>
            </a:r>
          </a:p>
          <a:p>
            <a:pPr marL="0" indent="0" algn="l">
              <a:buNone/>
            </a:pPr>
            <a:r>
              <a:rPr lang="en-US" sz="1600" b="0" i="0" u="none" strike="noStrike" baseline="0" dirty="0">
                <a:solidFill>
                  <a:schemeClr val="tx1">
                    <a:lumMod val="50000"/>
                    <a:lumOff val="50000"/>
                  </a:schemeClr>
                </a:solidFill>
                <a:latin typeface="Arial Black" panose="020B0A04020102020204" pitchFamily="34" charset="0"/>
              </a:rPr>
              <a:t>• </a:t>
            </a:r>
            <a:r>
              <a:rPr lang="en-US" sz="1600" b="1" i="0" u="none" strike="noStrike" baseline="0" dirty="0">
                <a:solidFill>
                  <a:schemeClr val="tx1">
                    <a:lumMod val="50000"/>
                    <a:lumOff val="50000"/>
                  </a:schemeClr>
                </a:solidFill>
                <a:latin typeface="Arial Black" panose="020B0A04020102020204" pitchFamily="34" charset="0"/>
              </a:rPr>
              <a:t>HKEY_CURRENT_USER: </a:t>
            </a:r>
            <a:r>
              <a:rPr lang="en-US" sz="1600" b="0" i="0" u="none" strike="noStrike" baseline="0" dirty="0">
                <a:solidFill>
                  <a:schemeClr val="tx1">
                    <a:lumMod val="50000"/>
                    <a:lumOff val="50000"/>
                  </a:schemeClr>
                </a:solidFill>
                <a:latin typeface="Arial Black" panose="020B0A04020102020204" pitchFamily="34" charset="0"/>
              </a:rPr>
              <a:t>Stores settings that are specific to the currently logged-in</a:t>
            </a:r>
          </a:p>
          <a:p>
            <a:pPr marL="0" indent="0" algn="l">
              <a:buNone/>
            </a:pPr>
            <a:r>
              <a:rPr lang="en-US" sz="1600" b="0" i="0" u="none" strike="noStrike" baseline="0" dirty="0">
                <a:solidFill>
                  <a:schemeClr val="tx1">
                    <a:lumMod val="50000"/>
                    <a:lumOff val="50000"/>
                  </a:schemeClr>
                </a:solidFill>
                <a:latin typeface="Arial Black" panose="020B0A04020102020204" pitchFamily="34" charset="0"/>
              </a:rPr>
              <a:t>user. When a user logs off, the HKEY_CURRENT_USER is saved to HKEY_USERS.</a:t>
            </a:r>
          </a:p>
          <a:p>
            <a:pPr marL="0" indent="0" algn="l">
              <a:buNone/>
            </a:pPr>
            <a:r>
              <a:rPr lang="en-US" sz="1600" b="0" i="0" u="none" strike="noStrike" baseline="0" dirty="0">
                <a:solidFill>
                  <a:schemeClr val="tx1">
                    <a:lumMod val="50000"/>
                    <a:lumOff val="50000"/>
                  </a:schemeClr>
                </a:solidFill>
                <a:latin typeface="Arial Black" panose="020B0A04020102020204" pitchFamily="34" charset="0"/>
              </a:rPr>
              <a:t>• </a:t>
            </a:r>
            <a:r>
              <a:rPr lang="en-US" sz="1600" b="1" i="0" u="none" strike="noStrike" baseline="0" dirty="0">
                <a:solidFill>
                  <a:schemeClr val="tx1">
                    <a:lumMod val="50000"/>
                    <a:lumOff val="50000"/>
                  </a:schemeClr>
                </a:solidFill>
                <a:latin typeface="Arial Black" panose="020B0A04020102020204" pitchFamily="34" charset="0"/>
              </a:rPr>
              <a:t>HKEY_LOCAL_MACHINE: </a:t>
            </a:r>
            <a:r>
              <a:rPr lang="en-US" sz="1600" b="0" i="0" u="none" strike="noStrike" baseline="0" dirty="0">
                <a:solidFill>
                  <a:schemeClr val="tx1">
                    <a:lumMod val="50000"/>
                    <a:lumOff val="50000"/>
                  </a:schemeClr>
                </a:solidFill>
                <a:latin typeface="Arial Black" panose="020B0A04020102020204" pitchFamily="34" charset="0"/>
              </a:rPr>
              <a:t>Stores settings that are specific to the local computer.</a:t>
            </a:r>
          </a:p>
          <a:p>
            <a:pPr marL="0" indent="0" algn="l">
              <a:buNone/>
            </a:pPr>
            <a:r>
              <a:rPr lang="en-US" sz="1600" b="0" i="0" u="none" strike="noStrike" baseline="0" dirty="0">
                <a:solidFill>
                  <a:schemeClr val="tx1">
                    <a:lumMod val="50000"/>
                    <a:lumOff val="50000"/>
                  </a:schemeClr>
                </a:solidFill>
                <a:latin typeface="Arial Black" panose="020B0A04020102020204" pitchFamily="34" charset="0"/>
              </a:rPr>
              <a:t>• </a:t>
            </a:r>
            <a:r>
              <a:rPr lang="en-US" sz="1600" b="1" i="0" u="none" strike="noStrike" baseline="0" dirty="0">
                <a:solidFill>
                  <a:schemeClr val="tx1">
                    <a:lumMod val="50000"/>
                    <a:lumOff val="50000"/>
                  </a:schemeClr>
                </a:solidFill>
                <a:latin typeface="Arial Black" panose="020B0A04020102020204" pitchFamily="34" charset="0"/>
              </a:rPr>
              <a:t>HKEY_USERS: </a:t>
            </a:r>
            <a:r>
              <a:rPr lang="en-US" sz="1600" b="0" i="0" u="none" strike="noStrike" baseline="0" dirty="0">
                <a:solidFill>
                  <a:schemeClr val="tx1">
                    <a:lumMod val="50000"/>
                    <a:lumOff val="50000"/>
                  </a:schemeClr>
                </a:solidFill>
                <a:latin typeface="Arial Black" panose="020B0A04020102020204" pitchFamily="34" charset="0"/>
              </a:rPr>
              <a:t>Contains subkeys corresponding to the HKEY_CURRENT_USER</a:t>
            </a:r>
          </a:p>
          <a:p>
            <a:pPr marL="0" indent="0" algn="l">
              <a:buNone/>
            </a:pPr>
            <a:r>
              <a:rPr lang="en-US" sz="1600" b="0" i="0" u="none" strike="noStrike" baseline="0" dirty="0">
                <a:solidFill>
                  <a:schemeClr val="tx1">
                    <a:lumMod val="50000"/>
                    <a:lumOff val="50000"/>
                  </a:schemeClr>
                </a:solidFill>
                <a:latin typeface="Arial Black" panose="020B0A04020102020204" pitchFamily="34" charset="0"/>
              </a:rPr>
              <a:t>keys for each user profile actively loaded on the machine.</a:t>
            </a:r>
          </a:p>
          <a:p>
            <a:pPr marL="0" indent="0" algn="l">
              <a:buNone/>
            </a:pPr>
            <a:r>
              <a:rPr lang="en-US" sz="1600" b="0" i="0" u="none" strike="noStrike" baseline="0" dirty="0">
                <a:solidFill>
                  <a:schemeClr val="tx1">
                    <a:lumMod val="50000"/>
                    <a:lumOff val="50000"/>
                  </a:schemeClr>
                </a:solidFill>
                <a:latin typeface="Arial Black" panose="020B0A04020102020204" pitchFamily="34" charset="0"/>
              </a:rPr>
              <a:t>• </a:t>
            </a:r>
            <a:r>
              <a:rPr lang="en-US" sz="1600" b="1" i="0" u="none" strike="noStrike" baseline="0" dirty="0">
                <a:solidFill>
                  <a:schemeClr val="tx1">
                    <a:lumMod val="50000"/>
                    <a:lumOff val="50000"/>
                  </a:schemeClr>
                </a:solidFill>
                <a:latin typeface="Arial Black" panose="020B0A04020102020204" pitchFamily="34" charset="0"/>
              </a:rPr>
              <a:t>HKEY_CURRENT_CONFIG: </a:t>
            </a:r>
            <a:r>
              <a:rPr lang="en-US" sz="1600" b="0" i="0" u="none" strike="noStrike" baseline="0" dirty="0">
                <a:solidFill>
                  <a:schemeClr val="tx1">
                    <a:lumMod val="50000"/>
                    <a:lumOff val="50000"/>
                  </a:schemeClr>
                </a:solidFill>
                <a:latin typeface="Arial Black" panose="020B0A04020102020204" pitchFamily="34" charset="0"/>
              </a:rPr>
              <a:t>Contains information gathered at run time. </a:t>
            </a:r>
          </a:p>
          <a:p>
            <a:pPr marL="0" indent="0" algn="l">
              <a:buNone/>
            </a:pPr>
            <a:r>
              <a:rPr lang="en-US" sz="1600" b="0" i="0" u="none" strike="noStrike" baseline="0" dirty="0">
                <a:solidFill>
                  <a:schemeClr val="tx1">
                    <a:lumMod val="50000"/>
                    <a:lumOff val="50000"/>
                  </a:schemeClr>
                </a:solidFill>
                <a:latin typeface="Arial Black" panose="020B0A04020102020204" pitchFamily="34" charset="0"/>
              </a:rPr>
              <a:t>Information stored in this key is not permanently stored on disk, but rather regenerated at the boot </a:t>
            </a:r>
            <a:r>
              <a:rPr lang="en-MY" sz="1600" b="0" i="0" u="none" strike="noStrike" baseline="0" dirty="0">
                <a:solidFill>
                  <a:schemeClr val="tx1">
                    <a:lumMod val="50000"/>
                    <a:lumOff val="50000"/>
                  </a:schemeClr>
                </a:solidFill>
                <a:latin typeface="Arial Black" panose="020B0A04020102020204" pitchFamily="34" charset="0"/>
              </a:rPr>
              <a:t>time.</a:t>
            </a:r>
          </a:p>
        </p:txBody>
      </p:sp>
    </p:spTree>
    <p:extLst>
      <p:ext uri="{BB962C8B-B14F-4D97-AF65-F5344CB8AC3E}">
        <p14:creationId xmlns:p14="http://schemas.microsoft.com/office/powerpoint/2010/main" val="38062801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63B4879-AC11-40D9-A6EC-78EA982EE17C}"/>
              </a:ext>
            </a:extLst>
          </p:cNvPr>
          <p:cNvSpPr>
            <a:spLocks noGrp="1"/>
          </p:cNvSpPr>
          <p:nvPr>
            <p:ph idx="1"/>
          </p:nvPr>
        </p:nvSpPr>
        <p:spPr>
          <a:xfrm>
            <a:off x="1028316" y="1624879"/>
            <a:ext cx="8596668" cy="3880773"/>
          </a:xfrm>
        </p:spPr>
        <p:txBody>
          <a:bodyPr>
            <a:normAutofit fontScale="92500" lnSpcReduction="20000"/>
          </a:bodyPr>
          <a:lstStyle/>
          <a:p>
            <a:pPr algn="l"/>
            <a:r>
              <a:rPr lang="en-US" sz="2400" b="0" i="0" u="none" strike="noStrike" baseline="0" dirty="0">
                <a:solidFill>
                  <a:schemeClr val="tx1">
                    <a:lumMod val="50000"/>
                    <a:lumOff val="50000"/>
                  </a:schemeClr>
                </a:solidFill>
                <a:latin typeface="Arial Black" panose="020B0A04020102020204" pitchFamily="34" charset="0"/>
              </a:rPr>
              <a:t>Registry keys are similar to folders, which can contain values or subkeys. </a:t>
            </a:r>
          </a:p>
          <a:p>
            <a:pPr algn="l"/>
            <a:r>
              <a:rPr lang="en-US" sz="2400" b="0" i="0" u="none" strike="noStrike" baseline="0" dirty="0">
                <a:solidFill>
                  <a:schemeClr val="tx1">
                    <a:lumMod val="50000"/>
                    <a:lumOff val="50000"/>
                  </a:schemeClr>
                </a:solidFill>
                <a:latin typeface="Arial Black" panose="020B0A04020102020204" pitchFamily="34" charset="0"/>
              </a:rPr>
              <a:t>The keys within the registry follow a syntax similar to a Windows folder or file path using backslashes to separate </a:t>
            </a:r>
            <a:r>
              <a:rPr lang="en-MY" sz="2400" b="0" i="0" u="none" strike="noStrike" baseline="0" dirty="0">
                <a:solidFill>
                  <a:schemeClr val="tx1">
                    <a:lumMod val="50000"/>
                    <a:lumOff val="50000"/>
                  </a:schemeClr>
                </a:solidFill>
                <a:latin typeface="Arial Black" panose="020B0A04020102020204" pitchFamily="34" charset="0"/>
              </a:rPr>
              <a:t>each level. </a:t>
            </a:r>
            <a:endParaRPr lang="en-MY" sz="2400" dirty="0">
              <a:solidFill>
                <a:schemeClr val="tx1">
                  <a:lumMod val="50000"/>
                  <a:lumOff val="50000"/>
                </a:schemeClr>
              </a:solidFill>
              <a:latin typeface="Arial Black" panose="020B0A04020102020204" pitchFamily="34" charset="0"/>
            </a:endParaRPr>
          </a:p>
          <a:p>
            <a:pPr algn="l"/>
            <a:r>
              <a:rPr lang="en-MY" sz="2400" b="0" i="0" u="none" strike="noStrike" baseline="0" dirty="0">
                <a:solidFill>
                  <a:schemeClr val="tx1">
                    <a:lumMod val="50000"/>
                    <a:lumOff val="50000"/>
                  </a:schemeClr>
                </a:solidFill>
                <a:latin typeface="Arial Black" panose="020B0A04020102020204" pitchFamily="34" charset="0"/>
              </a:rPr>
              <a:t> example:</a:t>
            </a:r>
          </a:p>
          <a:p>
            <a:pPr algn="l"/>
            <a:r>
              <a:rPr lang="en-US" sz="2400" b="0" i="0" u="none" strike="noStrike" baseline="0" dirty="0">
                <a:solidFill>
                  <a:schemeClr val="tx1">
                    <a:lumMod val="50000"/>
                    <a:lumOff val="50000"/>
                  </a:schemeClr>
                </a:solidFill>
                <a:latin typeface="Arial Black" panose="020B0A04020102020204" pitchFamily="34" charset="0"/>
              </a:rPr>
              <a:t>HKEY_LOCAL_MACHINE\Software\Microsoft\Windows</a:t>
            </a:r>
          </a:p>
          <a:p>
            <a:pPr algn="l"/>
            <a:r>
              <a:rPr lang="en-US" sz="2400" b="0" i="0" u="none" strike="noStrike" baseline="0" dirty="0">
                <a:solidFill>
                  <a:schemeClr val="tx1">
                    <a:lumMod val="50000"/>
                    <a:lumOff val="50000"/>
                  </a:schemeClr>
                </a:solidFill>
                <a:latin typeface="Arial Black" panose="020B0A04020102020204" pitchFamily="34" charset="0"/>
              </a:rPr>
              <a:t>refers to the subkey “Windows” of the subkey “Microsoft” of the subkey “Software” of the </a:t>
            </a:r>
            <a:r>
              <a:rPr lang="en-MY" sz="2400" b="0" i="0" u="none" strike="noStrike" baseline="0" dirty="0">
                <a:solidFill>
                  <a:schemeClr val="tx1">
                    <a:lumMod val="50000"/>
                    <a:lumOff val="50000"/>
                  </a:schemeClr>
                </a:solidFill>
                <a:latin typeface="Arial Black" panose="020B0A04020102020204" pitchFamily="34" charset="0"/>
              </a:rPr>
              <a:t>HKEY_LOCAL_MACHINE key.</a:t>
            </a:r>
            <a:endParaRPr lang="en-MY" sz="2400" dirty="0">
              <a:solidFill>
                <a:schemeClr val="tx1">
                  <a:lumMod val="50000"/>
                  <a:lumOff val="50000"/>
                </a:schemeClr>
              </a:solidFill>
              <a:latin typeface="Arial Black" panose="020B0A04020102020204" pitchFamily="34" charset="0"/>
            </a:endParaRPr>
          </a:p>
          <a:p>
            <a:endParaRPr lang="en-MY" dirty="0"/>
          </a:p>
        </p:txBody>
      </p:sp>
    </p:spTree>
    <p:extLst>
      <p:ext uri="{BB962C8B-B14F-4D97-AF65-F5344CB8AC3E}">
        <p14:creationId xmlns:p14="http://schemas.microsoft.com/office/powerpoint/2010/main" val="7962819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B1C5ACD8-6B54-4E29-BD1D-637916CB03C1}"/>
              </a:ext>
            </a:extLst>
          </p:cNvPr>
          <p:cNvPicPr>
            <a:picLocks noGrp="1" noChangeAspect="1"/>
          </p:cNvPicPr>
          <p:nvPr>
            <p:ph idx="1"/>
          </p:nvPr>
        </p:nvPicPr>
        <p:blipFill>
          <a:blip r:embed="rId2"/>
          <a:stretch>
            <a:fillRect/>
          </a:stretch>
        </p:blipFill>
        <p:spPr>
          <a:xfrm>
            <a:off x="1028700" y="255180"/>
            <a:ext cx="9593729" cy="6064305"/>
          </a:xfrm>
          <a:prstGeom prst="rect">
            <a:avLst/>
          </a:prstGeom>
        </p:spPr>
      </p:pic>
    </p:spTree>
    <p:extLst>
      <p:ext uri="{BB962C8B-B14F-4D97-AF65-F5344CB8AC3E}">
        <p14:creationId xmlns:p14="http://schemas.microsoft.com/office/powerpoint/2010/main" val="29887141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70D94C4-1171-4DC5-884D-114158E6A348}"/>
              </a:ext>
            </a:extLst>
          </p:cNvPr>
          <p:cNvSpPr>
            <a:spLocks noGrp="1"/>
          </p:cNvSpPr>
          <p:nvPr>
            <p:ph idx="1"/>
          </p:nvPr>
        </p:nvSpPr>
        <p:spPr>
          <a:xfrm>
            <a:off x="705043" y="1578698"/>
            <a:ext cx="8596668" cy="3880773"/>
          </a:xfrm>
        </p:spPr>
        <p:txBody>
          <a:bodyPr/>
          <a:lstStyle/>
          <a:p>
            <a:pPr algn="l"/>
            <a:r>
              <a:rPr lang="en-US" sz="1800" b="0" i="0" u="none" strike="noStrike" baseline="0" dirty="0">
                <a:solidFill>
                  <a:schemeClr val="tx1">
                    <a:lumMod val="50000"/>
                    <a:lumOff val="50000"/>
                  </a:schemeClr>
                </a:solidFill>
                <a:latin typeface="Arial Black" panose="020B0A04020102020204" pitchFamily="34" charset="0"/>
              </a:rPr>
              <a:t>Reg files (also known as Registration entries) are text files used for storing portions of the registry.</a:t>
            </a:r>
          </a:p>
          <a:p>
            <a:pPr algn="l"/>
            <a:r>
              <a:rPr lang="en-US" sz="1800" b="0" i="0" u="none" strike="noStrike" baseline="0" dirty="0">
                <a:solidFill>
                  <a:schemeClr val="tx1">
                    <a:lumMod val="50000"/>
                    <a:lumOff val="50000"/>
                  </a:schemeClr>
                </a:solidFill>
                <a:latin typeface="Arial Black" panose="020B0A04020102020204" pitchFamily="34" charset="0"/>
              </a:rPr>
              <a:t>They have a.reg filename extension. </a:t>
            </a:r>
          </a:p>
          <a:p>
            <a:pPr marL="685800" lvl="1"/>
            <a:r>
              <a:rPr lang="en-US" b="0" i="0" u="none" strike="noStrike" baseline="0" dirty="0">
                <a:solidFill>
                  <a:schemeClr val="tx1">
                    <a:lumMod val="50000"/>
                    <a:lumOff val="50000"/>
                  </a:schemeClr>
                </a:solidFill>
                <a:latin typeface="Arial Black" panose="020B0A04020102020204" pitchFamily="34" charset="0"/>
              </a:rPr>
              <a:t>If you double-click a reg file, it will add the registry entries into the registry. </a:t>
            </a:r>
          </a:p>
          <a:p>
            <a:pPr marL="685800" lvl="1"/>
            <a:r>
              <a:rPr lang="en-US" b="0" i="0" u="none" strike="noStrike" baseline="0" dirty="0">
                <a:solidFill>
                  <a:schemeClr val="tx1">
                    <a:lumMod val="50000"/>
                    <a:lumOff val="50000"/>
                  </a:schemeClr>
                </a:solidFill>
                <a:latin typeface="Arial Black" panose="020B0A04020102020204" pitchFamily="34" charset="0"/>
              </a:rPr>
              <a:t>You can export any registry subkey by right-clicking the subkey and choosing Export. </a:t>
            </a:r>
          </a:p>
          <a:p>
            <a:pPr marL="685800" lvl="1"/>
            <a:r>
              <a:rPr lang="en-US" b="0" i="0" u="none" strike="noStrike" baseline="0" dirty="0">
                <a:solidFill>
                  <a:schemeClr val="tx1">
                    <a:lumMod val="50000"/>
                    <a:lumOff val="50000"/>
                  </a:schemeClr>
                </a:solidFill>
                <a:latin typeface="Arial Black" panose="020B0A04020102020204" pitchFamily="34" charset="0"/>
              </a:rPr>
              <a:t>You can back up the entire registry to a reg file by right-clicking</a:t>
            </a:r>
          </a:p>
          <a:p>
            <a:pPr algn="l"/>
            <a:r>
              <a:rPr lang="en-US" sz="1800" b="0" i="0" u="none" strike="noStrike" baseline="0" dirty="0">
                <a:solidFill>
                  <a:schemeClr val="tx1">
                    <a:lumMod val="50000"/>
                    <a:lumOff val="50000"/>
                  </a:schemeClr>
                </a:solidFill>
                <a:latin typeface="Arial Black" panose="020B0A04020102020204" pitchFamily="34" charset="0"/>
              </a:rPr>
              <a:t>Computer at the top of Regedit and selecting export, or you can back up the system state </a:t>
            </a:r>
            <a:r>
              <a:rPr lang="en-MY" sz="1800" b="0" i="0" u="none" strike="noStrike" baseline="0" dirty="0">
                <a:solidFill>
                  <a:schemeClr val="tx1">
                    <a:lumMod val="50000"/>
                    <a:lumOff val="50000"/>
                  </a:schemeClr>
                </a:solidFill>
                <a:latin typeface="Arial Black" panose="020B0A04020102020204" pitchFamily="34" charset="0"/>
              </a:rPr>
              <a:t>with Windows Backup.</a:t>
            </a:r>
            <a:endParaRPr lang="en-MY" dirty="0">
              <a:solidFill>
                <a:schemeClr val="tx1">
                  <a:lumMod val="50000"/>
                  <a:lumOff val="50000"/>
                </a:schemeClr>
              </a:solidFill>
              <a:latin typeface="Arial Black" panose="020B0A04020102020204" pitchFamily="34" charset="0"/>
            </a:endParaRPr>
          </a:p>
        </p:txBody>
      </p:sp>
    </p:spTree>
    <p:extLst>
      <p:ext uri="{BB962C8B-B14F-4D97-AF65-F5344CB8AC3E}">
        <p14:creationId xmlns:p14="http://schemas.microsoft.com/office/powerpoint/2010/main" val="28789890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A0C465-D479-4E28-AB88-FDA932DA49A5}"/>
              </a:ext>
            </a:extLst>
          </p:cNvPr>
          <p:cNvSpPr>
            <a:spLocks noGrp="1"/>
          </p:cNvSpPr>
          <p:nvPr>
            <p:ph type="title"/>
          </p:nvPr>
        </p:nvSpPr>
        <p:spPr/>
        <p:txBody>
          <a:bodyPr/>
          <a:lstStyle/>
          <a:p>
            <a:r>
              <a:rPr lang="en-US" b="1" i="0" dirty="0">
                <a:solidFill>
                  <a:srgbClr val="222222"/>
                </a:solidFill>
                <a:effectLst/>
                <a:latin typeface="Arial Black" panose="020B0A04020102020204" pitchFamily="34" charset="0"/>
              </a:rPr>
              <a:t>Authentication</a:t>
            </a:r>
            <a:endParaRPr lang="en-MY" dirty="0">
              <a:latin typeface="Arial Black" panose="020B0A04020102020204" pitchFamily="34" charset="0"/>
            </a:endParaRPr>
          </a:p>
        </p:txBody>
      </p:sp>
      <p:sp>
        <p:nvSpPr>
          <p:cNvPr id="3" name="Content Placeholder 2">
            <a:extLst>
              <a:ext uri="{FF2B5EF4-FFF2-40B4-BE49-F238E27FC236}">
                <a16:creationId xmlns:a16="http://schemas.microsoft.com/office/drawing/2014/main" id="{1E6CF712-FC8D-461A-9F4F-759834F8CA9C}"/>
              </a:ext>
            </a:extLst>
          </p:cNvPr>
          <p:cNvSpPr>
            <a:spLocks noGrp="1"/>
          </p:cNvSpPr>
          <p:nvPr>
            <p:ph idx="1"/>
          </p:nvPr>
        </p:nvSpPr>
        <p:spPr>
          <a:xfrm>
            <a:off x="677334" y="2160590"/>
            <a:ext cx="8596668" cy="2767012"/>
          </a:xfrm>
        </p:spPr>
        <p:txBody>
          <a:bodyPr>
            <a:normAutofit/>
          </a:bodyPr>
          <a:lstStyle/>
          <a:p>
            <a:pPr algn="l"/>
            <a:r>
              <a:rPr lang="en-US" sz="2000" b="0" i="0" dirty="0">
                <a:solidFill>
                  <a:schemeClr val="tx1">
                    <a:lumMod val="50000"/>
                    <a:lumOff val="50000"/>
                  </a:schemeClr>
                </a:solidFill>
                <a:effectLst/>
                <a:latin typeface="Arial Black" panose="020B0A04020102020204" pitchFamily="34" charset="0"/>
              </a:rPr>
              <a:t>In computing, </a:t>
            </a:r>
            <a:r>
              <a:rPr lang="en-US" sz="2000" b="1" i="0" dirty="0">
                <a:solidFill>
                  <a:schemeClr val="tx1">
                    <a:lumMod val="50000"/>
                    <a:lumOff val="50000"/>
                  </a:schemeClr>
                </a:solidFill>
                <a:effectLst/>
                <a:latin typeface="Arial Black" panose="020B0A04020102020204" pitchFamily="34" charset="0"/>
              </a:rPr>
              <a:t>authentication</a:t>
            </a:r>
            <a:r>
              <a:rPr lang="en-US" sz="2000" b="0" i="0" dirty="0">
                <a:solidFill>
                  <a:schemeClr val="tx1">
                    <a:lumMod val="50000"/>
                    <a:lumOff val="50000"/>
                  </a:schemeClr>
                </a:solidFill>
                <a:effectLst/>
                <a:latin typeface="Arial Black" panose="020B0A04020102020204" pitchFamily="34" charset="0"/>
              </a:rPr>
              <a:t> is the process of verifying the identity of a person or device.</a:t>
            </a:r>
          </a:p>
          <a:p>
            <a:pPr algn="l"/>
            <a:r>
              <a:rPr lang="en-US" sz="2000" b="0" i="0" dirty="0">
                <a:solidFill>
                  <a:schemeClr val="tx1">
                    <a:lumMod val="50000"/>
                    <a:lumOff val="50000"/>
                  </a:schemeClr>
                </a:solidFill>
                <a:effectLst/>
                <a:latin typeface="Arial Black" panose="020B0A04020102020204" pitchFamily="34" charset="0"/>
              </a:rPr>
              <a:t>A common </a:t>
            </a:r>
            <a:r>
              <a:rPr lang="en-US" sz="2000" b="1" i="0" dirty="0">
                <a:solidFill>
                  <a:schemeClr val="tx1">
                    <a:lumMod val="50000"/>
                    <a:lumOff val="50000"/>
                  </a:schemeClr>
                </a:solidFill>
                <a:effectLst/>
                <a:latin typeface="Arial Black" panose="020B0A04020102020204" pitchFamily="34" charset="0"/>
              </a:rPr>
              <a:t>example</a:t>
            </a:r>
            <a:r>
              <a:rPr lang="en-US" sz="2000" b="0" i="0" dirty="0">
                <a:solidFill>
                  <a:schemeClr val="tx1">
                    <a:lumMod val="50000"/>
                    <a:lumOff val="50000"/>
                  </a:schemeClr>
                </a:solidFill>
                <a:effectLst/>
                <a:latin typeface="Arial Black" panose="020B0A04020102020204" pitchFamily="34" charset="0"/>
              </a:rPr>
              <a:t> is entering a username and password when you log in to a website.</a:t>
            </a:r>
          </a:p>
          <a:p>
            <a:pPr algn="l"/>
            <a:r>
              <a:rPr lang="en-US" sz="2000" b="0" i="0" dirty="0">
                <a:solidFill>
                  <a:schemeClr val="tx1">
                    <a:lumMod val="50000"/>
                    <a:lumOff val="50000"/>
                  </a:schemeClr>
                </a:solidFill>
                <a:effectLst/>
                <a:latin typeface="Arial Black" panose="020B0A04020102020204" pitchFamily="34" charset="0"/>
              </a:rPr>
              <a:t>a username/password combination is a common way to </a:t>
            </a:r>
            <a:r>
              <a:rPr lang="en-US" sz="2000" b="1" i="0" dirty="0">
                <a:solidFill>
                  <a:schemeClr val="tx1">
                    <a:lumMod val="50000"/>
                    <a:lumOff val="50000"/>
                  </a:schemeClr>
                </a:solidFill>
                <a:effectLst/>
                <a:latin typeface="Arial Black" panose="020B0A04020102020204" pitchFamily="34" charset="0"/>
              </a:rPr>
              <a:t>authenticate</a:t>
            </a:r>
            <a:r>
              <a:rPr lang="en-US" sz="2000" b="0" i="0" dirty="0">
                <a:solidFill>
                  <a:schemeClr val="tx1">
                    <a:lumMod val="50000"/>
                    <a:lumOff val="50000"/>
                  </a:schemeClr>
                </a:solidFill>
                <a:effectLst/>
                <a:latin typeface="Arial Black" panose="020B0A04020102020204" pitchFamily="34" charset="0"/>
              </a:rPr>
              <a:t> your identity, many other types of </a:t>
            </a:r>
            <a:r>
              <a:rPr lang="en-US" sz="2000" b="1" i="0" dirty="0">
                <a:solidFill>
                  <a:schemeClr val="tx1">
                    <a:lumMod val="50000"/>
                    <a:lumOff val="50000"/>
                  </a:schemeClr>
                </a:solidFill>
                <a:effectLst/>
                <a:latin typeface="Arial Black" panose="020B0A04020102020204" pitchFamily="34" charset="0"/>
              </a:rPr>
              <a:t>authentication</a:t>
            </a:r>
            <a:r>
              <a:rPr lang="en-US" sz="2000" b="0" i="0" dirty="0">
                <a:solidFill>
                  <a:schemeClr val="tx1">
                    <a:lumMod val="50000"/>
                    <a:lumOff val="50000"/>
                  </a:schemeClr>
                </a:solidFill>
                <a:effectLst/>
                <a:latin typeface="Arial Black" panose="020B0A04020102020204" pitchFamily="34" charset="0"/>
              </a:rPr>
              <a:t> exist.</a:t>
            </a:r>
          </a:p>
          <a:p>
            <a:endParaRPr lang="en-MY" sz="2000" dirty="0">
              <a:solidFill>
                <a:schemeClr val="tx1">
                  <a:lumMod val="50000"/>
                  <a:lumOff val="50000"/>
                </a:schemeClr>
              </a:solidFill>
              <a:latin typeface="Arial Black" panose="020B0A04020102020204" pitchFamily="34" charset="0"/>
            </a:endParaRPr>
          </a:p>
        </p:txBody>
      </p:sp>
    </p:spTree>
    <p:extLst>
      <p:ext uri="{BB962C8B-B14F-4D97-AF65-F5344CB8AC3E}">
        <p14:creationId xmlns:p14="http://schemas.microsoft.com/office/powerpoint/2010/main" val="169869102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1F3C182-6BE7-4A2F-B495-12CEB0012DC9}"/>
              </a:ext>
            </a:extLst>
          </p:cNvPr>
          <p:cNvSpPr>
            <a:spLocks noGrp="1"/>
          </p:cNvSpPr>
          <p:nvPr>
            <p:ph idx="1"/>
          </p:nvPr>
        </p:nvSpPr>
        <p:spPr>
          <a:xfrm>
            <a:off x="677334" y="2160590"/>
            <a:ext cx="8596668" cy="1968066"/>
          </a:xfrm>
        </p:spPr>
        <p:txBody>
          <a:bodyPr/>
          <a:lstStyle/>
          <a:p>
            <a:pPr algn="l"/>
            <a:r>
              <a:rPr lang="en-US" b="0" i="0" dirty="0">
                <a:solidFill>
                  <a:schemeClr val="tx1">
                    <a:lumMod val="50000"/>
                    <a:lumOff val="50000"/>
                  </a:schemeClr>
                </a:solidFill>
                <a:effectLst/>
                <a:latin typeface="Arial Black" panose="020B0A04020102020204" pitchFamily="34" charset="0"/>
              </a:rPr>
              <a:t>An </a:t>
            </a:r>
            <a:r>
              <a:rPr lang="en-US" b="1" i="0" dirty="0">
                <a:solidFill>
                  <a:schemeClr val="tx1">
                    <a:lumMod val="50000"/>
                    <a:lumOff val="50000"/>
                  </a:schemeClr>
                </a:solidFill>
                <a:effectLst/>
                <a:latin typeface="Arial Black" panose="020B0A04020102020204" pitchFamily="34" charset="0"/>
              </a:rPr>
              <a:t>authentication server</a:t>
            </a:r>
            <a:r>
              <a:rPr lang="en-US" b="0" i="0" dirty="0">
                <a:solidFill>
                  <a:schemeClr val="tx1">
                    <a:lumMod val="50000"/>
                    <a:lumOff val="50000"/>
                  </a:schemeClr>
                </a:solidFill>
                <a:effectLst/>
                <a:latin typeface="Arial Black" panose="020B0A04020102020204" pitchFamily="34" charset="0"/>
              </a:rPr>
              <a:t> provides a network service that applications use to </a:t>
            </a:r>
            <a:r>
              <a:rPr lang="en-US" b="1" i="0" dirty="0">
                <a:solidFill>
                  <a:schemeClr val="tx1">
                    <a:lumMod val="50000"/>
                    <a:lumOff val="50000"/>
                  </a:schemeClr>
                </a:solidFill>
                <a:effectLst/>
                <a:latin typeface="Arial Black" panose="020B0A04020102020204" pitchFamily="34" charset="0"/>
              </a:rPr>
              <a:t>authenticate</a:t>
            </a:r>
            <a:r>
              <a:rPr lang="en-US" b="0" i="0" dirty="0">
                <a:solidFill>
                  <a:schemeClr val="tx1">
                    <a:lumMod val="50000"/>
                    <a:lumOff val="50000"/>
                  </a:schemeClr>
                </a:solidFill>
                <a:effectLst/>
                <a:latin typeface="Arial Black" panose="020B0A04020102020204" pitchFamily="34" charset="0"/>
              </a:rPr>
              <a:t> the credentials, usually account names and passwords, of their users. </a:t>
            </a:r>
          </a:p>
          <a:p>
            <a:pPr algn="just"/>
            <a:r>
              <a:rPr lang="en-US" b="0" i="0" dirty="0">
                <a:solidFill>
                  <a:schemeClr val="tx1">
                    <a:lumMod val="50000"/>
                    <a:lumOff val="50000"/>
                  </a:schemeClr>
                </a:solidFill>
                <a:effectLst/>
                <a:latin typeface="Arial Black" panose="020B0A04020102020204" pitchFamily="34" charset="0"/>
              </a:rPr>
              <a:t>When a client submits a valid set of credentials, it receives a cryptographic ticket that it can subsequently use to access various services.</a:t>
            </a:r>
          </a:p>
          <a:p>
            <a:endParaRPr lang="en-MY" dirty="0">
              <a:solidFill>
                <a:schemeClr val="tx1">
                  <a:lumMod val="50000"/>
                  <a:lumOff val="50000"/>
                </a:schemeClr>
              </a:solidFill>
              <a:latin typeface="Arial Black" panose="020B0A04020102020204" pitchFamily="34" charset="0"/>
            </a:endParaRPr>
          </a:p>
        </p:txBody>
      </p:sp>
    </p:spTree>
    <p:extLst>
      <p:ext uri="{BB962C8B-B14F-4D97-AF65-F5344CB8AC3E}">
        <p14:creationId xmlns:p14="http://schemas.microsoft.com/office/powerpoint/2010/main" val="90278663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8CA458-42B2-4FF9-90FE-4AF47B1354BC}"/>
              </a:ext>
            </a:extLst>
          </p:cNvPr>
          <p:cNvSpPr>
            <a:spLocks noGrp="1"/>
          </p:cNvSpPr>
          <p:nvPr>
            <p:ph type="title"/>
          </p:nvPr>
        </p:nvSpPr>
        <p:spPr/>
        <p:txBody>
          <a:bodyPr/>
          <a:lstStyle/>
          <a:p>
            <a:r>
              <a:rPr lang="en-US" b="0" i="0" dirty="0">
                <a:solidFill>
                  <a:srgbClr val="222222"/>
                </a:solidFill>
                <a:effectLst/>
                <a:latin typeface="Arial Black" panose="020B0A04020102020204" pitchFamily="34" charset="0"/>
              </a:rPr>
              <a:t>Windows Server authentication</a:t>
            </a:r>
            <a:endParaRPr lang="en-MY" dirty="0">
              <a:latin typeface="Arial Black" panose="020B0A04020102020204" pitchFamily="34" charset="0"/>
            </a:endParaRPr>
          </a:p>
        </p:txBody>
      </p:sp>
      <p:sp>
        <p:nvSpPr>
          <p:cNvPr id="3" name="Content Placeholder 2">
            <a:extLst>
              <a:ext uri="{FF2B5EF4-FFF2-40B4-BE49-F238E27FC236}">
                <a16:creationId xmlns:a16="http://schemas.microsoft.com/office/drawing/2014/main" id="{94C262AC-7B00-4B21-A840-43A6999018D6}"/>
              </a:ext>
            </a:extLst>
          </p:cNvPr>
          <p:cNvSpPr>
            <a:spLocks noGrp="1"/>
          </p:cNvSpPr>
          <p:nvPr>
            <p:ph idx="1"/>
          </p:nvPr>
        </p:nvSpPr>
        <p:spPr/>
        <p:txBody>
          <a:bodyPr>
            <a:normAutofit/>
          </a:bodyPr>
          <a:lstStyle/>
          <a:p>
            <a:pPr algn="just"/>
            <a:r>
              <a:rPr lang="en-US" sz="2000" b="1" i="0" dirty="0">
                <a:solidFill>
                  <a:schemeClr val="tx1">
                    <a:lumMod val="50000"/>
                    <a:lumOff val="50000"/>
                  </a:schemeClr>
                </a:solidFill>
                <a:effectLst/>
                <a:latin typeface="Arial Black" panose="020B0A04020102020204" pitchFamily="34" charset="0"/>
              </a:rPr>
              <a:t>Windows Authentication</a:t>
            </a:r>
            <a:r>
              <a:rPr lang="en-US" sz="2000" b="0" i="0" dirty="0">
                <a:solidFill>
                  <a:schemeClr val="tx1">
                    <a:lumMod val="50000"/>
                    <a:lumOff val="50000"/>
                  </a:schemeClr>
                </a:solidFill>
                <a:effectLst/>
                <a:latin typeface="Arial Black" panose="020B0A04020102020204" pitchFamily="34" charset="0"/>
              </a:rPr>
              <a:t> is used to verify that the information comes from a trusted source, whether from a person or computer object, such as another computer.</a:t>
            </a:r>
          </a:p>
          <a:p>
            <a:pPr algn="just"/>
            <a:endParaRPr lang="en-MY" sz="2000" dirty="0">
              <a:solidFill>
                <a:schemeClr val="tx1">
                  <a:lumMod val="50000"/>
                  <a:lumOff val="50000"/>
                </a:schemeClr>
              </a:solidFill>
              <a:latin typeface="Arial Black" panose="020B0A04020102020204" pitchFamily="34" charset="0"/>
            </a:endParaRPr>
          </a:p>
        </p:txBody>
      </p:sp>
    </p:spTree>
    <p:extLst>
      <p:ext uri="{BB962C8B-B14F-4D97-AF65-F5344CB8AC3E}">
        <p14:creationId xmlns:p14="http://schemas.microsoft.com/office/powerpoint/2010/main" val="287714540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E788D2-69BB-47F2-AFA4-3752C3C094D9}"/>
              </a:ext>
            </a:extLst>
          </p:cNvPr>
          <p:cNvSpPr>
            <a:spLocks noGrp="1"/>
          </p:cNvSpPr>
          <p:nvPr>
            <p:ph type="title"/>
          </p:nvPr>
        </p:nvSpPr>
        <p:spPr/>
        <p:txBody>
          <a:bodyPr/>
          <a:lstStyle/>
          <a:p>
            <a:r>
              <a:rPr lang="en-US" dirty="0">
                <a:solidFill>
                  <a:schemeClr val="tx1"/>
                </a:solidFill>
                <a:latin typeface="Arial Black" panose="020B0A04020102020204" pitchFamily="34" charset="0"/>
              </a:rPr>
              <a:t>What is file service</a:t>
            </a:r>
            <a:endParaRPr lang="en-MY" dirty="0">
              <a:solidFill>
                <a:schemeClr val="tx1"/>
              </a:solidFill>
              <a:latin typeface="Arial Black" panose="020B0A04020102020204" pitchFamily="34" charset="0"/>
            </a:endParaRPr>
          </a:p>
        </p:txBody>
      </p:sp>
      <p:sp>
        <p:nvSpPr>
          <p:cNvPr id="3" name="Content Placeholder 2">
            <a:extLst>
              <a:ext uri="{FF2B5EF4-FFF2-40B4-BE49-F238E27FC236}">
                <a16:creationId xmlns:a16="http://schemas.microsoft.com/office/drawing/2014/main" id="{A565E54F-6E15-49FA-97ED-2C1BC985BFC2}"/>
              </a:ext>
            </a:extLst>
          </p:cNvPr>
          <p:cNvSpPr>
            <a:spLocks noGrp="1"/>
          </p:cNvSpPr>
          <p:nvPr>
            <p:ph idx="1"/>
          </p:nvPr>
        </p:nvSpPr>
        <p:spPr/>
        <p:txBody>
          <a:bodyPr/>
          <a:lstStyle/>
          <a:p>
            <a:r>
              <a:rPr lang="en-US" b="0" i="0" dirty="0">
                <a:solidFill>
                  <a:schemeClr val="tx1">
                    <a:lumMod val="50000"/>
                    <a:lumOff val="50000"/>
                  </a:schemeClr>
                </a:solidFill>
                <a:effectLst/>
                <a:latin typeface="Arial Black" panose="020B0A04020102020204" pitchFamily="34" charset="0"/>
              </a:rPr>
              <a:t>Network </a:t>
            </a:r>
            <a:r>
              <a:rPr lang="en-US" b="1" i="0" dirty="0">
                <a:solidFill>
                  <a:schemeClr val="tx1">
                    <a:lumMod val="50000"/>
                    <a:lumOff val="50000"/>
                  </a:schemeClr>
                </a:solidFill>
                <a:effectLst/>
                <a:latin typeface="Arial Black" panose="020B0A04020102020204" pitchFamily="34" charset="0"/>
              </a:rPr>
              <a:t>File Service</a:t>
            </a:r>
            <a:r>
              <a:rPr lang="en-US" b="0" i="0" dirty="0">
                <a:solidFill>
                  <a:schemeClr val="tx1">
                    <a:lumMod val="50000"/>
                    <a:lumOff val="50000"/>
                  </a:schemeClr>
                </a:solidFill>
                <a:effectLst/>
                <a:latin typeface="Arial Black" panose="020B0A04020102020204" pitchFamily="34" charset="0"/>
              </a:rPr>
              <a:t> (NFS) A set of protocols that run over an Ethernet network and offer support for </a:t>
            </a:r>
            <a:r>
              <a:rPr lang="en-US" b="1" i="0" dirty="0">
                <a:solidFill>
                  <a:schemeClr val="tx1">
                    <a:lumMod val="50000"/>
                    <a:lumOff val="50000"/>
                  </a:schemeClr>
                </a:solidFill>
                <a:effectLst/>
                <a:latin typeface="Arial Black" panose="020B0A04020102020204" pitchFamily="34" charset="0"/>
              </a:rPr>
              <a:t>file</a:t>
            </a:r>
            <a:r>
              <a:rPr lang="en-US" b="0" i="0" dirty="0">
                <a:solidFill>
                  <a:schemeClr val="tx1">
                    <a:lumMod val="50000"/>
                    <a:lumOff val="50000"/>
                  </a:schemeClr>
                </a:solidFill>
                <a:effectLst/>
                <a:latin typeface="Arial Black" panose="020B0A04020102020204" pitchFamily="34" charset="0"/>
              </a:rPr>
              <a:t> transfer and access, and for </a:t>
            </a:r>
            <a:r>
              <a:rPr lang="en-US" b="1" i="0" dirty="0">
                <a:solidFill>
                  <a:schemeClr val="tx1">
                    <a:lumMod val="50000"/>
                    <a:lumOff val="50000"/>
                  </a:schemeClr>
                </a:solidFill>
                <a:effectLst/>
                <a:latin typeface="Arial Black" panose="020B0A04020102020204" pitchFamily="34" charset="0"/>
              </a:rPr>
              <a:t>paging</a:t>
            </a:r>
            <a:r>
              <a:rPr lang="en-US" b="0" i="0" dirty="0">
                <a:solidFill>
                  <a:schemeClr val="tx1">
                    <a:lumMod val="50000"/>
                    <a:lumOff val="50000"/>
                  </a:schemeClr>
                </a:solidFill>
                <a:effectLst/>
                <a:latin typeface="Arial Black" panose="020B0A04020102020204" pitchFamily="34" charset="0"/>
              </a:rPr>
              <a:t>.</a:t>
            </a:r>
          </a:p>
        </p:txBody>
      </p:sp>
    </p:spTree>
    <p:extLst>
      <p:ext uri="{BB962C8B-B14F-4D97-AF65-F5344CB8AC3E}">
        <p14:creationId xmlns:p14="http://schemas.microsoft.com/office/powerpoint/2010/main" val="196412369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2DF61C3-908E-4B14-8A09-24C2B3FC4BFF}"/>
              </a:ext>
            </a:extLst>
          </p:cNvPr>
          <p:cNvSpPr>
            <a:spLocks noGrp="1"/>
          </p:cNvSpPr>
          <p:nvPr>
            <p:ph idx="1"/>
          </p:nvPr>
        </p:nvSpPr>
        <p:spPr/>
        <p:txBody>
          <a:bodyPr>
            <a:normAutofit/>
          </a:bodyPr>
          <a:lstStyle/>
          <a:p>
            <a:pPr algn="just"/>
            <a:r>
              <a:rPr lang="en-US" b="0" i="0" dirty="0">
                <a:solidFill>
                  <a:schemeClr val="tx1">
                    <a:lumMod val="50000"/>
                    <a:lumOff val="50000"/>
                  </a:schemeClr>
                </a:solidFill>
                <a:effectLst/>
                <a:latin typeface="Arial Black" panose="020B0A04020102020204" pitchFamily="34" charset="0"/>
              </a:rPr>
              <a:t>In computer operating systems, paging is a memory management scheme by which a computer stores and retrieves data from secondary storage for use in main memory.</a:t>
            </a:r>
          </a:p>
          <a:p>
            <a:pPr algn="just"/>
            <a:r>
              <a:rPr lang="en-US" b="0" i="0" dirty="0">
                <a:solidFill>
                  <a:schemeClr val="tx1">
                    <a:lumMod val="50000"/>
                    <a:lumOff val="50000"/>
                  </a:schemeClr>
                </a:solidFill>
                <a:effectLst/>
                <a:latin typeface="Arial Black" panose="020B0A04020102020204" pitchFamily="34" charset="0"/>
              </a:rPr>
              <a:t> In this scheme, the operating system retrieves data from secondary storage in same-size blocks called pages.</a:t>
            </a:r>
          </a:p>
          <a:p>
            <a:pPr algn="just"/>
            <a:r>
              <a:rPr lang="en-US" b="0" i="0" dirty="0">
                <a:solidFill>
                  <a:schemeClr val="tx1">
                    <a:lumMod val="50000"/>
                    <a:lumOff val="50000"/>
                  </a:schemeClr>
                </a:solidFill>
                <a:effectLst/>
                <a:latin typeface="Arial Black" panose="020B0A04020102020204" pitchFamily="34" charset="0"/>
              </a:rPr>
              <a:t>A </a:t>
            </a:r>
            <a:r>
              <a:rPr lang="en-US" b="1" i="0" dirty="0">
                <a:solidFill>
                  <a:schemeClr val="tx1">
                    <a:lumMod val="50000"/>
                    <a:lumOff val="50000"/>
                  </a:schemeClr>
                </a:solidFill>
                <a:effectLst/>
                <a:latin typeface="Arial Black" panose="020B0A04020102020204" pitchFamily="34" charset="0"/>
              </a:rPr>
              <a:t>paging file</a:t>
            </a:r>
            <a:r>
              <a:rPr lang="en-US" b="0" i="0" dirty="0">
                <a:solidFill>
                  <a:schemeClr val="tx1">
                    <a:lumMod val="50000"/>
                    <a:lumOff val="50000"/>
                  </a:schemeClr>
                </a:solidFill>
                <a:effectLst/>
                <a:latin typeface="Arial Black" panose="020B0A04020102020204" pitchFamily="34" charset="0"/>
              </a:rPr>
              <a:t> is a hidden, optional system storage </a:t>
            </a:r>
            <a:r>
              <a:rPr lang="en-US" b="1" i="0" dirty="0">
                <a:solidFill>
                  <a:schemeClr val="tx1">
                    <a:lumMod val="50000"/>
                    <a:lumOff val="50000"/>
                  </a:schemeClr>
                </a:solidFill>
                <a:effectLst/>
                <a:latin typeface="Arial Black" panose="020B0A04020102020204" pitchFamily="34" charset="0"/>
              </a:rPr>
              <a:t>file</a:t>
            </a:r>
            <a:r>
              <a:rPr lang="en-US" b="0" i="0" dirty="0">
                <a:solidFill>
                  <a:schemeClr val="tx1">
                    <a:lumMod val="50000"/>
                    <a:lumOff val="50000"/>
                  </a:schemeClr>
                </a:solidFill>
                <a:effectLst/>
                <a:latin typeface="Arial Black" panose="020B0A04020102020204" pitchFamily="34" charset="0"/>
              </a:rPr>
              <a:t> on a hard disk. Only one is installed on each hard disk, although more can be added.</a:t>
            </a:r>
          </a:p>
          <a:p>
            <a:pPr algn="just"/>
            <a:r>
              <a:rPr lang="en-US" b="0" i="0" dirty="0">
                <a:solidFill>
                  <a:schemeClr val="tx1">
                    <a:lumMod val="50000"/>
                    <a:lumOff val="50000"/>
                  </a:schemeClr>
                </a:solidFill>
                <a:effectLst/>
                <a:latin typeface="Arial Black" panose="020B0A04020102020204" pitchFamily="34" charset="0"/>
              </a:rPr>
              <a:t> The </a:t>
            </a:r>
            <a:r>
              <a:rPr lang="en-US" b="1" i="0" dirty="0">
                <a:solidFill>
                  <a:schemeClr val="tx1">
                    <a:lumMod val="50000"/>
                    <a:lumOff val="50000"/>
                  </a:schemeClr>
                </a:solidFill>
                <a:effectLst/>
                <a:latin typeface="Arial Black" panose="020B0A04020102020204" pitchFamily="34" charset="0"/>
              </a:rPr>
              <a:t>paging file</a:t>
            </a:r>
            <a:r>
              <a:rPr lang="en-US" b="0" i="0" dirty="0">
                <a:solidFill>
                  <a:schemeClr val="tx1">
                    <a:lumMod val="50000"/>
                    <a:lumOff val="50000"/>
                  </a:schemeClr>
                </a:solidFill>
                <a:effectLst/>
                <a:latin typeface="Arial Black" panose="020B0A04020102020204" pitchFamily="34" charset="0"/>
              </a:rPr>
              <a:t> can support system crashes and expand the amount of system-committed memory, or virtual memory, that a system can back</a:t>
            </a:r>
            <a:endParaRPr lang="en-MY" dirty="0">
              <a:solidFill>
                <a:schemeClr val="tx1">
                  <a:lumMod val="50000"/>
                  <a:lumOff val="50000"/>
                </a:schemeClr>
              </a:solidFill>
              <a:latin typeface="Arial Black" panose="020B0A04020102020204" pitchFamily="34" charset="0"/>
            </a:endParaRPr>
          </a:p>
          <a:p>
            <a:endParaRPr lang="en-MY" dirty="0"/>
          </a:p>
        </p:txBody>
      </p:sp>
    </p:spTree>
    <p:extLst>
      <p:ext uri="{BB962C8B-B14F-4D97-AF65-F5344CB8AC3E}">
        <p14:creationId xmlns:p14="http://schemas.microsoft.com/office/powerpoint/2010/main" val="40121199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9289AF-1AC2-4F65-863C-7DC7B2FC7E3D}"/>
              </a:ext>
            </a:extLst>
          </p:cNvPr>
          <p:cNvSpPr>
            <a:spLocks noGrp="1"/>
          </p:cNvSpPr>
          <p:nvPr>
            <p:ph type="title"/>
          </p:nvPr>
        </p:nvSpPr>
        <p:spPr/>
        <p:txBody>
          <a:bodyPr/>
          <a:lstStyle/>
          <a:p>
            <a:r>
              <a:rPr lang="en-US" dirty="0">
                <a:solidFill>
                  <a:srgbClr val="7030A0"/>
                </a:solidFill>
                <a:latin typeface="Arial Black" panose="020B0A04020102020204" pitchFamily="34" charset="0"/>
              </a:rPr>
              <a:t>Notes on Windows installation </a:t>
            </a:r>
            <a:endParaRPr lang="en-MY" dirty="0">
              <a:solidFill>
                <a:srgbClr val="7030A0"/>
              </a:solidFill>
              <a:latin typeface="Arial Black" panose="020B0A04020102020204" pitchFamily="34" charset="0"/>
            </a:endParaRPr>
          </a:p>
        </p:txBody>
      </p:sp>
      <p:pic>
        <p:nvPicPr>
          <p:cNvPr id="4" name="Content Placeholder 3">
            <a:extLst>
              <a:ext uri="{FF2B5EF4-FFF2-40B4-BE49-F238E27FC236}">
                <a16:creationId xmlns:a16="http://schemas.microsoft.com/office/drawing/2014/main" id="{CB65CB28-6344-42FC-BA1D-903ECFB50154}"/>
              </a:ext>
            </a:extLst>
          </p:cNvPr>
          <p:cNvPicPr>
            <a:picLocks noGrp="1" noChangeAspect="1"/>
          </p:cNvPicPr>
          <p:nvPr>
            <p:ph idx="1"/>
          </p:nvPr>
        </p:nvPicPr>
        <p:blipFill>
          <a:blip r:embed="rId2"/>
          <a:stretch>
            <a:fillRect/>
          </a:stretch>
        </p:blipFill>
        <p:spPr>
          <a:xfrm>
            <a:off x="1482885" y="1521321"/>
            <a:ext cx="8010525" cy="2609850"/>
          </a:xfrm>
          <a:prstGeom prst="rect">
            <a:avLst/>
          </a:prstGeom>
        </p:spPr>
      </p:pic>
      <p:grpSp>
        <p:nvGrpSpPr>
          <p:cNvPr id="5" name="Group 4">
            <a:extLst>
              <a:ext uri="{FF2B5EF4-FFF2-40B4-BE49-F238E27FC236}">
                <a16:creationId xmlns:a16="http://schemas.microsoft.com/office/drawing/2014/main" id="{D18BC302-514C-479A-83B2-585C740B0151}"/>
              </a:ext>
            </a:extLst>
          </p:cNvPr>
          <p:cNvGrpSpPr/>
          <p:nvPr/>
        </p:nvGrpSpPr>
        <p:grpSpPr>
          <a:xfrm>
            <a:off x="9134142" y="4124325"/>
            <a:ext cx="2905125" cy="2589138"/>
            <a:chOff x="9134142" y="4124325"/>
            <a:chExt cx="2905125" cy="2589138"/>
          </a:xfrm>
        </p:grpSpPr>
        <p:pic>
          <p:nvPicPr>
            <p:cNvPr id="7" name="Picture 6">
              <a:extLst>
                <a:ext uri="{FF2B5EF4-FFF2-40B4-BE49-F238E27FC236}">
                  <a16:creationId xmlns:a16="http://schemas.microsoft.com/office/drawing/2014/main" id="{9D6F5FCF-C9BB-4E49-AA69-77B5B46E487D}"/>
                </a:ext>
              </a:extLst>
            </p:cNvPr>
            <p:cNvPicPr>
              <a:picLocks noChangeAspect="1"/>
            </p:cNvPicPr>
            <p:nvPr/>
          </p:nvPicPr>
          <p:blipFill>
            <a:blip r:embed="rId3"/>
            <a:stretch>
              <a:fillRect/>
            </a:stretch>
          </p:blipFill>
          <p:spPr>
            <a:xfrm>
              <a:off x="9134142" y="4417938"/>
              <a:ext cx="2905125" cy="2295525"/>
            </a:xfrm>
            <a:prstGeom prst="rect">
              <a:avLst/>
            </a:prstGeom>
          </p:spPr>
        </p:pic>
        <p:sp>
          <p:nvSpPr>
            <p:cNvPr id="3" name="TextBox 2">
              <a:extLst>
                <a:ext uri="{FF2B5EF4-FFF2-40B4-BE49-F238E27FC236}">
                  <a16:creationId xmlns:a16="http://schemas.microsoft.com/office/drawing/2014/main" id="{95157A4E-D6D4-44ED-A739-60B11649E62B}"/>
                </a:ext>
              </a:extLst>
            </p:cNvPr>
            <p:cNvSpPr txBox="1"/>
            <p:nvPr/>
          </p:nvSpPr>
          <p:spPr>
            <a:xfrm>
              <a:off x="9353550" y="4124325"/>
              <a:ext cx="531940" cy="369332"/>
            </a:xfrm>
            <a:prstGeom prst="rect">
              <a:avLst/>
            </a:prstGeom>
            <a:noFill/>
          </p:spPr>
          <p:txBody>
            <a:bodyPr wrap="none" rtlCol="0">
              <a:spAutoFit/>
            </a:bodyPr>
            <a:lstStyle/>
            <a:p>
              <a:r>
                <a:rPr lang="en-MY" dirty="0"/>
                <a:t>Ref.</a:t>
              </a:r>
            </a:p>
          </p:txBody>
        </p:sp>
      </p:grpSp>
      <p:sp>
        <p:nvSpPr>
          <p:cNvPr id="6" name="TextBox 5">
            <a:extLst>
              <a:ext uri="{FF2B5EF4-FFF2-40B4-BE49-F238E27FC236}">
                <a16:creationId xmlns:a16="http://schemas.microsoft.com/office/drawing/2014/main" id="{7D99B925-C700-49A4-8F52-FB93C8DE4FFA}"/>
              </a:ext>
            </a:extLst>
          </p:cNvPr>
          <p:cNvSpPr txBox="1"/>
          <p:nvPr/>
        </p:nvSpPr>
        <p:spPr>
          <a:xfrm>
            <a:off x="1042906" y="4526559"/>
            <a:ext cx="7306767" cy="1200329"/>
          </a:xfrm>
          <a:prstGeom prst="rect">
            <a:avLst/>
          </a:prstGeom>
          <a:noFill/>
        </p:spPr>
        <p:txBody>
          <a:bodyPr wrap="square" rtlCol="0">
            <a:spAutoFit/>
          </a:bodyPr>
          <a:lstStyle/>
          <a:p>
            <a:pPr marL="285750" indent="-285750">
              <a:buFont typeface="Arial" panose="020B0604020202020204" pitchFamily="34" charset="0"/>
              <a:buChar char="•"/>
            </a:pPr>
            <a:r>
              <a:rPr lang="en-MY" sz="2400" dirty="0">
                <a:solidFill>
                  <a:schemeClr val="bg1">
                    <a:lumMod val="65000"/>
                  </a:schemeClr>
                </a:solidFill>
                <a:latin typeface="Arial Black" panose="020B0A04020102020204" pitchFamily="34" charset="0"/>
              </a:rPr>
              <a:t>Installation of new operating system</a:t>
            </a:r>
          </a:p>
          <a:p>
            <a:pPr marL="285750" indent="-285750">
              <a:buFont typeface="Arial" panose="020B0604020202020204" pitchFamily="34" charset="0"/>
              <a:buChar char="•"/>
            </a:pPr>
            <a:r>
              <a:rPr lang="en-MY" sz="2400" dirty="0">
                <a:solidFill>
                  <a:schemeClr val="bg1">
                    <a:lumMod val="65000"/>
                  </a:schemeClr>
                </a:solidFill>
                <a:latin typeface="Arial Black" panose="020B0A04020102020204" pitchFamily="34" charset="0"/>
              </a:rPr>
              <a:t>Verify the installation</a:t>
            </a:r>
          </a:p>
          <a:p>
            <a:pPr marL="285750" indent="-285750">
              <a:buFont typeface="Arial" panose="020B0604020202020204" pitchFamily="34" charset="0"/>
              <a:buChar char="•"/>
            </a:pPr>
            <a:r>
              <a:rPr lang="en-MY" sz="2400" dirty="0">
                <a:solidFill>
                  <a:schemeClr val="bg1">
                    <a:lumMod val="65000"/>
                  </a:schemeClr>
                </a:solidFill>
                <a:latin typeface="Arial Black" panose="020B0A04020102020204" pitchFamily="34" charset="0"/>
              </a:rPr>
              <a:t>Initial server configuration </a:t>
            </a:r>
          </a:p>
        </p:txBody>
      </p:sp>
    </p:spTree>
    <p:extLst>
      <p:ext uri="{BB962C8B-B14F-4D97-AF65-F5344CB8AC3E}">
        <p14:creationId xmlns:p14="http://schemas.microsoft.com/office/powerpoint/2010/main" val="91920466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3DF5B5-AA58-48AF-B8D1-185F2D4961A0}"/>
              </a:ext>
            </a:extLst>
          </p:cNvPr>
          <p:cNvSpPr>
            <a:spLocks noGrp="1"/>
          </p:cNvSpPr>
          <p:nvPr>
            <p:ph type="title"/>
          </p:nvPr>
        </p:nvSpPr>
        <p:spPr/>
        <p:txBody>
          <a:bodyPr/>
          <a:lstStyle/>
          <a:p>
            <a:r>
              <a:rPr lang="en-US" b="0" i="0" dirty="0">
                <a:solidFill>
                  <a:srgbClr val="171717"/>
                </a:solidFill>
                <a:effectLst/>
                <a:latin typeface="Arial Black" panose="020B0A04020102020204" pitchFamily="34" charset="0"/>
              </a:rPr>
              <a:t>File Server Resource Manager</a:t>
            </a:r>
            <a:endParaRPr lang="en-MY" dirty="0">
              <a:latin typeface="Arial Black" panose="020B0A04020102020204" pitchFamily="34" charset="0"/>
            </a:endParaRPr>
          </a:p>
        </p:txBody>
      </p:sp>
      <p:sp>
        <p:nvSpPr>
          <p:cNvPr id="3" name="Content Placeholder 2">
            <a:extLst>
              <a:ext uri="{FF2B5EF4-FFF2-40B4-BE49-F238E27FC236}">
                <a16:creationId xmlns:a16="http://schemas.microsoft.com/office/drawing/2014/main" id="{22ABA718-7E39-482B-B69C-ECF79AFA15BB}"/>
              </a:ext>
            </a:extLst>
          </p:cNvPr>
          <p:cNvSpPr>
            <a:spLocks noGrp="1"/>
          </p:cNvSpPr>
          <p:nvPr>
            <p:ph idx="1"/>
          </p:nvPr>
        </p:nvSpPr>
        <p:spPr>
          <a:xfrm>
            <a:off x="838200" y="1825625"/>
            <a:ext cx="10391775" cy="3565525"/>
          </a:xfrm>
        </p:spPr>
        <p:txBody>
          <a:bodyPr>
            <a:normAutofit/>
          </a:bodyPr>
          <a:lstStyle/>
          <a:p>
            <a:pPr algn="just"/>
            <a:r>
              <a:rPr lang="en-US" sz="2000" b="0" i="0" dirty="0">
                <a:solidFill>
                  <a:schemeClr val="tx1">
                    <a:lumMod val="50000"/>
                    <a:lumOff val="50000"/>
                  </a:schemeClr>
                </a:solidFill>
                <a:effectLst/>
                <a:latin typeface="Arial Black" panose="020B0A04020102020204" pitchFamily="34" charset="0"/>
              </a:rPr>
              <a:t>File Server Resource Manager (FSRM) is a role service in Windows Server that enables you to manage and classify data stored on file servers. </a:t>
            </a:r>
          </a:p>
          <a:p>
            <a:pPr algn="just"/>
            <a:r>
              <a:rPr lang="en-US" sz="2000" b="0" i="0" dirty="0">
                <a:solidFill>
                  <a:schemeClr val="tx1">
                    <a:lumMod val="50000"/>
                    <a:lumOff val="50000"/>
                  </a:schemeClr>
                </a:solidFill>
                <a:effectLst/>
                <a:latin typeface="Arial Black" panose="020B0A04020102020204" pitchFamily="34" charset="0"/>
              </a:rPr>
              <a:t>You can use File Server Resource Manager to:</a:t>
            </a:r>
          </a:p>
          <a:p>
            <a:pPr marL="400050" lvl="1" indent="0" algn="just">
              <a:buNone/>
            </a:pPr>
            <a:r>
              <a:rPr lang="en-US" sz="2000" b="0" i="0" dirty="0">
                <a:solidFill>
                  <a:schemeClr val="tx1">
                    <a:lumMod val="50000"/>
                    <a:lumOff val="50000"/>
                  </a:schemeClr>
                </a:solidFill>
                <a:effectLst/>
                <a:latin typeface="Arial Black" panose="020B0A04020102020204" pitchFamily="34" charset="0"/>
              </a:rPr>
              <a:t>1- automatically classify files,</a:t>
            </a:r>
          </a:p>
          <a:p>
            <a:pPr marL="400050" lvl="1" indent="0" algn="just">
              <a:buNone/>
            </a:pPr>
            <a:r>
              <a:rPr lang="en-US" sz="2000" dirty="0">
                <a:solidFill>
                  <a:schemeClr val="tx1">
                    <a:lumMod val="50000"/>
                    <a:lumOff val="50000"/>
                  </a:schemeClr>
                </a:solidFill>
                <a:latin typeface="Arial Black" panose="020B0A04020102020204" pitchFamily="34" charset="0"/>
              </a:rPr>
              <a:t>2-</a:t>
            </a:r>
            <a:r>
              <a:rPr lang="en-US" sz="2000" b="0" i="0" dirty="0">
                <a:solidFill>
                  <a:schemeClr val="tx1">
                    <a:lumMod val="50000"/>
                    <a:lumOff val="50000"/>
                  </a:schemeClr>
                </a:solidFill>
                <a:effectLst/>
                <a:latin typeface="Arial Black" panose="020B0A04020102020204" pitchFamily="34" charset="0"/>
              </a:rPr>
              <a:t> perform tasks based on these classifications</a:t>
            </a:r>
          </a:p>
          <a:p>
            <a:pPr marL="400050" lvl="1" indent="0" algn="just">
              <a:buNone/>
            </a:pPr>
            <a:r>
              <a:rPr lang="en-US" sz="2000" b="0" i="0" dirty="0">
                <a:solidFill>
                  <a:schemeClr val="tx1">
                    <a:lumMod val="50000"/>
                    <a:lumOff val="50000"/>
                  </a:schemeClr>
                </a:solidFill>
                <a:effectLst/>
                <a:latin typeface="Arial Black" panose="020B0A04020102020204" pitchFamily="34" charset="0"/>
              </a:rPr>
              <a:t>3- set quotas on folders, </a:t>
            </a:r>
            <a:endParaRPr lang="en-US" sz="2000" dirty="0">
              <a:solidFill>
                <a:schemeClr val="tx1">
                  <a:lumMod val="50000"/>
                  <a:lumOff val="50000"/>
                </a:schemeClr>
              </a:solidFill>
              <a:latin typeface="Arial Black" panose="020B0A04020102020204" pitchFamily="34" charset="0"/>
            </a:endParaRPr>
          </a:p>
          <a:p>
            <a:pPr marL="400050" lvl="1" indent="0" algn="just">
              <a:buNone/>
            </a:pPr>
            <a:r>
              <a:rPr lang="en-US" sz="2000" b="0" i="0" dirty="0">
                <a:solidFill>
                  <a:schemeClr val="tx1">
                    <a:lumMod val="50000"/>
                    <a:lumOff val="50000"/>
                  </a:schemeClr>
                </a:solidFill>
                <a:effectLst/>
                <a:latin typeface="Arial Black" panose="020B0A04020102020204" pitchFamily="34" charset="0"/>
              </a:rPr>
              <a:t>4-create reports monitoring storage usage.</a:t>
            </a:r>
            <a:endParaRPr lang="en-MY" sz="2000" dirty="0">
              <a:solidFill>
                <a:schemeClr val="tx1">
                  <a:lumMod val="50000"/>
                  <a:lumOff val="50000"/>
                </a:schemeClr>
              </a:solidFill>
              <a:latin typeface="Arial Black" panose="020B0A04020102020204" pitchFamily="34" charset="0"/>
            </a:endParaRPr>
          </a:p>
        </p:txBody>
      </p:sp>
      <p:sp>
        <p:nvSpPr>
          <p:cNvPr id="4" name="TextBox 3">
            <a:extLst>
              <a:ext uri="{FF2B5EF4-FFF2-40B4-BE49-F238E27FC236}">
                <a16:creationId xmlns:a16="http://schemas.microsoft.com/office/drawing/2014/main" id="{57524FD9-28C8-4E38-A5CA-9A8878E2060C}"/>
              </a:ext>
            </a:extLst>
          </p:cNvPr>
          <p:cNvSpPr txBox="1"/>
          <p:nvPr/>
        </p:nvSpPr>
        <p:spPr>
          <a:xfrm>
            <a:off x="428625" y="5846544"/>
            <a:ext cx="7662290" cy="646331"/>
          </a:xfrm>
          <a:prstGeom prst="rect">
            <a:avLst/>
          </a:prstGeom>
          <a:noFill/>
        </p:spPr>
        <p:txBody>
          <a:bodyPr wrap="none" rtlCol="0">
            <a:spAutoFit/>
          </a:bodyPr>
          <a:lstStyle/>
          <a:p>
            <a:r>
              <a:rPr lang="en-US" dirty="0"/>
              <a:t>Ref:</a:t>
            </a:r>
          </a:p>
          <a:p>
            <a:r>
              <a:rPr lang="en-MY" dirty="0"/>
              <a:t>https://docs.microsoft.com/en-us/windows-server/storage/fsrm/fsrm-overview</a:t>
            </a:r>
          </a:p>
        </p:txBody>
      </p:sp>
    </p:spTree>
    <p:extLst>
      <p:ext uri="{BB962C8B-B14F-4D97-AF65-F5344CB8AC3E}">
        <p14:creationId xmlns:p14="http://schemas.microsoft.com/office/powerpoint/2010/main" val="294320628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4F7249F-8BA5-4D0F-B2D4-95C135032683}"/>
              </a:ext>
            </a:extLst>
          </p:cNvPr>
          <p:cNvSpPr>
            <a:spLocks noGrp="1"/>
          </p:cNvSpPr>
          <p:nvPr>
            <p:ph type="title"/>
          </p:nvPr>
        </p:nvSpPr>
        <p:spPr>
          <a:xfrm>
            <a:off x="599786" y="613064"/>
            <a:ext cx="10515600" cy="866775"/>
          </a:xfrm>
        </p:spPr>
        <p:txBody>
          <a:bodyPr/>
          <a:lstStyle/>
          <a:p>
            <a:r>
              <a:rPr lang="en-US" b="0" i="0" dirty="0">
                <a:solidFill>
                  <a:srgbClr val="171717"/>
                </a:solidFill>
                <a:effectLst/>
                <a:latin typeface="Arial Black" panose="020B0A04020102020204" pitchFamily="34" charset="0"/>
              </a:rPr>
              <a:t>File Server Resource Manager Features</a:t>
            </a:r>
            <a:endParaRPr lang="en-MY" dirty="0">
              <a:latin typeface="Arial Black" panose="020B0A04020102020204" pitchFamily="34" charset="0"/>
            </a:endParaRPr>
          </a:p>
        </p:txBody>
      </p:sp>
      <p:sp>
        <p:nvSpPr>
          <p:cNvPr id="3" name="Content Placeholder 2">
            <a:extLst>
              <a:ext uri="{FF2B5EF4-FFF2-40B4-BE49-F238E27FC236}">
                <a16:creationId xmlns:a16="http://schemas.microsoft.com/office/drawing/2014/main" id="{155F9AED-1279-419B-8ED5-C03A8911B619}"/>
              </a:ext>
            </a:extLst>
          </p:cNvPr>
          <p:cNvSpPr>
            <a:spLocks noGrp="1"/>
          </p:cNvSpPr>
          <p:nvPr>
            <p:ph idx="1"/>
          </p:nvPr>
        </p:nvSpPr>
        <p:spPr>
          <a:xfrm>
            <a:off x="781050" y="1616074"/>
            <a:ext cx="10620375" cy="3722544"/>
          </a:xfrm>
        </p:spPr>
        <p:txBody>
          <a:bodyPr>
            <a:normAutofit/>
          </a:bodyPr>
          <a:lstStyle/>
          <a:p>
            <a:pPr algn="l"/>
            <a:r>
              <a:rPr lang="en-US" sz="2000" b="0" i="0" dirty="0">
                <a:solidFill>
                  <a:schemeClr val="tx1">
                    <a:lumMod val="50000"/>
                    <a:lumOff val="50000"/>
                  </a:schemeClr>
                </a:solidFill>
                <a:effectLst/>
                <a:latin typeface="Arial Black" panose="020B0A04020102020204" pitchFamily="34" charset="0"/>
              </a:rPr>
              <a:t>File Server Resource Manager includes the following features:</a:t>
            </a:r>
          </a:p>
          <a:p>
            <a:pPr marL="914400" lvl="1" indent="-514350">
              <a:buFont typeface="+mj-lt"/>
              <a:buAutoNum type="arabicPeriod"/>
            </a:pPr>
            <a:r>
              <a:rPr lang="en-US" sz="2000" b="0" i="0" u="none" strike="noStrike" dirty="0">
                <a:solidFill>
                  <a:schemeClr val="tx1">
                    <a:lumMod val="50000"/>
                    <a:lumOff val="50000"/>
                  </a:schemeClr>
                </a:solidFill>
                <a:effectLst/>
                <a:latin typeface="Arial Black" panose="020B0A04020102020204" pitchFamily="34" charset="0"/>
                <a:hlinkClick r:id="rId2">
                  <a:extLst>
                    <a:ext uri="{A12FA001-AC4F-418D-AE19-62706E023703}">
                      <ahyp:hlinkClr xmlns:ahyp="http://schemas.microsoft.com/office/drawing/2018/hyperlinkcolor" val="tx"/>
                    </a:ext>
                  </a:extLst>
                </a:hlinkClick>
              </a:rPr>
              <a:t>Quota management</a:t>
            </a:r>
            <a:r>
              <a:rPr lang="en-US" sz="2000" b="0" i="0" dirty="0">
                <a:solidFill>
                  <a:schemeClr val="tx1">
                    <a:lumMod val="50000"/>
                    <a:lumOff val="50000"/>
                  </a:schemeClr>
                </a:solidFill>
                <a:effectLst/>
                <a:latin typeface="Arial Black" panose="020B0A04020102020204" pitchFamily="34" charset="0"/>
              </a:rPr>
              <a:t> </a:t>
            </a:r>
          </a:p>
          <a:p>
            <a:pPr marL="914400" lvl="1" indent="-514350">
              <a:buFont typeface="+mj-lt"/>
              <a:buAutoNum type="arabicPeriod"/>
            </a:pPr>
            <a:r>
              <a:rPr lang="en-US" sz="2000" b="0" i="0" u="none" strike="noStrike" dirty="0">
                <a:solidFill>
                  <a:schemeClr val="tx1">
                    <a:lumMod val="50000"/>
                    <a:lumOff val="50000"/>
                  </a:schemeClr>
                </a:solidFill>
                <a:effectLst/>
                <a:latin typeface="Arial Black" panose="020B0A04020102020204" pitchFamily="34" charset="0"/>
                <a:hlinkClick r:id="rId3">
                  <a:extLst>
                    <a:ext uri="{A12FA001-AC4F-418D-AE19-62706E023703}">
                      <ahyp:hlinkClr xmlns:ahyp="http://schemas.microsoft.com/office/drawing/2018/hyperlinkcolor" val="tx"/>
                    </a:ext>
                  </a:extLst>
                </a:hlinkClick>
              </a:rPr>
              <a:t>File Classification Infrastructure</a:t>
            </a:r>
            <a:r>
              <a:rPr lang="en-US" sz="2000" b="0" i="0" dirty="0">
                <a:solidFill>
                  <a:schemeClr val="tx1">
                    <a:lumMod val="50000"/>
                    <a:lumOff val="50000"/>
                  </a:schemeClr>
                </a:solidFill>
                <a:effectLst/>
                <a:latin typeface="Arial Black" panose="020B0A04020102020204" pitchFamily="34" charset="0"/>
              </a:rPr>
              <a:t> </a:t>
            </a:r>
          </a:p>
          <a:p>
            <a:pPr marL="914400" lvl="1" indent="-514350">
              <a:buFont typeface="+mj-lt"/>
              <a:buAutoNum type="arabicPeriod"/>
            </a:pPr>
            <a:r>
              <a:rPr lang="en-US" sz="2000" b="0" i="0" u="none" strike="noStrike" dirty="0">
                <a:solidFill>
                  <a:schemeClr val="tx1">
                    <a:lumMod val="50000"/>
                    <a:lumOff val="50000"/>
                  </a:schemeClr>
                </a:solidFill>
                <a:effectLst/>
                <a:latin typeface="Arial Black" panose="020B0A04020102020204" pitchFamily="34" charset="0"/>
                <a:hlinkClick r:id="rId4">
                  <a:extLst>
                    <a:ext uri="{A12FA001-AC4F-418D-AE19-62706E023703}">
                      <ahyp:hlinkClr xmlns:ahyp="http://schemas.microsoft.com/office/drawing/2018/hyperlinkcolor" val="tx"/>
                    </a:ext>
                  </a:extLst>
                </a:hlinkClick>
              </a:rPr>
              <a:t>File Management Tasks</a:t>
            </a:r>
            <a:r>
              <a:rPr lang="en-US" sz="2000" b="0" i="0" dirty="0">
                <a:solidFill>
                  <a:schemeClr val="tx1">
                    <a:lumMod val="50000"/>
                    <a:lumOff val="50000"/>
                  </a:schemeClr>
                </a:solidFill>
                <a:effectLst/>
                <a:latin typeface="Arial Black" panose="020B0A04020102020204" pitchFamily="34" charset="0"/>
              </a:rPr>
              <a:t> </a:t>
            </a:r>
          </a:p>
          <a:p>
            <a:pPr marL="914400" lvl="1" indent="-514350">
              <a:buFont typeface="+mj-lt"/>
              <a:buAutoNum type="arabicPeriod"/>
            </a:pPr>
            <a:r>
              <a:rPr lang="en-US" sz="2000" b="0" i="0" u="none" strike="noStrike" dirty="0">
                <a:solidFill>
                  <a:schemeClr val="tx1">
                    <a:lumMod val="50000"/>
                    <a:lumOff val="50000"/>
                  </a:schemeClr>
                </a:solidFill>
                <a:effectLst/>
                <a:latin typeface="Arial Black" panose="020B0A04020102020204" pitchFamily="34" charset="0"/>
                <a:hlinkClick r:id="rId5">
                  <a:extLst>
                    <a:ext uri="{A12FA001-AC4F-418D-AE19-62706E023703}">
                      <ahyp:hlinkClr xmlns:ahyp="http://schemas.microsoft.com/office/drawing/2018/hyperlinkcolor" val="tx"/>
                    </a:ext>
                  </a:extLst>
                </a:hlinkClick>
              </a:rPr>
              <a:t>File screening management</a:t>
            </a:r>
            <a:r>
              <a:rPr lang="en-US" sz="2000" b="0" i="0" dirty="0">
                <a:solidFill>
                  <a:schemeClr val="tx1">
                    <a:lumMod val="50000"/>
                    <a:lumOff val="50000"/>
                  </a:schemeClr>
                </a:solidFill>
                <a:effectLst/>
                <a:latin typeface="Arial Black" panose="020B0A04020102020204" pitchFamily="34" charset="0"/>
              </a:rPr>
              <a:t> </a:t>
            </a:r>
          </a:p>
          <a:p>
            <a:pPr marL="914400" lvl="1" indent="-514350">
              <a:buFont typeface="+mj-lt"/>
              <a:buAutoNum type="arabicPeriod"/>
            </a:pPr>
            <a:r>
              <a:rPr lang="en-US" sz="2000" b="0" i="0" u="none" strike="noStrike" dirty="0">
                <a:solidFill>
                  <a:schemeClr val="tx1">
                    <a:lumMod val="50000"/>
                    <a:lumOff val="50000"/>
                  </a:schemeClr>
                </a:solidFill>
                <a:effectLst/>
                <a:latin typeface="Arial Black" panose="020B0A04020102020204" pitchFamily="34" charset="0"/>
                <a:hlinkClick r:id="rId6">
                  <a:extLst>
                    <a:ext uri="{A12FA001-AC4F-418D-AE19-62706E023703}">
                      <ahyp:hlinkClr xmlns:ahyp="http://schemas.microsoft.com/office/drawing/2018/hyperlinkcolor" val="tx"/>
                    </a:ext>
                  </a:extLst>
                </a:hlinkClick>
              </a:rPr>
              <a:t>Storage reports</a:t>
            </a:r>
            <a:endParaRPr lang="en-US" sz="2000" dirty="0">
              <a:solidFill>
                <a:schemeClr val="tx1">
                  <a:lumMod val="50000"/>
                  <a:lumOff val="50000"/>
                </a:schemeClr>
              </a:solidFill>
              <a:latin typeface="Arial Black" panose="020B0A04020102020204" pitchFamily="34" charset="0"/>
            </a:endParaRPr>
          </a:p>
          <a:p>
            <a:pPr marL="0" indent="0" algn="l">
              <a:buNone/>
            </a:pPr>
            <a:r>
              <a:rPr lang="en-US" sz="2000" b="0" i="0" dirty="0">
                <a:solidFill>
                  <a:schemeClr val="tx1">
                    <a:lumMod val="50000"/>
                    <a:lumOff val="50000"/>
                  </a:schemeClr>
                </a:solidFill>
                <a:effectLst/>
                <a:latin typeface="Arial Black" panose="020B0A04020102020204" pitchFamily="34" charset="0"/>
              </a:rPr>
              <a:t>The features included with File Server Resource Manager can be configured and managed by using the File Server Resource Manager app or by using Windows PowerShell.</a:t>
            </a:r>
          </a:p>
          <a:p>
            <a:endParaRPr lang="en-MY" dirty="0">
              <a:solidFill>
                <a:schemeClr val="tx1">
                  <a:lumMod val="50000"/>
                  <a:lumOff val="50000"/>
                </a:schemeClr>
              </a:solidFill>
              <a:latin typeface="Arial Black" panose="020B0A04020102020204" pitchFamily="34" charset="0"/>
            </a:endParaRPr>
          </a:p>
        </p:txBody>
      </p:sp>
    </p:spTree>
    <p:extLst>
      <p:ext uri="{BB962C8B-B14F-4D97-AF65-F5344CB8AC3E}">
        <p14:creationId xmlns:p14="http://schemas.microsoft.com/office/powerpoint/2010/main" val="94909301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E518479-9EFD-42C4-B096-0A3D96B1B374}"/>
              </a:ext>
            </a:extLst>
          </p:cNvPr>
          <p:cNvSpPr>
            <a:spLocks noGrp="1"/>
          </p:cNvSpPr>
          <p:nvPr>
            <p:ph idx="1"/>
          </p:nvPr>
        </p:nvSpPr>
        <p:spPr>
          <a:xfrm>
            <a:off x="677334" y="2160590"/>
            <a:ext cx="8596668" cy="2171266"/>
          </a:xfrm>
        </p:spPr>
        <p:txBody>
          <a:bodyPr/>
          <a:lstStyle/>
          <a:p>
            <a:pPr algn="just"/>
            <a:r>
              <a:rPr lang="en-US" b="0" i="0" dirty="0">
                <a:solidFill>
                  <a:schemeClr val="tx1">
                    <a:lumMod val="50000"/>
                    <a:lumOff val="50000"/>
                  </a:schemeClr>
                </a:solidFill>
                <a:effectLst/>
                <a:latin typeface="Arial Black" panose="020B0A04020102020204" pitchFamily="34" charset="0"/>
              </a:rPr>
              <a:t>PowerShell is a task automation and configuration management framework from Microsoft, consisting of a command-line shell and the associated scripting language.</a:t>
            </a:r>
          </a:p>
          <a:p>
            <a:pPr algn="just"/>
            <a:r>
              <a:rPr lang="en-MY" dirty="0">
                <a:solidFill>
                  <a:schemeClr val="tx1">
                    <a:lumMod val="50000"/>
                    <a:lumOff val="50000"/>
                  </a:schemeClr>
                </a:solidFill>
                <a:latin typeface="Arial Black" panose="020B0A04020102020204" pitchFamily="34" charset="0"/>
                <a:hlinkClick r:id="rId2">
                  <a:extLst>
                    <a:ext uri="{A12FA001-AC4F-418D-AE19-62706E023703}">
                      <ahyp:hlinkClr xmlns:ahyp="http://schemas.microsoft.com/office/drawing/2018/hyperlinkcolor" val="tx"/>
                    </a:ext>
                  </a:extLst>
                </a:hlinkClick>
              </a:rPr>
              <a:t>https://www.tutorialspoint.com/powershell/powershell_environment.htm</a:t>
            </a:r>
            <a:endParaRPr lang="en-MY" dirty="0">
              <a:solidFill>
                <a:schemeClr val="tx1">
                  <a:lumMod val="50000"/>
                  <a:lumOff val="50000"/>
                </a:schemeClr>
              </a:solidFill>
              <a:latin typeface="Arial Black" panose="020B0A04020102020204" pitchFamily="34" charset="0"/>
            </a:endParaRPr>
          </a:p>
          <a:p>
            <a:pPr algn="just"/>
            <a:endParaRPr lang="en-MY" dirty="0">
              <a:solidFill>
                <a:schemeClr val="tx1">
                  <a:lumMod val="50000"/>
                  <a:lumOff val="50000"/>
                </a:schemeClr>
              </a:solidFill>
              <a:latin typeface="Arial Black" panose="020B0A04020102020204" pitchFamily="34" charset="0"/>
            </a:endParaRPr>
          </a:p>
        </p:txBody>
      </p:sp>
    </p:spTree>
    <p:extLst>
      <p:ext uri="{BB962C8B-B14F-4D97-AF65-F5344CB8AC3E}">
        <p14:creationId xmlns:p14="http://schemas.microsoft.com/office/powerpoint/2010/main" val="223008578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55F9AED-1279-419B-8ED5-C03A8911B619}"/>
              </a:ext>
            </a:extLst>
          </p:cNvPr>
          <p:cNvSpPr>
            <a:spLocks noGrp="1"/>
          </p:cNvSpPr>
          <p:nvPr>
            <p:ph idx="1"/>
          </p:nvPr>
        </p:nvSpPr>
        <p:spPr>
          <a:xfrm>
            <a:off x="704850" y="606423"/>
            <a:ext cx="9067224" cy="5683541"/>
          </a:xfrm>
        </p:spPr>
        <p:txBody>
          <a:bodyPr>
            <a:normAutofit fontScale="77500" lnSpcReduction="20000"/>
          </a:bodyPr>
          <a:lstStyle/>
          <a:p>
            <a:pPr algn="just"/>
            <a:r>
              <a:rPr lang="en-US" b="0" i="0" dirty="0">
                <a:solidFill>
                  <a:schemeClr val="tx1">
                    <a:lumMod val="50000"/>
                    <a:lumOff val="50000"/>
                  </a:schemeClr>
                </a:solidFill>
                <a:effectLst/>
                <a:latin typeface="Arial Black" panose="020B0A04020102020204" pitchFamily="34" charset="0"/>
              </a:rPr>
              <a:t>File Server Resource Manager includes the following features:</a:t>
            </a:r>
          </a:p>
          <a:p>
            <a:pPr algn="just"/>
            <a:endParaRPr lang="en-US" b="0" i="0" dirty="0">
              <a:solidFill>
                <a:schemeClr val="tx1">
                  <a:lumMod val="50000"/>
                  <a:lumOff val="50000"/>
                </a:schemeClr>
              </a:solidFill>
              <a:effectLst/>
              <a:latin typeface="Arial Black" panose="020B0A04020102020204" pitchFamily="34" charset="0"/>
            </a:endParaRPr>
          </a:p>
          <a:p>
            <a:pPr algn="just">
              <a:buFont typeface="Arial" panose="020B0604020202020204" pitchFamily="34" charset="0"/>
              <a:buChar char="•"/>
            </a:pPr>
            <a:r>
              <a:rPr lang="en-US" b="0" i="0" u="none" strike="noStrike" dirty="0">
                <a:solidFill>
                  <a:schemeClr val="tx1">
                    <a:lumMod val="50000"/>
                    <a:lumOff val="50000"/>
                  </a:schemeClr>
                </a:solidFill>
                <a:effectLst/>
                <a:latin typeface="Arial Black" panose="020B0A04020102020204" pitchFamily="34" charset="0"/>
                <a:hlinkClick r:id="rId2">
                  <a:extLst>
                    <a:ext uri="{A12FA001-AC4F-418D-AE19-62706E023703}">
                      <ahyp:hlinkClr xmlns:ahyp="http://schemas.microsoft.com/office/drawing/2018/hyperlinkcolor" val="tx"/>
                    </a:ext>
                  </a:extLst>
                </a:hlinkClick>
              </a:rPr>
              <a:t>Quota management</a:t>
            </a:r>
            <a:r>
              <a:rPr lang="en-US" b="0" i="0" dirty="0">
                <a:solidFill>
                  <a:schemeClr val="tx1">
                    <a:lumMod val="50000"/>
                    <a:lumOff val="50000"/>
                  </a:schemeClr>
                </a:solidFill>
                <a:effectLst/>
                <a:latin typeface="Arial Black" panose="020B0A04020102020204" pitchFamily="34" charset="0"/>
              </a:rPr>
              <a:t> allows you to limit the space that is allowed for a volume or folder, and they can be automatically applied to new folders that are created on a volume. You can also define quota templates that can be applied to new volumes or folders.</a:t>
            </a:r>
          </a:p>
          <a:p>
            <a:pPr algn="just">
              <a:buFont typeface="Arial" panose="020B0604020202020204" pitchFamily="34" charset="0"/>
              <a:buChar char="•"/>
            </a:pPr>
            <a:r>
              <a:rPr lang="en-US" b="0" i="0" u="none" strike="noStrike" dirty="0">
                <a:solidFill>
                  <a:schemeClr val="tx1">
                    <a:lumMod val="50000"/>
                    <a:lumOff val="50000"/>
                  </a:schemeClr>
                </a:solidFill>
                <a:effectLst/>
                <a:latin typeface="Arial Black" panose="020B0A04020102020204" pitchFamily="34" charset="0"/>
                <a:hlinkClick r:id="rId3">
                  <a:extLst>
                    <a:ext uri="{A12FA001-AC4F-418D-AE19-62706E023703}">
                      <ahyp:hlinkClr xmlns:ahyp="http://schemas.microsoft.com/office/drawing/2018/hyperlinkcolor" val="tx"/>
                    </a:ext>
                  </a:extLst>
                </a:hlinkClick>
              </a:rPr>
              <a:t>File Classification Infrastructure</a:t>
            </a:r>
            <a:r>
              <a:rPr lang="en-US" b="0" i="0" dirty="0">
                <a:solidFill>
                  <a:schemeClr val="tx1">
                    <a:lumMod val="50000"/>
                    <a:lumOff val="50000"/>
                  </a:schemeClr>
                </a:solidFill>
                <a:effectLst/>
                <a:latin typeface="Arial Black" panose="020B0A04020102020204" pitchFamily="34" charset="0"/>
              </a:rPr>
              <a:t> provides insight into your data by automating classification processes so that you can manage your data more effectively. You can classify files and apply policies based on this classification. Example policies include dynamic access control for restricting access to files, file encryption, and file expiration. Files can be classified automatically by using file classification rules or manually by modifying the properties of a selected file or folder.</a:t>
            </a:r>
          </a:p>
          <a:p>
            <a:pPr algn="just">
              <a:buFont typeface="Arial" panose="020B0604020202020204" pitchFamily="34" charset="0"/>
              <a:buChar char="•"/>
            </a:pPr>
            <a:r>
              <a:rPr lang="en-US" b="0" i="0" u="none" strike="noStrike" dirty="0">
                <a:solidFill>
                  <a:schemeClr val="tx1">
                    <a:lumMod val="50000"/>
                    <a:lumOff val="50000"/>
                  </a:schemeClr>
                </a:solidFill>
                <a:effectLst/>
                <a:latin typeface="Arial Black" panose="020B0A04020102020204" pitchFamily="34" charset="0"/>
                <a:hlinkClick r:id="rId4">
                  <a:extLst>
                    <a:ext uri="{A12FA001-AC4F-418D-AE19-62706E023703}">
                      <ahyp:hlinkClr xmlns:ahyp="http://schemas.microsoft.com/office/drawing/2018/hyperlinkcolor" val="tx"/>
                    </a:ext>
                  </a:extLst>
                </a:hlinkClick>
              </a:rPr>
              <a:t>File Management Tasks</a:t>
            </a:r>
            <a:r>
              <a:rPr lang="en-US" b="0" i="0" dirty="0">
                <a:solidFill>
                  <a:schemeClr val="tx1">
                    <a:lumMod val="50000"/>
                    <a:lumOff val="50000"/>
                  </a:schemeClr>
                </a:solidFill>
                <a:effectLst/>
                <a:latin typeface="Arial Black" panose="020B0A04020102020204" pitchFamily="34" charset="0"/>
              </a:rPr>
              <a:t> enables you to apply a conditional policy or action to files based on their classification. The conditions of a file management task include the file location, the classification properties, the date the file was created, the last modified date of the file, or the last time the file was accessed. The actions that a file management task can take include the ability to expire files, encrypt files, or run a custom command.</a:t>
            </a:r>
          </a:p>
          <a:p>
            <a:pPr algn="just">
              <a:buFont typeface="Arial" panose="020B0604020202020204" pitchFamily="34" charset="0"/>
              <a:buChar char="•"/>
            </a:pPr>
            <a:r>
              <a:rPr lang="en-US" b="0" i="0" u="none" strike="noStrike" dirty="0">
                <a:solidFill>
                  <a:schemeClr val="tx1">
                    <a:lumMod val="50000"/>
                    <a:lumOff val="50000"/>
                  </a:schemeClr>
                </a:solidFill>
                <a:effectLst/>
                <a:latin typeface="Arial Black" panose="020B0A04020102020204" pitchFamily="34" charset="0"/>
                <a:hlinkClick r:id="rId5">
                  <a:extLst>
                    <a:ext uri="{A12FA001-AC4F-418D-AE19-62706E023703}">
                      <ahyp:hlinkClr xmlns:ahyp="http://schemas.microsoft.com/office/drawing/2018/hyperlinkcolor" val="tx"/>
                    </a:ext>
                  </a:extLst>
                </a:hlinkClick>
              </a:rPr>
              <a:t>File screening management</a:t>
            </a:r>
            <a:r>
              <a:rPr lang="en-US" b="0" i="0" dirty="0">
                <a:solidFill>
                  <a:schemeClr val="tx1">
                    <a:lumMod val="50000"/>
                    <a:lumOff val="50000"/>
                  </a:schemeClr>
                </a:solidFill>
                <a:effectLst/>
                <a:latin typeface="Arial Black" panose="020B0A04020102020204" pitchFamily="34" charset="0"/>
              </a:rPr>
              <a:t> helps you control the types of files that user can store on a file server. You can limit the extension that can be stored on your shared files. For example, you can create a file screen that does not allow files with an MP3 extension to be stored in personal shared folders on a file server.</a:t>
            </a:r>
          </a:p>
          <a:p>
            <a:pPr algn="just">
              <a:buFont typeface="Arial" panose="020B0604020202020204" pitchFamily="34" charset="0"/>
              <a:buChar char="•"/>
            </a:pPr>
            <a:r>
              <a:rPr lang="en-US" b="0" i="0" u="none" strike="noStrike" dirty="0">
                <a:solidFill>
                  <a:schemeClr val="tx1">
                    <a:lumMod val="50000"/>
                    <a:lumOff val="50000"/>
                  </a:schemeClr>
                </a:solidFill>
                <a:effectLst/>
                <a:latin typeface="Arial Black" panose="020B0A04020102020204" pitchFamily="34" charset="0"/>
                <a:hlinkClick r:id="rId6">
                  <a:extLst>
                    <a:ext uri="{A12FA001-AC4F-418D-AE19-62706E023703}">
                      <ahyp:hlinkClr xmlns:ahyp="http://schemas.microsoft.com/office/drawing/2018/hyperlinkcolor" val="tx"/>
                    </a:ext>
                  </a:extLst>
                </a:hlinkClick>
              </a:rPr>
              <a:t>Storage reports</a:t>
            </a:r>
            <a:r>
              <a:rPr lang="en-US" b="0" i="0" dirty="0">
                <a:solidFill>
                  <a:schemeClr val="tx1">
                    <a:lumMod val="50000"/>
                    <a:lumOff val="50000"/>
                  </a:schemeClr>
                </a:solidFill>
                <a:effectLst/>
                <a:latin typeface="Arial Black" panose="020B0A04020102020204" pitchFamily="34" charset="0"/>
              </a:rPr>
              <a:t> help you identify trends in disk usage and how your data is classified. You can also monitor a selected group of users for attempts to save unauthorized files.</a:t>
            </a:r>
          </a:p>
          <a:p>
            <a:pPr algn="just"/>
            <a:r>
              <a:rPr lang="en-US" b="0" i="0" dirty="0">
                <a:solidFill>
                  <a:schemeClr val="tx1">
                    <a:lumMod val="50000"/>
                    <a:lumOff val="50000"/>
                  </a:schemeClr>
                </a:solidFill>
                <a:effectLst/>
                <a:latin typeface="Arial Black" panose="020B0A04020102020204" pitchFamily="34" charset="0"/>
              </a:rPr>
              <a:t>The features included with File Server Resource Manager can be configured and managed by using the File Server Resource Manager app or by using Windows PowerShell.</a:t>
            </a:r>
          </a:p>
          <a:p>
            <a:pPr algn="just"/>
            <a:endParaRPr lang="en-MY" dirty="0">
              <a:solidFill>
                <a:schemeClr val="tx1">
                  <a:lumMod val="50000"/>
                  <a:lumOff val="50000"/>
                </a:schemeClr>
              </a:solidFill>
              <a:latin typeface="Arial Black" panose="020B0A04020102020204" pitchFamily="34" charset="0"/>
            </a:endParaRPr>
          </a:p>
        </p:txBody>
      </p:sp>
    </p:spTree>
    <p:extLst>
      <p:ext uri="{BB962C8B-B14F-4D97-AF65-F5344CB8AC3E}">
        <p14:creationId xmlns:p14="http://schemas.microsoft.com/office/powerpoint/2010/main" val="68817221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6A310B-E87A-4C11-9DFB-CDDC042BD8EE}"/>
              </a:ext>
            </a:extLst>
          </p:cNvPr>
          <p:cNvSpPr>
            <a:spLocks noGrp="1"/>
          </p:cNvSpPr>
          <p:nvPr>
            <p:ph type="title"/>
          </p:nvPr>
        </p:nvSpPr>
        <p:spPr>
          <a:xfrm>
            <a:off x="838200" y="543935"/>
            <a:ext cx="10515600" cy="920750"/>
          </a:xfrm>
        </p:spPr>
        <p:txBody>
          <a:bodyPr/>
          <a:lstStyle/>
          <a:p>
            <a:r>
              <a:rPr lang="en-US" b="1" i="0" dirty="0">
                <a:solidFill>
                  <a:srgbClr val="171717"/>
                </a:solidFill>
                <a:effectLst/>
                <a:latin typeface="Arial Black" panose="020B0A04020102020204" pitchFamily="34" charset="0"/>
              </a:rPr>
              <a:t>Practical applications</a:t>
            </a:r>
            <a:endParaRPr lang="en-MY" dirty="0">
              <a:latin typeface="Arial Black" panose="020B0A04020102020204" pitchFamily="34" charset="0"/>
            </a:endParaRPr>
          </a:p>
        </p:txBody>
      </p:sp>
      <p:sp>
        <p:nvSpPr>
          <p:cNvPr id="3" name="Content Placeholder 2">
            <a:extLst>
              <a:ext uri="{FF2B5EF4-FFF2-40B4-BE49-F238E27FC236}">
                <a16:creationId xmlns:a16="http://schemas.microsoft.com/office/drawing/2014/main" id="{1DE54F24-06AC-4005-AD72-5298E945784F}"/>
              </a:ext>
            </a:extLst>
          </p:cNvPr>
          <p:cNvSpPr>
            <a:spLocks noGrp="1"/>
          </p:cNvSpPr>
          <p:nvPr>
            <p:ph idx="1"/>
          </p:nvPr>
        </p:nvSpPr>
        <p:spPr>
          <a:xfrm>
            <a:off x="685800" y="1533525"/>
            <a:ext cx="8588202" cy="4507837"/>
          </a:xfrm>
        </p:spPr>
        <p:txBody>
          <a:bodyPr>
            <a:normAutofit fontScale="92500" lnSpcReduction="20000"/>
          </a:bodyPr>
          <a:lstStyle/>
          <a:p>
            <a:pPr algn="just"/>
            <a:r>
              <a:rPr lang="en-US" b="0" i="0" dirty="0">
                <a:solidFill>
                  <a:schemeClr val="tx1">
                    <a:lumMod val="50000"/>
                    <a:lumOff val="50000"/>
                  </a:schemeClr>
                </a:solidFill>
                <a:effectLst/>
                <a:latin typeface="Arial Black" panose="020B0A04020102020204" pitchFamily="34" charset="0"/>
              </a:rPr>
              <a:t>Some practical applications for File Server Resource Manager include:</a:t>
            </a:r>
          </a:p>
          <a:p>
            <a:pPr algn="just">
              <a:buFont typeface="Arial" panose="020B0604020202020204" pitchFamily="34" charset="0"/>
              <a:buChar char="•"/>
            </a:pPr>
            <a:r>
              <a:rPr lang="en-US" b="0" i="0" dirty="0">
                <a:solidFill>
                  <a:schemeClr val="tx1">
                    <a:lumMod val="50000"/>
                    <a:lumOff val="50000"/>
                  </a:schemeClr>
                </a:solidFill>
                <a:effectLst/>
                <a:latin typeface="Arial Black" panose="020B0A04020102020204" pitchFamily="34" charset="0"/>
              </a:rPr>
              <a:t>Use File Classification Infrastructure with the Dynamic Access Control scenario to create a policy that grants access to files and folders based on the way files are classified on the file server.</a:t>
            </a:r>
          </a:p>
          <a:p>
            <a:pPr algn="just">
              <a:buFont typeface="Arial" panose="020B0604020202020204" pitchFamily="34" charset="0"/>
              <a:buChar char="•"/>
            </a:pPr>
            <a:r>
              <a:rPr lang="en-US" b="0" i="0" dirty="0">
                <a:solidFill>
                  <a:schemeClr val="tx1">
                    <a:lumMod val="50000"/>
                    <a:lumOff val="50000"/>
                  </a:schemeClr>
                </a:solidFill>
                <a:effectLst/>
                <a:latin typeface="Arial Black" panose="020B0A04020102020204" pitchFamily="34" charset="0"/>
              </a:rPr>
              <a:t>Create a file classification rule that tags any file that contains at least 10 social security numbers as having personally identifiable information.</a:t>
            </a:r>
          </a:p>
          <a:p>
            <a:pPr algn="just">
              <a:buFont typeface="Arial" panose="020B0604020202020204" pitchFamily="34" charset="0"/>
              <a:buChar char="•"/>
            </a:pPr>
            <a:r>
              <a:rPr lang="en-US" b="0" i="0" dirty="0">
                <a:solidFill>
                  <a:schemeClr val="tx1">
                    <a:lumMod val="50000"/>
                    <a:lumOff val="50000"/>
                  </a:schemeClr>
                </a:solidFill>
                <a:effectLst/>
                <a:latin typeface="Arial Black" panose="020B0A04020102020204" pitchFamily="34" charset="0"/>
              </a:rPr>
              <a:t>Expire any file that has not been modified in the last 10 years.</a:t>
            </a:r>
          </a:p>
          <a:p>
            <a:pPr algn="just">
              <a:buFont typeface="Arial" panose="020B0604020202020204" pitchFamily="34" charset="0"/>
              <a:buChar char="•"/>
            </a:pPr>
            <a:r>
              <a:rPr lang="en-US" b="0" i="0" dirty="0">
                <a:solidFill>
                  <a:schemeClr val="tx1">
                    <a:lumMod val="50000"/>
                    <a:lumOff val="50000"/>
                  </a:schemeClr>
                </a:solidFill>
                <a:effectLst/>
                <a:latin typeface="Arial Black" panose="020B0A04020102020204" pitchFamily="34" charset="0"/>
              </a:rPr>
              <a:t>Create a 200 megabyte quota for each user's home directory and notify them when they are using 180 megabytes.</a:t>
            </a:r>
          </a:p>
          <a:p>
            <a:pPr algn="just">
              <a:buFont typeface="Arial" panose="020B0604020202020204" pitchFamily="34" charset="0"/>
              <a:buChar char="•"/>
            </a:pPr>
            <a:r>
              <a:rPr lang="en-US" b="0" i="0" dirty="0">
                <a:solidFill>
                  <a:schemeClr val="tx1">
                    <a:lumMod val="50000"/>
                    <a:lumOff val="50000"/>
                  </a:schemeClr>
                </a:solidFill>
                <a:effectLst/>
                <a:latin typeface="Arial Black" panose="020B0A04020102020204" pitchFamily="34" charset="0"/>
              </a:rPr>
              <a:t>Do not allow any music files to be stored in personal shared folders.</a:t>
            </a:r>
          </a:p>
          <a:p>
            <a:pPr algn="just">
              <a:buFont typeface="Arial" panose="020B0604020202020204" pitchFamily="34" charset="0"/>
              <a:buChar char="•"/>
            </a:pPr>
            <a:r>
              <a:rPr lang="en-US" b="0" i="0" dirty="0">
                <a:solidFill>
                  <a:schemeClr val="tx1">
                    <a:lumMod val="50000"/>
                    <a:lumOff val="50000"/>
                  </a:schemeClr>
                </a:solidFill>
                <a:effectLst/>
                <a:latin typeface="Arial Black" panose="020B0A04020102020204" pitchFamily="34" charset="0"/>
              </a:rPr>
              <a:t>Schedule a report that runs every Sunday night at midnight that generates a list of the most recently accessed files from the previous two days. </a:t>
            </a:r>
          </a:p>
          <a:p>
            <a:pPr algn="just">
              <a:buFont typeface="Arial" panose="020B0604020202020204" pitchFamily="34" charset="0"/>
              <a:buChar char="•"/>
            </a:pPr>
            <a:r>
              <a:rPr lang="en-US" b="0" i="0" dirty="0">
                <a:solidFill>
                  <a:schemeClr val="tx1">
                    <a:lumMod val="50000"/>
                    <a:lumOff val="50000"/>
                  </a:schemeClr>
                </a:solidFill>
                <a:effectLst/>
                <a:latin typeface="Arial Black" panose="020B0A04020102020204" pitchFamily="34" charset="0"/>
              </a:rPr>
              <a:t>This can help you determine the weekend storage activity and plan your server downtime accordingly.</a:t>
            </a:r>
          </a:p>
          <a:p>
            <a:pPr algn="just"/>
            <a:endParaRPr lang="en-MY" dirty="0">
              <a:solidFill>
                <a:schemeClr val="tx1">
                  <a:lumMod val="50000"/>
                  <a:lumOff val="50000"/>
                </a:schemeClr>
              </a:solidFill>
              <a:latin typeface="Arial Black" panose="020B0A04020102020204" pitchFamily="34" charset="0"/>
            </a:endParaRPr>
          </a:p>
        </p:txBody>
      </p:sp>
    </p:spTree>
    <p:extLst>
      <p:ext uri="{BB962C8B-B14F-4D97-AF65-F5344CB8AC3E}">
        <p14:creationId xmlns:p14="http://schemas.microsoft.com/office/powerpoint/2010/main" val="375108929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B11CC9-08E0-4516-975A-1F802209E888}"/>
              </a:ext>
            </a:extLst>
          </p:cNvPr>
          <p:cNvSpPr>
            <a:spLocks noGrp="1"/>
          </p:cNvSpPr>
          <p:nvPr>
            <p:ph type="title"/>
          </p:nvPr>
        </p:nvSpPr>
        <p:spPr/>
        <p:txBody>
          <a:bodyPr/>
          <a:lstStyle/>
          <a:p>
            <a:pPr algn="ctr"/>
            <a:r>
              <a:rPr lang="en-MY" dirty="0">
                <a:solidFill>
                  <a:schemeClr val="tx1"/>
                </a:solidFill>
                <a:latin typeface="Arial Black" panose="020B0A04020102020204" pitchFamily="34" charset="0"/>
              </a:rPr>
              <a:t>The End</a:t>
            </a:r>
          </a:p>
        </p:txBody>
      </p:sp>
      <p:pic>
        <p:nvPicPr>
          <p:cNvPr id="4" name="Content Placeholder 4">
            <a:extLst>
              <a:ext uri="{FF2B5EF4-FFF2-40B4-BE49-F238E27FC236}">
                <a16:creationId xmlns:a16="http://schemas.microsoft.com/office/drawing/2014/main" id="{2A86022F-F940-4B66-826A-6E63D2E686B6}"/>
              </a:ext>
            </a:extLst>
          </p:cNvPr>
          <p:cNvPicPr>
            <a:picLocks noGrp="1" noChangeAspect="1"/>
          </p:cNvPicPr>
          <p:nvPr>
            <p:ph idx="1"/>
          </p:nvPr>
        </p:nvPicPr>
        <p:blipFill>
          <a:blip r:embed="rId2"/>
          <a:stretch>
            <a:fillRect/>
          </a:stretch>
        </p:blipFill>
        <p:spPr>
          <a:xfrm>
            <a:off x="3436371" y="1930400"/>
            <a:ext cx="3326946" cy="3881437"/>
          </a:xfrm>
          <a:ln>
            <a:solidFill>
              <a:schemeClr val="accent1"/>
            </a:solidFill>
          </a:ln>
        </p:spPr>
      </p:pic>
    </p:spTree>
    <p:extLst>
      <p:ext uri="{BB962C8B-B14F-4D97-AF65-F5344CB8AC3E}">
        <p14:creationId xmlns:p14="http://schemas.microsoft.com/office/powerpoint/2010/main" val="31323992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B2B94AE8-255F-4F52-8414-78F1A86CC07B}"/>
              </a:ext>
            </a:extLst>
          </p:cNvPr>
          <p:cNvPicPr>
            <a:picLocks noGrp="1" noChangeAspect="1"/>
          </p:cNvPicPr>
          <p:nvPr>
            <p:ph idx="1"/>
          </p:nvPr>
        </p:nvPicPr>
        <p:blipFill>
          <a:blip r:embed="rId2"/>
          <a:stretch>
            <a:fillRect/>
          </a:stretch>
        </p:blipFill>
        <p:spPr>
          <a:xfrm>
            <a:off x="414716" y="716756"/>
            <a:ext cx="8964460" cy="5424488"/>
          </a:xfrm>
          <a:prstGeom prst="rect">
            <a:avLst/>
          </a:prstGeom>
        </p:spPr>
      </p:pic>
      <p:grpSp>
        <p:nvGrpSpPr>
          <p:cNvPr id="5" name="Group 4">
            <a:extLst>
              <a:ext uri="{FF2B5EF4-FFF2-40B4-BE49-F238E27FC236}">
                <a16:creationId xmlns:a16="http://schemas.microsoft.com/office/drawing/2014/main" id="{4C32771F-6527-4CDF-BF43-2E09167683C1}"/>
              </a:ext>
            </a:extLst>
          </p:cNvPr>
          <p:cNvGrpSpPr/>
          <p:nvPr/>
        </p:nvGrpSpPr>
        <p:grpSpPr>
          <a:xfrm>
            <a:off x="9134142" y="4124325"/>
            <a:ext cx="2905125" cy="2589138"/>
            <a:chOff x="9134142" y="4124325"/>
            <a:chExt cx="2905125" cy="2589138"/>
          </a:xfrm>
        </p:grpSpPr>
        <p:pic>
          <p:nvPicPr>
            <p:cNvPr id="6" name="Picture 5">
              <a:extLst>
                <a:ext uri="{FF2B5EF4-FFF2-40B4-BE49-F238E27FC236}">
                  <a16:creationId xmlns:a16="http://schemas.microsoft.com/office/drawing/2014/main" id="{2D699BC3-CAB0-4EE5-9D93-6103E589ADDA}"/>
                </a:ext>
              </a:extLst>
            </p:cNvPr>
            <p:cNvPicPr>
              <a:picLocks noChangeAspect="1"/>
            </p:cNvPicPr>
            <p:nvPr/>
          </p:nvPicPr>
          <p:blipFill>
            <a:blip r:embed="rId3"/>
            <a:stretch>
              <a:fillRect/>
            </a:stretch>
          </p:blipFill>
          <p:spPr>
            <a:xfrm>
              <a:off x="9134142" y="4417938"/>
              <a:ext cx="2905125" cy="2295525"/>
            </a:xfrm>
            <a:prstGeom prst="rect">
              <a:avLst/>
            </a:prstGeom>
          </p:spPr>
        </p:pic>
        <p:sp>
          <p:nvSpPr>
            <p:cNvPr id="7" name="TextBox 6">
              <a:extLst>
                <a:ext uri="{FF2B5EF4-FFF2-40B4-BE49-F238E27FC236}">
                  <a16:creationId xmlns:a16="http://schemas.microsoft.com/office/drawing/2014/main" id="{52713880-C23E-4EA9-9DF2-327C716204AA}"/>
                </a:ext>
              </a:extLst>
            </p:cNvPr>
            <p:cNvSpPr txBox="1"/>
            <p:nvPr/>
          </p:nvSpPr>
          <p:spPr>
            <a:xfrm>
              <a:off x="9353550" y="4124325"/>
              <a:ext cx="531940" cy="369332"/>
            </a:xfrm>
            <a:prstGeom prst="rect">
              <a:avLst/>
            </a:prstGeom>
            <a:noFill/>
          </p:spPr>
          <p:txBody>
            <a:bodyPr wrap="none" rtlCol="0">
              <a:spAutoFit/>
            </a:bodyPr>
            <a:lstStyle/>
            <a:p>
              <a:r>
                <a:rPr lang="en-MY" dirty="0"/>
                <a:t>Ref.</a:t>
              </a:r>
            </a:p>
          </p:txBody>
        </p:sp>
      </p:grpSp>
    </p:spTree>
    <p:extLst>
      <p:ext uri="{BB962C8B-B14F-4D97-AF65-F5344CB8AC3E}">
        <p14:creationId xmlns:p14="http://schemas.microsoft.com/office/powerpoint/2010/main" val="38129199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EBF671E4-07F9-43B0-9133-8D077F837C03}"/>
              </a:ext>
            </a:extLst>
          </p:cNvPr>
          <p:cNvPicPr>
            <a:picLocks noGrp="1" noChangeAspect="1"/>
          </p:cNvPicPr>
          <p:nvPr>
            <p:ph idx="1"/>
          </p:nvPr>
        </p:nvPicPr>
        <p:blipFill>
          <a:blip r:embed="rId2"/>
          <a:stretch>
            <a:fillRect/>
          </a:stretch>
        </p:blipFill>
        <p:spPr>
          <a:xfrm>
            <a:off x="943412" y="1157144"/>
            <a:ext cx="8531525" cy="5003800"/>
          </a:xfrm>
          <a:prstGeom prst="rect">
            <a:avLst/>
          </a:prstGeom>
        </p:spPr>
      </p:pic>
      <p:grpSp>
        <p:nvGrpSpPr>
          <p:cNvPr id="4" name="Group 3">
            <a:extLst>
              <a:ext uri="{FF2B5EF4-FFF2-40B4-BE49-F238E27FC236}">
                <a16:creationId xmlns:a16="http://schemas.microsoft.com/office/drawing/2014/main" id="{2E73231D-D1BB-44C8-8781-0C409FD08EB0}"/>
              </a:ext>
            </a:extLst>
          </p:cNvPr>
          <p:cNvGrpSpPr/>
          <p:nvPr/>
        </p:nvGrpSpPr>
        <p:grpSpPr>
          <a:xfrm>
            <a:off x="9134142" y="4124325"/>
            <a:ext cx="2905125" cy="2589138"/>
            <a:chOff x="9134142" y="4124325"/>
            <a:chExt cx="2905125" cy="2589138"/>
          </a:xfrm>
        </p:grpSpPr>
        <p:pic>
          <p:nvPicPr>
            <p:cNvPr id="6" name="Picture 5">
              <a:extLst>
                <a:ext uri="{FF2B5EF4-FFF2-40B4-BE49-F238E27FC236}">
                  <a16:creationId xmlns:a16="http://schemas.microsoft.com/office/drawing/2014/main" id="{ABD88A97-096A-4285-9423-5544B43A1A94}"/>
                </a:ext>
              </a:extLst>
            </p:cNvPr>
            <p:cNvPicPr>
              <a:picLocks noChangeAspect="1"/>
            </p:cNvPicPr>
            <p:nvPr/>
          </p:nvPicPr>
          <p:blipFill>
            <a:blip r:embed="rId3"/>
            <a:stretch>
              <a:fillRect/>
            </a:stretch>
          </p:blipFill>
          <p:spPr>
            <a:xfrm>
              <a:off x="9134142" y="4417938"/>
              <a:ext cx="2905125" cy="2295525"/>
            </a:xfrm>
            <a:prstGeom prst="rect">
              <a:avLst/>
            </a:prstGeom>
          </p:spPr>
        </p:pic>
        <p:sp>
          <p:nvSpPr>
            <p:cNvPr id="7" name="TextBox 6">
              <a:extLst>
                <a:ext uri="{FF2B5EF4-FFF2-40B4-BE49-F238E27FC236}">
                  <a16:creationId xmlns:a16="http://schemas.microsoft.com/office/drawing/2014/main" id="{F14D877B-A4F1-4133-BD8B-1A3191C69A3E}"/>
                </a:ext>
              </a:extLst>
            </p:cNvPr>
            <p:cNvSpPr txBox="1"/>
            <p:nvPr/>
          </p:nvSpPr>
          <p:spPr>
            <a:xfrm>
              <a:off x="9353550" y="4124325"/>
              <a:ext cx="531940" cy="369332"/>
            </a:xfrm>
            <a:prstGeom prst="rect">
              <a:avLst/>
            </a:prstGeom>
            <a:noFill/>
          </p:spPr>
          <p:txBody>
            <a:bodyPr wrap="none" rtlCol="0">
              <a:spAutoFit/>
            </a:bodyPr>
            <a:lstStyle/>
            <a:p>
              <a:r>
                <a:rPr lang="en-MY" dirty="0"/>
                <a:t>Ref.</a:t>
              </a:r>
            </a:p>
          </p:txBody>
        </p:sp>
      </p:grpSp>
    </p:spTree>
    <p:extLst>
      <p:ext uri="{BB962C8B-B14F-4D97-AF65-F5344CB8AC3E}">
        <p14:creationId xmlns:p14="http://schemas.microsoft.com/office/powerpoint/2010/main" val="13241622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5F88C277-3301-45E2-8E23-FAADB582AEDD}"/>
              </a:ext>
            </a:extLst>
          </p:cNvPr>
          <p:cNvPicPr>
            <a:picLocks noGrp="1" noChangeAspect="1"/>
          </p:cNvPicPr>
          <p:nvPr>
            <p:ph idx="1"/>
          </p:nvPr>
        </p:nvPicPr>
        <p:blipFill>
          <a:blip r:embed="rId2"/>
          <a:stretch>
            <a:fillRect/>
          </a:stretch>
        </p:blipFill>
        <p:spPr>
          <a:xfrm>
            <a:off x="1284418" y="714300"/>
            <a:ext cx="7740020" cy="4851400"/>
          </a:xfrm>
          <a:prstGeom prst="rect">
            <a:avLst/>
          </a:prstGeom>
        </p:spPr>
      </p:pic>
      <p:grpSp>
        <p:nvGrpSpPr>
          <p:cNvPr id="6" name="Group 5">
            <a:extLst>
              <a:ext uri="{FF2B5EF4-FFF2-40B4-BE49-F238E27FC236}">
                <a16:creationId xmlns:a16="http://schemas.microsoft.com/office/drawing/2014/main" id="{24DADB79-FECF-4529-A4FA-B9459BADA17D}"/>
              </a:ext>
            </a:extLst>
          </p:cNvPr>
          <p:cNvGrpSpPr/>
          <p:nvPr/>
        </p:nvGrpSpPr>
        <p:grpSpPr>
          <a:xfrm>
            <a:off x="9134142" y="4124325"/>
            <a:ext cx="2905125" cy="2589138"/>
            <a:chOff x="9134142" y="4124325"/>
            <a:chExt cx="2905125" cy="2589138"/>
          </a:xfrm>
        </p:grpSpPr>
        <p:pic>
          <p:nvPicPr>
            <p:cNvPr id="7" name="Picture 6">
              <a:extLst>
                <a:ext uri="{FF2B5EF4-FFF2-40B4-BE49-F238E27FC236}">
                  <a16:creationId xmlns:a16="http://schemas.microsoft.com/office/drawing/2014/main" id="{5FF6C7E8-9E6A-4DEC-9FCB-12D3C19B00E6}"/>
                </a:ext>
              </a:extLst>
            </p:cNvPr>
            <p:cNvPicPr>
              <a:picLocks noChangeAspect="1"/>
            </p:cNvPicPr>
            <p:nvPr/>
          </p:nvPicPr>
          <p:blipFill>
            <a:blip r:embed="rId3"/>
            <a:stretch>
              <a:fillRect/>
            </a:stretch>
          </p:blipFill>
          <p:spPr>
            <a:xfrm>
              <a:off x="9134142" y="4417938"/>
              <a:ext cx="2905125" cy="2295525"/>
            </a:xfrm>
            <a:prstGeom prst="rect">
              <a:avLst/>
            </a:prstGeom>
          </p:spPr>
        </p:pic>
        <p:sp>
          <p:nvSpPr>
            <p:cNvPr id="8" name="TextBox 7">
              <a:extLst>
                <a:ext uri="{FF2B5EF4-FFF2-40B4-BE49-F238E27FC236}">
                  <a16:creationId xmlns:a16="http://schemas.microsoft.com/office/drawing/2014/main" id="{CEA522E1-C362-4094-900A-6FC0CAD8E189}"/>
                </a:ext>
              </a:extLst>
            </p:cNvPr>
            <p:cNvSpPr txBox="1"/>
            <p:nvPr/>
          </p:nvSpPr>
          <p:spPr>
            <a:xfrm>
              <a:off x="9353550" y="4124325"/>
              <a:ext cx="531940" cy="369332"/>
            </a:xfrm>
            <a:prstGeom prst="rect">
              <a:avLst/>
            </a:prstGeom>
            <a:noFill/>
          </p:spPr>
          <p:txBody>
            <a:bodyPr wrap="none" rtlCol="0">
              <a:spAutoFit/>
            </a:bodyPr>
            <a:lstStyle/>
            <a:p>
              <a:r>
                <a:rPr lang="en-MY" dirty="0"/>
                <a:t>Ref.</a:t>
              </a:r>
            </a:p>
          </p:txBody>
        </p:sp>
      </p:grpSp>
    </p:spTree>
    <p:extLst>
      <p:ext uri="{BB962C8B-B14F-4D97-AF65-F5344CB8AC3E}">
        <p14:creationId xmlns:p14="http://schemas.microsoft.com/office/powerpoint/2010/main" val="31577647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AC6AA4DD-786E-4637-973A-EFBE42DF7617}"/>
              </a:ext>
            </a:extLst>
          </p:cNvPr>
          <p:cNvPicPr>
            <a:picLocks noGrp="1" noChangeAspect="1"/>
          </p:cNvPicPr>
          <p:nvPr>
            <p:ph idx="1"/>
          </p:nvPr>
        </p:nvPicPr>
        <p:blipFill>
          <a:blip r:embed="rId2"/>
          <a:stretch>
            <a:fillRect/>
          </a:stretch>
        </p:blipFill>
        <p:spPr>
          <a:xfrm>
            <a:off x="1312345" y="1175802"/>
            <a:ext cx="7972425" cy="3248025"/>
          </a:xfrm>
          <a:prstGeom prst="rect">
            <a:avLst/>
          </a:prstGeom>
        </p:spPr>
      </p:pic>
      <p:grpSp>
        <p:nvGrpSpPr>
          <p:cNvPr id="6" name="Group 5">
            <a:extLst>
              <a:ext uri="{FF2B5EF4-FFF2-40B4-BE49-F238E27FC236}">
                <a16:creationId xmlns:a16="http://schemas.microsoft.com/office/drawing/2014/main" id="{1603BC31-4B52-4C29-80A4-4378A8C60F4A}"/>
              </a:ext>
            </a:extLst>
          </p:cNvPr>
          <p:cNvGrpSpPr/>
          <p:nvPr/>
        </p:nvGrpSpPr>
        <p:grpSpPr>
          <a:xfrm>
            <a:off x="9696450" y="4619625"/>
            <a:ext cx="2342817" cy="2093838"/>
            <a:chOff x="9134142" y="4124325"/>
            <a:chExt cx="2905125" cy="2589138"/>
          </a:xfrm>
        </p:grpSpPr>
        <p:pic>
          <p:nvPicPr>
            <p:cNvPr id="7" name="Picture 6">
              <a:extLst>
                <a:ext uri="{FF2B5EF4-FFF2-40B4-BE49-F238E27FC236}">
                  <a16:creationId xmlns:a16="http://schemas.microsoft.com/office/drawing/2014/main" id="{DE3DCA05-A244-4C37-B6CC-7AFC314F0390}"/>
                </a:ext>
              </a:extLst>
            </p:cNvPr>
            <p:cNvPicPr>
              <a:picLocks noChangeAspect="1"/>
            </p:cNvPicPr>
            <p:nvPr/>
          </p:nvPicPr>
          <p:blipFill>
            <a:blip r:embed="rId3"/>
            <a:stretch>
              <a:fillRect/>
            </a:stretch>
          </p:blipFill>
          <p:spPr>
            <a:xfrm>
              <a:off x="9134142" y="4417938"/>
              <a:ext cx="2905125" cy="2295525"/>
            </a:xfrm>
            <a:prstGeom prst="rect">
              <a:avLst/>
            </a:prstGeom>
          </p:spPr>
        </p:pic>
        <p:sp>
          <p:nvSpPr>
            <p:cNvPr id="8" name="TextBox 7">
              <a:extLst>
                <a:ext uri="{FF2B5EF4-FFF2-40B4-BE49-F238E27FC236}">
                  <a16:creationId xmlns:a16="http://schemas.microsoft.com/office/drawing/2014/main" id="{CC28ADED-88BC-4081-A368-3C847709B32E}"/>
                </a:ext>
              </a:extLst>
            </p:cNvPr>
            <p:cNvSpPr txBox="1"/>
            <p:nvPr/>
          </p:nvSpPr>
          <p:spPr>
            <a:xfrm>
              <a:off x="9353550" y="4124325"/>
              <a:ext cx="531940" cy="369332"/>
            </a:xfrm>
            <a:prstGeom prst="rect">
              <a:avLst/>
            </a:prstGeom>
            <a:noFill/>
          </p:spPr>
          <p:txBody>
            <a:bodyPr wrap="none" rtlCol="0">
              <a:spAutoFit/>
            </a:bodyPr>
            <a:lstStyle/>
            <a:p>
              <a:r>
                <a:rPr lang="en-MY" dirty="0"/>
                <a:t>Ref.</a:t>
              </a:r>
            </a:p>
          </p:txBody>
        </p:sp>
      </p:grpSp>
    </p:spTree>
    <p:extLst>
      <p:ext uri="{BB962C8B-B14F-4D97-AF65-F5344CB8AC3E}">
        <p14:creationId xmlns:p14="http://schemas.microsoft.com/office/powerpoint/2010/main" val="6603241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53818F46-7779-4ABE-BF16-C3F3B10D3529}"/>
              </a:ext>
            </a:extLst>
          </p:cNvPr>
          <p:cNvPicPr>
            <a:picLocks noGrp="1" noChangeAspect="1"/>
          </p:cNvPicPr>
          <p:nvPr>
            <p:ph idx="1"/>
          </p:nvPr>
        </p:nvPicPr>
        <p:blipFill>
          <a:blip r:embed="rId2"/>
          <a:stretch>
            <a:fillRect/>
          </a:stretch>
        </p:blipFill>
        <p:spPr>
          <a:xfrm>
            <a:off x="796999" y="1390650"/>
            <a:ext cx="7924800" cy="2038350"/>
          </a:xfrm>
          <a:prstGeom prst="rect">
            <a:avLst/>
          </a:prstGeom>
        </p:spPr>
      </p:pic>
      <p:sp>
        <p:nvSpPr>
          <p:cNvPr id="8" name="TextBox 7">
            <a:extLst>
              <a:ext uri="{FF2B5EF4-FFF2-40B4-BE49-F238E27FC236}">
                <a16:creationId xmlns:a16="http://schemas.microsoft.com/office/drawing/2014/main" id="{3C6ED71B-7A78-4264-9C28-6A051C51DC55}"/>
              </a:ext>
            </a:extLst>
          </p:cNvPr>
          <p:cNvSpPr txBox="1"/>
          <p:nvPr/>
        </p:nvSpPr>
        <p:spPr>
          <a:xfrm>
            <a:off x="394657" y="4768964"/>
            <a:ext cx="9390263" cy="1200329"/>
          </a:xfrm>
          <a:prstGeom prst="rect">
            <a:avLst/>
          </a:prstGeom>
          <a:noFill/>
        </p:spPr>
        <p:txBody>
          <a:bodyPr wrap="none" rtlCol="0">
            <a:spAutoFit/>
          </a:bodyPr>
          <a:lstStyle/>
          <a:p>
            <a:pPr algn="just"/>
            <a:r>
              <a:rPr lang="en-US" b="1" i="0" dirty="0">
                <a:solidFill>
                  <a:schemeClr val="bg1">
                    <a:lumMod val="65000"/>
                  </a:schemeClr>
                </a:solidFill>
                <a:effectLst/>
                <a:latin typeface="arial" panose="020B0604020202020204" pitchFamily="34" charset="0"/>
              </a:rPr>
              <a:t>Windows Deployment Services(WDS)</a:t>
            </a:r>
            <a:r>
              <a:rPr lang="en-US" b="0" i="0" dirty="0">
                <a:solidFill>
                  <a:schemeClr val="bg1">
                    <a:lumMod val="65000"/>
                  </a:schemeClr>
                </a:solidFill>
                <a:effectLst/>
                <a:latin typeface="arial" panose="020B0604020202020204" pitchFamily="34" charset="0"/>
              </a:rPr>
              <a:t> is a server role that gives administrators the ability</a:t>
            </a:r>
          </a:p>
          <a:p>
            <a:pPr algn="just"/>
            <a:r>
              <a:rPr lang="en-US" b="0" i="0" dirty="0">
                <a:solidFill>
                  <a:schemeClr val="bg1">
                    <a:lumMod val="65000"/>
                  </a:schemeClr>
                </a:solidFill>
                <a:effectLst/>
                <a:latin typeface="arial" panose="020B0604020202020204" pitchFamily="34" charset="0"/>
              </a:rPr>
              <a:t>to deploy Windows operating systems remotely. </a:t>
            </a:r>
          </a:p>
          <a:p>
            <a:pPr algn="just"/>
            <a:r>
              <a:rPr lang="en-US" b="1" i="0" dirty="0">
                <a:solidFill>
                  <a:schemeClr val="bg1">
                    <a:lumMod val="65000"/>
                  </a:schemeClr>
                </a:solidFill>
                <a:effectLst/>
                <a:latin typeface="arial" panose="020B0604020202020204" pitchFamily="34" charset="0"/>
              </a:rPr>
              <a:t>WDS</a:t>
            </a:r>
            <a:r>
              <a:rPr lang="en-US" b="0" i="0" dirty="0">
                <a:solidFill>
                  <a:schemeClr val="bg1">
                    <a:lumMod val="65000"/>
                  </a:schemeClr>
                </a:solidFill>
                <a:effectLst/>
                <a:latin typeface="arial" panose="020B0604020202020204" pitchFamily="34" charset="0"/>
              </a:rPr>
              <a:t> can be used for network-based installations to set up new computers </a:t>
            </a:r>
          </a:p>
          <a:p>
            <a:pPr algn="just"/>
            <a:r>
              <a:rPr lang="en-US" b="0" i="0" dirty="0">
                <a:solidFill>
                  <a:schemeClr val="bg1">
                    <a:lumMod val="65000"/>
                  </a:schemeClr>
                </a:solidFill>
                <a:effectLst/>
                <a:latin typeface="arial" panose="020B0604020202020204" pitchFamily="34" charset="0"/>
              </a:rPr>
              <a:t>so administrators do not have to directly </a:t>
            </a:r>
            <a:r>
              <a:rPr lang="en-US" b="1" i="0" dirty="0">
                <a:solidFill>
                  <a:schemeClr val="bg1">
                    <a:lumMod val="65000"/>
                  </a:schemeClr>
                </a:solidFill>
                <a:effectLst/>
                <a:latin typeface="arial" panose="020B0604020202020204" pitchFamily="34" charset="0"/>
              </a:rPr>
              <a:t>install</a:t>
            </a:r>
            <a:r>
              <a:rPr lang="en-US" b="0" i="0" dirty="0">
                <a:solidFill>
                  <a:schemeClr val="bg1">
                    <a:lumMod val="65000"/>
                  </a:schemeClr>
                </a:solidFill>
                <a:effectLst/>
                <a:latin typeface="arial" panose="020B0604020202020204" pitchFamily="34" charset="0"/>
              </a:rPr>
              <a:t> each operating system (OS).</a:t>
            </a:r>
            <a:endParaRPr lang="en-MY" dirty="0">
              <a:solidFill>
                <a:schemeClr val="bg1">
                  <a:lumMod val="65000"/>
                </a:schemeClr>
              </a:solidFill>
            </a:endParaRPr>
          </a:p>
        </p:txBody>
      </p:sp>
    </p:spTree>
    <p:extLst>
      <p:ext uri="{BB962C8B-B14F-4D97-AF65-F5344CB8AC3E}">
        <p14:creationId xmlns:p14="http://schemas.microsoft.com/office/powerpoint/2010/main" val="1823584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DA918-6F72-49EC-A935-FC4BFC5F72DB}"/>
              </a:ext>
            </a:extLst>
          </p:cNvPr>
          <p:cNvSpPr>
            <a:spLocks noGrp="1"/>
          </p:cNvSpPr>
          <p:nvPr>
            <p:ph type="title"/>
          </p:nvPr>
        </p:nvSpPr>
        <p:spPr/>
        <p:txBody>
          <a:bodyPr/>
          <a:lstStyle/>
          <a:p>
            <a:r>
              <a:rPr lang="en-MY" dirty="0"/>
              <a:t> </a:t>
            </a:r>
          </a:p>
        </p:txBody>
      </p:sp>
      <p:pic>
        <p:nvPicPr>
          <p:cNvPr id="4" name="Content Placeholder 3">
            <a:extLst>
              <a:ext uri="{FF2B5EF4-FFF2-40B4-BE49-F238E27FC236}">
                <a16:creationId xmlns:a16="http://schemas.microsoft.com/office/drawing/2014/main" id="{EB20B585-4F2B-4714-B562-866D7EC6FDB7}"/>
              </a:ext>
            </a:extLst>
          </p:cNvPr>
          <p:cNvPicPr>
            <a:picLocks noGrp="1" noChangeAspect="1"/>
          </p:cNvPicPr>
          <p:nvPr>
            <p:ph idx="1"/>
          </p:nvPr>
        </p:nvPicPr>
        <p:blipFill>
          <a:blip r:embed="rId2"/>
          <a:stretch>
            <a:fillRect/>
          </a:stretch>
        </p:blipFill>
        <p:spPr>
          <a:xfrm>
            <a:off x="838200" y="1690688"/>
            <a:ext cx="8020050" cy="2143125"/>
          </a:xfrm>
          <a:prstGeom prst="rect">
            <a:avLst/>
          </a:prstGeom>
        </p:spPr>
      </p:pic>
      <p:pic>
        <p:nvPicPr>
          <p:cNvPr id="5" name="Picture 4">
            <a:extLst>
              <a:ext uri="{FF2B5EF4-FFF2-40B4-BE49-F238E27FC236}">
                <a16:creationId xmlns:a16="http://schemas.microsoft.com/office/drawing/2014/main" id="{08A8A572-68C6-4F91-8314-AB1BEAFA943E}"/>
              </a:ext>
            </a:extLst>
          </p:cNvPr>
          <p:cNvPicPr>
            <a:picLocks noChangeAspect="1"/>
          </p:cNvPicPr>
          <p:nvPr/>
        </p:nvPicPr>
        <p:blipFill>
          <a:blip r:embed="rId3"/>
          <a:stretch>
            <a:fillRect/>
          </a:stretch>
        </p:blipFill>
        <p:spPr>
          <a:xfrm>
            <a:off x="838200" y="3833813"/>
            <a:ext cx="7600950" cy="762000"/>
          </a:xfrm>
          <a:prstGeom prst="rect">
            <a:avLst/>
          </a:prstGeom>
        </p:spPr>
      </p:pic>
    </p:spTree>
    <p:extLst>
      <p:ext uri="{BB962C8B-B14F-4D97-AF65-F5344CB8AC3E}">
        <p14:creationId xmlns:p14="http://schemas.microsoft.com/office/powerpoint/2010/main" val="224453616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1617</TotalTime>
  <Words>2021</Words>
  <Application>Microsoft Office PowerPoint</Application>
  <PresentationFormat>Widescreen</PresentationFormat>
  <Paragraphs>122</Paragraphs>
  <Slides>35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35</vt:i4>
      </vt:variant>
    </vt:vector>
  </HeadingPairs>
  <TitlesOfParts>
    <vt:vector size="41" baseType="lpstr">
      <vt:lpstr>Arial</vt:lpstr>
      <vt:lpstr>Arial</vt:lpstr>
      <vt:lpstr>Arial Black</vt:lpstr>
      <vt:lpstr>Trebuchet MS</vt:lpstr>
      <vt:lpstr>Wingdings 3</vt:lpstr>
      <vt:lpstr>Facet</vt:lpstr>
      <vt:lpstr>ITT565 Chapter 3 Managing Files Services</vt:lpstr>
      <vt:lpstr>Managing File Services</vt:lpstr>
      <vt:lpstr>Notes on Windows installation </vt:lpstr>
      <vt:lpstr>PowerPoint Presentation</vt:lpstr>
      <vt:lpstr>PowerPoint Presentation</vt:lpstr>
      <vt:lpstr>PowerPoint Presentation</vt:lpstr>
      <vt:lpstr>PowerPoint Presentation</vt:lpstr>
      <vt:lpstr>PowerPoint Presentation</vt:lpstr>
      <vt:lpstr> </vt:lpstr>
      <vt:lpstr>PowerPoint Presentation</vt:lpstr>
      <vt:lpstr>File services (Windows)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Authentication</vt:lpstr>
      <vt:lpstr>PowerPoint Presentation</vt:lpstr>
      <vt:lpstr>Windows Server authentication</vt:lpstr>
      <vt:lpstr>What is file service</vt:lpstr>
      <vt:lpstr>PowerPoint Presentation</vt:lpstr>
      <vt:lpstr>File Server Resource Manager</vt:lpstr>
      <vt:lpstr>File Server Resource Manager Features</vt:lpstr>
      <vt:lpstr>PowerPoint Presentation</vt:lpstr>
      <vt:lpstr>PowerPoint Presentation</vt:lpstr>
      <vt:lpstr>Practical applications</vt:lpstr>
      <vt:lpstr>The 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SITI ARPAH BINTI AHMAD</dc:creator>
  <cp:lastModifiedBy>NOR AZIMAH KHALID</cp:lastModifiedBy>
  <cp:revision>54</cp:revision>
  <dcterms:created xsi:type="dcterms:W3CDTF">2020-09-15T22:46:14Z</dcterms:created>
  <dcterms:modified xsi:type="dcterms:W3CDTF">2022-04-17T15:56:56Z</dcterms:modified>
</cp:coreProperties>
</file>