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98" r:id="rId5"/>
    <p:sldId id="318" r:id="rId6"/>
    <p:sldId id="319" r:id="rId7"/>
    <p:sldId id="320" r:id="rId8"/>
    <p:sldId id="259" r:id="rId9"/>
    <p:sldId id="264" r:id="rId10"/>
    <p:sldId id="260" r:id="rId11"/>
    <p:sldId id="265" r:id="rId12"/>
    <p:sldId id="267" r:id="rId13"/>
    <p:sldId id="268" r:id="rId14"/>
    <p:sldId id="269" r:id="rId15"/>
    <p:sldId id="266" r:id="rId16"/>
    <p:sldId id="285" r:id="rId17"/>
    <p:sldId id="286" r:id="rId18"/>
    <p:sldId id="287" r:id="rId19"/>
    <p:sldId id="289" r:id="rId20"/>
    <p:sldId id="288" r:id="rId21"/>
    <p:sldId id="291" r:id="rId22"/>
    <p:sldId id="292" r:id="rId23"/>
    <p:sldId id="275" r:id="rId24"/>
    <p:sldId id="293" r:id="rId25"/>
    <p:sldId id="273" r:id="rId26"/>
    <p:sldId id="274" r:id="rId27"/>
    <p:sldId id="303" r:id="rId28"/>
    <p:sldId id="321" r:id="rId29"/>
    <p:sldId id="322" r:id="rId30"/>
    <p:sldId id="323" r:id="rId31"/>
    <p:sldId id="324" r:id="rId32"/>
    <p:sldId id="294" r:id="rId33"/>
    <p:sldId id="325" r:id="rId34"/>
    <p:sldId id="309" r:id="rId35"/>
    <p:sldId id="311" r:id="rId36"/>
    <p:sldId id="312" r:id="rId37"/>
    <p:sldId id="295" r:id="rId38"/>
    <p:sldId id="296"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5" d="100"/>
          <a:sy n="55" d="100"/>
        </p:scale>
        <p:origin x="58" y="6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5336147-F38C-40A4-9256-771A4D2F5787}" type="datetimeFigureOut">
              <a:rPr lang="en-MY" smtClean="0"/>
              <a:t>16/3/2023</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DB2658FC-9C6F-4E2F-9115-F8ACF6D9DE07}" type="slidenum">
              <a:rPr lang="en-MY" smtClean="0"/>
              <a:t>‹#›</a:t>
            </a:fld>
            <a:endParaRPr lang="en-MY"/>
          </a:p>
        </p:txBody>
      </p:sp>
    </p:spTree>
    <p:extLst>
      <p:ext uri="{BB962C8B-B14F-4D97-AF65-F5344CB8AC3E}">
        <p14:creationId xmlns:p14="http://schemas.microsoft.com/office/powerpoint/2010/main" val="22390258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336147-F38C-40A4-9256-771A4D2F5787}" type="datetimeFigureOut">
              <a:rPr lang="en-MY" smtClean="0"/>
              <a:t>16/3/2023</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DB2658FC-9C6F-4E2F-9115-F8ACF6D9DE07}" type="slidenum">
              <a:rPr lang="en-MY" smtClean="0"/>
              <a:t>‹#›</a:t>
            </a:fld>
            <a:endParaRPr lang="en-MY"/>
          </a:p>
        </p:txBody>
      </p:sp>
    </p:spTree>
    <p:extLst>
      <p:ext uri="{BB962C8B-B14F-4D97-AF65-F5344CB8AC3E}">
        <p14:creationId xmlns:p14="http://schemas.microsoft.com/office/powerpoint/2010/main" val="30315732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336147-F38C-40A4-9256-771A4D2F5787}" type="datetimeFigureOut">
              <a:rPr lang="en-MY" smtClean="0"/>
              <a:t>16/3/2023</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DB2658FC-9C6F-4E2F-9115-F8ACF6D9DE07}" type="slidenum">
              <a:rPr lang="en-MY" smtClean="0"/>
              <a:t>‹#›</a:t>
            </a:fld>
            <a:endParaRPr lang="en-MY"/>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1058249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336147-F38C-40A4-9256-771A4D2F5787}" type="datetimeFigureOut">
              <a:rPr lang="en-MY" smtClean="0"/>
              <a:t>16/3/2023</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DB2658FC-9C6F-4E2F-9115-F8ACF6D9DE07}" type="slidenum">
              <a:rPr lang="en-MY" smtClean="0"/>
              <a:t>‹#›</a:t>
            </a:fld>
            <a:endParaRPr lang="en-MY"/>
          </a:p>
        </p:txBody>
      </p:sp>
    </p:spTree>
    <p:extLst>
      <p:ext uri="{BB962C8B-B14F-4D97-AF65-F5344CB8AC3E}">
        <p14:creationId xmlns:p14="http://schemas.microsoft.com/office/powerpoint/2010/main" val="20007691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336147-F38C-40A4-9256-771A4D2F5787}" type="datetimeFigureOut">
              <a:rPr lang="en-MY" smtClean="0"/>
              <a:t>16/3/2023</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DB2658FC-9C6F-4E2F-9115-F8ACF6D9DE07}" type="slidenum">
              <a:rPr lang="en-MY" smtClean="0"/>
              <a:t>‹#›</a:t>
            </a:fld>
            <a:endParaRPr lang="en-MY"/>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437256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336147-F38C-40A4-9256-771A4D2F5787}" type="datetimeFigureOut">
              <a:rPr lang="en-MY" smtClean="0"/>
              <a:t>16/3/2023</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DB2658FC-9C6F-4E2F-9115-F8ACF6D9DE07}" type="slidenum">
              <a:rPr lang="en-MY" smtClean="0"/>
              <a:t>‹#›</a:t>
            </a:fld>
            <a:endParaRPr lang="en-MY"/>
          </a:p>
        </p:txBody>
      </p:sp>
    </p:spTree>
    <p:extLst>
      <p:ext uri="{BB962C8B-B14F-4D97-AF65-F5344CB8AC3E}">
        <p14:creationId xmlns:p14="http://schemas.microsoft.com/office/powerpoint/2010/main" val="27310616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336147-F38C-40A4-9256-771A4D2F5787}" type="datetimeFigureOut">
              <a:rPr lang="en-MY" smtClean="0"/>
              <a:t>16/3/2023</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DB2658FC-9C6F-4E2F-9115-F8ACF6D9DE07}" type="slidenum">
              <a:rPr lang="en-MY" smtClean="0"/>
              <a:t>‹#›</a:t>
            </a:fld>
            <a:endParaRPr lang="en-MY"/>
          </a:p>
        </p:txBody>
      </p:sp>
    </p:spTree>
    <p:extLst>
      <p:ext uri="{BB962C8B-B14F-4D97-AF65-F5344CB8AC3E}">
        <p14:creationId xmlns:p14="http://schemas.microsoft.com/office/powerpoint/2010/main" val="36695060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336147-F38C-40A4-9256-771A4D2F5787}" type="datetimeFigureOut">
              <a:rPr lang="en-MY" smtClean="0"/>
              <a:t>16/3/2023</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DB2658FC-9C6F-4E2F-9115-F8ACF6D9DE07}" type="slidenum">
              <a:rPr lang="en-MY" smtClean="0"/>
              <a:t>‹#›</a:t>
            </a:fld>
            <a:endParaRPr lang="en-MY"/>
          </a:p>
        </p:txBody>
      </p:sp>
    </p:spTree>
    <p:extLst>
      <p:ext uri="{BB962C8B-B14F-4D97-AF65-F5344CB8AC3E}">
        <p14:creationId xmlns:p14="http://schemas.microsoft.com/office/powerpoint/2010/main" val="20923454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336147-F38C-40A4-9256-771A4D2F5787}" type="datetimeFigureOut">
              <a:rPr lang="en-MY" smtClean="0"/>
              <a:t>16/3/2023</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DB2658FC-9C6F-4E2F-9115-F8ACF6D9DE07}" type="slidenum">
              <a:rPr lang="en-MY" smtClean="0"/>
              <a:t>‹#›</a:t>
            </a:fld>
            <a:endParaRPr lang="en-MY"/>
          </a:p>
        </p:txBody>
      </p:sp>
    </p:spTree>
    <p:extLst>
      <p:ext uri="{BB962C8B-B14F-4D97-AF65-F5344CB8AC3E}">
        <p14:creationId xmlns:p14="http://schemas.microsoft.com/office/powerpoint/2010/main" val="11442145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336147-F38C-40A4-9256-771A4D2F5787}" type="datetimeFigureOut">
              <a:rPr lang="en-MY" smtClean="0"/>
              <a:t>16/3/2023</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DB2658FC-9C6F-4E2F-9115-F8ACF6D9DE07}" type="slidenum">
              <a:rPr lang="en-MY" smtClean="0"/>
              <a:t>‹#›</a:t>
            </a:fld>
            <a:endParaRPr lang="en-MY"/>
          </a:p>
        </p:txBody>
      </p:sp>
    </p:spTree>
    <p:extLst>
      <p:ext uri="{BB962C8B-B14F-4D97-AF65-F5344CB8AC3E}">
        <p14:creationId xmlns:p14="http://schemas.microsoft.com/office/powerpoint/2010/main" val="2387404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5336147-F38C-40A4-9256-771A4D2F5787}" type="datetimeFigureOut">
              <a:rPr lang="en-MY" smtClean="0"/>
              <a:t>16/3/2023</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DB2658FC-9C6F-4E2F-9115-F8ACF6D9DE07}" type="slidenum">
              <a:rPr lang="en-MY" smtClean="0"/>
              <a:t>‹#›</a:t>
            </a:fld>
            <a:endParaRPr lang="en-MY"/>
          </a:p>
        </p:txBody>
      </p:sp>
    </p:spTree>
    <p:extLst>
      <p:ext uri="{BB962C8B-B14F-4D97-AF65-F5344CB8AC3E}">
        <p14:creationId xmlns:p14="http://schemas.microsoft.com/office/powerpoint/2010/main" val="10755341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5336147-F38C-40A4-9256-771A4D2F5787}" type="datetimeFigureOut">
              <a:rPr lang="en-MY" smtClean="0"/>
              <a:t>16/3/2023</a:t>
            </a:fld>
            <a:endParaRPr lang="en-MY"/>
          </a:p>
        </p:txBody>
      </p:sp>
      <p:sp>
        <p:nvSpPr>
          <p:cNvPr id="8" name="Footer Placeholder 7"/>
          <p:cNvSpPr>
            <a:spLocks noGrp="1"/>
          </p:cNvSpPr>
          <p:nvPr>
            <p:ph type="ftr" sz="quarter" idx="11"/>
          </p:nvPr>
        </p:nvSpPr>
        <p:spPr/>
        <p:txBody>
          <a:bodyPr/>
          <a:lstStyle/>
          <a:p>
            <a:endParaRPr lang="en-MY"/>
          </a:p>
        </p:txBody>
      </p:sp>
      <p:sp>
        <p:nvSpPr>
          <p:cNvPr id="9" name="Slide Number Placeholder 8"/>
          <p:cNvSpPr>
            <a:spLocks noGrp="1"/>
          </p:cNvSpPr>
          <p:nvPr>
            <p:ph type="sldNum" sz="quarter" idx="12"/>
          </p:nvPr>
        </p:nvSpPr>
        <p:spPr/>
        <p:txBody>
          <a:bodyPr/>
          <a:lstStyle/>
          <a:p>
            <a:fld id="{DB2658FC-9C6F-4E2F-9115-F8ACF6D9DE07}" type="slidenum">
              <a:rPr lang="en-MY" smtClean="0"/>
              <a:t>‹#›</a:t>
            </a:fld>
            <a:endParaRPr lang="en-MY"/>
          </a:p>
        </p:txBody>
      </p:sp>
    </p:spTree>
    <p:extLst>
      <p:ext uri="{BB962C8B-B14F-4D97-AF65-F5344CB8AC3E}">
        <p14:creationId xmlns:p14="http://schemas.microsoft.com/office/powerpoint/2010/main" val="5994486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5336147-F38C-40A4-9256-771A4D2F5787}" type="datetimeFigureOut">
              <a:rPr lang="en-MY" smtClean="0"/>
              <a:t>16/3/2023</a:t>
            </a:fld>
            <a:endParaRPr lang="en-MY"/>
          </a:p>
        </p:txBody>
      </p:sp>
      <p:sp>
        <p:nvSpPr>
          <p:cNvPr id="4" name="Footer Placeholder 3"/>
          <p:cNvSpPr>
            <a:spLocks noGrp="1"/>
          </p:cNvSpPr>
          <p:nvPr>
            <p:ph type="ftr" sz="quarter" idx="11"/>
          </p:nvPr>
        </p:nvSpPr>
        <p:spPr/>
        <p:txBody>
          <a:bodyPr/>
          <a:lstStyle/>
          <a:p>
            <a:endParaRPr lang="en-MY"/>
          </a:p>
        </p:txBody>
      </p:sp>
      <p:sp>
        <p:nvSpPr>
          <p:cNvPr id="5" name="Slide Number Placeholder 4"/>
          <p:cNvSpPr>
            <a:spLocks noGrp="1"/>
          </p:cNvSpPr>
          <p:nvPr>
            <p:ph type="sldNum" sz="quarter" idx="12"/>
          </p:nvPr>
        </p:nvSpPr>
        <p:spPr/>
        <p:txBody>
          <a:bodyPr/>
          <a:lstStyle/>
          <a:p>
            <a:fld id="{DB2658FC-9C6F-4E2F-9115-F8ACF6D9DE07}" type="slidenum">
              <a:rPr lang="en-MY" smtClean="0"/>
              <a:t>‹#›</a:t>
            </a:fld>
            <a:endParaRPr lang="en-MY"/>
          </a:p>
        </p:txBody>
      </p:sp>
    </p:spTree>
    <p:extLst>
      <p:ext uri="{BB962C8B-B14F-4D97-AF65-F5344CB8AC3E}">
        <p14:creationId xmlns:p14="http://schemas.microsoft.com/office/powerpoint/2010/main" val="2117383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336147-F38C-40A4-9256-771A4D2F5787}" type="datetimeFigureOut">
              <a:rPr lang="en-MY" smtClean="0"/>
              <a:t>16/3/2023</a:t>
            </a:fld>
            <a:endParaRPr lang="en-MY"/>
          </a:p>
        </p:txBody>
      </p:sp>
      <p:sp>
        <p:nvSpPr>
          <p:cNvPr id="3" name="Footer Placeholder 2"/>
          <p:cNvSpPr>
            <a:spLocks noGrp="1"/>
          </p:cNvSpPr>
          <p:nvPr>
            <p:ph type="ftr" sz="quarter" idx="11"/>
          </p:nvPr>
        </p:nvSpPr>
        <p:spPr/>
        <p:txBody>
          <a:bodyPr/>
          <a:lstStyle/>
          <a:p>
            <a:endParaRPr lang="en-MY"/>
          </a:p>
        </p:txBody>
      </p:sp>
      <p:sp>
        <p:nvSpPr>
          <p:cNvPr id="4" name="Slide Number Placeholder 3"/>
          <p:cNvSpPr>
            <a:spLocks noGrp="1"/>
          </p:cNvSpPr>
          <p:nvPr>
            <p:ph type="sldNum" sz="quarter" idx="12"/>
          </p:nvPr>
        </p:nvSpPr>
        <p:spPr/>
        <p:txBody>
          <a:bodyPr/>
          <a:lstStyle/>
          <a:p>
            <a:fld id="{DB2658FC-9C6F-4E2F-9115-F8ACF6D9DE07}" type="slidenum">
              <a:rPr lang="en-MY" smtClean="0"/>
              <a:t>‹#›</a:t>
            </a:fld>
            <a:endParaRPr lang="en-MY"/>
          </a:p>
        </p:txBody>
      </p:sp>
    </p:spTree>
    <p:extLst>
      <p:ext uri="{BB962C8B-B14F-4D97-AF65-F5344CB8AC3E}">
        <p14:creationId xmlns:p14="http://schemas.microsoft.com/office/powerpoint/2010/main" val="41597701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5336147-F38C-40A4-9256-771A4D2F5787}" type="datetimeFigureOut">
              <a:rPr lang="en-MY" smtClean="0"/>
              <a:t>16/3/2023</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DB2658FC-9C6F-4E2F-9115-F8ACF6D9DE07}" type="slidenum">
              <a:rPr lang="en-MY" smtClean="0"/>
              <a:t>‹#›</a:t>
            </a:fld>
            <a:endParaRPr lang="en-MY"/>
          </a:p>
        </p:txBody>
      </p:sp>
    </p:spTree>
    <p:extLst>
      <p:ext uri="{BB962C8B-B14F-4D97-AF65-F5344CB8AC3E}">
        <p14:creationId xmlns:p14="http://schemas.microsoft.com/office/powerpoint/2010/main" val="3011247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5336147-F38C-40A4-9256-771A4D2F5787}" type="datetimeFigureOut">
              <a:rPr lang="en-MY" smtClean="0"/>
              <a:t>16/3/2023</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DB2658FC-9C6F-4E2F-9115-F8ACF6D9DE07}" type="slidenum">
              <a:rPr lang="en-MY" smtClean="0"/>
              <a:t>‹#›</a:t>
            </a:fld>
            <a:endParaRPr lang="en-MY"/>
          </a:p>
        </p:txBody>
      </p:sp>
    </p:spTree>
    <p:extLst>
      <p:ext uri="{BB962C8B-B14F-4D97-AF65-F5344CB8AC3E}">
        <p14:creationId xmlns:p14="http://schemas.microsoft.com/office/powerpoint/2010/main" val="305680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5336147-F38C-40A4-9256-771A4D2F5787}" type="datetimeFigureOut">
              <a:rPr lang="en-MY" smtClean="0"/>
              <a:t>16/3/2023</a:t>
            </a:fld>
            <a:endParaRPr lang="en-MY"/>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MY"/>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B2658FC-9C6F-4E2F-9115-F8ACF6D9DE07}" type="slidenum">
              <a:rPr lang="en-MY" smtClean="0"/>
              <a:t>‹#›</a:t>
            </a:fld>
            <a:endParaRPr lang="en-MY"/>
          </a:p>
        </p:txBody>
      </p:sp>
    </p:spTree>
    <p:extLst>
      <p:ext uri="{BB962C8B-B14F-4D97-AF65-F5344CB8AC3E}">
        <p14:creationId xmlns:p14="http://schemas.microsoft.com/office/powerpoint/2010/main" val="35599334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en.wikipedia.org/wiki/Malware" TargetMode="External"/><Relationship Id="rId3" Type="http://schemas.openxmlformats.org/officeDocument/2006/relationships/hyperlink" Target="http://opendns.com/" TargetMode="External"/><Relationship Id="rId7" Type="http://schemas.openxmlformats.org/officeDocument/2006/relationships/hyperlink" Target="https://en.wikipedia.org/wiki/Cloud_computing_security" TargetMode="External"/><Relationship Id="rId2" Type="http://schemas.openxmlformats.org/officeDocument/2006/relationships/hyperlink" Target="https://pcsupport.about.com/od/tipstricks/a/free-public-dns-servers.htm" TargetMode="External"/><Relationship Id="rId1" Type="http://schemas.openxmlformats.org/officeDocument/2006/relationships/slideLayout" Target="../slideLayouts/slideLayout2.xml"/><Relationship Id="rId6" Type="http://schemas.openxmlformats.org/officeDocument/2006/relationships/hyperlink" Target="https://en.wikipedia.org/wiki/Content_filtering" TargetMode="External"/><Relationship Id="rId5" Type="http://schemas.openxmlformats.org/officeDocument/2006/relationships/hyperlink" Target="https://en.wikipedia.org/wiki/Phishing" TargetMode="External"/><Relationship Id="rId4" Type="http://schemas.openxmlformats.org/officeDocument/2006/relationships/hyperlink" Target="https://en.wikipedia.org/wiki/Domain_Name_System" TargetMode="External"/><Relationship Id="rId9" Type="http://schemas.openxmlformats.org/officeDocument/2006/relationships/hyperlink" Target="https://developers.google.com/speed/public-dns/"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youtube.com/watch?v=JIwi6ii-rzI" TargetMode="Externa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oleObject" Target="../embeddings/oleObject2.bin"/><Relationship Id="rId1" Type="http://schemas.openxmlformats.org/officeDocument/2006/relationships/slideLayout" Target="../slideLayouts/slideLayout2.xml"/><Relationship Id="rId4" Type="http://schemas.openxmlformats.org/officeDocument/2006/relationships/oleObject" Target="../embeddings/oleObject3.bin"/></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oleObject" Target="../embeddings/oleObject5.bin"/><Relationship Id="rId4" Type="http://schemas.openxmlformats.org/officeDocument/2006/relationships/image" Target="../media/image11.w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www.google.com/"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www.google.com/" TargetMode="External"/><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www.google.com/" TargetMode="External"/><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www.youtube.com/watch?v=ghWBAGZxd2s" TargetMode="External"/><Relationship Id="rId2" Type="http://schemas.openxmlformats.org/officeDocument/2006/relationships/hyperlink" Target="https://www.youtube.com/watch?v=PS0UppB3-fg"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oleObject" Target="../embeddings/oleObject6.bin"/><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oleObject" Target="../embeddings/oleObject7.bin"/><Relationship Id="rId1" Type="http://schemas.openxmlformats.org/officeDocument/2006/relationships/slideLayout" Target="../slideLayouts/slideLayout2.xml"/><Relationship Id="rId5" Type="http://schemas.openxmlformats.org/officeDocument/2006/relationships/image" Target="../media/image19.wmf"/><Relationship Id="rId4" Type="http://schemas.openxmlformats.org/officeDocument/2006/relationships/oleObject" Target="../embeddings/oleObject8.bin"/></Relationships>
</file>

<file path=ppt/slides/_rels/slide35.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oleObject" Target="../embeddings/oleObject9.bin"/><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computers.tutsplus.com/tutorials/how-to-change-your-dns-for-safer-faster-browsing--mac-61232" TargetMode="External"/><Relationship Id="rId2" Type="http://schemas.openxmlformats.org/officeDocument/2006/relationships/hyperlink" Target="https://www.slideserve.com/zavad/module-2-2-domain-name-system-powerpoint-ppt-presentation"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8529B-50BF-460A-91DA-7FC5E9EB14B9}"/>
              </a:ext>
            </a:extLst>
          </p:cNvPr>
          <p:cNvSpPr>
            <a:spLocks noGrp="1"/>
          </p:cNvSpPr>
          <p:nvPr>
            <p:ph type="ctrTitle"/>
          </p:nvPr>
        </p:nvSpPr>
        <p:spPr>
          <a:xfrm>
            <a:off x="1654849" y="3429000"/>
            <a:ext cx="7766936" cy="1646302"/>
          </a:xfrm>
        </p:spPr>
        <p:txBody>
          <a:bodyPr>
            <a:normAutofit fontScale="90000"/>
          </a:bodyPr>
          <a:lstStyle/>
          <a:p>
            <a:pPr algn="ctr"/>
            <a:r>
              <a:rPr lang="en-US" dirty="0">
                <a:solidFill>
                  <a:schemeClr val="tx1"/>
                </a:solidFill>
                <a:latin typeface="Arial Black" panose="020B0A04020102020204" pitchFamily="34" charset="0"/>
              </a:rPr>
              <a:t>ITT565</a:t>
            </a:r>
            <a:br>
              <a:rPr lang="en-US" dirty="0">
                <a:solidFill>
                  <a:schemeClr val="tx1"/>
                </a:solidFill>
                <a:latin typeface="Arial Black" panose="020B0A04020102020204" pitchFamily="34" charset="0"/>
              </a:rPr>
            </a:br>
            <a:r>
              <a:rPr lang="en-US" dirty="0">
                <a:solidFill>
                  <a:schemeClr val="tx1"/>
                </a:solidFill>
                <a:latin typeface="Arial Black" panose="020B0A04020102020204" pitchFamily="34" charset="0"/>
              </a:rPr>
              <a:t>Chapter 4</a:t>
            </a:r>
            <a:br>
              <a:rPr lang="en-US" dirty="0">
                <a:solidFill>
                  <a:schemeClr val="tx1"/>
                </a:solidFill>
                <a:latin typeface="Arial Black" panose="020B0A04020102020204" pitchFamily="34" charset="0"/>
              </a:rPr>
            </a:br>
            <a:r>
              <a:rPr lang="en-US" dirty="0">
                <a:solidFill>
                  <a:schemeClr val="tx1"/>
                </a:solidFill>
                <a:latin typeface="Arial Black" panose="020B0A04020102020204" pitchFamily="34" charset="0"/>
              </a:rPr>
              <a:t>Domain Name System (DNS)</a:t>
            </a:r>
            <a:endParaRPr lang="en-MY" dirty="0">
              <a:solidFill>
                <a:schemeClr val="tx1"/>
              </a:solidFill>
              <a:latin typeface="Arial Black" panose="020B0A04020102020204" pitchFamily="34" charset="0"/>
            </a:endParaRPr>
          </a:p>
        </p:txBody>
      </p:sp>
    </p:spTree>
    <p:extLst>
      <p:ext uri="{BB962C8B-B14F-4D97-AF65-F5344CB8AC3E}">
        <p14:creationId xmlns:p14="http://schemas.microsoft.com/office/powerpoint/2010/main" val="3213859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23BA2E-8B24-42EA-8BD2-36764B57C0F4}"/>
              </a:ext>
            </a:extLst>
          </p:cNvPr>
          <p:cNvSpPr>
            <a:spLocks noGrp="1"/>
          </p:cNvSpPr>
          <p:nvPr>
            <p:ph idx="1"/>
          </p:nvPr>
        </p:nvSpPr>
        <p:spPr>
          <a:xfrm>
            <a:off x="829051" y="228600"/>
            <a:ext cx="9310539" cy="4944629"/>
          </a:xfrm>
        </p:spPr>
        <p:txBody>
          <a:bodyPr>
            <a:noAutofit/>
          </a:bodyPr>
          <a:lstStyle/>
          <a:p>
            <a:pPr algn="l">
              <a:lnSpc>
                <a:spcPct val="170000"/>
              </a:lnSpc>
              <a:spcBef>
                <a:spcPts val="0"/>
              </a:spcBef>
            </a:pPr>
            <a:r>
              <a:rPr lang="en-US" sz="1600" b="1" i="0" dirty="0">
                <a:solidFill>
                  <a:schemeClr val="tx1">
                    <a:lumMod val="50000"/>
                    <a:lumOff val="50000"/>
                  </a:schemeClr>
                </a:solidFill>
                <a:effectLst/>
                <a:latin typeface="Arial Black" panose="020B0A04020102020204" pitchFamily="34" charset="0"/>
              </a:rPr>
              <a:t>Public DNS Servers</a:t>
            </a:r>
          </a:p>
          <a:p>
            <a:pPr lvl="1">
              <a:lnSpc>
                <a:spcPct val="170000"/>
              </a:lnSpc>
              <a:spcBef>
                <a:spcPts val="0"/>
              </a:spcBef>
            </a:pPr>
            <a:r>
              <a:rPr lang="en-US" sz="1400" b="0" i="0" dirty="0">
                <a:solidFill>
                  <a:schemeClr val="tx1">
                    <a:lumMod val="50000"/>
                    <a:lumOff val="50000"/>
                  </a:schemeClr>
                </a:solidFill>
                <a:effectLst/>
                <a:latin typeface="Arial Black" panose="020B0A04020102020204" pitchFamily="34" charset="0"/>
              </a:rPr>
              <a:t>Your home router is likely set by default to use your ISP’s DNS servers, which may or may not be very reliable. </a:t>
            </a:r>
          </a:p>
          <a:p>
            <a:pPr algn="l">
              <a:lnSpc>
                <a:spcPct val="170000"/>
              </a:lnSpc>
              <a:spcBef>
                <a:spcPts val="0"/>
              </a:spcBef>
            </a:pPr>
            <a:r>
              <a:rPr lang="en-US" sz="1600" b="0" i="0" dirty="0">
                <a:solidFill>
                  <a:schemeClr val="tx1">
                    <a:lumMod val="50000"/>
                    <a:lumOff val="50000"/>
                  </a:schemeClr>
                </a:solidFill>
                <a:effectLst/>
                <a:latin typeface="Arial Black" panose="020B0A04020102020204" pitchFamily="34" charset="0"/>
              </a:rPr>
              <a:t>There are a number of </a:t>
            </a:r>
            <a:r>
              <a:rPr lang="en-US" sz="1600" b="0" i="0" u="none" strike="noStrike" dirty="0">
                <a:solidFill>
                  <a:schemeClr val="tx1">
                    <a:lumMod val="50000"/>
                    <a:lumOff val="50000"/>
                  </a:schemeClr>
                </a:solidFill>
                <a:effectLst/>
                <a:latin typeface="Arial Black" panose="020B0A04020102020204" pitchFamily="34" charset="0"/>
                <a:hlinkClick r:id="rId2">
                  <a:extLst>
                    <a:ext uri="{A12FA001-AC4F-418D-AE19-62706E023703}">
                      <ahyp:hlinkClr xmlns:ahyp="http://schemas.microsoft.com/office/drawing/2018/hyperlinkcolor" val="tx"/>
                    </a:ext>
                  </a:extLst>
                </a:hlinkClick>
              </a:rPr>
              <a:t>third-party DNS servers</a:t>
            </a:r>
            <a:r>
              <a:rPr lang="en-US" sz="1600" b="0" i="0" dirty="0">
                <a:solidFill>
                  <a:schemeClr val="tx1">
                    <a:lumMod val="50000"/>
                    <a:lumOff val="50000"/>
                  </a:schemeClr>
                </a:solidFill>
                <a:effectLst/>
                <a:latin typeface="Arial Black" panose="020B0A04020102020204" pitchFamily="34" charset="0"/>
              </a:rPr>
              <a:t> available as well. </a:t>
            </a:r>
          </a:p>
          <a:p>
            <a:pPr lvl="1">
              <a:lnSpc>
                <a:spcPct val="170000"/>
              </a:lnSpc>
              <a:spcBef>
                <a:spcPts val="0"/>
              </a:spcBef>
            </a:pPr>
            <a:r>
              <a:rPr lang="en-US" b="0" i="0" u="none" strike="noStrike" dirty="0">
                <a:solidFill>
                  <a:schemeClr val="tx1">
                    <a:lumMod val="50000"/>
                    <a:lumOff val="50000"/>
                  </a:schemeClr>
                </a:solidFill>
                <a:effectLst/>
                <a:latin typeface="Arial Black" panose="020B0A04020102020204" pitchFamily="34" charset="0"/>
                <a:hlinkClick r:id="rId3">
                  <a:extLst>
                    <a:ext uri="{A12FA001-AC4F-418D-AE19-62706E023703}">
                      <ahyp:hlinkClr xmlns:ahyp="http://schemas.microsoft.com/office/drawing/2018/hyperlinkcolor" val="tx"/>
                    </a:ext>
                  </a:extLst>
                </a:hlinkClick>
              </a:rPr>
              <a:t>OpenDNS</a:t>
            </a:r>
            <a:r>
              <a:rPr lang="en-US" b="0" i="0" dirty="0">
                <a:solidFill>
                  <a:schemeClr val="tx1">
                    <a:lumMod val="50000"/>
                    <a:lumOff val="50000"/>
                  </a:schemeClr>
                </a:solidFill>
                <a:effectLst/>
                <a:latin typeface="Arial Black" panose="020B0A04020102020204" pitchFamily="34" charset="0"/>
              </a:rPr>
              <a:t> (208.67.220.220 and 208.67.222.222) </a:t>
            </a:r>
          </a:p>
          <a:p>
            <a:pPr lvl="2" algn="just">
              <a:lnSpc>
                <a:spcPct val="170000"/>
              </a:lnSpc>
              <a:spcBef>
                <a:spcPts val="0"/>
              </a:spcBef>
            </a:pPr>
            <a:r>
              <a:rPr lang="en-US" sz="1200" b="1" i="0" dirty="0">
                <a:solidFill>
                  <a:srgbClr val="202122"/>
                </a:solidFill>
                <a:effectLst/>
                <a:latin typeface="Arial Black" panose="020B0A04020102020204" pitchFamily="34" charset="0"/>
              </a:rPr>
              <a:t>OpenDNS</a:t>
            </a:r>
            <a:r>
              <a:rPr lang="en-US" sz="1200" b="0" i="0" dirty="0">
                <a:solidFill>
                  <a:srgbClr val="202122"/>
                </a:solidFill>
                <a:effectLst/>
                <a:latin typeface="Arial Black" panose="020B0A04020102020204" pitchFamily="34" charset="0"/>
              </a:rPr>
              <a:t> is an American company providing </a:t>
            </a:r>
            <a:r>
              <a:rPr lang="en-US" sz="1200" b="0" i="0" u="none" strike="noStrike" dirty="0">
                <a:solidFill>
                  <a:srgbClr val="0645AD"/>
                </a:solidFill>
                <a:effectLst/>
                <a:latin typeface="Arial Black" panose="020B0A04020102020204" pitchFamily="34" charset="0"/>
                <a:hlinkClick r:id="rId4" tooltip="Domain Name System"/>
              </a:rPr>
              <a:t>Domain Name System</a:t>
            </a:r>
            <a:r>
              <a:rPr lang="en-US" sz="1200" b="0" i="0" dirty="0">
                <a:solidFill>
                  <a:srgbClr val="202122"/>
                </a:solidFill>
                <a:effectLst/>
                <a:latin typeface="Arial Black" panose="020B0A04020102020204" pitchFamily="34" charset="0"/>
              </a:rPr>
              <a:t> (DNS) resolution services—with features such as </a:t>
            </a:r>
            <a:r>
              <a:rPr lang="en-US" sz="1200" b="0" i="0" u="none" strike="noStrike" dirty="0">
                <a:solidFill>
                  <a:srgbClr val="0645AD"/>
                </a:solidFill>
                <a:effectLst/>
                <a:latin typeface="Arial Black" panose="020B0A04020102020204" pitchFamily="34" charset="0"/>
                <a:hlinkClick r:id="rId5" tooltip="Phishing"/>
              </a:rPr>
              <a:t>phishing</a:t>
            </a:r>
            <a:r>
              <a:rPr lang="en-US" sz="1200" b="0" i="0" dirty="0">
                <a:solidFill>
                  <a:srgbClr val="202122"/>
                </a:solidFill>
                <a:effectLst/>
                <a:latin typeface="Arial Black" panose="020B0A04020102020204" pitchFamily="34" charset="0"/>
              </a:rPr>
              <a:t> protection, optional </a:t>
            </a:r>
            <a:r>
              <a:rPr lang="en-US" sz="1200" b="0" i="0" u="none" strike="noStrike" dirty="0">
                <a:solidFill>
                  <a:srgbClr val="0645AD"/>
                </a:solidFill>
                <a:effectLst/>
                <a:latin typeface="Arial Black" panose="020B0A04020102020204" pitchFamily="34" charset="0"/>
                <a:hlinkClick r:id="rId6" tooltip="Content filtering"/>
              </a:rPr>
              <a:t>content filtering</a:t>
            </a:r>
            <a:r>
              <a:rPr lang="en-US" sz="1200" b="0" i="0" dirty="0">
                <a:solidFill>
                  <a:srgbClr val="202122"/>
                </a:solidFill>
                <a:effectLst/>
                <a:latin typeface="Arial Black" panose="020B0A04020102020204" pitchFamily="34" charset="0"/>
              </a:rPr>
              <a:t>, and DNS lookup in its DNS servers—and a </a:t>
            </a:r>
            <a:r>
              <a:rPr lang="en-US" sz="1200" b="0" i="0" u="none" strike="noStrike" dirty="0">
                <a:solidFill>
                  <a:srgbClr val="0645AD"/>
                </a:solidFill>
                <a:effectLst/>
                <a:latin typeface="Arial Black" panose="020B0A04020102020204" pitchFamily="34" charset="0"/>
                <a:hlinkClick r:id="rId7" tooltip="Cloud computing security"/>
              </a:rPr>
              <a:t>cloud computing security</a:t>
            </a:r>
            <a:r>
              <a:rPr lang="en-US" sz="1200" b="0" i="0" dirty="0">
                <a:solidFill>
                  <a:srgbClr val="202122"/>
                </a:solidFill>
                <a:effectLst/>
                <a:latin typeface="Arial Black" panose="020B0A04020102020204" pitchFamily="34" charset="0"/>
              </a:rPr>
              <a:t> product suite, Umbrella, designed to protect enterprise customers from </a:t>
            </a:r>
            <a:r>
              <a:rPr lang="en-US" sz="1200" b="0" i="0" u="none" strike="noStrike" dirty="0">
                <a:solidFill>
                  <a:srgbClr val="0645AD"/>
                </a:solidFill>
                <a:effectLst/>
                <a:latin typeface="Arial Black" panose="020B0A04020102020204" pitchFamily="34" charset="0"/>
                <a:hlinkClick r:id="rId8" tooltip="Malware"/>
              </a:rPr>
              <a:t>malware</a:t>
            </a:r>
            <a:r>
              <a:rPr lang="en-US" sz="1200" b="0" i="0" dirty="0">
                <a:solidFill>
                  <a:srgbClr val="202122"/>
                </a:solidFill>
                <a:effectLst/>
                <a:latin typeface="Arial Black" panose="020B0A04020102020204" pitchFamily="34" charset="0"/>
              </a:rPr>
              <a:t>, botnets, phishing, and targeted online attacks.</a:t>
            </a:r>
            <a:endParaRPr lang="en-US" sz="1200" b="0" i="0" dirty="0">
              <a:solidFill>
                <a:schemeClr val="tx1">
                  <a:lumMod val="50000"/>
                  <a:lumOff val="50000"/>
                </a:schemeClr>
              </a:solidFill>
              <a:effectLst/>
              <a:latin typeface="Arial Black" panose="020B0A04020102020204" pitchFamily="34" charset="0"/>
            </a:endParaRPr>
          </a:p>
          <a:p>
            <a:pPr lvl="1">
              <a:lnSpc>
                <a:spcPct val="170000"/>
              </a:lnSpc>
              <a:spcBef>
                <a:spcPts val="0"/>
              </a:spcBef>
            </a:pPr>
            <a:r>
              <a:rPr lang="en-US" b="0" i="0" u="none" strike="noStrike" dirty="0">
                <a:solidFill>
                  <a:schemeClr val="tx1">
                    <a:lumMod val="50000"/>
                    <a:lumOff val="50000"/>
                  </a:schemeClr>
                </a:solidFill>
                <a:effectLst/>
                <a:latin typeface="Arial Black" panose="020B0A04020102020204" pitchFamily="34" charset="0"/>
                <a:hlinkClick r:id="rId9">
                  <a:extLst>
                    <a:ext uri="{A12FA001-AC4F-418D-AE19-62706E023703}">
                      <ahyp:hlinkClr xmlns:ahyp="http://schemas.microsoft.com/office/drawing/2018/hyperlinkcolor" val="tx"/>
                    </a:ext>
                  </a:extLst>
                </a:hlinkClick>
              </a:rPr>
              <a:t>Google Public DNS</a:t>
            </a:r>
            <a:r>
              <a:rPr lang="en-US" b="0" i="0" dirty="0">
                <a:solidFill>
                  <a:schemeClr val="tx1">
                    <a:lumMod val="50000"/>
                    <a:lumOff val="50000"/>
                  </a:schemeClr>
                </a:solidFill>
                <a:effectLst/>
                <a:latin typeface="Arial Black" panose="020B0A04020102020204" pitchFamily="34" charset="0"/>
              </a:rPr>
              <a:t> (8.8.8.8 and 8.8.4.4).</a:t>
            </a:r>
          </a:p>
          <a:p>
            <a:pPr lvl="2">
              <a:lnSpc>
                <a:spcPct val="170000"/>
              </a:lnSpc>
              <a:spcBef>
                <a:spcPts val="0"/>
              </a:spcBef>
            </a:pPr>
            <a:r>
              <a:rPr lang="en-US" sz="1200" b="0" i="0" dirty="0">
                <a:solidFill>
                  <a:srgbClr val="666666"/>
                </a:solidFill>
                <a:effectLst/>
                <a:latin typeface="Arial Black" panose="020B0A04020102020204" pitchFamily="34" charset="0"/>
              </a:rPr>
              <a:t>Google Public DNS is a Domain Name System service offered to Internet users worldwide by Google. It functions as a recursive name server. Google Public DNS was announced on 3 December 2009, in an effort described as "making the web faster and more secure". As of 2018, it is the largest public DNS service in the world, handling over a trillion queries per day.</a:t>
            </a:r>
            <a:endParaRPr lang="en-US" sz="1200" b="0" i="0" dirty="0">
              <a:solidFill>
                <a:schemeClr val="tx1">
                  <a:lumMod val="50000"/>
                  <a:lumOff val="50000"/>
                </a:schemeClr>
              </a:solidFill>
              <a:effectLst/>
              <a:latin typeface="Arial Black" panose="020B0A04020102020204" pitchFamily="34" charset="0"/>
            </a:endParaRPr>
          </a:p>
          <a:p>
            <a:pPr algn="l">
              <a:lnSpc>
                <a:spcPct val="170000"/>
              </a:lnSpc>
              <a:spcBef>
                <a:spcPts val="0"/>
              </a:spcBef>
            </a:pPr>
            <a:r>
              <a:rPr lang="en-US" sz="1600" b="0" i="0" dirty="0">
                <a:solidFill>
                  <a:schemeClr val="tx1">
                    <a:lumMod val="50000"/>
                    <a:lumOff val="50000"/>
                  </a:schemeClr>
                </a:solidFill>
                <a:effectLst/>
                <a:latin typeface="Arial Black" panose="020B0A04020102020204" pitchFamily="34" charset="0"/>
              </a:rPr>
              <a:t>Every major DNS service has at least primary and secondary servers to ensure that requests will always be answered. When changing DNS server settings, you’ll want to make sure that you specify at least two servers, although you can include more if you want.</a:t>
            </a:r>
          </a:p>
          <a:p>
            <a:endParaRPr lang="en-MY" sz="1600" dirty="0">
              <a:solidFill>
                <a:schemeClr val="tx1">
                  <a:lumMod val="50000"/>
                  <a:lumOff val="50000"/>
                </a:schemeClr>
              </a:solidFill>
              <a:latin typeface="Arial Black" panose="020B0A04020102020204" pitchFamily="34" charset="0"/>
            </a:endParaRPr>
          </a:p>
        </p:txBody>
      </p:sp>
      <p:sp>
        <p:nvSpPr>
          <p:cNvPr id="5" name="Rectangle 1">
            <a:extLst>
              <a:ext uri="{FF2B5EF4-FFF2-40B4-BE49-F238E27FC236}">
                <a16:creationId xmlns:a16="http://schemas.microsoft.com/office/drawing/2014/main" id="{165FC19A-497E-4374-BB5C-3E50D4FB3A48}"/>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212529"/>
                </a:solidFill>
                <a:effectLst/>
                <a:latin typeface="SFMono-Regular"/>
              </a:rPr>
              <a:t>apt-get install dnsutils</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232426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C1B7E-EBB4-4265-A6CC-B417FFCEA22A}"/>
              </a:ext>
            </a:extLst>
          </p:cNvPr>
          <p:cNvSpPr>
            <a:spLocks noGrp="1"/>
          </p:cNvSpPr>
          <p:nvPr>
            <p:ph type="title"/>
          </p:nvPr>
        </p:nvSpPr>
        <p:spPr/>
        <p:txBody>
          <a:bodyPr/>
          <a:lstStyle/>
          <a:p>
            <a:r>
              <a:rPr lang="en-US" b="1" dirty="0">
                <a:solidFill>
                  <a:schemeClr val="tx1"/>
                </a:solidFill>
                <a:latin typeface="Arial Black" panose="020B0A04020102020204" pitchFamily="34" charset="0"/>
              </a:rPr>
              <a:t>More about DNS</a:t>
            </a:r>
            <a:endParaRPr lang="en-MY" b="1" dirty="0">
              <a:solidFill>
                <a:schemeClr val="tx1"/>
              </a:solidFill>
              <a:latin typeface="Arial Black" panose="020B0A04020102020204" pitchFamily="34" charset="0"/>
            </a:endParaRPr>
          </a:p>
        </p:txBody>
      </p:sp>
      <p:sp>
        <p:nvSpPr>
          <p:cNvPr id="3" name="Content Placeholder 2">
            <a:extLst>
              <a:ext uri="{FF2B5EF4-FFF2-40B4-BE49-F238E27FC236}">
                <a16:creationId xmlns:a16="http://schemas.microsoft.com/office/drawing/2014/main" id="{2E178D49-98FF-4B9E-AB3E-647632DAEFA7}"/>
              </a:ext>
            </a:extLst>
          </p:cNvPr>
          <p:cNvSpPr>
            <a:spLocks noGrp="1"/>
          </p:cNvSpPr>
          <p:nvPr>
            <p:ph idx="1"/>
          </p:nvPr>
        </p:nvSpPr>
        <p:spPr>
          <a:xfrm>
            <a:off x="677334" y="1809607"/>
            <a:ext cx="8596668" cy="3880773"/>
          </a:xfrm>
        </p:spPr>
        <p:txBody>
          <a:bodyPr>
            <a:normAutofit/>
          </a:bodyPr>
          <a:lstStyle/>
          <a:p>
            <a:r>
              <a:rPr lang="en-US" altLang="en-US" dirty="0">
                <a:solidFill>
                  <a:schemeClr val="tx1">
                    <a:lumMod val="50000"/>
                    <a:lumOff val="50000"/>
                  </a:schemeClr>
                </a:solidFill>
                <a:latin typeface="Arial Black" panose="020B0A04020102020204" pitchFamily="34" charset="0"/>
              </a:rPr>
              <a:t>IP assigns 32-bit addresses to hosts (interfaces) </a:t>
            </a:r>
          </a:p>
          <a:p>
            <a:pPr lvl="1"/>
            <a:r>
              <a:rPr lang="en-US" altLang="en-US" dirty="0">
                <a:solidFill>
                  <a:schemeClr val="tx1">
                    <a:lumMod val="50000"/>
                    <a:lumOff val="50000"/>
                  </a:schemeClr>
                </a:solidFill>
                <a:latin typeface="Arial Black" panose="020B0A04020102020204" pitchFamily="34" charset="0"/>
              </a:rPr>
              <a:t>Binary addresses easy for computers to manage </a:t>
            </a:r>
          </a:p>
          <a:p>
            <a:pPr lvl="1"/>
            <a:r>
              <a:rPr lang="en-US" altLang="en-US" dirty="0">
                <a:solidFill>
                  <a:schemeClr val="tx1">
                    <a:lumMod val="50000"/>
                    <a:lumOff val="50000"/>
                  </a:schemeClr>
                </a:solidFill>
                <a:latin typeface="Arial Black" panose="020B0A04020102020204" pitchFamily="34" charset="0"/>
              </a:rPr>
              <a:t>All applications use IP addresses through the TCP/IP protocol software </a:t>
            </a:r>
          </a:p>
          <a:p>
            <a:pPr lvl="1"/>
            <a:r>
              <a:rPr lang="en-US" altLang="en-US" dirty="0">
                <a:solidFill>
                  <a:schemeClr val="tx1">
                    <a:lumMod val="50000"/>
                    <a:lumOff val="50000"/>
                  </a:schemeClr>
                </a:solidFill>
                <a:latin typeface="Arial Black" panose="020B0A04020102020204" pitchFamily="34" charset="0"/>
              </a:rPr>
              <a:t>Difficult for humans to remember: </a:t>
            </a:r>
          </a:p>
          <a:p>
            <a:pPr>
              <a:buFontTx/>
              <a:buNone/>
            </a:pPr>
            <a:r>
              <a:rPr lang="en-US" altLang="en-US" dirty="0">
                <a:solidFill>
                  <a:schemeClr val="tx1">
                    <a:lumMod val="50000"/>
                    <a:lumOff val="50000"/>
                  </a:schemeClr>
                </a:solidFill>
                <a:latin typeface="Arial Black" panose="020B0A04020102020204" pitchFamily="34" charset="0"/>
              </a:rPr>
              <a:t>                             % telnet 134.82.11.70</a:t>
            </a:r>
          </a:p>
          <a:p>
            <a:endParaRPr lang="en-US" altLang="en-US" dirty="0">
              <a:solidFill>
                <a:schemeClr val="tx1">
                  <a:lumMod val="50000"/>
                  <a:lumOff val="50000"/>
                </a:schemeClr>
              </a:solidFill>
              <a:latin typeface="Arial Black" panose="020B0A04020102020204" pitchFamily="34" charset="0"/>
            </a:endParaRPr>
          </a:p>
          <a:p>
            <a:r>
              <a:rPr lang="en-US" altLang="en-US" dirty="0">
                <a:solidFill>
                  <a:schemeClr val="tx1">
                    <a:lumMod val="50000"/>
                    <a:lumOff val="50000"/>
                  </a:schemeClr>
                </a:solidFill>
                <a:latin typeface="Arial Black" panose="020B0A04020102020204" pitchFamily="34" charset="0"/>
              </a:rPr>
              <a:t>The Domain Name System (DNS) provides translation between symbolic names and IP addresses </a:t>
            </a:r>
          </a:p>
          <a:p>
            <a:r>
              <a:rPr lang="en-US" altLang="en-US" dirty="0">
                <a:solidFill>
                  <a:schemeClr val="tx1">
                    <a:lumMod val="50000"/>
                    <a:lumOff val="50000"/>
                  </a:schemeClr>
                </a:solidFill>
                <a:latin typeface="Arial Black" panose="020B0A04020102020204" pitchFamily="34" charset="0"/>
              </a:rPr>
              <a:t>DNS runs over UDP and uses </a:t>
            </a:r>
            <a:r>
              <a:rPr lang="en-US" altLang="en-US" dirty="0">
                <a:solidFill>
                  <a:schemeClr val="tx1">
                    <a:lumMod val="50000"/>
                    <a:lumOff val="50000"/>
                  </a:schemeClr>
                </a:solidFill>
                <a:highlight>
                  <a:srgbClr val="FFFF00"/>
                </a:highlight>
                <a:latin typeface="Arial Black" panose="020B0A04020102020204" pitchFamily="34" charset="0"/>
              </a:rPr>
              <a:t>port 53 </a:t>
            </a:r>
            <a:r>
              <a:rPr lang="en-US" altLang="en-US" dirty="0">
                <a:solidFill>
                  <a:schemeClr val="tx1">
                    <a:lumMod val="50000"/>
                    <a:lumOff val="50000"/>
                  </a:schemeClr>
                </a:solidFill>
                <a:latin typeface="Arial Black" panose="020B0A04020102020204" pitchFamily="34" charset="0"/>
              </a:rPr>
              <a:t>of messages less than 512 bytes; otherwise, it uses TCP </a:t>
            </a:r>
            <a:r>
              <a:rPr lang="en-US" altLang="en-US" dirty="0">
                <a:solidFill>
                  <a:schemeClr val="tx1">
                    <a:lumMod val="50000"/>
                    <a:lumOff val="50000"/>
                  </a:schemeClr>
                </a:solidFill>
                <a:highlight>
                  <a:srgbClr val="FFFF00"/>
                </a:highlight>
                <a:latin typeface="Arial Black" panose="020B0A04020102020204" pitchFamily="34" charset="0"/>
              </a:rPr>
              <a:t>port 53</a:t>
            </a:r>
          </a:p>
          <a:p>
            <a:endParaRPr lang="en-MY" b="1" dirty="0">
              <a:solidFill>
                <a:schemeClr val="tx1">
                  <a:lumMod val="50000"/>
                  <a:lumOff val="50000"/>
                </a:schemeClr>
              </a:solidFill>
              <a:latin typeface="Arial Black" panose="020B0A04020102020204" pitchFamily="34" charset="0"/>
            </a:endParaRPr>
          </a:p>
        </p:txBody>
      </p:sp>
    </p:spTree>
    <p:extLst>
      <p:ext uri="{BB962C8B-B14F-4D97-AF65-F5344CB8AC3E}">
        <p14:creationId xmlns:p14="http://schemas.microsoft.com/office/powerpoint/2010/main" val="41983804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a:extLst>
              <a:ext uri="{FF2B5EF4-FFF2-40B4-BE49-F238E27FC236}">
                <a16:creationId xmlns:a16="http://schemas.microsoft.com/office/drawing/2014/main" id="{360EB2D0-3781-4840-A6FA-68558EB3ADAA}"/>
              </a:ext>
            </a:extLst>
          </p:cNvPr>
          <p:cNvSpPr>
            <a:spLocks noGrp="1" noChangeArrowheads="1"/>
          </p:cNvSpPr>
          <p:nvPr>
            <p:ph type="title"/>
          </p:nvPr>
        </p:nvSpPr>
        <p:spPr>
          <a:xfrm>
            <a:off x="677334" y="474664"/>
            <a:ext cx="8596668" cy="1320800"/>
          </a:xfrm>
        </p:spPr>
        <p:txBody>
          <a:bodyPr/>
          <a:lstStyle/>
          <a:p>
            <a:r>
              <a:rPr lang="en-US" altLang="en-US" b="1" dirty="0">
                <a:solidFill>
                  <a:schemeClr val="tx1"/>
                </a:solidFill>
                <a:latin typeface="Arial Black" panose="020B0A04020102020204" pitchFamily="34" charset="0"/>
              </a:rPr>
              <a:t>Structure of DNS names</a:t>
            </a:r>
          </a:p>
        </p:txBody>
      </p:sp>
      <p:sp>
        <p:nvSpPr>
          <p:cNvPr id="120835" name="Rectangle 3">
            <a:extLst>
              <a:ext uri="{FF2B5EF4-FFF2-40B4-BE49-F238E27FC236}">
                <a16:creationId xmlns:a16="http://schemas.microsoft.com/office/drawing/2014/main" id="{1E26D17A-76FA-4B51-8AAC-E86F02E6F46A}"/>
              </a:ext>
            </a:extLst>
          </p:cNvPr>
          <p:cNvSpPr>
            <a:spLocks noGrp="1" noChangeArrowheads="1"/>
          </p:cNvSpPr>
          <p:nvPr>
            <p:ph idx="1"/>
          </p:nvPr>
        </p:nvSpPr>
        <p:spPr>
          <a:xfrm>
            <a:off x="677334" y="1560226"/>
            <a:ext cx="8596668" cy="3880773"/>
          </a:xfrm>
        </p:spPr>
        <p:txBody>
          <a:bodyPr>
            <a:normAutofit/>
          </a:bodyPr>
          <a:lstStyle/>
          <a:p>
            <a:r>
              <a:rPr lang="en-US" altLang="en-US" b="1" dirty="0">
                <a:solidFill>
                  <a:schemeClr val="tx1">
                    <a:lumMod val="50000"/>
                    <a:lumOff val="50000"/>
                  </a:schemeClr>
                </a:solidFill>
                <a:latin typeface="Arial Black" panose="020B0A04020102020204" pitchFamily="34" charset="0"/>
              </a:rPr>
              <a:t>Each name consists of a sequence of alphanumeric components separated by periods </a:t>
            </a:r>
          </a:p>
          <a:p>
            <a:r>
              <a:rPr lang="en-US" altLang="en-US" b="1" dirty="0">
                <a:solidFill>
                  <a:schemeClr val="tx1">
                    <a:lumMod val="50000"/>
                    <a:lumOff val="50000"/>
                  </a:schemeClr>
                </a:solidFill>
                <a:latin typeface="Arial Black" panose="020B0A04020102020204" pitchFamily="34" charset="0"/>
              </a:rPr>
              <a:t>Examples: </a:t>
            </a:r>
          </a:p>
          <a:p>
            <a:pPr>
              <a:buFontTx/>
              <a:buNone/>
            </a:pPr>
            <a:r>
              <a:rPr lang="en-US" altLang="en-US" dirty="0">
                <a:solidFill>
                  <a:schemeClr val="tx1">
                    <a:lumMod val="50000"/>
                    <a:lumOff val="50000"/>
                  </a:schemeClr>
                </a:solidFill>
                <a:latin typeface="Arial Black" panose="020B0A04020102020204" pitchFamily="34" charset="0"/>
              </a:rPr>
              <a:t>                www.eg.bucknell.edu</a:t>
            </a:r>
          </a:p>
          <a:p>
            <a:pPr>
              <a:buFontTx/>
              <a:buNone/>
            </a:pPr>
            <a:r>
              <a:rPr lang="en-US" altLang="en-US" dirty="0">
                <a:solidFill>
                  <a:schemeClr val="tx1">
                    <a:lumMod val="50000"/>
                    <a:lumOff val="50000"/>
                  </a:schemeClr>
                </a:solidFill>
                <a:latin typeface="Arial Black" panose="020B0A04020102020204" pitchFamily="34" charset="0"/>
              </a:rPr>
              <a:t>                www.netbook.cs.purdue.edu</a:t>
            </a:r>
          </a:p>
          <a:p>
            <a:pPr>
              <a:buFontTx/>
              <a:buNone/>
            </a:pPr>
            <a:r>
              <a:rPr lang="en-US" altLang="en-US" dirty="0">
                <a:solidFill>
                  <a:schemeClr val="tx1">
                    <a:lumMod val="50000"/>
                    <a:lumOff val="50000"/>
                  </a:schemeClr>
                </a:solidFill>
                <a:latin typeface="Arial Black" panose="020B0A04020102020204" pitchFamily="34" charset="0"/>
              </a:rPr>
              <a:t>                charcoal.eg.bucknell.edu</a:t>
            </a:r>
          </a:p>
          <a:p>
            <a:endParaRPr lang="en-US" altLang="en-US" dirty="0">
              <a:solidFill>
                <a:schemeClr val="tx1">
                  <a:lumMod val="50000"/>
                  <a:lumOff val="50000"/>
                </a:schemeClr>
              </a:solidFill>
              <a:latin typeface="Arial Black" panose="020B0A04020102020204" pitchFamily="34" charset="0"/>
            </a:endParaRPr>
          </a:p>
          <a:p>
            <a:r>
              <a:rPr lang="en-US" altLang="en-US" b="1" dirty="0">
                <a:solidFill>
                  <a:schemeClr val="tx1">
                    <a:lumMod val="50000"/>
                    <a:lumOff val="50000"/>
                  </a:schemeClr>
                </a:solidFill>
                <a:latin typeface="Arial Black" panose="020B0A04020102020204" pitchFamily="34" charset="0"/>
              </a:rPr>
              <a:t>Names are hierarchical, with most-significant component on the right </a:t>
            </a:r>
          </a:p>
          <a:p>
            <a:r>
              <a:rPr lang="en-US" altLang="en-US" b="1" dirty="0">
                <a:solidFill>
                  <a:schemeClr val="tx1">
                    <a:lumMod val="50000"/>
                    <a:lumOff val="50000"/>
                  </a:schemeClr>
                </a:solidFill>
                <a:latin typeface="Arial Black" panose="020B0A04020102020204" pitchFamily="34" charset="0"/>
              </a:rPr>
              <a:t>Left-most component is computer name </a:t>
            </a:r>
          </a:p>
          <a:p>
            <a:endParaRPr lang="en-US" altLang="en-US" b="1" dirty="0">
              <a:solidFill>
                <a:schemeClr val="tx1">
                  <a:lumMod val="50000"/>
                  <a:lumOff val="50000"/>
                </a:schemeClr>
              </a:solidFill>
              <a:latin typeface="Arial Black" panose="020B0A04020102020204" pitchFamily="34" charset="0"/>
            </a:endParaRPr>
          </a:p>
        </p:txBody>
      </p:sp>
      <p:sp>
        <p:nvSpPr>
          <p:cNvPr id="4" name="Footer Placeholder 3">
            <a:extLst>
              <a:ext uri="{FF2B5EF4-FFF2-40B4-BE49-F238E27FC236}">
                <a16:creationId xmlns:a16="http://schemas.microsoft.com/office/drawing/2014/main" id="{C0281D37-87CE-473D-9CF2-ADAB5ED8BFDF}"/>
              </a:ext>
            </a:extLst>
          </p:cNvPr>
          <p:cNvSpPr>
            <a:spLocks noGrp="1"/>
          </p:cNvSpPr>
          <p:nvPr>
            <p:ph type="ftr" sz="quarter" idx="11"/>
          </p:nvPr>
        </p:nvSpPr>
        <p:spPr/>
        <p:txBody>
          <a:bodyPr/>
          <a:lstStyle/>
          <a:p>
            <a:r>
              <a:rPr lang="en-US" altLang="en-US" dirty="0"/>
              <a:t>K. Salah</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AD4B761-CAB9-4A71-9DC8-CC02C1DBA032}"/>
              </a:ext>
            </a:extLst>
          </p:cNvPr>
          <p:cNvSpPr>
            <a:spLocks noGrp="1" noChangeArrowheads="1"/>
          </p:cNvSpPr>
          <p:nvPr>
            <p:ph idx="1"/>
          </p:nvPr>
        </p:nvSpPr>
        <p:spPr>
          <a:xfrm>
            <a:off x="785090" y="1809607"/>
            <a:ext cx="8488911" cy="3880773"/>
          </a:xfrm>
        </p:spPr>
        <p:txBody>
          <a:bodyPr>
            <a:normAutofit fontScale="85000" lnSpcReduction="20000"/>
          </a:bodyPr>
          <a:lstStyle/>
          <a:p>
            <a:pPr>
              <a:lnSpc>
                <a:spcPct val="120000"/>
              </a:lnSpc>
              <a:spcBef>
                <a:spcPts val="0"/>
              </a:spcBef>
            </a:pPr>
            <a:r>
              <a:rPr lang="en-US" altLang="en-US" dirty="0">
                <a:solidFill>
                  <a:schemeClr val="tx1">
                    <a:lumMod val="50000"/>
                    <a:lumOff val="50000"/>
                  </a:schemeClr>
                </a:solidFill>
                <a:latin typeface="Arial Black" panose="020B0A04020102020204" pitchFamily="34" charset="0"/>
              </a:rPr>
              <a:t>Top level domains (right-most components; also known as TLDs) defined by global authority </a:t>
            </a:r>
          </a:p>
          <a:p>
            <a:pPr>
              <a:lnSpc>
                <a:spcPct val="90000"/>
              </a:lnSpc>
              <a:buFontTx/>
              <a:buNone/>
            </a:pPr>
            <a:r>
              <a:rPr lang="en-US" altLang="en-US" dirty="0">
                <a:solidFill>
                  <a:schemeClr val="tx1">
                    <a:lumMod val="50000"/>
                    <a:lumOff val="50000"/>
                  </a:schemeClr>
                </a:solidFill>
                <a:latin typeface="Arial Black" panose="020B0A04020102020204" pitchFamily="34" charset="0"/>
              </a:rPr>
              <a:t>                                   </a:t>
            </a:r>
            <a:r>
              <a:rPr lang="en-US" altLang="en-US" sz="1600" dirty="0">
                <a:solidFill>
                  <a:schemeClr val="tx1">
                    <a:lumMod val="50000"/>
                    <a:lumOff val="50000"/>
                  </a:schemeClr>
                </a:solidFill>
                <a:latin typeface="Arial Black" panose="020B0A04020102020204" pitchFamily="34" charset="0"/>
              </a:rPr>
              <a:t>com    Commercial organization </a:t>
            </a:r>
          </a:p>
          <a:p>
            <a:pPr>
              <a:lnSpc>
                <a:spcPct val="90000"/>
              </a:lnSpc>
              <a:buFontTx/>
              <a:buNone/>
            </a:pPr>
            <a:r>
              <a:rPr lang="en-US" altLang="en-US" sz="1600" dirty="0">
                <a:solidFill>
                  <a:schemeClr val="tx1">
                    <a:lumMod val="50000"/>
                    <a:lumOff val="50000"/>
                  </a:schemeClr>
                </a:solidFill>
                <a:latin typeface="Arial Black" panose="020B0A04020102020204" pitchFamily="34" charset="0"/>
              </a:rPr>
              <a:t>                                      </a:t>
            </a:r>
            <a:r>
              <a:rPr lang="en-US" altLang="en-US" sz="1600" dirty="0" err="1">
                <a:solidFill>
                  <a:schemeClr val="tx1">
                    <a:lumMod val="50000"/>
                    <a:lumOff val="50000"/>
                  </a:schemeClr>
                </a:solidFill>
                <a:latin typeface="Arial Black" panose="020B0A04020102020204" pitchFamily="34" charset="0"/>
              </a:rPr>
              <a:t>edu</a:t>
            </a:r>
            <a:r>
              <a:rPr lang="en-US" altLang="en-US" sz="1600" dirty="0">
                <a:solidFill>
                  <a:schemeClr val="tx1">
                    <a:lumMod val="50000"/>
                    <a:lumOff val="50000"/>
                  </a:schemeClr>
                </a:solidFill>
                <a:latin typeface="Arial Black" panose="020B0A04020102020204" pitchFamily="34" charset="0"/>
              </a:rPr>
              <a:t>    Educational institution </a:t>
            </a:r>
          </a:p>
          <a:p>
            <a:pPr>
              <a:lnSpc>
                <a:spcPct val="90000"/>
              </a:lnSpc>
              <a:buFontTx/>
              <a:buNone/>
            </a:pPr>
            <a:r>
              <a:rPr lang="en-US" altLang="en-US" sz="1600" dirty="0">
                <a:solidFill>
                  <a:schemeClr val="tx1">
                    <a:lumMod val="50000"/>
                    <a:lumOff val="50000"/>
                  </a:schemeClr>
                </a:solidFill>
                <a:latin typeface="Arial Black" panose="020B0A04020102020204" pitchFamily="34" charset="0"/>
              </a:rPr>
              <a:t>                                      gov    Government organization </a:t>
            </a:r>
          </a:p>
          <a:p>
            <a:pPr>
              <a:lnSpc>
                <a:spcPct val="90000"/>
              </a:lnSpc>
              <a:buFontTx/>
              <a:buNone/>
            </a:pPr>
            <a:r>
              <a:rPr lang="en-US" altLang="en-US" sz="1600" dirty="0">
                <a:solidFill>
                  <a:schemeClr val="tx1">
                    <a:lumMod val="50000"/>
                    <a:lumOff val="50000"/>
                  </a:schemeClr>
                </a:solidFill>
                <a:latin typeface="Arial Black" panose="020B0A04020102020204" pitchFamily="34" charset="0"/>
              </a:rPr>
              <a:t>                                      mil     Military organization </a:t>
            </a:r>
          </a:p>
          <a:p>
            <a:pPr>
              <a:lnSpc>
                <a:spcPct val="90000"/>
              </a:lnSpc>
            </a:pPr>
            <a:r>
              <a:rPr lang="en-US" altLang="en-US" dirty="0">
                <a:solidFill>
                  <a:schemeClr val="tx1">
                    <a:lumMod val="50000"/>
                    <a:lumOff val="50000"/>
                  </a:schemeClr>
                </a:solidFill>
                <a:latin typeface="Arial Black" panose="020B0A04020102020204" pitchFamily="34" charset="0"/>
              </a:rPr>
              <a:t>Organizations apply for names in a top-level domain: </a:t>
            </a:r>
          </a:p>
          <a:p>
            <a:pPr>
              <a:lnSpc>
                <a:spcPct val="90000"/>
              </a:lnSpc>
              <a:buFontTx/>
              <a:buNone/>
            </a:pPr>
            <a:r>
              <a:rPr lang="en-US" altLang="en-US" dirty="0">
                <a:solidFill>
                  <a:schemeClr val="tx1">
                    <a:lumMod val="50000"/>
                    <a:lumOff val="50000"/>
                  </a:schemeClr>
                </a:solidFill>
                <a:latin typeface="Arial Black" panose="020B0A04020102020204" pitchFamily="34" charset="0"/>
              </a:rPr>
              <a:t>                kfupm.edu</a:t>
            </a:r>
          </a:p>
          <a:p>
            <a:pPr>
              <a:lnSpc>
                <a:spcPct val="90000"/>
              </a:lnSpc>
              <a:buFontTx/>
              <a:buNone/>
            </a:pPr>
            <a:r>
              <a:rPr lang="en-US" altLang="en-US" dirty="0">
                <a:solidFill>
                  <a:schemeClr val="tx1">
                    <a:lumMod val="50000"/>
                    <a:lumOff val="50000"/>
                  </a:schemeClr>
                </a:solidFill>
                <a:latin typeface="Arial Black" panose="020B0A04020102020204" pitchFamily="34" charset="0"/>
              </a:rPr>
              <a:t>                macdonalds.com</a:t>
            </a:r>
          </a:p>
          <a:p>
            <a:pPr>
              <a:lnSpc>
                <a:spcPct val="90000"/>
              </a:lnSpc>
            </a:pPr>
            <a:r>
              <a:rPr lang="en-US" altLang="en-US" dirty="0">
                <a:solidFill>
                  <a:schemeClr val="tx1">
                    <a:lumMod val="50000"/>
                    <a:lumOff val="50000"/>
                  </a:schemeClr>
                </a:solidFill>
                <a:latin typeface="Arial Black" panose="020B0A04020102020204" pitchFamily="34" charset="0"/>
              </a:rPr>
              <a:t>Organizations determine own internal structure </a:t>
            </a:r>
          </a:p>
          <a:p>
            <a:pPr>
              <a:lnSpc>
                <a:spcPct val="90000"/>
              </a:lnSpc>
              <a:buFontTx/>
              <a:buNone/>
            </a:pPr>
            <a:r>
              <a:rPr lang="en-US" altLang="en-US" dirty="0">
                <a:solidFill>
                  <a:schemeClr val="tx1">
                    <a:lumMod val="50000"/>
                    <a:lumOff val="50000"/>
                  </a:schemeClr>
                </a:solidFill>
                <a:latin typeface="Arial Black" panose="020B0A04020102020204" pitchFamily="34" charset="0"/>
              </a:rPr>
              <a:t>                ccse.kfupm.edu</a:t>
            </a:r>
          </a:p>
          <a:p>
            <a:pPr>
              <a:lnSpc>
                <a:spcPct val="90000"/>
              </a:lnSpc>
              <a:buFontTx/>
              <a:buNone/>
            </a:pPr>
            <a:r>
              <a:rPr lang="en-US" altLang="en-US" dirty="0">
                <a:solidFill>
                  <a:schemeClr val="tx1">
                    <a:lumMod val="50000"/>
                    <a:lumOff val="50000"/>
                  </a:schemeClr>
                </a:solidFill>
                <a:latin typeface="Arial Black" panose="020B0A04020102020204" pitchFamily="34" charset="0"/>
              </a:rPr>
              <a:t>                cs.purdue.edu</a:t>
            </a:r>
          </a:p>
          <a:p>
            <a:pPr>
              <a:lnSpc>
                <a:spcPct val="90000"/>
              </a:lnSpc>
              <a:buFontTx/>
              <a:buNone/>
            </a:pPr>
            <a:r>
              <a:rPr lang="en-US" altLang="en-US" sz="1300" dirty="0">
                <a:solidFill>
                  <a:schemeClr val="tx1">
                    <a:lumMod val="50000"/>
                    <a:lumOff val="50000"/>
                  </a:schemeClr>
                </a:solidFill>
                <a:latin typeface="Arial Black" panose="020B0A04020102020204" pitchFamily="34" charset="0"/>
              </a:rPr>
              <a:t>*TDL – Top domain level</a:t>
            </a:r>
          </a:p>
        </p:txBody>
      </p:sp>
      <p:sp>
        <p:nvSpPr>
          <p:cNvPr id="6" name="Rectangle 2">
            <a:extLst>
              <a:ext uri="{FF2B5EF4-FFF2-40B4-BE49-F238E27FC236}">
                <a16:creationId xmlns:a16="http://schemas.microsoft.com/office/drawing/2014/main" id="{155BBF86-BCD6-4610-A384-F00014685CF7}"/>
              </a:ext>
            </a:extLst>
          </p:cNvPr>
          <p:cNvSpPr txBox="1">
            <a:spLocks noChangeArrowheads="1"/>
          </p:cNvSpPr>
          <p:nvPr/>
        </p:nvSpPr>
        <p:spPr>
          <a:xfrm>
            <a:off x="470857" y="727587"/>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en-US" b="1" dirty="0">
                <a:solidFill>
                  <a:schemeClr val="tx1"/>
                </a:solidFill>
                <a:latin typeface="Arial Black" panose="020B0A04020102020204" pitchFamily="34" charset="0"/>
              </a:rPr>
              <a:t>Structure of DNS names</a:t>
            </a:r>
          </a:p>
        </p:txBody>
      </p:sp>
    </p:spTree>
    <p:extLst>
      <p:ext uri="{BB962C8B-B14F-4D97-AF65-F5344CB8AC3E}">
        <p14:creationId xmlns:p14="http://schemas.microsoft.com/office/powerpoint/2010/main" val="2043366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a:extLst>
              <a:ext uri="{FF2B5EF4-FFF2-40B4-BE49-F238E27FC236}">
                <a16:creationId xmlns:a16="http://schemas.microsoft.com/office/drawing/2014/main" id="{F6673EB9-58CE-4F8C-B302-68D6842298BE}"/>
              </a:ext>
            </a:extLst>
          </p:cNvPr>
          <p:cNvSpPr>
            <a:spLocks noGrp="1" noChangeArrowheads="1"/>
          </p:cNvSpPr>
          <p:nvPr>
            <p:ph type="title"/>
          </p:nvPr>
        </p:nvSpPr>
        <p:spPr>
          <a:xfrm>
            <a:off x="697707" y="332453"/>
            <a:ext cx="10515600" cy="1325563"/>
          </a:xfrm>
        </p:spPr>
        <p:txBody>
          <a:bodyPr/>
          <a:lstStyle/>
          <a:p>
            <a:r>
              <a:rPr lang="en-US" altLang="en-US" b="1" dirty="0">
                <a:solidFill>
                  <a:schemeClr val="tx1"/>
                </a:solidFill>
                <a:latin typeface="Arial Black" panose="020B0A04020102020204" pitchFamily="34" charset="0"/>
              </a:rPr>
              <a:t>Geographic structure</a:t>
            </a:r>
          </a:p>
        </p:txBody>
      </p:sp>
      <p:sp>
        <p:nvSpPr>
          <p:cNvPr id="122883" name="Rectangle 3">
            <a:extLst>
              <a:ext uri="{FF2B5EF4-FFF2-40B4-BE49-F238E27FC236}">
                <a16:creationId xmlns:a16="http://schemas.microsoft.com/office/drawing/2014/main" id="{FA372C59-F958-428C-979C-05671B99967E}"/>
              </a:ext>
            </a:extLst>
          </p:cNvPr>
          <p:cNvSpPr>
            <a:spLocks noGrp="1" noChangeArrowheads="1"/>
          </p:cNvSpPr>
          <p:nvPr>
            <p:ph idx="1"/>
          </p:nvPr>
        </p:nvSpPr>
        <p:spPr>
          <a:xfrm>
            <a:off x="1925204" y="1356649"/>
            <a:ext cx="7378700" cy="4867275"/>
          </a:xfrm>
        </p:spPr>
        <p:txBody>
          <a:bodyPr>
            <a:normAutofit/>
          </a:bodyPr>
          <a:lstStyle/>
          <a:p>
            <a:r>
              <a:rPr lang="en-US" altLang="en-US" dirty="0">
                <a:solidFill>
                  <a:schemeClr val="tx1">
                    <a:lumMod val="50000"/>
                    <a:lumOff val="50000"/>
                  </a:schemeClr>
                </a:solidFill>
                <a:latin typeface="Arial Black" panose="020B0A04020102020204" pitchFamily="34" charset="0"/>
              </a:rPr>
              <a:t>Top-level domains are US-centric </a:t>
            </a:r>
          </a:p>
          <a:p>
            <a:r>
              <a:rPr lang="en-US" altLang="en-US" dirty="0">
                <a:solidFill>
                  <a:schemeClr val="tx1">
                    <a:lumMod val="50000"/>
                    <a:lumOff val="50000"/>
                  </a:schemeClr>
                </a:solidFill>
                <a:latin typeface="Arial Black" panose="020B0A04020102020204" pitchFamily="34" charset="0"/>
              </a:rPr>
              <a:t>Geographic TLDs used for organizations in other countries:</a:t>
            </a:r>
          </a:p>
          <a:p>
            <a:endParaRPr lang="en-US" altLang="en-US" dirty="0">
              <a:solidFill>
                <a:schemeClr val="tx1">
                  <a:lumMod val="50000"/>
                  <a:lumOff val="50000"/>
                </a:schemeClr>
              </a:solidFill>
              <a:latin typeface="Arial Black" panose="020B0A04020102020204" pitchFamily="34" charset="0"/>
            </a:endParaRPr>
          </a:p>
          <a:p>
            <a:endParaRPr lang="en-US" altLang="en-US" dirty="0">
              <a:solidFill>
                <a:schemeClr val="tx1">
                  <a:lumMod val="50000"/>
                  <a:lumOff val="50000"/>
                </a:schemeClr>
              </a:solidFill>
              <a:latin typeface="Arial Black" panose="020B0A04020102020204" pitchFamily="34" charset="0"/>
            </a:endParaRPr>
          </a:p>
          <a:p>
            <a:endParaRPr lang="en-US" altLang="en-US" dirty="0">
              <a:solidFill>
                <a:schemeClr val="tx1">
                  <a:lumMod val="50000"/>
                  <a:lumOff val="50000"/>
                </a:schemeClr>
              </a:solidFill>
              <a:latin typeface="Arial Black" panose="020B0A04020102020204" pitchFamily="34" charset="0"/>
            </a:endParaRPr>
          </a:p>
          <a:p>
            <a:endParaRPr lang="en-US" altLang="en-US" dirty="0">
              <a:solidFill>
                <a:schemeClr val="tx1">
                  <a:lumMod val="50000"/>
                  <a:lumOff val="50000"/>
                </a:schemeClr>
              </a:solidFill>
              <a:latin typeface="Arial Black" panose="020B0A04020102020204" pitchFamily="34" charset="0"/>
            </a:endParaRPr>
          </a:p>
          <a:p>
            <a:endParaRPr lang="en-US" altLang="en-US" dirty="0">
              <a:solidFill>
                <a:schemeClr val="tx1">
                  <a:lumMod val="50000"/>
                  <a:lumOff val="50000"/>
                </a:schemeClr>
              </a:solidFill>
              <a:latin typeface="Arial Black" panose="020B0A04020102020204" pitchFamily="34" charset="0"/>
            </a:endParaRPr>
          </a:p>
          <a:p>
            <a:endParaRPr lang="en-US" altLang="en-US" dirty="0">
              <a:solidFill>
                <a:schemeClr val="tx1">
                  <a:lumMod val="50000"/>
                  <a:lumOff val="50000"/>
                </a:schemeClr>
              </a:solidFill>
              <a:latin typeface="Arial Black" panose="020B0A04020102020204" pitchFamily="34" charset="0"/>
            </a:endParaRPr>
          </a:p>
          <a:p>
            <a:r>
              <a:rPr lang="en-US" altLang="en-US" dirty="0">
                <a:solidFill>
                  <a:schemeClr val="tx1">
                    <a:lumMod val="50000"/>
                    <a:lumOff val="50000"/>
                  </a:schemeClr>
                </a:solidFill>
                <a:latin typeface="Arial Black" panose="020B0A04020102020204" pitchFamily="34" charset="0"/>
              </a:rPr>
              <a:t>Countries define their own internal hierarchy: ac.uk and  </a:t>
            </a:r>
            <a:r>
              <a:rPr lang="en-US" altLang="en-US" dirty="0">
                <a:solidFill>
                  <a:schemeClr val="tx1">
                    <a:lumMod val="50000"/>
                    <a:lumOff val="50000"/>
                  </a:schemeClr>
                </a:solidFill>
                <a:latin typeface="Arial Black" panose="020B0A04020102020204" pitchFamily="34" charset="0"/>
                <a:cs typeface="Arial" panose="020B0604020202020204" pitchFamily="34" charset="0"/>
              </a:rPr>
              <a:t>.edu.au</a:t>
            </a:r>
            <a:r>
              <a:rPr lang="en-US" altLang="en-US" dirty="0">
                <a:solidFill>
                  <a:schemeClr val="tx1">
                    <a:lumMod val="50000"/>
                    <a:lumOff val="50000"/>
                  </a:schemeClr>
                </a:solidFill>
                <a:latin typeface="Arial Black" panose="020B0A04020102020204" pitchFamily="34" charset="0"/>
              </a:rPr>
              <a:t> are used for academic organizations in the United Kingdom and Australia. In SA, it is edu.sa.</a:t>
            </a:r>
          </a:p>
        </p:txBody>
      </p:sp>
      <p:sp>
        <p:nvSpPr>
          <p:cNvPr id="5" name="Footer Placeholder 3">
            <a:extLst>
              <a:ext uri="{FF2B5EF4-FFF2-40B4-BE49-F238E27FC236}">
                <a16:creationId xmlns:a16="http://schemas.microsoft.com/office/drawing/2014/main" id="{E9C7918D-310E-41EF-92BE-0ADDFABB58E4}"/>
              </a:ext>
            </a:extLst>
          </p:cNvPr>
          <p:cNvSpPr>
            <a:spLocks noGrp="1"/>
          </p:cNvSpPr>
          <p:nvPr>
            <p:ph type="ftr" sz="quarter" idx="11"/>
          </p:nvPr>
        </p:nvSpPr>
        <p:spPr/>
        <p:txBody>
          <a:bodyPr/>
          <a:lstStyle/>
          <a:p>
            <a:r>
              <a:rPr lang="en-US" altLang="en-US"/>
              <a:t>K. Salah</a:t>
            </a:r>
          </a:p>
        </p:txBody>
      </p:sp>
      <p:pic>
        <p:nvPicPr>
          <p:cNvPr id="122915" name="Picture 35">
            <a:extLst>
              <a:ext uri="{FF2B5EF4-FFF2-40B4-BE49-F238E27FC236}">
                <a16:creationId xmlns:a16="http://schemas.microsoft.com/office/drawing/2014/main" id="{9BE7F1CD-6A44-46FC-95B5-312E8F1DFE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31554" y="2426493"/>
            <a:ext cx="2376487" cy="20050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C7DE9-A15C-4D15-BC0B-EB65C14C8F77}"/>
              </a:ext>
            </a:extLst>
          </p:cNvPr>
          <p:cNvSpPr>
            <a:spLocks noGrp="1"/>
          </p:cNvSpPr>
          <p:nvPr>
            <p:ph type="title"/>
          </p:nvPr>
        </p:nvSpPr>
        <p:spPr>
          <a:xfrm>
            <a:off x="921327" y="197970"/>
            <a:ext cx="10515600" cy="748273"/>
          </a:xfrm>
        </p:spPr>
        <p:txBody>
          <a:bodyPr/>
          <a:lstStyle/>
          <a:p>
            <a:r>
              <a:rPr lang="en-US" altLang="en-US" b="1" dirty="0">
                <a:solidFill>
                  <a:schemeClr val="tx1"/>
                </a:solidFill>
                <a:latin typeface="Arial Black" panose="020B0A04020102020204" pitchFamily="34" charset="0"/>
              </a:rPr>
              <a:t>Domain names within an organization</a:t>
            </a:r>
            <a:endParaRPr lang="en-MY" b="1" dirty="0">
              <a:solidFill>
                <a:schemeClr val="tx1"/>
              </a:solidFill>
              <a:latin typeface="Arial Black" panose="020B0A04020102020204" pitchFamily="34" charset="0"/>
            </a:endParaRPr>
          </a:p>
        </p:txBody>
      </p:sp>
      <p:sp>
        <p:nvSpPr>
          <p:cNvPr id="4" name="Rectangle 3">
            <a:extLst>
              <a:ext uri="{FF2B5EF4-FFF2-40B4-BE49-F238E27FC236}">
                <a16:creationId xmlns:a16="http://schemas.microsoft.com/office/drawing/2014/main" id="{D5786C2E-4FBB-4125-AE45-7052F2FE79E9}"/>
              </a:ext>
            </a:extLst>
          </p:cNvPr>
          <p:cNvSpPr txBox="1">
            <a:spLocks noChangeArrowheads="1"/>
          </p:cNvSpPr>
          <p:nvPr/>
        </p:nvSpPr>
        <p:spPr>
          <a:xfrm>
            <a:off x="1102193" y="971270"/>
            <a:ext cx="7929562" cy="20986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sz="1600" dirty="0">
                <a:solidFill>
                  <a:schemeClr val="tx1">
                    <a:lumMod val="50000"/>
                    <a:lumOff val="50000"/>
                  </a:schemeClr>
                </a:solidFill>
                <a:latin typeface="Arial Black" panose="020B0A04020102020204" pitchFamily="34" charset="0"/>
              </a:rPr>
              <a:t>Organizations can create any internal DNS hierarchy</a:t>
            </a:r>
          </a:p>
          <a:p>
            <a:r>
              <a:rPr lang="en-US" altLang="en-US" sz="1600" dirty="0">
                <a:solidFill>
                  <a:schemeClr val="tx1">
                    <a:lumMod val="50000"/>
                    <a:lumOff val="50000"/>
                  </a:schemeClr>
                </a:solidFill>
                <a:latin typeface="Arial Black" panose="020B0A04020102020204" pitchFamily="34" charset="0"/>
              </a:rPr>
              <a:t>Uniqueness of TLD and organization name guarantee uniqueness of any internal name (much like file names in your directories) </a:t>
            </a:r>
          </a:p>
          <a:p>
            <a:r>
              <a:rPr lang="en-US" altLang="en-US" sz="1600" dirty="0">
                <a:solidFill>
                  <a:schemeClr val="tx1">
                    <a:lumMod val="50000"/>
                    <a:lumOff val="50000"/>
                  </a:schemeClr>
                </a:solidFill>
                <a:latin typeface="Arial Black" panose="020B0A04020102020204" pitchFamily="34" charset="0"/>
              </a:rPr>
              <a:t>All but the left-most component of a domain name is called the domain for that name: </a:t>
            </a:r>
          </a:p>
        </p:txBody>
      </p:sp>
      <p:pic>
        <p:nvPicPr>
          <p:cNvPr id="6" name="Picture 6">
            <a:extLst>
              <a:ext uri="{FF2B5EF4-FFF2-40B4-BE49-F238E27FC236}">
                <a16:creationId xmlns:a16="http://schemas.microsoft.com/office/drawing/2014/main" id="{6E942100-A019-47AF-9136-2D7E4F39A7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8567" y="2392519"/>
            <a:ext cx="4838700" cy="135485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5">
            <a:extLst>
              <a:ext uri="{FF2B5EF4-FFF2-40B4-BE49-F238E27FC236}">
                <a16:creationId xmlns:a16="http://schemas.microsoft.com/office/drawing/2014/main" id="{999B1977-F12A-406D-8456-78438AB97963}"/>
              </a:ext>
            </a:extLst>
          </p:cNvPr>
          <p:cNvSpPr>
            <a:spLocks noChangeArrowheads="1"/>
          </p:cNvSpPr>
          <p:nvPr/>
        </p:nvSpPr>
        <p:spPr bwMode="auto">
          <a:xfrm>
            <a:off x="1157755" y="3908927"/>
            <a:ext cx="7874000" cy="2098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28600" indent="-228600" algn="l">
              <a:defRPr sz="2400">
                <a:solidFill>
                  <a:schemeClr val="tx1"/>
                </a:solidFill>
                <a:latin typeface="Times New Roman" panose="02020603050405020304" pitchFamily="18" charset="0"/>
              </a:defRPr>
            </a:lvl1pPr>
            <a:lvl2pPr marL="742950" indent="-285750" algn="l">
              <a:defRPr sz="2400">
                <a:solidFill>
                  <a:schemeClr val="tx1"/>
                </a:solidFill>
                <a:latin typeface="Times New Roman" panose="02020603050405020304" pitchFamily="18" charset="0"/>
              </a:defRPr>
            </a:lvl2pPr>
            <a:lvl3pPr marL="1143000" indent="-228600" algn="l">
              <a:defRPr sz="2400">
                <a:solidFill>
                  <a:schemeClr val="tx1"/>
                </a:solidFill>
                <a:latin typeface="Times New Roman" panose="02020603050405020304" pitchFamily="18" charset="0"/>
              </a:defRPr>
            </a:lvl3pPr>
            <a:lvl4pPr marL="1600200" indent="-228600" algn="l">
              <a:defRPr sz="2400">
                <a:solidFill>
                  <a:schemeClr val="tx1"/>
                </a:solidFill>
                <a:latin typeface="Times New Roman" panose="02020603050405020304" pitchFamily="18" charset="0"/>
              </a:defRPr>
            </a:lvl4pPr>
            <a:lvl5pPr marL="2057400" indent="-228600" algn="l">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buSzPct val="140000"/>
              <a:buFontTx/>
              <a:buChar char="•"/>
            </a:pPr>
            <a:r>
              <a:rPr lang="en-US" altLang="en-US" sz="1600" dirty="0">
                <a:solidFill>
                  <a:schemeClr val="tx1">
                    <a:lumMod val="50000"/>
                    <a:lumOff val="50000"/>
                  </a:schemeClr>
                </a:solidFill>
                <a:latin typeface="Arial Black" panose="020B0A04020102020204" pitchFamily="34" charset="0"/>
              </a:rPr>
              <a:t>Authority for creating new subdomains is delegated to each domain        </a:t>
            </a:r>
          </a:p>
          <a:p>
            <a:pPr lvl="1">
              <a:spcBef>
                <a:spcPct val="50000"/>
              </a:spcBef>
              <a:buSzPct val="140000"/>
              <a:buFontTx/>
              <a:buChar char="•"/>
            </a:pPr>
            <a:r>
              <a:rPr lang="en-US" altLang="en-US" sz="1600" dirty="0">
                <a:solidFill>
                  <a:schemeClr val="tx1">
                    <a:lumMod val="50000"/>
                    <a:lumOff val="50000"/>
                  </a:schemeClr>
                </a:solidFill>
                <a:latin typeface="Arial Black" panose="020B0A04020102020204" pitchFamily="34" charset="0"/>
              </a:rPr>
              <a:t>Administrator of </a:t>
            </a:r>
            <a:r>
              <a:rPr lang="en-US" altLang="en-US" sz="1600" dirty="0">
                <a:solidFill>
                  <a:schemeClr val="tx1">
                    <a:lumMod val="50000"/>
                    <a:lumOff val="50000"/>
                  </a:schemeClr>
                </a:solidFill>
                <a:latin typeface="Arial Black" panose="020B0A04020102020204" pitchFamily="34" charset="0"/>
                <a:cs typeface="Courier New" panose="02070309020205020404" pitchFamily="49" charset="0"/>
              </a:rPr>
              <a:t>kfupm.edu</a:t>
            </a:r>
            <a:r>
              <a:rPr lang="en-US" altLang="en-US" sz="1600" dirty="0">
                <a:solidFill>
                  <a:schemeClr val="tx1">
                    <a:lumMod val="50000"/>
                    <a:lumOff val="50000"/>
                  </a:schemeClr>
                </a:solidFill>
                <a:latin typeface="Arial Black" panose="020B0A04020102020204" pitchFamily="34" charset="0"/>
              </a:rPr>
              <a:t> has authority to create </a:t>
            </a:r>
            <a:r>
              <a:rPr lang="en-US" altLang="en-US" sz="1600" dirty="0">
                <a:solidFill>
                  <a:schemeClr val="tx1">
                    <a:lumMod val="50000"/>
                    <a:lumOff val="50000"/>
                  </a:schemeClr>
                </a:solidFill>
                <a:latin typeface="Arial Black" panose="020B0A04020102020204" pitchFamily="34" charset="0"/>
                <a:cs typeface="Courier New" panose="02070309020205020404" pitchFamily="49" charset="0"/>
              </a:rPr>
              <a:t>eg.kfupm.edu</a:t>
            </a:r>
            <a:r>
              <a:rPr lang="en-US" altLang="en-US" sz="1600" dirty="0">
                <a:solidFill>
                  <a:schemeClr val="tx1">
                    <a:lumMod val="50000"/>
                    <a:lumOff val="50000"/>
                  </a:schemeClr>
                </a:solidFill>
                <a:latin typeface="Arial Black" panose="020B0A04020102020204" pitchFamily="34" charset="0"/>
              </a:rPr>
              <a:t> and need not contact any central naming authority </a:t>
            </a:r>
          </a:p>
          <a:p>
            <a:pPr>
              <a:spcBef>
                <a:spcPct val="50000"/>
              </a:spcBef>
              <a:buSzPct val="140000"/>
              <a:buFontTx/>
              <a:buChar char="•"/>
            </a:pPr>
            <a:r>
              <a:rPr lang="en-US" altLang="en-US" sz="1600" dirty="0">
                <a:solidFill>
                  <a:schemeClr val="tx1">
                    <a:lumMod val="50000"/>
                    <a:lumOff val="50000"/>
                  </a:schemeClr>
                </a:solidFill>
                <a:latin typeface="Arial Black" panose="020B0A04020102020204" pitchFamily="34" charset="0"/>
              </a:rPr>
              <a:t>DNS domains are logical concepts and need not correspond to physical location of organizations </a:t>
            </a:r>
          </a:p>
          <a:p>
            <a:pPr lvl="1">
              <a:spcBef>
                <a:spcPct val="50000"/>
              </a:spcBef>
              <a:buSzPct val="140000"/>
              <a:buFontTx/>
              <a:buChar char="•"/>
            </a:pPr>
            <a:r>
              <a:rPr lang="en-US" altLang="en-US" sz="1600" dirty="0">
                <a:solidFill>
                  <a:schemeClr val="tx1">
                    <a:lumMod val="50000"/>
                    <a:lumOff val="50000"/>
                  </a:schemeClr>
                </a:solidFill>
                <a:latin typeface="Arial Black" panose="020B0A04020102020204" pitchFamily="34" charset="0"/>
              </a:rPr>
              <a:t>DNS domain for an organization can span multiple networks</a:t>
            </a:r>
          </a:p>
        </p:txBody>
      </p:sp>
    </p:spTree>
    <p:extLst>
      <p:ext uri="{BB962C8B-B14F-4D97-AF65-F5344CB8AC3E}">
        <p14:creationId xmlns:p14="http://schemas.microsoft.com/office/powerpoint/2010/main" val="24359121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91" name="Rectangle 11">
            <a:extLst>
              <a:ext uri="{FF2B5EF4-FFF2-40B4-BE49-F238E27FC236}">
                <a16:creationId xmlns:a16="http://schemas.microsoft.com/office/drawing/2014/main" id="{D4C431E9-87E0-46A8-AB22-5BA33FCF9766}"/>
              </a:ext>
            </a:extLst>
          </p:cNvPr>
          <p:cNvSpPr>
            <a:spLocks noGrp="1" noChangeArrowheads="1"/>
          </p:cNvSpPr>
          <p:nvPr>
            <p:ph idx="1"/>
          </p:nvPr>
        </p:nvSpPr>
        <p:spPr>
          <a:xfrm>
            <a:off x="2209800" y="1176338"/>
            <a:ext cx="7759700" cy="4919662"/>
          </a:xfrm>
          <a:noFill/>
          <a:ln/>
        </p:spPr>
        <p:txBody>
          <a:bodyPr/>
          <a:lstStyle/>
          <a:p>
            <a:pPr marL="342900" indent="-342900"/>
            <a:r>
              <a:rPr lang="en-US" altLang="en-US" sz="2000" dirty="0">
                <a:latin typeface="Comic Sans MS" panose="030F0702030302020204" pitchFamily="66" charset="0"/>
              </a:rPr>
              <a:t>Names are defined in an inverted-tree structure with the root at the top.</a:t>
            </a:r>
          </a:p>
          <a:p>
            <a:pPr marL="342900" indent="-342900"/>
            <a:r>
              <a:rPr lang="en-US" altLang="en-US" sz="2000" dirty="0">
                <a:latin typeface="Comic Sans MS" panose="030F0702030302020204" pitchFamily="66" charset="0"/>
              </a:rPr>
              <a:t>Can have 128 levels: level 0 (root) to level 127.</a:t>
            </a:r>
          </a:p>
          <a:p>
            <a:pPr marL="342900" indent="-342900"/>
            <a:r>
              <a:rPr lang="en-US" altLang="en-US" sz="2000" dirty="0">
                <a:latin typeface="Comic Sans MS" panose="030F0702030302020204" pitchFamily="66" charset="0"/>
              </a:rPr>
              <a:t>Label: </a:t>
            </a:r>
          </a:p>
          <a:p>
            <a:pPr lvl="1"/>
            <a:r>
              <a:rPr lang="en-US" altLang="en-US" sz="2000" dirty="0">
                <a:latin typeface="Comic Sans MS" panose="030F0702030302020204" pitchFamily="66" charset="0"/>
              </a:rPr>
              <a:t>Each node in the tree has a level</a:t>
            </a:r>
          </a:p>
          <a:p>
            <a:pPr lvl="1"/>
            <a:r>
              <a:rPr lang="en-US" altLang="en-US" sz="2000" dirty="0">
                <a:latin typeface="Comic Sans MS" panose="030F0702030302020204" pitchFamily="66" charset="0"/>
              </a:rPr>
              <a:t>Maximum of 63 characters.</a:t>
            </a:r>
          </a:p>
          <a:p>
            <a:pPr lvl="1"/>
            <a:r>
              <a:rPr lang="en-US" altLang="en-US" sz="2000" dirty="0">
                <a:latin typeface="Comic Sans MS" panose="030F0702030302020204" pitchFamily="66" charset="0"/>
              </a:rPr>
              <a:t>Root label is a null string (empty string).</a:t>
            </a:r>
          </a:p>
          <a:p>
            <a:pPr lvl="1"/>
            <a:r>
              <a:rPr lang="en-US" altLang="en-US" sz="2000" dirty="0">
                <a:latin typeface="Comic Sans MS" panose="030F0702030302020204" pitchFamily="66" charset="0"/>
              </a:rPr>
              <a:t>Children of a node have different labels.</a:t>
            </a:r>
          </a:p>
        </p:txBody>
      </p:sp>
      <p:sp>
        <p:nvSpPr>
          <p:cNvPr id="5" name="Footer Placeholder 3">
            <a:extLst>
              <a:ext uri="{FF2B5EF4-FFF2-40B4-BE49-F238E27FC236}">
                <a16:creationId xmlns:a16="http://schemas.microsoft.com/office/drawing/2014/main" id="{2CB22F84-B71F-40D9-896F-D27D0C2F4C02}"/>
              </a:ext>
            </a:extLst>
          </p:cNvPr>
          <p:cNvSpPr>
            <a:spLocks noGrp="1"/>
          </p:cNvSpPr>
          <p:nvPr>
            <p:ph type="ftr" sz="quarter" idx="11"/>
          </p:nvPr>
        </p:nvSpPr>
        <p:spPr/>
        <p:txBody>
          <a:bodyPr/>
          <a:lstStyle/>
          <a:p>
            <a:r>
              <a:rPr lang="en-US" altLang="en-US"/>
              <a:t>K. Salah</a:t>
            </a:r>
          </a:p>
        </p:txBody>
      </p:sp>
      <p:sp>
        <p:nvSpPr>
          <p:cNvPr id="148482" name="Text Box 2">
            <a:extLst>
              <a:ext uri="{FF2B5EF4-FFF2-40B4-BE49-F238E27FC236}">
                <a16:creationId xmlns:a16="http://schemas.microsoft.com/office/drawing/2014/main" id="{1A880849-2BB2-4283-B8FD-97EBF1C963AD}"/>
              </a:ext>
            </a:extLst>
          </p:cNvPr>
          <p:cNvSpPr txBox="1">
            <a:spLocks noChangeArrowheads="1"/>
          </p:cNvSpPr>
          <p:nvPr/>
        </p:nvSpPr>
        <p:spPr bwMode="auto">
          <a:xfrm>
            <a:off x="2541588" y="514350"/>
            <a:ext cx="5715000" cy="457200"/>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sz="2400" b="1" dirty="0">
                <a:latin typeface="Arial Black" panose="020B0A04020102020204" pitchFamily="34" charset="0"/>
              </a:rPr>
              <a:t>Domain name space</a:t>
            </a:r>
          </a:p>
        </p:txBody>
      </p:sp>
      <p:pic>
        <p:nvPicPr>
          <p:cNvPr id="148490" name="Picture 10">
            <a:extLst>
              <a:ext uri="{FF2B5EF4-FFF2-40B4-BE49-F238E27FC236}">
                <a16:creationId xmlns:a16="http://schemas.microsoft.com/office/drawing/2014/main" id="{AAC01191-15A8-4A54-AA9B-FBE38FDEBE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1" y="4419601"/>
            <a:ext cx="5973763" cy="1647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15" name="Rectangle 11">
            <a:extLst>
              <a:ext uri="{FF2B5EF4-FFF2-40B4-BE49-F238E27FC236}">
                <a16:creationId xmlns:a16="http://schemas.microsoft.com/office/drawing/2014/main" id="{264CC0C1-F048-4B54-85B7-464C26316CD5}"/>
              </a:ext>
            </a:extLst>
          </p:cNvPr>
          <p:cNvSpPr>
            <a:spLocks noGrp="1" noChangeArrowheads="1"/>
          </p:cNvSpPr>
          <p:nvPr>
            <p:ph idx="1"/>
          </p:nvPr>
        </p:nvSpPr>
        <p:spPr>
          <a:xfrm>
            <a:off x="1974057" y="1213775"/>
            <a:ext cx="7772400" cy="4827587"/>
          </a:xfrm>
          <a:noFill/>
          <a:ln/>
        </p:spPr>
        <p:txBody>
          <a:bodyPr/>
          <a:lstStyle/>
          <a:p>
            <a:pPr marL="342900" indent="-342900"/>
            <a:r>
              <a:rPr lang="en-US" altLang="en-US" sz="2000" dirty="0">
                <a:solidFill>
                  <a:schemeClr val="tx1">
                    <a:lumMod val="50000"/>
                    <a:lumOff val="50000"/>
                  </a:schemeClr>
                </a:solidFill>
                <a:latin typeface="Arial Black" panose="020B0A04020102020204" pitchFamily="34" charset="0"/>
              </a:rPr>
              <a:t>Full domain name is a sequence of </a:t>
            </a:r>
            <a:r>
              <a:rPr lang="en-US" altLang="en-US" sz="2000" i="1" dirty="0">
                <a:solidFill>
                  <a:schemeClr val="tx1">
                    <a:lumMod val="50000"/>
                    <a:lumOff val="50000"/>
                  </a:schemeClr>
                </a:solidFill>
                <a:latin typeface="Arial Black" panose="020B0A04020102020204" pitchFamily="34" charset="0"/>
              </a:rPr>
              <a:t>labels</a:t>
            </a:r>
            <a:r>
              <a:rPr lang="en-US" altLang="en-US" sz="2000" dirty="0">
                <a:solidFill>
                  <a:schemeClr val="tx1">
                    <a:lumMod val="50000"/>
                    <a:lumOff val="50000"/>
                  </a:schemeClr>
                </a:solidFill>
                <a:latin typeface="Arial Black" panose="020B0A04020102020204" pitchFamily="34" charset="0"/>
              </a:rPr>
              <a:t> separated by dots.</a:t>
            </a:r>
          </a:p>
          <a:p>
            <a:pPr marL="342900" indent="-342900"/>
            <a:r>
              <a:rPr lang="en-US" altLang="en-US" sz="2000" dirty="0">
                <a:solidFill>
                  <a:schemeClr val="tx1">
                    <a:lumMod val="50000"/>
                    <a:lumOff val="50000"/>
                  </a:schemeClr>
                </a:solidFill>
                <a:latin typeface="Arial Black" panose="020B0A04020102020204" pitchFamily="34" charset="0"/>
              </a:rPr>
              <a:t>Domain names are always read from the node up to the root. Last label is the label of root (null). So, full domain name always ends in a null label [means dot].</a:t>
            </a:r>
          </a:p>
        </p:txBody>
      </p:sp>
      <p:sp>
        <p:nvSpPr>
          <p:cNvPr id="5" name="Footer Placeholder 3">
            <a:extLst>
              <a:ext uri="{FF2B5EF4-FFF2-40B4-BE49-F238E27FC236}">
                <a16:creationId xmlns:a16="http://schemas.microsoft.com/office/drawing/2014/main" id="{53E1E300-874D-4ED1-B6F4-541C2AB930CA}"/>
              </a:ext>
            </a:extLst>
          </p:cNvPr>
          <p:cNvSpPr>
            <a:spLocks noGrp="1"/>
          </p:cNvSpPr>
          <p:nvPr>
            <p:ph type="ftr" sz="quarter" idx="11"/>
          </p:nvPr>
        </p:nvSpPr>
        <p:spPr/>
        <p:txBody>
          <a:bodyPr/>
          <a:lstStyle/>
          <a:p>
            <a:r>
              <a:rPr lang="en-US" altLang="en-US"/>
              <a:t>K. Salah</a:t>
            </a:r>
          </a:p>
        </p:txBody>
      </p:sp>
      <p:sp>
        <p:nvSpPr>
          <p:cNvPr id="149506" name="Text Box 2">
            <a:extLst>
              <a:ext uri="{FF2B5EF4-FFF2-40B4-BE49-F238E27FC236}">
                <a16:creationId xmlns:a16="http://schemas.microsoft.com/office/drawing/2014/main" id="{75F18D38-97A0-4B63-A06C-B489A391E78A}"/>
              </a:ext>
            </a:extLst>
          </p:cNvPr>
          <p:cNvSpPr txBox="1">
            <a:spLocks noChangeArrowheads="1"/>
          </p:cNvSpPr>
          <p:nvPr/>
        </p:nvSpPr>
        <p:spPr bwMode="auto">
          <a:xfrm>
            <a:off x="1731530" y="500389"/>
            <a:ext cx="5715000" cy="523220"/>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sz="2800" b="1">
                <a:latin typeface="Arial Black" panose="020B0A04020102020204" pitchFamily="34" charset="0"/>
              </a:rPr>
              <a:t>Domain names and labels</a:t>
            </a:r>
          </a:p>
        </p:txBody>
      </p:sp>
      <p:pic>
        <p:nvPicPr>
          <p:cNvPr id="149514" name="Picture 10">
            <a:extLst>
              <a:ext uri="{FF2B5EF4-FFF2-40B4-BE49-F238E27FC236}">
                <a16:creationId xmlns:a16="http://schemas.microsoft.com/office/drawing/2014/main" id="{3824547E-DED5-4DBB-8623-D2EE293244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001" y="3048001"/>
            <a:ext cx="4862513" cy="307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9" name="Rectangle 11">
            <a:extLst>
              <a:ext uri="{FF2B5EF4-FFF2-40B4-BE49-F238E27FC236}">
                <a16:creationId xmlns:a16="http://schemas.microsoft.com/office/drawing/2014/main" id="{C68EE114-DABC-4CE3-A378-95D7EEB8BFBD}"/>
              </a:ext>
            </a:extLst>
          </p:cNvPr>
          <p:cNvSpPr>
            <a:spLocks noGrp="1" noChangeArrowheads="1"/>
          </p:cNvSpPr>
          <p:nvPr>
            <p:ph idx="1"/>
          </p:nvPr>
        </p:nvSpPr>
        <p:spPr>
          <a:xfrm>
            <a:off x="849314" y="1317337"/>
            <a:ext cx="8486775" cy="3721100"/>
          </a:xfrm>
          <a:noFill/>
          <a:ln/>
        </p:spPr>
        <p:txBody>
          <a:bodyPr>
            <a:normAutofit/>
          </a:bodyPr>
          <a:lstStyle/>
          <a:p>
            <a:pPr marL="342900" indent="-342900"/>
            <a:r>
              <a:rPr lang="en-US" altLang="en-US" sz="2000" dirty="0">
                <a:latin typeface="Comic Sans MS" panose="030F0702030302020204" pitchFamily="66" charset="0"/>
              </a:rPr>
              <a:t>Fully Qualified Domain Name (FQDN) or </a:t>
            </a:r>
            <a:r>
              <a:rPr lang="en-US" altLang="en-US" sz="2000" dirty="0">
                <a:solidFill>
                  <a:schemeClr val="accent2"/>
                </a:solidFill>
                <a:latin typeface="Comic Sans MS" panose="030F0702030302020204" pitchFamily="66" charset="0"/>
              </a:rPr>
              <a:t>Absolute Domain Name</a:t>
            </a:r>
          </a:p>
          <a:p>
            <a:pPr lvl="1"/>
            <a:r>
              <a:rPr lang="en-US" altLang="en-US" sz="2000" dirty="0">
                <a:latin typeface="Comic Sans MS" panose="030F0702030302020204" pitchFamily="66" charset="0"/>
              </a:rPr>
              <a:t>Label is terminated by a null string.</a:t>
            </a:r>
          </a:p>
          <a:p>
            <a:pPr lvl="1"/>
            <a:r>
              <a:rPr lang="en-US" altLang="en-US" sz="2000" dirty="0">
                <a:latin typeface="Comic Sans MS" panose="030F0702030302020204" pitchFamily="66" charset="0"/>
              </a:rPr>
              <a:t>Contains the full name of a host.</a:t>
            </a:r>
          </a:p>
          <a:p>
            <a:pPr marL="342900" indent="-342900"/>
            <a:r>
              <a:rPr lang="en-US" altLang="en-US" sz="2000" dirty="0">
                <a:latin typeface="Comic Sans MS" panose="030F0702030302020204" pitchFamily="66" charset="0"/>
              </a:rPr>
              <a:t>Partially Qualified Domain Name (PQDN) or </a:t>
            </a:r>
            <a:r>
              <a:rPr lang="en-US" altLang="en-US" sz="2000" dirty="0">
                <a:solidFill>
                  <a:schemeClr val="accent2"/>
                </a:solidFill>
                <a:latin typeface="Comic Sans MS" panose="030F0702030302020204" pitchFamily="66" charset="0"/>
              </a:rPr>
              <a:t>Relative Domain Name</a:t>
            </a:r>
          </a:p>
          <a:p>
            <a:pPr lvl="1"/>
            <a:r>
              <a:rPr lang="en-US" altLang="en-US" sz="2000" dirty="0">
                <a:latin typeface="Comic Sans MS" panose="030F0702030302020204" pitchFamily="66" charset="0"/>
              </a:rPr>
              <a:t>Not terminated by a null string.</a:t>
            </a:r>
          </a:p>
          <a:p>
            <a:pPr lvl="1"/>
            <a:r>
              <a:rPr lang="en-US" altLang="en-US" sz="2000" dirty="0">
                <a:latin typeface="Comic Sans MS" panose="030F0702030302020204" pitchFamily="66" charset="0"/>
              </a:rPr>
              <a:t>Used when the name to be resolved belongs to the same site as the client.</a:t>
            </a:r>
          </a:p>
          <a:p>
            <a:pPr lvl="1"/>
            <a:r>
              <a:rPr lang="en-US" altLang="en-US" sz="2000" dirty="0">
                <a:solidFill>
                  <a:srgbClr val="0070C0"/>
                </a:solidFill>
                <a:latin typeface="Comic Sans MS" panose="030F0702030302020204" pitchFamily="66" charset="0"/>
              </a:rPr>
              <a:t>Resolver</a:t>
            </a:r>
            <a:r>
              <a:rPr lang="en-US" altLang="en-US" sz="2000" dirty="0">
                <a:latin typeface="Comic Sans MS" panose="030F0702030302020204" pitchFamily="66" charset="0"/>
              </a:rPr>
              <a:t> supplies the missing part called a suffix.</a:t>
            </a:r>
          </a:p>
          <a:p>
            <a:pPr marL="342900" indent="-342900"/>
            <a:endParaRPr lang="en-US" altLang="en-US" sz="2000" dirty="0">
              <a:latin typeface="Comic Sans MS" panose="030F0702030302020204" pitchFamily="66" charset="0"/>
            </a:endParaRPr>
          </a:p>
        </p:txBody>
      </p:sp>
      <p:sp>
        <p:nvSpPr>
          <p:cNvPr id="5" name="Footer Placeholder 3">
            <a:extLst>
              <a:ext uri="{FF2B5EF4-FFF2-40B4-BE49-F238E27FC236}">
                <a16:creationId xmlns:a16="http://schemas.microsoft.com/office/drawing/2014/main" id="{E23BAA07-F54C-4807-B88A-3B342FA36BD1}"/>
              </a:ext>
            </a:extLst>
          </p:cNvPr>
          <p:cNvSpPr>
            <a:spLocks noGrp="1"/>
          </p:cNvSpPr>
          <p:nvPr>
            <p:ph type="ftr" sz="quarter" idx="11"/>
          </p:nvPr>
        </p:nvSpPr>
        <p:spPr/>
        <p:txBody>
          <a:bodyPr/>
          <a:lstStyle/>
          <a:p>
            <a:r>
              <a:rPr lang="en-US" altLang="en-US"/>
              <a:t>K. Salah</a:t>
            </a:r>
          </a:p>
        </p:txBody>
      </p:sp>
      <p:sp>
        <p:nvSpPr>
          <p:cNvPr id="150530" name="Text Box 2">
            <a:extLst>
              <a:ext uri="{FF2B5EF4-FFF2-40B4-BE49-F238E27FC236}">
                <a16:creationId xmlns:a16="http://schemas.microsoft.com/office/drawing/2014/main" id="{62E1F67D-CA6D-4EE7-BB8E-4139B80DD1DB}"/>
              </a:ext>
            </a:extLst>
          </p:cNvPr>
          <p:cNvSpPr txBox="1">
            <a:spLocks noChangeArrowheads="1"/>
          </p:cNvSpPr>
          <p:nvPr/>
        </p:nvSpPr>
        <p:spPr bwMode="auto">
          <a:xfrm>
            <a:off x="2500313" y="514350"/>
            <a:ext cx="5715000" cy="457200"/>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sz="2400" b="1">
                <a:latin typeface="Comic Sans MS" panose="030F0702030302020204" pitchFamily="66" charset="0"/>
              </a:rPr>
              <a:t>FQDN and PQDN</a:t>
            </a:r>
          </a:p>
        </p:txBody>
      </p:sp>
      <p:pic>
        <p:nvPicPr>
          <p:cNvPr id="150538" name="Picture 10">
            <a:extLst>
              <a:ext uri="{FF2B5EF4-FFF2-40B4-BE49-F238E27FC236}">
                <a16:creationId xmlns:a16="http://schemas.microsoft.com/office/drawing/2014/main" id="{20DD9269-1288-45B5-A75D-1D4752E363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1" y="5029201"/>
            <a:ext cx="5661025" cy="1323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2FC3D61-3433-48B9-9E3F-14647A2A36E2}"/>
              </a:ext>
            </a:extLst>
          </p:cNvPr>
          <p:cNvSpPr>
            <a:spLocks noGrp="1"/>
          </p:cNvSpPr>
          <p:nvPr>
            <p:ph type="title"/>
          </p:nvPr>
        </p:nvSpPr>
        <p:spPr/>
        <p:txBody>
          <a:bodyPr/>
          <a:lstStyle/>
          <a:p>
            <a:r>
              <a:rPr lang="en-MY" dirty="0"/>
              <a:t>Fully Qualified Domain Name</a:t>
            </a:r>
          </a:p>
        </p:txBody>
      </p:sp>
      <p:sp>
        <p:nvSpPr>
          <p:cNvPr id="8" name="Content Placeholder 7">
            <a:extLst>
              <a:ext uri="{FF2B5EF4-FFF2-40B4-BE49-F238E27FC236}">
                <a16:creationId xmlns:a16="http://schemas.microsoft.com/office/drawing/2014/main" id="{C72053AE-AF06-486D-98D7-AB0262904F7F}"/>
              </a:ext>
            </a:extLst>
          </p:cNvPr>
          <p:cNvSpPr>
            <a:spLocks noGrp="1"/>
          </p:cNvSpPr>
          <p:nvPr>
            <p:ph idx="1"/>
          </p:nvPr>
        </p:nvSpPr>
        <p:spPr>
          <a:xfrm>
            <a:off x="677334" y="1488613"/>
            <a:ext cx="8596668" cy="3880773"/>
          </a:xfrm>
        </p:spPr>
        <p:txBody>
          <a:bodyPr/>
          <a:lstStyle/>
          <a:p>
            <a:r>
              <a:rPr lang="en-US" dirty="0">
                <a:solidFill>
                  <a:srgbClr val="4D5156"/>
                </a:solidFill>
                <a:latin typeface="Arial Black" panose="020B0A04020102020204" pitchFamily="34" charset="0"/>
              </a:rPr>
              <a:t>S</a:t>
            </a:r>
            <a:r>
              <a:rPr lang="en-US" b="0" i="0" dirty="0">
                <a:solidFill>
                  <a:srgbClr val="4D5156"/>
                </a:solidFill>
                <a:effectLst/>
                <a:latin typeface="Arial Black" panose="020B0A04020102020204" pitchFamily="34" charset="0"/>
              </a:rPr>
              <a:t>ometimes also referred to as an absolute domain name</a:t>
            </a:r>
          </a:p>
          <a:p>
            <a:r>
              <a:rPr lang="en-US" dirty="0">
                <a:solidFill>
                  <a:srgbClr val="4D5156"/>
                </a:solidFill>
                <a:latin typeface="Arial Black" panose="020B0A04020102020204" pitchFamily="34" charset="0"/>
              </a:rPr>
              <a:t>It i</a:t>
            </a:r>
            <a:r>
              <a:rPr lang="en-US" b="0" i="0" dirty="0">
                <a:solidFill>
                  <a:srgbClr val="4D5156"/>
                </a:solidFill>
                <a:effectLst/>
                <a:latin typeface="Arial Black" panose="020B0A04020102020204" pitchFamily="34" charset="0"/>
              </a:rPr>
              <a:t>s a domain name that specifies its exact location in the tree hierarchy of the Domain Name System.</a:t>
            </a:r>
          </a:p>
          <a:p>
            <a:r>
              <a:rPr lang="en-US" b="0" i="0" dirty="0">
                <a:solidFill>
                  <a:srgbClr val="4D5156"/>
                </a:solidFill>
                <a:effectLst/>
                <a:latin typeface="Arial Black" panose="020B0A04020102020204" pitchFamily="34" charset="0"/>
              </a:rPr>
              <a:t>It specifies all domain levels, including the top-level domain and the root zone. </a:t>
            </a:r>
            <a:endParaRPr lang="en-MY" dirty="0">
              <a:latin typeface="Arial Black" panose="020B0A04020102020204" pitchFamily="34" charset="0"/>
            </a:endParaRPr>
          </a:p>
        </p:txBody>
      </p:sp>
      <p:sp>
        <p:nvSpPr>
          <p:cNvPr id="4" name="Footer Placeholder 3">
            <a:extLst>
              <a:ext uri="{FF2B5EF4-FFF2-40B4-BE49-F238E27FC236}">
                <a16:creationId xmlns:a16="http://schemas.microsoft.com/office/drawing/2014/main" id="{4F34FC4F-E344-4320-9B83-1CED0DD6CD65}"/>
              </a:ext>
            </a:extLst>
          </p:cNvPr>
          <p:cNvSpPr>
            <a:spLocks noGrp="1"/>
          </p:cNvSpPr>
          <p:nvPr>
            <p:ph type="ftr" sz="quarter" idx="11"/>
          </p:nvPr>
        </p:nvSpPr>
        <p:spPr/>
        <p:txBody>
          <a:bodyPr/>
          <a:lstStyle/>
          <a:p>
            <a:r>
              <a:rPr lang="en-US" altLang="en-US"/>
              <a:t>K. Salah</a:t>
            </a:r>
          </a:p>
        </p:txBody>
      </p:sp>
      <p:graphicFrame>
        <p:nvGraphicFramePr>
          <p:cNvPr id="2" name="Object 1">
            <a:extLst>
              <a:ext uri="{FF2B5EF4-FFF2-40B4-BE49-F238E27FC236}">
                <a16:creationId xmlns:a16="http://schemas.microsoft.com/office/drawing/2014/main" id="{A049B9E1-9CBD-410F-BC59-69176ED661F4}"/>
              </a:ext>
            </a:extLst>
          </p:cNvPr>
          <p:cNvGraphicFramePr>
            <a:graphicFrameLocks noChangeAspect="1"/>
          </p:cNvGraphicFramePr>
          <p:nvPr>
            <p:extLst>
              <p:ext uri="{D42A27DB-BD31-4B8C-83A1-F6EECF244321}">
                <p14:modId xmlns:p14="http://schemas.microsoft.com/office/powerpoint/2010/main" val="2488655601"/>
              </p:ext>
            </p:extLst>
          </p:nvPr>
        </p:nvGraphicFramePr>
        <p:xfrm>
          <a:off x="2546177" y="4100975"/>
          <a:ext cx="6727825" cy="2309813"/>
        </p:xfrm>
        <a:graphic>
          <a:graphicData uri="http://schemas.openxmlformats.org/presentationml/2006/ole">
            <mc:AlternateContent xmlns:mc="http://schemas.openxmlformats.org/markup-compatibility/2006">
              <mc:Choice xmlns:v="urn:schemas-microsoft-com:vml" Requires="v">
                <p:oleObj name="Bitmap Image" r:id="rId2" imgW="6728400" imgH="2309040" progId="Paint.Picture">
                  <p:embed/>
                </p:oleObj>
              </mc:Choice>
              <mc:Fallback>
                <p:oleObj name="Bitmap Image" r:id="rId2" imgW="6728400" imgH="2309040" progId="Paint.Picture">
                  <p:embed/>
                  <p:pic>
                    <p:nvPicPr>
                      <p:cNvPr id="0" name=""/>
                      <p:cNvPicPr/>
                      <p:nvPr/>
                    </p:nvPicPr>
                    <p:blipFill>
                      <a:blip r:embed="rId3"/>
                      <a:stretch>
                        <a:fillRect/>
                      </a:stretch>
                    </p:blipFill>
                    <p:spPr>
                      <a:xfrm>
                        <a:off x="2546177" y="4100975"/>
                        <a:ext cx="6727825" cy="2309813"/>
                      </a:xfrm>
                      <a:prstGeom prst="rect">
                        <a:avLst/>
                      </a:prstGeom>
                    </p:spPr>
                  </p:pic>
                </p:oleObj>
              </mc:Fallback>
            </mc:AlternateContent>
          </a:graphicData>
        </a:graphic>
      </p:graphicFrame>
    </p:spTree>
    <p:extLst>
      <p:ext uri="{BB962C8B-B14F-4D97-AF65-F5344CB8AC3E}">
        <p14:creationId xmlns:p14="http://schemas.microsoft.com/office/powerpoint/2010/main" val="17228950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7AA1C-A200-4032-869A-7FC73FD85524}"/>
              </a:ext>
            </a:extLst>
          </p:cNvPr>
          <p:cNvSpPr>
            <a:spLocks noGrp="1"/>
          </p:cNvSpPr>
          <p:nvPr>
            <p:ph type="title"/>
          </p:nvPr>
        </p:nvSpPr>
        <p:spPr/>
        <p:txBody>
          <a:bodyPr/>
          <a:lstStyle/>
          <a:p>
            <a:r>
              <a:rPr lang="en-MY" dirty="0">
                <a:solidFill>
                  <a:schemeClr val="tx1">
                    <a:lumMod val="65000"/>
                    <a:lumOff val="35000"/>
                  </a:schemeClr>
                </a:solidFill>
                <a:latin typeface="Arial Black" panose="020B0A04020102020204" pitchFamily="34" charset="0"/>
              </a:rPr>
              <a:t>Domain Name System (DNS) </a:t>
            </a:r>
          </a:p>
        </p:txBody>
      </p:sp>
      <p:sp>
        <p:nvSpPr>
          <p:cNvPr id="3" name="Content Placeholder 2">
            <a:extLst>
              <a:ext uri="{FF2B5EF4-FFF2-40B4-BE49-F238E27FC236}">
                <a16:creationId xmlns:a16="http://schemas.microsoft.com/office/drawing/2014/main" id="{9223BA2E-8B24-42EA-8BD2-36764B57C0F4}"/>
              </a:ext>
            </a:extLst>
          </p:cNvPr>
          <p:cNvSpPr>
            <a:spLocks noGrp="1"/>
          </p:cNvSpPr>
          <p:nvPr>
            <p:ph idx="1"/>
          </p:nvPr>
        </p:nvSpPr>
        <p:spPr>
          <a:xfrm>
            <a:off x="577850" y="1694624"/>
            <a:ext cx="9739168" cy="3468751"/>
          </a:xfrm>
        </p:spPr>
        <p:txBody>
          <a:bodyPr>
            <a:normAutofit/>
          </a:bodyPr>
          <a:lstStyle/>
          <a:p>
            <a:r>
              <a:rPr lang="en-US" sz="2400" b="0" i="0" dirty="0">
                <a:solidFill>
                  <a:schemeClr val="tx1">
                    <a:lumMod val="50000"/>
                    <a:lumOff val="50000"/>
                  </a:schemeClr>
                </a:solidFill>
                <a:effectLst/>
                <a:latin typeface="Arial Black" panose="020B0A04020102020204" pitchFamily="34" charset="0"/>
              </a:rPr>
              <a:t>When you open your web browser and type in </a:t>
            </a:r>
            <a:r>
              <a:rPr lang="en-US" sz="2400" b="0" i="0" u="none" strike="noStrike" dirty="0">
                <a:solidFill>
                  <a:schemeClr val="tx1">
                    <a:lumMod val="50000"/>
                    <a:lumOff val="50000"/>
                  </a:schemeClr>
                </a:solidFill>
                <a:effectLst/>
                <a:latin typeface="Arial Black" panose="020B0A04020102020204" pitchFamily="34" charset="0"/>
              </a:rPr>
              <a:t>hub.tutsplus.com</a:t>
            </a:r>
            <a:r>
              <a:rPr lang="en-US" sz="2400" b="0" i="0" dirty="0">
                <a:solidFill>
                  <a:schemeClr val="tx1">
                    <a:lumMod val="50000"/>
                    <a:lumOff val="50000"/>
                  </a:schemeClr>
                </a:solidFill>
                <a:effectLst/>
                <a:latin typeface="Arial Black" panose="020B0A04020102020204" pitchFamily="34" charset="0"/>
              </a:rPr>
              <a:t> to find something interesting to learn, your computer can find a server with the IP address </a:t>
            </a:r>
            <a:r>
              <a:rPr lang="en-US" sz="2400" b="0" i="0" dirty="0">
                <a:solidFill>
                  <a:srgbClr val="FF0000"/>
                </a:solidFill>
                <a:effectLst/>
                <a:latin typeface="Arial Black" panose="020B0A04020102020204" pitchFamily="34" charset="0"/>
              </a:rPr>
              <a:t>190.93.242.181</a:t>
            </a:r>
            <a:r>
              <a:rPr lang="en-US" sz="2400" b="0" i="0" dirty="0">
                <a:solidFill>
                  <a:schemeClr val="tx1">
                    <a:lumMod val="50000"/>
                    <a:lumOff val="50000"/>
                  </a:schemeClr>
                </a:solidFill>
                <a:effectLst/>
                <a:latin typeface="Arial Black" panose="020B0A04020102020204" pitchFamily="34" charset="0"/>
              </a:rPr>
              <a:t>. </a:t>
            </a:r>
          </a:p>
          <a:p>
            <a:r>
              <a:rPr lang="en-US" sz="2400" b="0" i="0" dirty="0">
                <a:solidFill>
                  <a:schemeClr val="tx1">
                    <a:lumMod val="50000"/>
                    <a:lumOff val="50000"/>
                  </a:schemeClr>
                </a:solidFill>
                <a:effectLst/>
                <a:latin typeface="Arial Black" panose="020B0A04020102020204" pitchFamily="34" charset="0"/>
              </a:rPr>
              <a:t>Among other technologies, a protocol called DNS helps your computer in finding that server. </a:t>
            </a:r>
          </a:p>
        </p:txBody>
      </p:sp>
      <p:sp>
        <p:nvSpPr>
          <p:cNvPr id="6" name="TextBox 5">
            <a:extLst>
              <a:ext uri="{FF2B5EF4-FFF2-40B4-BE49-F238E27FC236}">
                <a16:creationId xmlns:a16="http://schemas.microsoft.com/office/drawing/2014/main" id="{61E7F6F6-68B7-48EC-89CA-294A0463197F}"/>
              </a:ext>
            </a:extLst>
          </p:cNvPr>
          <p:cNvSpPr txBox="1"/>
          <p:nvPr/>
        </p:nvSpPr>
        <p:spPr>
          <a:xfrm>
            <a:off x="784806" y="5962650"/>
            <a:ext cx="10038261" cy="369332"/>
          </a:xfrm>
          <a:prstGeom prst="rect">
            <a:avLst/>
          </a:prstGeom>
          <a:noFill/>
        </p:spPr>
        <p:txBody>
          <a:bodyPr wrap="none" rtlCol="0">
            <a:spAutoFit/>
          </a:bodyPr>
          <a:lstStyle/>
          <a:p>
            <a:r>
              <a:rPr lang="en-MY" dirty="0"/>
              <a:t>https://computers.tutsplus.com/tutorials/how-to-change-your-dns-for-safer-faster-browsing--mac-61232</a:t>
            </a:r>
          </a:p>
        </p:txBody>
      </p:sp>
    </p:spTree>
    <p:extLst>
      <p:ext uri="{BB962C8B-B14F-4D97-AF65-F5344CB8AC3E}">
        <p14:creationId xmlns:p14="http://schemas.microsoft.com/office/powerpoint/2010/main" val="36935205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63" name="Rectangle 11">
            <a:extLst>
              <a:ext uri="{FF2B5EF4-FFF2-40B4-BE49-F238E27FC236}">
                <a16:creationId xmlns:a16="http://schemas.microsoft.com/office/drawing/2014/main" id="{77562B30-40B3-42D2-AE91-53086EBB8512}"/>
              </a:ext>
            </a:extLst>
          </p:cNvPr>
          <p:cNvSpPr>
            <a:spLocks noGrp="1" noChangeArrowheads="1"/>
          </p:cNvSpPr>
          <p:nvPr>
            <p:ph idx="1"/>
          </p:nvPr>
        </p:nvSpPr>
        <p:spPr>
          <a:xfrm>
            <a:off x="2170113" y="1243013"/>
            <a:ext cx="7772400" cy="2347912"/>
          </a:xfrm>
          <a:noFill/>
          <a:ln/>
        </p:spPr>
        <p:txBody>
          <a:bodyPr/>
          <a:lstStyle/>
          <a:p>
            <a:pPr marL="342900" indent="-342900"/>
            <a:r>
              <a:rPr lang="en-US" altLang="en-US" sz="2000">
                <a:latin typeface="Comic Sans MS" panose="030F0702030302020204" pitchFamily="66" charset="0"/>
              </a:rPr>
              <a:t>Domain: </a:t>
            </a:r>
          </a:p>
          <a:p>
            <a:pPr lvl="1"/>
            <a:r>
              <a:rPr lang="en-US" altLang="en-US" sz="2000">
                <a:latin typeface="Comic Sans MS" panose="030F0702030302020204" pitchFamily="66" charset="0"/>
              </a:rPr>
              <a:t>Subtree of the domain name space.</a:t>
            </a:r>
          </a:p>
          <a:p>
            <a:pPr lvl="1"/>
            <a:r>
              <a:rPr lang="en-US" altLang="en-US" sz="2000">
                <a:latin typeface="Comic Sans MS" panose="030F0702030302020204" pitchFamily="66" charset="0"/>
              </a:rPr>
              <a:t>Name of the domain is the domain name of the node at the top of the subtree.</a:t>
            </a:r>
          </a:p>
          <a:p>
            <a:pPr lvl="1"/>
            <a:r>
              <a:rPr lang="en-US" altLang="en-US" sz="2000">
                <a:latin typeface="Comic Sans MS" panose="030F0702030302020204" pitchFamily="66" charset="0"/>
              </a:rPr>
              <a:t>A domain can be divided into subdomains.</a:t>
            </a:r>
          </a:p>
        </p:txBody>
      </p:sp>
      <p:sp>
        <p:nvSpPr>
          <p:cNvPr id="5" name="Footer Placeholder 3">
            <a:extLst>
              <a:ext uri="{FF2B5EF4-FFF2-40B4-BE49-F238E27FC236}">
                <a16:creationId xmlns:a16="http://schemas.microsoft.com/office/drawing/2014/main" id="{75C58AF6-AFDA-4E17-B530-E7FE45FBF38B}"/>
              </a:ext>
            </a:extLst>
          </p:cNvPr>
          <p:cNvSpPr>
            <a:spLocks noGrp="1"/>
          </p:cNvSpPr>
          <p:nvPr>
            <p:ph type="ftr" sz="quarter" idx="11"/>
          </p:nvPr>
        </p:nvSpPr>
        <p:spPr/>
        <p:txBody>
          <a:bodyPr/>
          <a:lstStyle/>
          <a:p>
            <a:r>
              <a:rPr lang="en-US" altLang="en-US"/>
              <a:t>K. Salah</a:t>
            </a:r>
          </a:p>
        </p:txBody>
      </p:sp>
      <p:sp>
        <p:nvSpPr>
          <p:cNvPr id="151554" name="Text Box 2">
            <a:extLst>
              <a:ext uri="{FF2B5EF4-FFF2-40B4-BE49-F238E27FC236}">
                <a16:creationId xmlns:a16="http://schemas.microsoft.com/office/drawing/2014/main" id="{C365EE8C-A813-4097-93DD-A561FCEC3C02}"/>
              </a:ext>
            </a:extLst>
          </p:cNvPr>
          <p:cNvSpPr txBox="1">
            <a:spLocks noChangeArrowheads="1"/>
          </p:cNvSpPr>
          <p:nvPr/>
        </p:nvSpPr>
        <p:spPr bwMode="auto">
          <a:xfrm>
            <a:off x="1671349" y="654714"/>
            <a:ext cx="5715000" cy="457200"/>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sz="2400" b="1">
                <a:latin typeface="Arial Black" panose="020B0A04020102020204" pitchFamily="34" charset="0"/>
              </a:rPr>
              <a:t>Domains</a:t>
            </a:r>
          </a:p>
        </p:txBody>
      </p:sp>
      <p:pic>
        <p:nvPicPr>
          <p:cNvPr id="151562" name="Picture 10">
            <a:extLst>
              <a:ext uri="{FF2B5EF4-FFF2-40B4-BE49-F238E27FC236}">
                <a16:creationId xmlns:a16="http://schemas.microsoft.com/office/drawing/2014/main" id="{770B1823-CE84-450B-AA7D-AC00395165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49675" y="3641725"/>
            <a:ext cx="3886200" cy="2268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a:extLst>
              <a:ext uri="{FF2B5EF4-FFF2-40B4-BE49-F238E27FC236}">
                <a16:creationId xmlns:a16="http://schemas.microsoft.com/office/drawing/2014/main" id="{438FE6E9-964F-4642-9A44-030025C0C406}"/>
              </a:ext>
            </a:extLst>
          </p:cNvPr>
          <p:cNvSpPr>
            <a:spLocks noGrp="1" noChangeArrowheads="1"/>
          </p:cNvSpPr>
          <p:nvPr>
            <p:ph type="title"/>
          </p:nvPr>
        </p:nvSpPr>
        <p:spPr>
          <a:xfrm>
            <a:off x="838200" y="277091"/>
            <a:ext cx="10515600" cy="1325563"/>
          </a:xfrm>
        </p:spPr>
        <p:txBody>
          <a:bodyPr/>
          <a:lstStyle/>
          <a:p>
            <a:r>
              <a:rPr lang="en-US" altLang="en-US" b="1" dirty="0">
                <a:solidFill>
                  <a:schemeClr val="tx1"/>
                </a:solidFill>
                <a:latin typeface="Arial Black" panose="020B0A04020102020204" pitchFamily="34" charset="0"/>
              </a:rPr>
              <a:t>DNS and client-server computing</a:t>
            </a:r>
          </a:p>
        </p:txBody>
      </p:sp>
      <p:sp>
        <p:nvSpPr>
          <p:cNvPr id="130051" name="Rectangle 3">
            <a:extLst>
              <a:ext uri="{FF2B5EF4-FFF2-40B4-BE49-F238E27FC236}">
                <a16:creationId xmlns:a16="http://schemas.microsoft.com/office/drawing/2014/main" id="{B714C9D3-B28E-4674-A7F1-72F36D9ABBE4}"/>
              </a:ext>
            </a:extLst>
          </p:cNvPr>
          <p:cNvSpPr>
            <a:spLocks noGrp="1" noChangeArrowheads="1"/>
          </p:cNvSpPr>
          <p:nvPr>
            <p:ph idx="1"/>
          </p:nvPr>
        </p:nvSpPr>
        <p:spPr>
          <a:xfrm>
            <a:off x="1237129" y="1246190"/>
            <a:ext cx="9592236" cy="5110160"/>
          </a:xfrm>
        </p:spPr>
        <p:txBody>
          <a:bodyPr>
            <a:normAutofit/>
          </a:bodyPr>
          <a:lstStyle/>
          <a:p>
            <a:r>
              <a:rPr lang="en-US" altLang="en-US" dirty="0">
                <a:latin typeface="Comic Sans MS" panose="030F0702030302020204" pitchFamily="66" charset="0"/>
              </a:rPr>
              <a:t>DNS names are managed by a hierarchy of DNS servers </a:t>
            </a:r>
          </a:p>
          <a:p>
            <a:r>
              <a:rPr lang="en-US" altLang="en-US" dirty="0">
                <a:latin typeface="Comic Sans MS" panose="030F0702030302020204" pitchFamily="66" charset="0"/>
              </a:rPr>
              <a:t>Root server at top of tree knows about next level servers. </a:t>
            </a:r>
          </a:p>
          <a:p>
            <a:r>
              <a:rPr lang="en-US" altLang="en-US" dirty="0">
                <a:latin typeface="Comic Sans MS" panose="030F0702030302020204" pitchFamily="66" charset="0"/>
              </a:rPr>
              <a:t>Next level servers, in turn, know about lower level servers </a:t>
            </a:r>
          </a:p>
          <a:p>
            <a:endParaRPr lang="en-US" altLang="en-US" dirty="0">
              <a:latin typeface="Comic Sans MS" panose="030F0702030302020204" pitchFamily="66" charset="0"/>
            </a:endParaRPr>
          </a:p>
          <a:p>
            <a:r>
              <a:rPr lang="en-US" altLang="en-US" dirty="0">
                <a:solidFill>
                  <a:schemeClr val="accent2"/>
                </a:solidFill>
                <a:latin typeface="Comic Sans MS" panose="030F0702030302020204" pitchFamily="66" charset="0"/>
              </a:rPr>
              <a:t>Some Jargon</a:t>
            </a:r>
          </a:p>
          <a:p>
            <a:pPr lvl="1"/>
            <a:r>
              <a:rPr lang="en-US" altLang="en-US" dirty="0">
                <a:latin typeface="Comic Sans MS" panose="030F0702030302020204" pitchFamily="66" charset="0"/>
              </a:rPr>
              <a:t>Each DNS server is the authoritative server for the names it manages </a:t>
            </a:r>
          </a:p>
          <a:p>
            <a:pPr lvl="1"/>
            <a:r>
              <a:rPr lang="en-US" altLang="en-US" dirty="0">
                <a:latin typeface="Comic Sans MS" panose="030F0702030302020204" pitchFamily="66" charset="0"/>
              </a:rPr>
              <a:t>What </a:t>
            </a:r>
            <a:r>
              <a:rPr lang="en-US" altLang="en-US" dirty="0">
                <a:solidFill>
                  <a:srgbClr val="0070C0"/>
                </a:solidFill>
                <a:latin typeface="Comic Sans MS" panose="030F0702030302020204" pitchFamily="66" charset="0"/>
              </a:rPr>
              <a:t>a server is responsible </a:t>
            </a:r>
            <a:r>
              <a:rPr lang="en-US" altLang="en-US" dirty="0">
                <a:latin typeface="Comic Sans MS" panose="030F0702030302020204" pitchFamily="66" charset="0"/>
              </a:rPr>
              <a:t>for or has authority over is called a </a:t>
            </a:r>
            <a:r>
              <a:rPr lang="en-US" altLang="en-US" i="1" dirty="0">
                <a:solidFill>
                  <a:srgbClr val="0070C0"/>
                </a:solidFill>
                <a:latin typeface="Comic Sans MS" panose="030F0702030302020204" pitchFamily="66" charset="0"/>
              </a:rPr>
              <a:t>zone</a:t>
            </a:r>
            <a:r>
              <a:rPr lang="en-US" altLang="en-US" dirty="0">
                <a:latin typeface="Comic Sans MS" panose="030F0702030302020204" pitchFamily="66" charset="0"/>
              </a:rPr>
              <a:t>. A </a:t>
            </a:r>
            <a:r>
              <a:rPr lang="en-US" altLang="en-US" i="1" dirty="0">
                <a:latin typeface="Comic Sans MS" panose="030F0702030302020204" pitchFamily="66" charset="0"/>
              </a:rPr>
              <a:t>domain</a:t>
            </a:r>
            <a:r>
              <a:rPr lang="en-US" altLang="en-US" dirty="0">
                <a:latin typeface="Comic Sans MS" panose="030F0702030302020204" pitchFamily="66" charset="0"/>
              </a:rPr>
              <a:t> can span multiple servers.</a:t>
            </a:r>
          </a:p>
          <a:p>
            <a:pPr lvl="1"/>
            <a:r>
              <a:rPr lang="en-US" altLang="en-US" i="1" dirty="0">
                <a:latin typeface="Comic Sans MS" panose="030F0702030302020204" pitchFamily="66" charset="0"/>
              </a:rPr>
              <a:t>Primary server</a:t>
            </a:r>
            <a:r>
              <a:rPr lang="en-US" altLang="en-US" dirty="0">
                <a:latin typeface="Comic Sans MS" panose="030F0702030302020204" pitchFamily="66" charset="0"/>
              </a:rPr>
              <a:t> is also called authoritative server</a:t>
            </a:r>
          </a:p>
          <a:p>
            <a:pPr lvl="1"/>
            <a:r>
              <a:rPr lang="en-US" altLang="en-US" i="1" dirty="0">
                <a:latin typeface="Comic Sans MS" panose="030F0702030302020204" pitchFamily="66" charset="0"/>
              </a:rPr>
              <a:t>Second server</a:t>
            </a:r>
            <a:r>
              <a:rPr lang="en-US" altLang="en-US" dirty="0">
                <a:latin typeface="Comic Sans MS" panose="030F0702030302020204" pitchFamily="66" charset="0"/>
              </a:rPr>
              <a:t> has a copy</a:t>
            </a:r>
          </a:p>
        </p:txBody>
      </p:sp>
      <p:sp>
        <p:nvSpPr>
          <p:cNvPr id="4" name="Footer Placeholder 3">
            <a:extLst>
              <a:ext uri="{FF2B5EF4-FFF2-40B4-BE49-F238E27FC236}">
                <a16:creationId xmlns:a16="http://schemas.microsoft.com/office/drawing/2014/main" id="{E3C59D1A-4980-4ECE-BA68-DAB93E1FA606}"/>
              </a:ext>
            </a:extLst>
          </p:cNvPr>
          <p:cNvSpPr>
            <a:spLocks noGrp="1"/>
          </p:cNvSpPr>
          <p:nvPr>
            <p:ph type="ftr" sz="quarter" idx="11"/>
          </p:nvPr>
        </p:nvSpPr>
        <p:spPr/>
        <p:txBody>
          <a:bodyPr/>
          <a:lstStyle/>
          <a:p>
            <a:r>
              <a:rPr lang="en-US" altLang="en-US"/>
              <a:t>K. Salah</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4673B-B131-4758-B4AC-9535D08413C9}"/>
              </a:ext>
            </a:extLst>
          </p:cNvPr>
          <p:cNvSpPr>
            <a:spLocks noGrp="1"/>
          </p:cNvSpPr>
          <p:nvPr>
            <p:ph type="title"/>
          </p:nvPr>
        </p:nvSpPr>
        <p:spPr/>
        <p:txBody>
          <a:bodyPr>
            <a:normAutofit/>
          </a:bodyPr>
          <a:lstStyle/>
          <a:p>
            <a:pPr marL="342900" indent="-342900">
              <a:buFont typeface="Arial" panose="020B0604020202020204" pitchFamily="34" charset="0"/>
              <a:buChar char="•"/>
            </a:pPr>
            <a:r>
              <a:rPr lang="en-MY" sz="2000" dirty="0">
                <a:latin typeface="Arial Black" panose="020B0A04020102020204" pitchFamily="34" charset="0"/>
              </a:rPr>
              <a:t>What are DNS ZONES | DNS Zones explained | DNS Zones and Delegation | Tutorial on DNS Zones</a:t>
            </a:r>
            <a:br>
              <a:rPr lang="en-MY" sz="2000" dirty="0">
                <a:latin typeface="Arial Black" panose="020B0A04020102020204" pitchFamily="34" charset="0"/>
              </a:rPr>
            </a:br>
            <a:r>
              <a:rPr lang="en-MY" sz="1800" dirty="0">
                <a:solidFill>
                  <a:schemeClr val="tx1">
                    <a:lumMod val="65000"/>
                    <a:lumOff val="35000"/>
                  </a:schemeClr>
                </a:solidFill>
                <a:latin typeface="Arial Black" panose="020B0A04020102020204" pitchFamily="34" charset="0"/>
                <a:hlinkClick r:id="rId2">
                  <a:extLst>
                    <a:ext uri="{A12FA001-AC4F-418D-AE19-62706E023703}">
                      <ahyp:hlinkClr xmlns:ahyp="http://schemas.microsoft.com/office/drawing/2018/hyperlinkcolor" val="tx"/>
                    </a:ext>
                  </a:extLst>
                </a:hlinkClick>
              </a:rPr>
              <a:t>https://www.youtube.com/watch?v=JIwi6ii-rzI</a:t>
            </a:r>
            <a:br>
              <a:rPr lang="en-MY" sz="2000" dirty="0">
                <a:latin typeface="Arial Black" panose="020B0A04020102020204" pitchFamily="34" charset="0"/>
              </a:rPr>
            </a:br>
            <a:endParaRPr lang="en-MY" sz="2000" dirty="0"/>
          </a:p>
        </p:txBody>
      </p:sp>
      <p:sp>
        <p:nvSpPr>
          <p:cNvPr id="7" name="Text Placeholder 6">
            <a:extLst>
              <a:ext uri="{FF2B5EF4-FFF2-40B4-BE49-F238E27FC236}">
                <a16:creationId xmlns:a16="http://schemas.microsoft.com/office/drawing/2014/main" id="{C18329B9-BE1B-494C-9BAD-29DC8C83A8D2}"/>
              </a:ext>
            </a:extLst>
          </p:cNvPr>
          <p:cNvSpPr>
            <a:spLocks noGrp="1"/>
          </p:cNvSpPr>
          <p:nvPr>
            <p:ph type="body" idx="1"/>
          </p:nvPr>
        </p:nvSpPr>
        <p:spPr>
          <a:xfrm>
            <a:off x="1154019" y="2053409"/>
            <a:ext cx="4185623" cy="576262"/>
          </a:xfrm>
        </p:spPr>
        <p:txBody>
          <a:bodyPr/>
          <a:lstStyle/>
          <a:p>
            <a:r>
              <a:rPr lang="en-US" sz="1800" dirty="0">
                <a:latin typeface="Arial Black" panose="020B0A04020102020204" pitchFamily="34" charset="0"/>
              </a:rPr>
              <a:t>Explained</a:t>
            </a:r>
            <a:endParaRPr lang="en-MY" sz="1800" dirty="0">
              <a:latin typeface="Arial Black" panose="020B0A04020102020204" pitchFamily="34" charset="0"/>
            </a:endParaRPr>
          </a:p>
        </p:txBody>
      </p:sp>
      <p:pic>
        <p:nvPicPr>
          <p:cNvPr id="6" name="Content Placeholder 5">
            <a:extLst>
              <a:ext uri="{FF2B5EF4-FFF2-40B4-BE49-F238E27FC236}">
                <a16:creationId xmlns:a16="http://schemas.microsoft.com/office/drawing/2014/main" id="{8AFAD49D-0014-492C-AB5A-1D3B692DAE5B}"/>
              </a:ext>
            </a:extLst>
          </p:cNvPr>
          <p:cNvPicPr>
            <a:picLocks noGrp="1" noChangeAspect="1"/>
          </p:cNvPicPr>
          <p:nvPr>
            <p:ph sz="half" idx="2"/>
          </p:nvPr>
        </p:nvPicPr>
        <p:blipFill>
          <a:blip r:embed="rId3"/>
          <a:stretch>
            <a:fillRect/>
          </a:stretch>
        </p:blipFill>
        <p:spPr>
          <a:xfrm>
            <a:off x="1154019" y="2737244"/>
            <a:ext cx="4184650" cy="3511155"/>
          </a:xfrm>
          <a:ln w="25400">
            <a:solidFill>
              <a:schemeClr val="tx1"/>
            </a:solidFill>
          </a:ln>
        </p:spPr>
      </p:pic>
      <p:sp>
        <p:nvSpPr>
          <p:cNvPr id="8" name="Text Placeholder 7">
            <a:extLst>
              <a:ext uri="{FF2B5EF4-FFF2-40B4-BE49-F238E27FC236}">
                <a16:creationId xmlns:a16="http://schemas.microsoft.com/office/drawing/2014/main" id="{A9D8092F-8E57-4ED1-A98A-68D7C0A108D1}"/>
              </a:ext>
            </a:extLst>
          </p:cNvPr>
          <p:cNvSpPr>
            <a:spLocks noGrp="1"/>
          </p:cNvSpPr>
          <p:nvPr>
            <p:ph type="body" sz="quarter" idx="3"/>
          </p:nvPr>
        </p:nvSpPr>
        <p:spPr>
          <a:xfrm>
            <a:off x="5678319" y="2160982"/>
            <a:ext cx="4185618" cy="576262"/>
          </a:xfrm>
        </p:spPr>
        <p:txBody>
          <a:bodyPr/>
          <a:lstStyle/>
          <a:p>
            <a:r>
              <a:rPr lang="en-US" sz="1800" dirty="0">
                <a:latin typeface="Arial Black" panose="020B0A04020102020204" pitchFamily="34" charset="0"/>
              </a:rPr>
              <a:t>Quiz: Create your own structure</a:t>
            </a:r>
            <a:endParaRPr lang="en-MY" sz="1800" dirty="0">
              <a:latin typeface="Arial Black" panose="020B0A04020102020204" pitchFamily="34" charset="0"/>
            </a:endParaRPr>
          </a:p>
        </p:txBody>
      </p:sp>
      <p:sp>
        <p:nvSpPr>
          <p:cNvPr id="9" name="Content Placeholder 8">
            <a:extLst>
              <a:ext uri="{FF2B5EF4-FFF2-40B4-BE49-F238E27FC236}">
                <a16:creationId xmlns:a16="http://schemas.microsoft.com/office/drawing/2014/main" id="{8F4DAD26-9728-4726-891B-36E7CF8E6542}"/>
              </a:ext>
            </a:extLst>
          </p:cNvPr>
          <p:cNvSpPr>
            <a:spLocks noGrp="1"/>
          </p:cNvSpPr>
          <p:nvPr>
            <p:ph sz="quarter" idx="4"/>
          </p:nvPr>
        </p:nvSpPr>
        <p:spPr>
          <a:xfrm>
            <a:off x="5786475" y="2737244"/>
            <a:ext cx="4185617" cy="3511155"/>
          </a:xfrm>
        </p:spPr>
        <p:style>
          <a:lnRef idx="2">
            <a:schemeClr val="dk1"/>
          </a:lnRef>
          <a:fillRef idx="1">
            <a:schemeClr val="lt1"/>
          </a:fillRef>
          <a:effectRef idx="0">
            <a:schemeClr val="dk1"/>
          </a:effectRef>
          <a:fontRef idx="minor">
            <a:schemeClr val="dk1"/>
          </a:fontRef>
        </p:style>
        <p:txBody>
          <a:bodyPr/>
          <a:lstStyle/>
          <a:p>
            <a:endParaRPr lang="en-MY" dirty="0"/>
          </a:p>
        </p:txBody>
      </p:sp>
    </p:spTree>
    <p:extLst>
      <p:ext uri="{BB962C8B-B14F-4D97-AF65-F5344CB8AC3E}">
        <p14:creationId xmlns:p14="http://schemas.microsoft.com/office/powerpoint/2010/main" val="27381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1026">
            <a:extLst>
              <a:ext uri="{FF2B5EF4-FFF2-40B4-BE49-F238E27FC236}">
                <a16:creationId xmlns:a16="http://schemas.microsoft.com/office/drawing/2014/main" id="{D5D6A039-E780-44A2-BF3B-5A005F1C6DEE}"/>
              </a:ext>
            </a:extLst>
          </p:cNvPr>
          <p:cNvSpPr>
            <a:spLocks noGrp="1" noChangeArrowheads="1"/>
          </p:cNvSpPr>
          <p:nvPr>
            <p:ph type="title"/>
          </p:nvPr>
        </p:nvSpPr>
        <p:spPr>
          <a:xfrm>
            <a:off x="518140" y="369348"/>
            <a:ext cx="10515600" cy="717631"/>
          </a:xfrm>
        </p:spPr>
        <p:txBody>
          <a:bodyPr>
            <a:normAutofit fontScale="90000"/>
          </a:bodyPr>
          <a:lstStyle/>
          <a:p>
            <a:r>
              <a:rPr lang="en-US" altLang="en-US" b="1" dirty="0">
                <a:solidFill>
                  <a:schemeClr val="tx1"/>
                </a:solidFill>
                <a:latin typeface="Arial Black" panose="020B0A04020102020204" pitchFamily="34" charset="0"/>
              </a:rPr>
              <a:t>Root Name Servers: </a:t>
            </a:r>
            <a:br>
              <a:rPr lang="en-US" dirty="0"/>
            </a:br>
            <a:r>
              <a:rPr lang="en-US" sz="1600" b="0" i="0" dirty="0">
                <a:solidFill>
                  <a:srgbClr val="444444"/>
                </a:solidFill>
                <a:effectLst/>
                <a:latin typeface="Arial Black" panose="020B0A04020102020204" pitchFamily="34" charset="0"/>
              </a:rPr>
              <a:t>A root name server is a name server for the root zone of the Domain Name System (DNS) of the Internet. It directly answers requests for records in the root zone and answers other requests by returning a list of the authoritative name servers for the appropriate top-level domain (TLD)</a:t>
            </a:r>
            <a:endParaRPr lang="en-US" altLang="en-US" sz="1600" b="1" dirty="0">
              <a:solidFill>
                <a:schemeClr val="tx1"/>
              </a:solidFill>
              <a:latin typeface="Arial Black" panose="020B0A04020102020204" pitchFamily="34" charset="0"/>
            </a:endParaRPr>
          </a:p>
        </p:txBody>
      </p:sp>
      <p:sp>
        <p:nvSpPr>
          <p:cNvPr id="21" name="Footer Placeholder 2">
            <a:extLst>
              <a:ext uri="{FF2B5EF4-FFF2-40B4-BE49-F238E27FC236}">
                <a16:creationId xmlns:a16="http://schemas.microsoft.com/office/drawing/2014/main" id="{63D4F308-9D0B-4CEC-B528-AF6C733589C4}"/>
              </a:ext>
            </a:extLst>
          </p:cNvPr>
          <p:cNvSpPr>
            <a:spLocks noGrp="1"/>
          </p:cNvSpPr>
          <p:nvPr>
            <p:ph type="ftr" sz="quarter" idx="11"/>
          </p:nvPr>
        </p:nvSpPr>
        <p:spPr/>
        <p:txBody>
          <a:bodyPr/>
          <a:lstStyle/>
          <a:p>
            <a:r>
              <a:rPr lang="en-US" altLang="en-US"/>
              <a:t>K. Salah</a:t>
            </a:r>
          </a:p>
        </p:txBody>
      </p:sp>
      <p:pic>
        <p:nvPicPr>
          <p:cNvPr id="137238" name="Picture 1046">
            <a:extLst>
              <a:ext uri="{FF2B5EF4-FFF2-40B4-BE49-F238E27FC236}">
                <a16:creationId xmlns:a16="http://schemas.microsoft.com/office/drawing/2014/main" id="{8113DF44-B0D4-4672-9588-ECE16F2FF3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5811" y="2186888"/>
            <a:ext cx="8137257" cy="322807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7239" name="Text Box 1047">
            <a:extLst>
              <a:ext uri="{FF2B5EF4-FFF2-40B4-BE49-F238E27FC236}">
                <a16:creationId xmlns:a16="http://schemas.microsoft.com/office/drawing/2014/main" id="{763C806D-CD13-4E0F-A66D-9F275713AAE9}"/>
              </a:ext>
            </a:extLst>
          </p:cNvPr>
          <p:cNvSpPr txBox="1">
            <a:spLocks noChangeArrowheads="1"/>
          </p:cNvSpPr>
          <p:nvPr/>
        </p:nvSpPr>
        <p:spPr bwMode="auto">
          <a:xfrm>
            <a:off x="5268914" y="1443038"/>
            <a:ext cx="985837" cy="28416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a:spcBef>
                <a:spcPct val="50000"/>
              </a:spcBef>
            </a:pPr>
            <a:r>
              <a:rPr lang="en-US" altLang="en-US" sz="1200"/>
              <a:t>Root Server</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a:extLst>
              <a:ext uri="{FF2B5EF4-FFF2-40B4-BE49-F238E27FC236}">
                <a16:creationId xmlns:a16="http://schemas.microsoft.com/office/drawing/2014/main" id="{47F9A468-150E-4A97-AE83-A80F68F6E457}"/>
              </a:ext>
            </a:extLst>
          </p:cNvPr>
          <p:cNvSpPr>
            <a:spLocks noGrp="1" noChangeArrowheads="1"/>
          </p:cNvSpPr>
          <p:nvPr>
            <p:ph type="title"/>
          </p:nvPr>
        </p:nvSpPr>
        <p:spPr>
          <a:xfrm>
            <a:off x="467252" y="451513"/>
            <a:ext cx="10515600" cy="585134"/>
          </a:xfrm>
        </p:spPr>
        <p:txBody>
          <a:bodyPr>
            <a:normAutofit fontScale="90000"/>
          </a:bodyPr>
          <a:lstStyle/>
          <a:p>
            <a:r>
              <a:rPr lang="en-US" altLang="en-US" b="1" dirty="0">
                <a:solidFill>
                  <a:schemeClr val="tx1"/>
                </a:solidFill>
                <a:latin typeface="Arial Black" panose="020B0A04020102020204" pitchFamily="34" charset="0"/>
              </a:rPr>
              <a:t>Choosing DNS server architecture</a:t>
            </a:r>
          </a:p>
        </p:txBody>
      </p:sp>
      <p:sp>
        <p:nvSpPr>
          <p:cNvPr id="125955" name="Rectangle 3">
            <a:extLst>
              <a:ext uri="{FF2B5EF4-FFF2-40B4-BE49-F238E27FC236}">
                <a16:creationId xmlns:a16="http://schemas.microsoft.com/office/drawing/2014/main" id="{131D2C63-CE7C-4596-861A-C0261C44241C}"/>
              </a:ext>
            </a:extLst>
          </p:cNvPr>
          <p:cNvSpPr>
            <a:spLocks noGrp="1" noChangeArrowheads="1"/>
          </p:cNvSpPr>
          <p:nvPr>
            <p:ph idx="1"/>
          </p:nvPr>
        </p:nvSpPr>
        <p:spPr>
          <a:xfrm>
            <a:off x="2478089" y="1252539"/>
            <a:ext cx="7096125" cy="5056187"/>
          </a:xfrm>
        </p:spPr>
        <p:txBody>
          <a:bodyPr>
            <a:normAutofit lnSpcReduction="10000"/>
          </a:bodyPr>
          <a:lstStyle/>
          <a:p>
            <a:r>
              <a:rPr lang="en-US" altLang="en-US" dirty="0">
                <a:solidFill>
                  <a:schemeClr val="tx1">
                    <a:lumMod val="65000"/>
                    <a:lumOff val="35000"/>
                  </a:schemeClr>
                </a:solidFill>
                <a:latin typeface="Arial Black" panose="020B0A04020102020204" pitchFamily="34" charset="0"/>
              </a:rPr>
              <a:t>Small organizations can use a single server </a:t>
            </a:r>
          </a:p>
          <a:p>
            <a:pPr lvl="1"/>
            <a:r>
              <a:rPr lang="en-US" altLang="en-US" dirty="0">
                <a:solidFill>
                  <a:schemeClr val="tx1">
                    <a:lumMod val="65000"/>
                    <a:lumOff val="35000"/>
                  </a:schemeClr>
                </a:solidFill>
                <a:latin typeface="Arial Black" panose="020B0A04020102020204" pitchFamily="34" charset="0"/>
              </a:rPr>
              <a:t>Easy to administer </a:t>
            </a:r>
          </a:p>
          <a:p>
            <a:pPr lvl="1"/>
            <a:r>
              <a:rPr lang="en-US" altLang="en-US" dirty="0">
                <a:solidFill>
                  <a:schemeClr val="tx1">
                    <a:lumMod val="65000"/>
                    <a:lumOff val="35000"/>
                  </a:schemeClr>
                </a:solidFill>
                <a:latin typeface="Arial Black" panose="020B0A04020102020204" pitchFamily="34" charset="0"/>
              </a:rPr>
              <a:t>Inexpensive </a:t>
            </a:r>
          </a:p>
          <a:p>
            <a:r>
              <a:rPr lang="en-US" altLang="en-US" dirty="0">
                <a:solidFill>
                  <a:schemeClr val="tx1">
                    <a:lumMod val="65000"/>
                    <a:lumOff val="35000"/>
                  </a:schemeClr>
                </a:solidFill>
                <a:latin typeface="Arial Black" panose="020B0A04020102020204" pitchFamily="34" charset="0"/>
              </a:rPr>
              <a:t>Large organizations often use multiple servers </a:t>
            </a:r>
          </a:p>
          <a:p>
            <a:pPr lvl="1"/>
            <a:r>
              <a:rPr lang="en-US" altLang="en-US" dirty="0">
                <a:solidFill>
                  <a:schemeClr val="tx1">
                    <a:lumMod val="65000"/>
                    <a:lumOff val="35000"/>
                  </a:schemeClr>
                </a:solidFill>
                <a:latin typeface="Arial Black" panose="020B0A04020102020204" pitchFamily="34" charset="0"/>
              </a:rPr>
              <a:t>Reliability through redundancy </a:t>
            </a:r>
          </a:p>
          <a:p>
            <a:pPr lvl="1"/>
            <a:r>
              <a:rPr lang="en-US" altLang="en-US" dirty="0">
                <a:solidFill>
                  <a:schemeClr val="tx1">
                    <a:lumMod val="65000"/>
                    <a:lumOff val="35000"/>
                  </a:schemeClr>
                </a:solidFill>
                <a:latin typeface="Arial Black" panose="020B0A04020102020204" pitchFamily="34" charset="0"/>
              </a:rPr>
              <a:t>Improved response time through load-sharing </a:t>
            </a:r>
          </a:p>
          <a:p>
            <a:pPr lvl="1"/>
            <a:r>
              <a:rPr lang="en-US" altLang="en-US" dirty="0">
                <a:solidFill>
                  <a:schemeClr val="tx1">
                    <a:lumMod val="65000"/>
                    <a:lumOff val="35000"/>
                  </a:schemeClr>
                </a:solidFill>
                <a:latin typeface="Arial Black" panose="020B0A04020102020204" pitchFamily="34" charset="0"/>
              </a:rPr>
              <a:t>Delegation of naming authority </a:t>
            </a:r>
          </a:p>
          <a:p>
            <a:r>
              <a:rPr lang="en-US" altLang="en-US" dirty="0">
                <a:solidFill>
                  <a:schemeClr val="tx1">
                    <a:lumMod val="65000"/>
                    <a:lumOff val="35000"/>
                  </a:schemeClr>
                </a:solidFill>
                <a:latin typeface="Arial Black" panose="020B0A04020102020204" pitchFamily="34" charset="0"/>
              </a:rPr>
              <a:t>Locality of reference applies - users will most often look up names of computers within same organization </a:t>
            </a:r>
          </a:p>
          <a:p>
            <a:endParaRPr lang="en-US" altLang="en-US" dirty="0">
              <a:solidFill>
                <a:schemeClr val="tx1">
                  <a:lumMod val="65000"/>
                  <a:lumOff val="35000"/>
                </a:schemeClr>
              </a:solidFill>
              <a:latin typeface="Arial Black" panose="020B0A04020102020204" pitchFamily="34" charset="0"/>
            </a:endParaRPr>
          </a:p>
          <a:p>
            <a:r>
              <a:rPr lang="en-US" altLang="en-US" i="1" dirty="0">
                <a:solidFill>
                  <a:schemeClr val="tx1">
                    <a:lumMod val="65000"/>
                    <a:lumOff val="35000"/>
                  </a:schemeClr>
                </a:solidFill>
                <a:latin typeface="Arial Black" panose="020B0A04020102020204" pitchFamily="34" charset="0"/>
              </a:rPr>
              <a:t>All DNS servers are linked together to form a unified system. Each server knows how to reach a root server and how to reach servers that are authorities for names further down the hierarchy.</a:t>
            </a:r>
          </a:p>
        </p:txBody>
      </p:sp>
      <p:sp>
        <p:nvSpPr>
          <p:cNvPr id="4" name="Footer Placeholder 3">
            <a:extLst>
              <a:ext uri="{FF2B5EF4-FFF2-40B4-BE49-F238E27FC236}">
                <a16:creationId xmlns:a16="http://schemas.microsoft.com/office/drawing/2014/main" id="{71451F37-FACA-48C6-A7B3-E448D1CCCE94}"/>
              </a:ext>
            </a:extLst>
          </p:cNvPr>
          <p:cNvSpPr>
            <a:spLocks noGrp="1"/>
          </p:cNvSpPr>
          <p:nvPr>
            <p:ph type="ftr" sz="quarter" idx="11"/>
          </p:nvPr>
        </p:nvSpPr>
        <p:spPr/>
        <p:txBody>
          <a:bodyPr/>
          <a:lstStyle/>
          <a:p>
            <a:r>
              <a:rPr lang="en-US" altLang="en-US"/>
              <a:t>K. Salah</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a:extLst>
              <a:ext uri="{FF2B5EF4-FFF2-40B4-BE49-F238E27FC236}">
                <a16:creationId xmlns:a16="http://schemas.microsoft.com/office/drawing/2014/main" id="{5F30075E-FECC-4C0A-928D-A44F6ED55302}"/>
              </a:ext>
            </a:extLst>
          </p:cNvPr>
          <p:cNvSpPr>
            <a:spLocks noGrp="1" noChangeArrowheads="1"/>
          </p:cNvSpPr>
          <p:nvPr>
            <p:ph type="title"/>
          </p:nvPr>
        </p:nvSpPr>
        <p:spPr>
          <a:xfrm>
            <a:off x="311150" y="319090"/>
            <a:ext cx="10515600" cy="641348"/>
          </a:xfrm>
        </p:spPr>
        <p:txBody>
          <a:bodyPr>
            <a:normAutofit/>
          </a:bodyPr>
          <a:lstStyle/>
          <a:p>
            <a:r>
              <a:rPr lang="en-US" altLang="en-US" b="1" dirty="0">
                <a:solidFill>
                  <a:schemeClr val="tx1"/>
                </a:solidFill>
                <a:latin typeface="Arial Black" panose="020B0A04020102020204" pitchFamily="34" charset="0"/>
              </a:rPr>
              <a:t>Name Resolution</a:t>
            </a:r>
          </a:p>
        </p:txBody>
      </p:sp>
      <p:sp>
        <p:nvSpPr>
          <p:cNvPr id="135236" name="Rectangle 68">
            <a:extLst>
              <a:ext uri="{FF2B5EF4-FFF2-40B4-BE49-F238E27FC236}">
                <a16:creationId xmlns:a16="http://schemas.microsoft.com/office/drawing/2014/main" id="{78BB2260-C1E1-4014-B02C-CA1AE2276928}"/>
              </a:ext>
            </a:extLst>
          </p:cNvPr>
          <p:cNvSpPr>
            <a:spLocks noGrp="1" noChangeArrowheads="1"/>
          </p:cNvSpPr>
          <p:nvPr>
            <p:ph idx="1"/>
          </p:nvPr>
        </p:nvSpPr>
        <p:spPr>
          <a:xfrm>
            <a:off x="898526" y="1166141"/>
            <a:ext cx="3714750" cy="5294313"/>
          </a:xfrm>
          <a:noFill/>
          <a:ln/>
        </p:spPr>
        <p:txBody>
          <a:bodyPr/>
          <a:lstStyle/>
          <a:p>
            <a:pPr marL="342900" indent="-342900">
              <a:buNone/>
            </a:pPr>
            <a:r>
              <a:rPr lang="en-US" altLang="en-US" sz="2000" dirty="0">
                <a:latin typeface="Comic Sans MS" panose="030F0702030302020204" pitchFamily="66" charset="0"/>
              </a:rPr>
              <a:t>host </a:t>
            </a:r>
            <a:r>
              <a:rPr lang="en-US" altLang="en-US" sz="2000" b="1" dirty="0">
                <a:latin typeface="Comic Sans MS" panose="030F0702030302020204" pitchFamily="66" charset="0"/>
              </a:rPr>
              <a:t>surf.eurecom.fr</a:t>
            </a:r>
            <a:r>
              <a:rPr lang="en-US" altLang="en-US" sz="2000" dirty="0">
                <a:latin typeface="Comic Sans MS" panose="030F0702030302020204" pitchFamily="66" charset="0"/>
              </a:rPr>
              <a:t> wants IP address of </a:t>
            </a:r>
            <a:r>
              <a:rPr lang="en-US" altLang="en-US" sz="2000" b="1" dirty="0">
                <a:latin typeface="Comic Sans MS" panose="030F0702030302020204" pitchFamily="66" charset="0"/>
              </a:rPr>
              <a:t>gaia.cs.umass.edu</a:t>
            </a:r>
          </a:p>
          <a:p>
            <a:pPr marL="342900" indent="-342900">
              <a:buNone/>
            </a:pPr>
            <a:r>
              <a:rPr lang="en-US" altLang="en-US" sz="2000" dirty="0">
                <a:solidFill>
                  <a:srgbClr val="FF0000"/>
                </a:solidFill>
                <a:latin typeface="Comic Sans MS" panose="030F0702030302020204" pitchFamily="66" charset="0"/>
              </a:rPr>
              <a:t>1.</a:t>
            </a:r>
            <a:r>
              <a:rPr lang="en-US" altLang="en-US" sz="2000" dirty="0">
                <a:latin typeface="Comic Sans MS" panose="030F0702030302020204" pitchFamily="66" charset="0"/>
              </a:rPr>
              <a:t> contacts its local DNS server, </a:t>
            </a:r>
            <a:r>
              <a:rPr lang="en-US" altLang="en-US" sz="2000" b="1" dirty="0">
                <a:latin typeface="Comic Sans MS" panose="030F0702030302020204" pitchFamily="66" charset="0"/>
              </a:rPr>
              <a:t>dns.eurecom.fr</a:t>
            </a:r>
            <a:endParaRPr lang="en-US" altLang="en-US" sz="2000" dirty="0">
              <a:latin typeface="Comic Sans MS" panose="030F0702030302020204" pitchFamily="66" charset="0"/>
            </a:endParaRPr>
          </a:p>
          <a:p>
            <a:pPr marL="342900" indent="-342900">
              <a:buNone/>
            </a:pPr>
            <a:r>
              <a:rPr lang="en-US" altLang="en-US" sz="2000" dirty="0">
                <a:solidFill>
                  <a:srgbClr val="FF0000"/>
                </a:solidFill>
                <a:latin typeface="Comic Sans MS" panose="030F0702030302020204" pitchFamily="66" charset="0"/>
              </a:rPr>
              <a:t>2.</a:t>
            </a:r>
            <a:r>
              <a:rPr lang="en-US" altLang="en-US" sz="2000" dirty="0">
                <a:latin typeface="Comic Sans MS" panose="030F0702030302020204" pitchFamily="66" charset="0"/>
              </a:rPr>
              <a:t> </a:t>
            </a:r>
            <a:r>
              <a:rPr lang="en-US" altLang="en-US" sz="2000" b="1" dirty="0">
                <a:latin typeface="Comic Sans MS" panose="030F0702030302020204" pitchFamily="66" charset="0"/>
              </a:rPr>
              <a:t>dns.eurecom.fr</a:t>
            </a:r>
            <a:r>
              <a:rPr lang="en-US" altLang="en-US" sz="2000" dirty="0">
                <a:latin typeface="Comic Sans MS" panose="030F0702030302020204" pitchFamily="66" charset="0"/>
              </a:rPr>
              <a:t> contacts root name server, if necessary</a:t>
            </a:r>
          </a:p>
          <a:p>
            <a:pPr marL="342900" indent="-342900">
              <a:buNone/>
            </a:pPr>
            <a:r>
              <a:rPr lang="en-US" altLang="en-US" sz="2000" dirty="0">
                <a:solidFill>
                  <a:srgbClr val="FF0000"/>
                </a:solidFill>
                <a:latin typeface="Comic Sans MS" panose="030F0702030302020204" pitchFamily="66" charset="0"/>
              </a:rPr>
              <a:t>3.</a:t>
            </a:r>
            <a:r>
              <a:rPr lang="en-US" altLang="en-US" sz="2000" dirty="0">
                <a:latin typeface="Comic Sans MS" panose="030F0702030302020204" pitchFamily="66" charset="0"/>
              </a:rPr>
              <a:t> root name server eventually contacts authoritative name server, </a:t>
            </a:r>
            <a:r>
              <a:rPr lang="en-US" altLang="en-US" sz="2000" b="1" dirty="0">
                <a:latin typeface="Comic Sans MS" panose="030F0702030302020204" pitchFamily="66" charset="0"/>
              </a:rPr>
              <a:t>dns.cs.umass.edu,</a:t>
            </a:r>
            <a:r>
              <a:rPr lang="en-US" altLang="en-US" sz="2000" dirty="0">
                <a:latin typeface="Comic Sans MS" panose="030F0702030302020204" pitchFamily="66" charset="0"/>
              </a:rPr>
              <a:t> if necessary</a:t>
            </a:r>
            <a:r>
              <a:rPr lang="en-US" altLang="en-US" sz="2000" b="1" dirty="0">
                <a:latin typeface="Comic Sans MS" panose="030F0702030302020204" pitchFamily="66" charset="0"/>
              </a:rPr>
              <a:t> </a:t>
            </a:r>
          </a:p>
          <a:p>
            <a:pPr marL="342900" indent="-342900"/>
            <a:r>
              <a:rPr lang="en-US" altLang="en-US" sz="2000" dirty="0">
                <a:solidFill>
                  <a:srgbClr val="FF0000"/>
                </a:solidFill>
                <a:latin typeface="Comic Sans MS" panose="030F0702030302020204" pitchFamily="66" charset="0"/>
              </a:rPr>
              <a:t>This is called “</a:t>
            </a:r>
            <a:r>
              <a:rPr lang="en-US" altLang="en-US" sz="2000" dirty="0">
                <a:solidFill>
                  <a:srgbClr val="FF0000"/>
                </a:solidFill>
                <a:highlight>
                  <a:srgbClr val="FFFF00"/>
                </a:highlight>
                <a:latin typeface="Comic Sans MS" panose="030F0702030302020204" pitchFamily="66" charset="0"/>
              </a:rPr>
              <a:t>Recursive Resolution”</a:t>
            </a:r>
          </a:p>
        </p:txBody>
      </p:sp>
      <p:graphicFrame>
        <p:nvGraphicFramePr>
          <p:cNvPr id="135172" name="Object 4">
            <a:extLst>
              <a:ext uri="{FF2B5EF4-FFF2-40B4-BE49-F238E27FC236}">
                <a16:creationId xmlns:a16="http://schemas.microsoft.com/office/drawing/2014/main" id="{E325E2CA-AF3A-4959-AA90-C8BEA9843D61}"/>
              </a:ext>
            </a:extLst>
          </p:cNvPr>
          <p:cNvGraphicFramePr>
            <a:graphicFrameLocks noChangeAspect="1"/>
          </p:cNvGraphicFramePr>
          <p:nvPr/>
        </p:nvGraphicFramePr>
        <p:xfrm>
          <a:off x="6072189" y="4818064"/>
          <a:ext cx="1012825" cy="638175"/>
        </p:xfrm>
        <a:graphic>
          <a:graphicData uri="http://schemas.openxmlformats.org/presentationml/2006/ole">
            <mc:AlternateContent xmlns:mc="http://schemas.openxmlformats.org/markup-compatibility/2006">
              <mc:Choice xmlns:v="urn:schemas-microsoft-com:vml" Requires="v">
                <p:oleObj name="Clip" r:id="rId2" imgW="1305000" imgH="1085760" progId="MS_ClipArt_Gallery.2">
                  <p:embed/>
                </p:oleObj>
              </mc:Choice>
              <mc:Fallback>
                <p:oleObj name="Clip" r:id="rId2" imgW="1305000" imgH="1085760" progId="MS_ClipArt_Gallery.2">
                  <p:embed/>
                  <p:pic>
                    <p:nvPicPr>
                      <p:cNvPr id="135172" name="Object 4">
                        <a:extLst>
                          <a:ext uri="{FF2B5EF4-FFF2-40B4-BE49-F238E27FC236}">
                            <a16:creationId xmlns:a16="http://schemas.microsoft.com/office/drawing/2014/main" id="{E325E2CA-AF3A-4959-AA90-C8BEA9843D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72189" y="4818064"/>
                        <a:ext cx="1012825" cy="638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5173" name="Text Box 5">
            <a:extLst>
              <a:ext uri="{FF2B5EF4-FFF2-40B4-BE49-F238E27FC236}">
                <a16:creationId xmlns:a16="http://schemas.microsoft.com/office/drawing/2014/main" id="{22387668-78E2-4D11-9FF2-6C3FD10EB4E4}"/>
              </a:ext>
            </a:extLst>
          </p:cNvPr>
          <p:cNvSpPr txBox="1">
            <a:spLocks noChangeArrowheads="1"/>
          </p:cNvSpPr>
          <p:nvPr/>
        </p:nvSpPr>
        <p:spPr bwMode="auto">
          <a:xfrm>
            <a:off x="5370513" y="5395914"/>
            <a:ext cx="2017712" cy="611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latin typeface="Comic Sans MS" panose="030F0702030302020204" pitchFamily="66" charset="0"/>
              </a:rPr>
              <a:t>requesting host</a:t>
            </a:r>
            <a:endParaRPr lang="en-US" altLang="en-US" sz="2400">
              <a:latin typeface="Times New Roman" panose="02020603050405020304" pitchFamily="18" charset="0"/>
            </a:endParaRPr>
          </a:p>
          <a:p>
            <a:r>
              <a:rPr lang="en-US" altLang="en-US" sz="1600" b="1">
                <a:latin typeface="Courier New" panose="02070309020205020404" pitchFamily="49" charset="0"/>
              </a:rPr>
              <a:t>surf.eurecom.fr</a:t>
            </a:r>
            <a:endParaRPr lang="en-US" altLang="en-US" sz="1600">
              <a:latin typeface="Times New Roman" panose="02020603050405020304" pitchFamily="18" charset="0"/>
            </a:endParaRPr>
          </a:p>
        </p:txBody>
      </p:sp>
      <p:sp>
        <p:nvSpPr>
          <p:cNvPr id="135174" name="Text Box 6">
            <a:extLst>
              <a:ext uri="{FF2B5EF4-FFF2-40B4-BE49-F238E27FC236}">
                <a16:creationId xmlns:a16="http://schemas.microsoft.com/office/drawing/2014/main" id="{02AB79F4-A2C2-441E-B44E-8075D9484A5B}"/>
              </a:ext>
            </a:extLst>
          </p:cNvPr>
          <p:cNvSpPr txBox="1">
            <a:spLocks noChangeArrowheads="1"/>
          </p:cNvSpPr>
          <p:nvPr/>
        </p:nvSpPr>
        <p:spPr bwMode="auto">
          <a:xfrm>
            <a:off x="7829905" y="6160993"/>
            <a:ext cx="2262187"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latin typeface="Courier New" panose="02070309020205020404" pitchFamily="49" charset="0"/>
              </a:rPr>
              <a:t>gaia.cs.umass.edu</a:t>
            </a:r>
            <a:endParaRPr lang="en-US" altLang="en-US" sz="1600">
              <a:latin typeface="Times New Roman" panose="02020603050405020304" pitchFamily="18" charset="0"/>
            </a:endParaRPr>
          </a:p>
        </p:txBody>
      </p:sp>
      <p:graphicFrame>
        <p:nvGraphicFramePr>
          <p:cNvPr id="135175" name="Object 7">
            <a:extLst>
              <a:ext uri="{FF2B5EF4-FFF2-40B4-BE49-F238E27FC236}">
                <a16:creationId xmlns:a16="http://schemas.microsoft.com/office/drawing/2014/main" id="{F4C68F63-83AF-42FD-8E75-E76B994EED34}"/>
              </a:ext>
            </a:extLst>
          </p:cNvPr>
          <p:cNvGraphicFramePr>
            <a:graphicFrameLocks noChangeAspect="1"/>
          </p:cNvGraphicFramePr>
          <p:nvPr/>
        </p:nvGraphicFramePr>
        <p:xfrm>
          <a:off x="8196264" y="5618164"/>
          <a:ext cx="1012825" cy="638175"/>
        </p:xfrm>
        <a:graphic>
          <a:graphicData uri="http://schemas.openxmlformats.org/presentationml/2006/ole">
            <mc:AlternateContent xmlns:mc="http://schemas.openxmlformats.org/markup-compatibility/2006">
              <mc:Choice xmlns:v="urn:schemas-microsoft-com:vml" Requires="v">
                <p:oleObj name="Clip" r:id="rId4" imgW="1305000" imgH="1085760" progId="MS_ClipArt_Gallery.2">
                  <p:embed/>
                </p:oleObj>
              </mc:Choice>
              <mc:Fallback>
                <p:oleObj name="Clip" r:id="rId4" imgW="1305000" imgH="1085760" progId="MS_ClipArt_Gallery.2">
                  <p:embed/>
                  <p:pic>
                    <p:nvPicPr>
                      <p:cNvPr id="135175" name="Object 7">
                        <a:extLst>
                          <a:ext uri="{FF2B5EF4-FFF2-40B4-BE49-F238E27FC236}">
                            <a16:creationId xmlns:a16="http://schemas.microsoft.com/office/drawing/2014/main" id="{F4C68F63-83AF-42FD-8E75-E76B994EED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96264" y="5618164"/>
                        <a:ext cx="1012825" cy="638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35176" name="Group 8">
            <a:extLst>
              <a:ext uri="{FF2B5EF4-FFF2-40B4-BE49-F238E27FC236}">
                <a16:creationId xmlns:a16="http://schemas.microsoft.com/office/drawing/2014/main" id="{2F9C5C6A-771B-4AA5-AC27-3F823160F678}"/>
              </a:ext>
            </a:extLst>
          </p:cNvPr>
          <p:cNvGrpSpPr>
            <a:grpSpLocks/>
          </p:cNvGrpSpPr>
          <p:nvPr/>
        </p:nvGrpSpPr>
        <p:grpSpPr bwMode="auto">
          <a:xfrm>
            <a:off x="6319838" y="2743201"/>
            <a:ext cx="449262" cy="657225"/>
            <a:chOff x="4180" y="783"/>
            <a:chExt cx="150" cy="307"/>
          </a:xfrm>
        </p:grpSpPr>
        <p:sp>
          <p:nvSpPr>
            <p:cNvPr id="135177" name="AutoShape 9">
              <a:extLst>
                <a:ext uri="{FF2B5EF4-FFF2-40B4-BE49-F238E27FC236}">
                  <a16:creationId xmlns:a16="http://schemas.microsoft.com/office/drawing/2014/main" id="{80C5FFB6-1F4E-4076-854F-C4DB6B1CD9A5}"/>
                </a:ext>
              </a:extLst>
            </p:cNvPr>
            <p:cNvSpPr>
              <a:spLocks noChangeArrowheads="1"/>
            </p:cNvSpPr>
            <p:nvPr/>
          </p:nvSpPr>
          <p:spPr bwMode="auto">
            <a:xfrm>
              <a:off x="4180" y="1019"/>
              <a:ext cx="150" cy="71"/>
            </a:xfrm>
            <a:prstGeom prst="parallelogram">
              <a:avLst>
                <a:gd name="adj" fmla="val 81387"/>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35178" name="Rectangle 10">
              <a:extLst>
                <a:ext uri="{FF2B5EF4-FFF2-40B4-BE49-F238E27FC236}">
                  <a16:creationId xmlns:a16="http://schemas.microsoft.com/office/drawing/2014/main" id="{E3B86F48-8A31-4ECD-B89A-0829FEEB034E}"/>
                </a:ext>
              </a:extLst>
            </p:cNvPr>
            <p:cNvSpPr>
              <a:spLocks noChangeArrowheads="1"/>
            </p:cNvSpPr>
            <p:nvPr/>
          </p:nvSpPr>
          <p:spPr bwMode="auto">
            <a:xfrm>
              <a:off x="4256" y="785"/>
              <a:ext cx="69" cy="236"/>
            </a:xfrm>
            <a:prstGeom prst="rect">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35179" name="Rectangle 11">
              <a:extLst>
                <a:ext uri="{FF2B5EF4-FFF2-40B4-BE49-F238E27FC236}">
                  <a16:creationId xmlns:a16="http://schemas.microsoft.com/office/drawing/2014/main" id="{7D4C6364-24A1-40F4-BF53-2239ED1CF07B}"/>
                </a:ext>
              </a:extLst>
            </p:cNvPr>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35180" name="AutoShape 12">
              <a:extLst>
                <a:ext uri="{FF2B5EF4-FFF2-40B4-BE49-F238E27FC236}">
                  <a16:creationId xmlns:a16="http://schemas.microsoft.com/office/drawing/2014/main" id="{F4877709-A829-4231-BE5E-FA5F6C614024}"/>
                </a:ext>
              </a:extLst>
            </p:cNvPr>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35181" name="Line 13">
              <a:extLst>
                <a:ext uri="{FF2B5EF4-FFF2-40B4-BE49-F238E27FC236}">
                  <a16:creationId xmlns:a16="http://schemas.microsoft.com/office/drawing/2014/main" id="{CA453868-A640-4853-92C1-AF9A85A820E7}"/>
                </a:ext>
              </a:extLst>
            </p:cNvPr>
            <p:cNvSpPr>
              <a:spLocks noChangeShapeType="1"/>
            </p:cNvSpPr>
            <p:nvPr/>
          </p:nvSpPr>
          <p:spPr bwMode="auto">
            <a:xfrm>
              <a:off x="4330" y="788"/>
              <a:ext cx="0" cy="23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35182" name="Line 14">
              <a:extLst>
                <a:ext uri="{FF2B5EF4-FFF2-40B4-BE49-F238E27FC236}">
                  <a16:creationId xmlns:a16="http://schemas.microsoft.com/office/drawing/2014/main" id="{760E1B70-4DE6-4C54-BDEE-9D565CE09B23}"/>
                </a:ext>
              </a:extLst>
            </p:cNvPr>
            <p:cNvSpPr>
              <a:spLocks noChangeShapeType="1"/>
            </p:cNvSpPr>
            <p:nvPr/>
          </p:nvSpPr>
          <p:spPr bwMode="auto">
            <a:xfrm flipH="1">
              <a:off x="4276" y="1019"/>
              <a:ext cx="54" cy="6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35183" name="Rectangle 15">
              <a:extLst>
                <a:ext uri="{FF2B5EF4-FFF2-40B4-BE49-F238E27FC236}">
                  <a16:creationId xmlns:a16="http://schemas.microsoft.com/office/drawing/2014/main" id="{A3700CC9-38F0-4C91-9BDA-0CFFD259F766}"/>
                </a:ext>
              </a:extLst>
            </p:cNvPr>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35184" name="Rectangle 16">
              <a:extLst>
                <a:ext uri="{FF2B5EF4-FFF2-40B4-BE49-F238E27FC236}">
                  <a16:creationId xmlns:a16="http://schemas.microsoft.com/office/drawing/2014/main" id="{61DB2BDB-47DE-4F77-8ED9-15BF49513A8E}"/>
                </a:ext>
              </a:extLst>
            </p:cNvPr>
            <p:cNvSpPr>
              <a:spLocks noChangeArrowheads="1"/>
            </p:cNvSpPr>
            <p:nvPr/>
          </p:nvSpPr>
          <p:spPr bwMode="auto">
            <a:xfrm>
              <a:off x="4202" y="924"/>
              <a:ext cx="48" cy="4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grpSp>
      <p:sp>
        <p:nvSpPr>
          <p:cNvPr id="135185" name="Text Box 17">
            <a:extLst>
              <a:ext uri="{FF2B5EF4-FFF2-40B4-BE49-F238E27FC236}">
                <a16:creationId xmlns:a16="http://schemas.microsoft.com/office/drawing/2014/main" id="{FCE625FF-1090-44B2-8FE8-62F1DC425D75}"/>
              </a:ext>
            </a:extLst>
          </p:cNvPr>
          <p:cNvSpPr txBox="1">
            <a:spLocks noChangeArrowheads="1"/>
          </p:cNvSpPr>
          <p:nvPr/>
        </p:nvSpPr>
        <p:spPr bwMode="auto">
          <a:xfrm>
            <a:off x="6688138" y="1036638"/>
            <a:ext cx="2443162"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latin typeface="Comic Sans MS" panose="030F0702030302020204" pitchFamily="66" charset="0"/>
              </a:rPr>
              <a:t>root name server</a:t>
            </a:r>
            <a:endParaRPr lang="en-US" altLang="en-US" sz="1600">
              <a:latin typeface="Times New Roman" panose="02020603050405020304" pitchFamily="18" charset="0"/>
            </a:endParaRPr>
          </a:p>
        </p:txBody>
      </p:sp>
      <p:sp>
        <p:nvSpPr>
          <p:cNvPr id="135186" name="Line 18">
            <a:extLst>
              <a:ext uri="{FF2B5EF4-FFF2-40B4-BE49-F238E27FC236}">
                <a16:creationId xmlns:a16="http://schemas.microsoft.com/office/drawing/2014/main" id="{108B4E85-30C7-4CFC-B229-DB9A2862CFF9}"/>
              </a:ext>
            </a:extLst>
          </p:cNvPr>
          <p:cNvSpPr>
            <a:spLocks noChangeShapeType="1"/>
          </p:cNvSpPr>
          <p:nvPr/>
        </p:nvSpPr>
        <p:spPr bwMode="auto">
          <a:xfrm flipH="1" flipV="1">
            <a:off x="6369050" y="3430588"/>
            <a:ext cx="1588" cy="131445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35187" name="Line 19">
            <a:extLst>
              <a:ext uri="{FF2B5EF4-FFF2-40B4-BE49-F238E27FC236}">
                <a16:creationId xmlns:a16="http://schemas.microsoft.com/office/drawing/2014/main" id="{28E59289-9ED3-46C3-97C6-03A9731EC9A4}"/>
              </a:ext>
            </a:extLst>
          </p:cNvPr>
          <p:cNvSpPr>
            <a:spLocks noChangeShapeType="1"/>
          </p:cNvSpPr>
          <p:nvPr/>
        </p:nvSpPr>
        <p:spPr bwMode="auto">
          <a:xfrm flipV="1">
            <a:off x="6483350" y="1735138"/>
            <a:ext cx="1111250" cy="97155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35188" name="Line 20">
            <a:extLst>
              <a:ext uri="{FF2B5EF4-FFF2-40B4-BE49-F238E27FC236}">
                <a16:creationId xmlns:a16="http://schemas.microsoft.com/office/drawing/2014/main" id="{AA226A3A-E2D8-47B8-AD4C-87CF06105191}"/>
              </a:ext>
            </a:extLst>
          </p:cNvPr>
          <p:cNvSpPr>
            <a:spLocks noChangeShapeType="1"/>
          </p:cNvSpPr>
          <p:nvPr/>
        </p:nvSpPr>
        <p:spPr bwMode="auto">
          <a:xfrm>
            <a:off x="7788276" y="1916113"/>
            <a:ext cx="682625" cy="80010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35189" name="Line 21">
            <a:extLst>
              <a:ext uri="{FF2B5EF4-FFF2-40B4-BE49-F238E27FC236}">
                <a16:creationId xmlns:a16="http://schemas.microsoft.com/office/drawing/2014/main" id="{3EB3362E-6221-4FCF-B9F9-04836BFA499C}"/>
              </a:ext>
            </a:extLst>
          </p:cNvPr>
          <p:cNvSpPr>
            <a:spLocks noChangeShapeType="1"/>
          </p:cNvSpPr>
          <p:nvPr/>
        </p:nvSpPr>
        <p:spPr bwMode="auto">
          <a:xfrm flipH="1" flipV="1">
            <a:off x="7874000" y="1744663"/>
            <a:ext cx="787400" cy="93345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35190" name="Line 22">
            <a:extLst>
              <a:ext uri="{FF2B5EF4-FFF2-40B4-BE49-F238E27FC236}">
                <a16:creationId xmlns:a16="http://schemas.microsoft.com/office/drawing/2014/main" id="{24D95944-F82E-484D-A8B6-16746291B891}"/>
              </a:ext>
            </a:extLst>
          </p:cNvPr>
          <p:cNvSpPr>
            <a:spLocks noChangeShapeType="1"/>
          </p:cNvSpPr>
          <p:nvPr/>
        </p:nvSpPr>
        <p:spPr bwMode="auto">
          <a:xfrm flipH="1">
            <a:off x="6673850" y="1944688"/>
            <a:ext cx="890588" cy="76200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35191" name="Line 23">
            <a:extLst>
              <a:ext uri="{FF2B5EF4-FFF2-40B4-BE49-F238E27FC236}">
                <a16:creationId xmlns:a16="http://schemas.microsoft.com/office/drawing/2014/main" id="{C99DB803-E99E-4985-83C5-CBDA0ECA6550}"/>
              </a:ext>
            </a:extLst>
          </p:cNvPr>
          <p:cNvSpPr>
            <a:spLocks noChangeShapeType="1"/>
          </p:cNvSpPr>
          <p:nvPr/>
        </p:nvSpPr>
        <p:spPr bwMode="auto">
          <a:xfrm>
            <a:off x="6559551" y="3459164"/>
            <a:ext cx="11113" cy="1323975"/>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grpSp>
        <p:nvGrpSpPr>
          <p:cNvPr id="135192" name="Group 24">
            <a:extLst>
              <a:ext uri="{FF2B5EF4-FFF2-40B4-BE49-F238E27FC236}">
                <a16:creationId xmlns:a16="http://schemas.microsoft.com/office/drawing/2014/main" id="{B1EF1637-2D31-4986-ABA5-4341F5AFFD90}"/>
              </a:ext>
            </a:extLst>
          </p:cNvPr>
          <p:cNvGrpSpPr>
            <a:grpSpLocks/>
          </p:cNvGrpSpPr>
          <p:nvPr/>
        </p:nvGrpSpPr>
        <p:grpSpPr bwMode="auto">
          <a:xfrm>
            <a:off x="5291138" y="3576636"/>
            <a:ext cx="2278062" cy="615949"/>
            <a:chOff x="2838" y="2132"/>
            <a:chExt cx="1182" cy="388"/>
          </a:xfrm>
        </p:grpSpPr>
        <p:sp>
          <p:nvSpPr>
            <p:cNvPr id="135193" name="Rectangle 25">
              <a:extLst>
                <a:ext uri="{FF2B5EF4-FFF2-40B4-BE49-F238E27FC236}">
                  <a16:creationId xmlns:a16="http://schemas.microsoft.com/office/drawing/2014/main" id="{9E627E8A-13EC-4C99-8F8D-2BB2873DB64E}"/>
                </a:ext>
              </a:extLst>
            </p:cNvPr>
            <p:cNvSpPr>
              <a:spLocks noChangeArrowheads="1"/>
            </p:cNvSpPr>
            <p:nvPr/>
          </p:nvSpPr>
          <p:spPr bwMode="auto">
            <a:xfrm>
              <a:off x="2838" y="2178"/>
              <a:ext cx="1182" cy="3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35194" name="Text Box 26">
              <a:extLst>
                <a:ext uri="{FF2B5EF4-FFF2-40B4-BE49-F238E27FC236}">
                  <a16:creationId xmlns:a16="http://schemas.microsoft.com/office/drawing/2014/main" id="{2014B301-0A9B-406B-9AEE-BA17CC9A9CD0}"/>
                </a:ext>
              </a:extLst>
            </p:cNvPr>
            <p:cNvSpPr txBox="1">
              <a:spLocks noChangeArrowheads="1"/>
            </p:cNvSpPr>
            <p:nvPr/>
          </p:nvSpPr>
          <p:spPr bwMode="auto">
            <a:xfrm>
              <a:off x="2902" y="2132"/>
              <a:ext cx="1064" cy="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latin typeface="Comic Sans MS" panose="030F0702030302020204" pitchFamily="66" charset="0"/>
                </a:rPr>
                <a:t>local name server</a:t>
              </a:r>
              <a:endParaRPr lang="en-US" altLang="en-US" sz="2400">
                <a:latin typeface="Times New Roman" panose="02020603050405020304" pitchFamily="18" charset="0"/>
              </a:endParaRPr>
            </a:p>
            <a:p>
              <a:r>
                <a:rPr lang="en-US" altLang="en-US" sz="1600" b="1">
                  <a:latin typeface="Courier New" panose="02070309020205020404" pitchFamily="49" charset="0"/>
                </a:rPr>
                <a:t>dns.eurecom.fr</a:t>
              </a:r>
              <a:endParaRPr lang="en-US" altLang="en-US" sz="1600">
                <a:latin typeface="Times New Roman" panose="02020603050405020304" pitchFamily="18" charset="0"/>
              </a:endParaRPr>
            </a:p>
          </p:txBody>
        </p:sp>
      </p:grpSp>
      <p:sp>
        <p:nvSpPr>
          <p:cNvPr id="135195" name="Text Box 27">
            <a:extLst>
              <a:ext uri="{FF2B5EF4-FFF2-40B4-BE49-F238E27FC236}">
                <a16:creationId xmlns:a16="http://schemas.microsoft.com/office/drawing/2014/main" id="{61DAE302-9E02-4079-81A4-E248805BDAF6}"/>
              </a:ext>
            </a:extLst>
          </p:cNvPr>
          <p:cNvSpPr txBox="1">
            <a:spLocks noChangeArrowheads="1"/>
          </p:cNvSpPr>
          <p:nvPr/>
        </p:nvSpPr>
        <p:spPr bwMode="auto">
          <a:xfrm>
            <a:off x="6113463" y="4286251"/>
            <a:ext cx="311150"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FF0000"/>
                </a:solidFill>
                <a:latin typeface="Arial" panose="020B0604020202020204" pitchFamily="34" charset="0"/>
              </a:rPr>
              <a:t>1</a:t>
            </a:r>
            <a:endParaRPr lang="en-US" altLang="en-US" sz="2400">
              <a:latin typeface="Times New Roman" panose="02020603050405020304" pitchFamily="18" charset="0"/>
            </a:endParaRPr>
          </a:p>
        </p:txBody>
      </p:sp>
      <p:sp>
        <p:nvSpPr>
          <p:cNvPr id="135196" name="Text Box 28">
            <a:extLst>
              <a:ext uri="{FF2B5EF4-FFF2-40B4-BE49-F238E27FC236}">
                <a16:creationId xmlns:a16="http://schemas.microsoft.com/office/drawing/2014/main" id="{7A06AC5F-F42E-4BCE-AE6C-FA0A50672CFB}"/>
              </a:ext>
            </a:extLst>
          </p:cNvPr>
          <p:cNvSpPr txBox="1">
            <a:spLocks noChangeArrowheads="1"/>
          </p:cNvSpPr>
          <p:nvPr/>
        </p:nvSpPr>
        <p:spPr bwMode="auto">
          <a:xfrm>
            <a:off x="6656388" y="1952626"/>
            <a:ext cx="311150"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FF0000"/>
                </a:solidFill>
                <a:latin typeface="Arial" panose="020B0604020202020204" pitchFamily="34" charset="0"/>
              </a:rPr>
              <a:t>2</a:t>
            </a:r>
            <a:endParaRPr lang="en-US" altLang="en-US" sz="2400">
              <a:latin typeface="Times New Roman" panose="02020603050405020304" pitchFamily="18" charset="0"/>
            </a:endParaRPr>
          </a:p>
        </p:txBody>
      </p:sp>
      <p:sp>
        <p:nvSpPr>
          <p:cNvPr id="135197" name="Text Box 29">
            <a:extLst>
              <a:ext uri="{FF2B5EF4-FFF2-40B4-BE49-F238E27FC236}">
                <a16:creationId xmlns:a16="http://schemas.microsoft.com/office/drawing/2014/main" id="{D2AD3589-620E-416D-B2B2-52A836432CFF}"/>
              </a:ext>
            </a:extLst>
          </p:cNvPr>
          <p:cNvSpPr txBox="1">
            <a:spLocks noChangeArrowheads="1"/>
          </p:cNvSpPr>
          <p:nvPr/>
        </p:nvSpPr>
        <p:spPr bwMode="auto">
          <a:xfrm>
            <a:off x="7799388" y="2200276"/>
            <a:ext cx="311150"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FF0000"/>
                </a:solidFill>
                <a:latin typeface="Arial" panose="020B0604020202020204" pitchFamily="34" charset="0"/>
              </a:rPr>
              <a:t>3</a:t>
            </a:r>
            <a:endParaRPr lang="en-US" altLang="en-US" sz="2400">
              <a:latin typeface="Times New Roman" panose="02020603050405020304" pitchFamily="18" charset="0"/>
            </a:endParaRPr>
          </a:p>
        </p:txBody>
      </p:sp>
      <p:sp>
        <p:nvSpPr>
          <p:cNvPr id="135198" name="Text Box 30">
            <a:extLst>
              <a:ext uri="{FF2B5EF4-FFF2-40B4-BE49-F238E27FC236}">
                <a16:creationId xmlns:a16="http://schemas.microsoft.com/office/drawing/2014/main" id="{56CD718D-664A-40F7-8096-B2474236AF5C}"/>
              </a:ext>
            </a:extLst>
          </p:cNvPr>
          <p:cNvSpPr txBox="1">
            <a:spLocks noChangeArrowheads="1"/>
          </p:cNvSpPr>
          <p:nvPr/>
        </p:nvSpPr>
        <p:spPr bwMode="auto">
          <a:xfrm>
            <a:off x="8066088" y="4105276"/>
            <a:ext cx="311150"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FF0000"/>
                </a:solidFill>
                <a:latin typeface="Arial" panose="020B0604020202020204" pitchFamily="34" charset="0"/>
              </a:rPr>
              <a:t>4</a:t>
            </a:r>
            <a:endParaRPr lang="en-US" altLang="en-US" sz="2400">
              <a:latin typeface="Times New Roman" panose="02020603050405020304" pitchFamily="18" charset="0"/>
            </a:endParaRPr>
          </a:p>
        </p:txBody>
      </p:sp>
      <p:sp>
        <p:nvSpPr>
          <p:cNvPr id="135199" name="Text Box 31">
            <a:extLst>
              <a:ext uri="{FF2B5EF4-FFF2-40B4-BE49-F238E27FC236}">
                <a16:creationId xmlns:a16="http://schemas.microsoft.com/office/drawing/2014/main" id="{1AE1A464-C7DF-4D2F-B982-563394A5FC89}"/>
              </a:ext>
            </a:extLst>
          </p:cNvPr>
          <p:cNvSpPr txBox="1">
            <a:spLocks noChangeArrowheads="1"/>
          </p:cNvSpPr>
          <p:nvPr/>
        </p:nvSpPr>
        <p:spPr bwMode="auto">
          <a:xfrm>
            <a:off x="8589963" y="4076701"/>
            <a:ext cx="311150"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FF0000"/>
                </a:solidFill>
                <a:latin typeface="Arial" panose="020B0604020202020204" pitchFamily="34" charset="0"/>
              </a:rPr>
              <a:t>5</a:t>
            </a:r>
            <a:endParaRPr lang="en-US" altLang="en-US" sz="2400">
              <a:latin typeface="Times New Roman" panose="02020603050405020304" pitchFamily="18" charset="0"/>
            </a:endParaRPr>
          </a:p>
        </p:txBody>
      </p:sp>
      <p:sp>
        <p:nvSpPr>
          <p:cNvPr id="135200" name="Text Box 32">
            <a:extLst>
              <a:ext uri="{FF2B5EF4-FFF2-40B4-BE49-F238E27FC236}">
                <a16:creationId xmlns:a16="http://schemas.microsoft.com/office/drawing/2014/main" id="{42AB334F-95AC-4903-9468-F1E55A4161F7}"/>
              </a:ext>
            </a:extLst>
          </p:cNvPr>
          <p:cNvSpPr txBox="1">
            <a:spLocks noChangeArrowheads="1"/>
          </p:cNvSpPr>
          <p:nvPr/>
        </p:nvSpPr>
        <p:spPr bwMode="auto">
          <a:xfrm>
            <a:off x="8199438" y="1914526"/>
            <a:ext cx="311150"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FF0000"/>
                </a:solidFill>
                <a:latin typeface="Arial" panose="020B0604020202020204" pitchFamily="34" charset="0"/>
              </a:rPr>
              <a:t>6</a:t>
            </a:r>
            <a:endParaRPr lang="en-US" altLang="en-US" sz="2400">
              <a:latin typeface="Times New Roman" panose="02020603050405020304" pitchFamily="18" charset="0"/>
            </a:endParaRPr>
          </a:p>
        </p:txBody>
      </p:sp>
      <p:grpSp>
        <p:nvGrpSpPr>
          <p:cNvPr id="135201" name="Group 33">
            <a:extLst>
              <a:ext uri="{FF2B5EF4-FFF2-40B4-BE49-F238E27FC236}">
                <a16:creationId xmlns:a16="http://schemas.microsoft.com/office/drawing/2014/main" id="{F74CB3EB-9AFD-4784-B1F8-071ECED7A451}"/>
              </a:ext>
            </a:extLst>
          </p:cNvPr>
          <p:cNvGrpSpPr>
            <a:grpSpLocks/>
          </p:cNvGrpSpPr>
          <p:nvPr/>
        </p:nvGrpSpPr>
        <p:grpSpPr bwMode="auto">
          <a:xfrm>
            <a:off x="7434263" y="1323976"/>
            <a:ext cx="449262" cy="657225"/>
            <a:chOff x="4180" y="783"/>
            <a:chExt cx="150" cy="307"/>
          </a:xfrm>
        </p:grpSpPr>
        <p:sp>
          <p:nvSpPr>
            <p:cNvPr id="135202" name="AutoShape 34">
              <a:extLst>
                <a:ext uri="{FF2B5EF4-FFF2-40B4-BE49-F238E27FC236}">
                  <a16:creationId xmlns:a16="http://schemas.microsoft.com/office/drawing/2014/main" id="{BD021EB6-23D1-4097-9E26-5350F96FAF4C}"/>
                </a:ext>
              </a:extLst>
            </p:cNvPr>
            <p:cNvSpPr>
              <a:spLocks noChangeArrowheads="1"/>
            </p:cNvSpPr>
            <p:nvPr/>
          </p:nvSpPr>
          <p:spPr bwMode="auto">
            <a:xfrm>
              <a:off x="4180" y="1019"/>
              <a:ext cx="150" cy="71"/>
            </a:xfrm>
            <a:prstGeom prst="parallelogram">
              <a:avLst>
                <a:gd name="adj" fmla="val 81387"/>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35203" name="Rectangle 35">
              <a:extLst>
                <a:ext uri="{FF2B5EF4-FFF2-40B4-BE49-F238E27FC236}">
                  <a16:creationId xmlns:a16="http://schemas.microsoft.com/office/drawing/2014/main" id="{3D1C6E35-A3AE-44DC-AB63-5113A22AFDE1}"/>
                </a:ext>
              </a:extLst>
            </p:cNvPr>
            <p:cNvSpPr>
              <a:spLocks noChangeArrowheads="1"/>
            </p:cNvSpPr>
            <p:nvPr/>
          </p:nvSpPr>
          <p:spPr bwMode="auto">
            <a:xfrm>
              <a:off x="4256" y="785"/>
              <a:ext cx="69" cy="236"/>
            </a:xfrm>
            <a:prstGeom prst="rect">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35204" name="Rectangle 36">
              <a:extLst>
                <a:ext uri="{FF2B5EF4-FFF2-40B4-BE49-F238E27FC236}">
                  <a16:creationId xmlns:a16="http://schemas.microsoft.com/office/drawing/2014/main" id="{618EC71E-9E51-45C1-9EFD-966CDBCB4F09}"/>
                </a:ext>
              </a:extLst>
            </p:cNvPr>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35205" name="AutoShape 37">
              <a:extLst>
                <a:ext uri="{FF2B5EF4-FFF2-40B4-BE49-F238E27FC236}">
                  <a16:creationId xmlns:a16="http://schemas.microsoft.com/office/drawing/2014/main" id="{18E6A0D0-CBC7-49B0-A2A8-34E792DEC97D}"/>
                </a:ext>
              </a:extLst>
            </p:cNvPr>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35206" name="Line 38">
              <a:extLst>
                <a:ext uri="{FF2B5EF4-FFF2-40B4-BE49-F238E27FC236}">
                  <a16:creationId xmlns:a16="http://schemas.microsoft.com/office/drawing/2014/main" id="{0F24D9D0-EF7B-4915-AE67-5980D86D3B52}"/>
                </a:ext>
              </a:extLst>
            </p:cNvPr>
            <p:cNvSpPr>
              <a:spLocks noChangeShapeType="1"/>
            </p:cNvSpPr>
            <p:nvPr/>
          </p:nvSpPr>
          <p:spPr bwMode="auto">
            <a:xfrm>
              <a:off x="4330" y="788"/>
              <a:ext cx="0" cy="23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35207" name="Line 39">
              <a:extLst>
                <a:ext uri="{FF2B5EF4-FFF2-40B4-BE49-F238E27FC236}">
                  <a16:creationId xmlns:a16="http://schemas.microsoft.com/office/drawing/2014/main" id="{C2CB86DE-1EC7-48E2-AFC1-588AD86174A1}"/>
                </a:ext>
              </a:extLst>
            </p:cNvPr>
            <p:cNvSpPr>
              <a:spLocks noChangeShapeType="1"/>
            </p:cNvSpPr>
            <p:nvPr/>
          </p:nvSpPr>
          <p:spPr bwMode="auto">
            <a:xfrm flipH="1">
              <a:off x="4276" y="1019"/>
              <a:ext cx="54" cy="6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35208" name="Rectangle 40">
              <a:extLst>
                <a:ext uri="{FF2B5EF4-FFF2-40B4-BE49-F238E27FC236}">
                  <a16:creationId xmlns:a16="http://schemas.microsoft.com/office/drawing/2014/main" id="{F05C146A-69C7-404E-A99E-E93E1EEBFCE1}"/>
                </a:ext>
              </a:extLst>
            </p:cNvPr>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35209" name="Rectangle 41">
              <a:extLst>
                <a:ext uri="{FF2B5EF4-FFF2-40B4-BE49-F238E27FC236}">
                  <a16:creationId xmlns:a16="http://schemas.microsoft.com/office/drawing/2014/main" id="{3C9F44F2-F790-42EA-BEE0-375BDA36D965}"/>
                </a:ext>
              </a:extLst>
            </p:cNvPr>
            <p:cNvSpPr>
              <a:spLocks noChangeArrowheads="1"/>
            </p:cNvSpPr>
            <p:nvPr/>
          </p:nvSpPr>
          <p:spPr bwMode="auto">
            <a:xfrm>
              <a:off x="4202" y="924"/>
              <a:ext cx="48" cy="4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grpSp>
      <p:grpSp>
        <p:nvGrpSpPr>
          <p:cNvPr id="135210" name="Group 42">
            <a:extLst>
              <a:ext uri="{FF2B5EF4-FFF2-40B4-BE49-F238E27FC236}">
                <a16:creationId xmlns:a16="http://schemas.microsoft.com/office/drawing/2014/main" id="{0789BCB6-F2D5-492D-A6D7-43E672C7A4AD}"/>
              </a:ext>
            </a:extLst>
          </p:cNvPr>
          <p:cNvGrpSpPr>
            <a:grpSpLocks/>
          </p:cNvGrpSpPr>
          <p:nvPr/>
        </p:nvGrpSpPr>
        <p:grpSpPr bwMode="auto">
          <a:xfrm>
            <a:off x="8262938" y="2752726"/>
            <a:ext cx="449262" cy="657225"/>
            <a:chOff x="4180" y="783"/>
            <a:chExt cx="150" cy="307"/>
          </a:xfrm>
        </p:grpSpPr>
        <p:sp>
          <p:nvSpPr>
            <p:cNvPr id="135211" name="AutoShape 43">
              <a:extLst>
                <a:ext uri="{FF2B5EF4-FFF2-40B4-BE49-F238E27FC236}">
                  <a16:creationId xmlns:a16="http://schemas.microsoft.com/office/drawing/2014/main" id="{70429D33-4EE2-4F3C-BB71-B1962F5376B8}"/>
                </a:ext>
              </a:extLst>
            </p:cNvPr>
            <p:cNvSpPr>
              <a:spLocks noChangeArrowheads="1"/>
            </p:cNvSpPr>
            <p:nvPr/>
          </p:nvSpPr>
          <p:spPr bwMode="auto">
            <a:xfrm>
              <a:off x="4180" y="1019"/>
              <a:ext cx="150" cy="71"/>
            </a:xfrm>
            <a:prstGeom prst="parallelogram">
              <a:avLst>
                <a:gd name="adj" fmla="val 81387"/>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35212" name="Rectangle 44">
              <a:extLst>
                <a:ext uri="{FF2B5EF4-FFF2-40B4-BE49-F238E27FC236}">
                  <a16:creationId xmlns:a16="http://schemas.microsoft.com/office/drawing/2014/main" id="{2CFDB409-37C6-40B5-807D-C814161EF604}"/>
                </a:ext>
              </a:extLst>
            </p:cNvPr>
            <p:cNvSpPr>
              <a:spLocks noChangeArrowheads="1"/>
            </p:cNvSpPr>
            <p:nvPr/>
          </p:nvSpPr>
          <p:spPr bwMode="auto">
            <a:xfrm>
              <a:off x="4256" y="785"/>
              <a:ext cx="69" cy="236"/>
            </a:xfrm>
            <a:prstGeom prst="rect">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35213" name="Rectangle 45">
              <a:extLst>
                <a:ext uri="{FF2B5EF4-FFF2-40B4-BE49-F238E27FC236}">
                  <a16:creationId xmlns:a16="http://schemas.microsoft.com/office/drawing/2014/main" id="{7778ED0D-253C-47B6-AF5F-05E3A79029F9}"/>
                </a:ext>
              </a:extLst>
            </p:cNvPr>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35214" name="AutoShape 46">
              <a:extLst>
                <a:ext uri="{FF2B5EF4-FFF2-40B4-BE49-F238E27FC236}">
                  <a16:creationId xmlns:a16="http://schemas.microsoft.com/office/drawing/2014/main" id="{D265B37F-0923-423D-80E0-880E938777AA}"/>
                </a:ext>
              </a:extLst>
            </p:cNvPr>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35215" name="Line 47">
              <a:extLst>
                <a:ext uri="{FF2B5EF4-FFF2-40B4-BE49-F238E27FC236}">
                  <a16:creationId xmlns:a16="http://schemas.microsoft.com/office/drawing/2014/main" id="{52EEFBE2-21B8-4A6C-AAF5-3EE84A3F023C}"/>
                </a:ext>
              </a:extLst>
            </p:cNvPr>
            <p:cNvSpPr>
              <a:spLocks noChangeShapeType="1"/>
            </p:cNvSpPr>
            <p:nvPr/>
          </p:nvSpPr>
          <p:spPr bwMode="auto">
            <a:xfrm>
              <a:off x="4330" y="788"/>
              <a:ext cx="0" cy="23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35216" name="Line 48">
              <a:extLst>
                <a:ext uri="{FF2B5EF4-FFF2-40B4-BE49-F238E27FC236}">
                  <a16:creationId xmlns:a16="http://schemas.microsoft.com/office/drawing/2014/main" id="{1C8E8485-D256-49FA-A3DA-92E4F44F9064}"/>
                </a:ext>
              </a:extLst>
            </p:cNvPr>
            <p:cNvSpPr>
              <a:spLocks noChangeShapeType="1"/>
            </p:cNvSpPr>
            <p:nvPr/>
          </p:nvSpPr>
          <p:spPr bwMode="auto">
            <a:xfrm flipH="1">
              <a:off x="4276" y="1019"/>
              <a:ext cx="54" cy="6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35217" name="Rectangle 49">
              <a:extLst>
                <a:ext uri="{FF2B5EF4-FFF2-40B4-BE49-F238E27FC236}">
                  <a16:creationId xmlns:a16="http://schemas.microsoft.com/office/drawing/2014/main" id="{98B48517-281F-45A5-903D-6C42E24B547C}"/>
                </a:ext>
              </a:extLst>
            </p:cNvPr>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35218" name="Rectangle 50">
              <a:extLst>
                <a:ext uri="{FF2B5EF4-FFF2-40B4-BE49-F238E27FC236}">
                  <a16:creationId xmlns:a16="http://schemas.microsoft.com/office/drawing/2014/main" id="{449FA8AC-2938-4A6E-B4EB-F92B4480C596}"/>
                </a:ext>
              </a:extLst>
            </p:cNvPr>
            <p:cNvSpPr>
              <a:spLocks noChangeArrowheads="1"/>
            </p:cNvSpPr>
            <p:nvPr/>
          </p:nvSpPr>
          <p:spPr bwMode="auto">
            <a:xfrm>
              <a:off x="4202" y="924"/>
              <a:ext cx="48" cy="4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grpSp>
      <p:grpSp>
        <p:nvGrpSpPr>
          <p:cNvPr id="135219" name="Group 51">
            <a:extLst>
              <a:ext uri="{FF2B5EF4-FFF2-40B4-BE49-F238E27FC236}">
                <a16:creationId xmlns:a16="http://schemas.microsoft.com/office/drawing/2014/main" id="{A2F11065-5892-46DE-B97A-21970A0F7183}"/>
              </a:ext>
            </a:extLst>
          </p:cNvPr>
          <p:cNvGrpSpPr>
            <a:grpSpLocks/>
          </p:cNvGrpSpPr>
          <p:nvPr/>
        </p:nvGrpSpPr>
        <p:grpSpPr bwMode="auto">
          <a:xfrm>
            <a:off x="8243888" y="4371976"/>
            <a:ext cx="449262" cy="657225"/>
            <a:chOff x="4180" y="783"/>
            <a:chExt cx="150" cy="307"/>
          </a:xfrm>
        </p:grpSpPr>
        <p:sp>
          <p:nvSpPr>
            <p:cNvPr id="135220" name="AutoShape 52">
              <a:extLst>
                <a:ext uri="{FF2B5EF4-FFF2-40B4-BE49-F238E27FC236}">
                  <a16:creationId xmlns:a16="http://schemas.microsoft.com/office/drawing/2014/main" id="{C12944B8-2817-49C8-95D2-C5E7A783A7A1}"/>
                </a:ext>
              </a:extLst>
            </p:cNvPr>
            <p:cNvSpPr>
              <a:spLocks noChangeArrowheads="1"/>
            </p:cNvSpPr>
            <p:nvPr/>
          </p:nvSpPr>
          <p:spPr bwMode="auto">
            <a:xfrm>
              <a:off x="4180" y="1019"/>
              <a:ext cx="150" cy="71"/>
            </a:xfrm>
            <a:prstGeom prst="parallelogram">
              <a:avLst>
                <a:gd name="adj" fmla="val 81387"/>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35221" name="Rectangle 53">
              <a:extLst>
                <a:ext uri="{FF2B5EF4-FFF2-40B4-BE49-F238E27FC236}">
                  <a16:creationId xmlns:a16="http://schemas.microsoft.com/office/drawing/2014/main" id="{8CC01DCE-DB56-47EE-8FBB-8A67BD88828B}"/>
                </a:ext>
              </a:extLst>
            </p:cNvPr>
            <p:cNvSpPr>
              <a:spLocks noChangeArrowheads="1"/>
            </p:cNvSpPr>
            <p:nvPr/>
          </p:nvSpPr>
          <p:spPr bwMode="auto">
            <a:xfrm>
              <a:off x="4256" y="785"/>
              <a:ext cx="69" cy="236"/>
            </a:xfrm>
            <a:prstGeom prst="rect">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35222" name="Rectangle 54">
              <a:extLst>
                <a:ext uri="{FF2B5EF4-FFF2-40B4-BE49-F238E27FC236}">
                  <a16:creationId xmlns:a16="http://schemas.microsoft.com/office/drawing/2014/main" id="{6F49A901-EC26-4D23-8A9A-10371970CE99}"/>
                </a:ext>
              </a:extLst>
            </p:cNvPr>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35223" name="AutoShape 55">
              <a:extLst>
                <a:ext uri="{FF2B5EF4-FFF2-40B4-BE49-F238E27FC236}">
                  <a16:creationId xmlns:a16="http://schemas.microsoft.com/office/drawing/2014/main" id="{4E07BF4B-FFFA-4115-828B-F4DB5DB466F4}"/>
                </a:ext>
              </a:extLst>
            </p:cNvPr>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35224" name="Line 56">
              <a:extLst>
                <a:ext uri="{FF2B5EF4-FFF2-40B4-BE49-F238E27FC236}">
                  <a16:creationId xmlns:a16="http://schemas.microsoft.com/office/drawing/2014/main" id="{2C0BF5BB-0629-4262-807C-7E7C9906435A}"/>
                </a:ext>
              </a:extLst>
            </p:cNvPr>
            <p:cNvSpPr>
              <a:spLocks noChangeShapeType="1"/>
            </p:cNvSpPr>
            <p:nvPr/>
          </p:nvSpPr>
          <p:spPr bwMode="auto">
            <a:xfrm>
              <a:off x="4330" y="788"/>
              <a:ext cx="0" cy="23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35225" name="Line 57">
              <a:extLst>
                <a:ext uri="{FF2B5EF4-FFF2-40B4-BE49-F238E27FC236}">
                  <a16:creationId xmlns:a16="http://schemas.microsoft.com/office/drawing/2014/main" id="{346B2C5A-7A63-4408-B1C1-855E62CE8752}"/>
                </a:ext>
              </a:extLst>
            </p:cNvPr>
            <p:cNvSpPr>
              <a:spLocks noChangeShapeType="1"/>
            </p:cNvSpPr>
            <p:nvPr/>
          </p:nvSpPr>
          <p:spPr bwMode="auto">
            <a:xfrm flipH="1">
              <a:off x="4276" y="1019"/>
              <a:ext cx="54" cy="6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35226" name="Rectangle 58">
              <a:extLst>
                <a:ext uri="{FF2B5EF4-FFF2-40B4-BE49-F238E27FC236}">
                  <a16:creationId xmlns:a16="http://schemas.microsoft.com/office/drawing/2014/main" id="{402CC725-BFDD-4B15-ABD4-DB075734C429}"/>
                </a:ext>
              </a:extLst>
            </p:cNvPr>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35227" name="Rectangle 59">
              <a:extLst>
                <a:ext uri="{FF2B5EF4-FFF2-40B4-BE49-F238E27FC236}">
                  <a16:creationId xmlns:a16="http://schemas.microsoft.com/office/drawing/2014/main" id="{6665A7EE-40E5-4906-BDC9-2F219DB6F10A}"/>
                </a:ext>
              </a:extLst>
            </p:cNvPr>
            <p:cNvSpPr>
              <a:spLocks noChangeArrowheads="1"/>
            </p:cNvSpPr>
            <p:nvPr/>
          </p:nvSpPr>
          <p:spPr bwMode="auto">
            <a:xfrm>
              <a:off x="4202" y="924"/>
              <a:ext cx="48" cy="4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grpSp>
      <p:sp>
        <p:nvSpPr>
          <p:cNvPr id="135228" name="Text Box 60">
            <a:extLst>
              <a:ext uri="{FF2B5EF4-FFF2-40B4-BE49-F238E27FC236}">
                <a16:creationId xmlns:a16="http://schemas.microsoft.com/office/drawing/2014/main" id="{F9995D83-D1AE-4086-9468-9CCB282565E3}"/>
              </a:ext>
            </a:extLst>
          </p:cNvPr>
          <p:cNvSpPr txBox="1">
            <a:spLocks noChangeArrowheads="1"/>
          </p:cNvSpPr>
          <p:nvPr/>
        </p:nvSpPr>
        <p:spPr bwMode="auto">
          <a:xfrm>
            <a:off x="7596188" y="4943476"/>
            <a:ext cx="2647950"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a:latin typeface="Comic Sans MS" panose="030F0702030302020204" pitchFamily="66" charset="0"/>
              </a:rPr>
              <a:t>authoritative name server</a:t>
            </a:r>
            <a:endParaRPr lang="en-US" altLang="en-US" sz="2400">
              <a:latin typeface="Times New Roman" panose="02020603050405020304" pitchFamily="18" charset="0"/>
            </a:endParaRPr>
          </a:p>
          <a:p>
            <a:r>
              <a:rPr lang="en-US" altLang="en-US" sz="1600" b="1">
                <a:latin typeface="Courier New" panose="02070309020205020404" pitchFamily="49" charset="0"/>
              </a:rPr>
              <a:t>dns.cs.umass.edu</a:t>
            </a:r>
            <a:endParaRPr lang="en-US" altLang="en-US" sz="1600">
              <a:latin typeface="Times New Roman" panose="02020603050405020304" pitchFamily="18" charset="0"/>
            </a:endParaRPr>
          </a:p>
        </p:txBody>
      </p:sp>
      <p:sp>
        <p:nvSpPr>
          <p:cNvPr id="135229" name="Line 61">
            <a:extLst>
              <a:ext uri="{FF2B5EF4-FFF2-40B4-BE49-F238E27FC236}">
                <a16:creationId xmlns:a16="http://schemas.microsoft.com/office/drawing/2014/main" id="{65251B77-04BB-4643-9D6A-BF513831D2F1}"/>
              </a:ext>
            </a:extLst>
          </p:cNvPr>
          <p:cNvSpPr>
            <a:spLocks noChangeShapeType="1"/>
          </p:cNvSpPr>
          <p:nvPr/>
        </p:nvSpPr>
        <p:spPr bwMode="auto">
          <a:xfrm>
            <a:off x="8350251" y="3459164"/>
            <a:ext cx="11113" cy="923925"/>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35230" name="Line 62">
            <a:extLst>
              <a:ext uri="{FF2B5EF4-FFF2-40B4-BE49-F238E27FC236}">
                <a16:creationId xmlns:a16="http://schemas.microsoft.com/office/drawing/2014/main" id="{F71C2A32-B3DB-4CEB-9804-312ED4E12F78}"/>
              </a:ext>
            </a:extLst>
          </p:cNvPr>
          <p:cNvSpPr>
            <a:spLocks noChangeShapeType="1"/>
          </p:cNvSpPr>
          <p:nvPr/>
        </p:nvSpPr>
        <p:spPr bwMode="auto">
          <a:xfrm flipH="1" flipV="1">
            <a:off x="8540750" y="3468689"/>
            <a:ext cx="1588" cy="866775"/>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grpSp>
        <p:nvGrpSpPr>
          <p:cNvPr id="135231" name="Group 63">
            <a:extLst>
              <a:ext uri="{FF2B5EF4-FFF2-40B4-BE49-F238E27FC236}">
                <a16:creationId xmlns:a16="http://schemas.microsoft.com/office/drawing/2014/main" id="{F420B535-ABE7-407F-98E7-46DE9AAED37E}"/>
              </a:ext>
            </a:extLst>
          </p:cNvPr>
          <p:cNvGrpSpPr>
            <a:grpSpLocks/>
          </p:cNvGrpSpPr>
          <p:nvPr/>
        </p:nvGrpSpPr>
        <p:grpSpPr bwMode="auto">
          <a:xfrm>
            <a:off x="7473950" y="3600451"/>
            <a:ext cx="2916238" cy="581025"/>
            <a:chOff x="4170" y="2147"/>
            <a:chExt cx="1512" cy="366"/>
          </a:xfrm>
        </p:grpSpPr>
        <p:sp>
          <p:nvSpPr>
            <p:cNvPr id="135232" name="Rectangle 64">
              <a:extLst>
                <a:ext uri="{FF2B5EF4-FFF2-40B4-BE49-F238E27FC236}">
                  <a16:creationId xmlns:a16="http://schemas.microsoft.com/office/drawing/2014/main" id="{88CDCD11-FFDB-4B7B-AF05-6495ABBA82AF}"/>
                </a:ext>
              </a:extLst>
            </p:cNvPr>
            <p:cNvSpPr>
              <a:spLocks noChangeArrowheads="1"/>
            </p:cNvSpPr>
            <p:nvPr/>
          </p:nvSpPr>
          <p:spPr bwMode="auto">
            <a:xfrm>
              <a:off x="4170" y="2196"/>
              <a:ext cx="1512" cy="27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35233" name="Text Box 65">
              <a:extLst>
                <a:ext uri="{FF2B5EF4-FFF2-40B4-BE49-F238E27FC236}">
                  <a16:creationId xmlns:a16="http://schemas.microsoft.com/office/drawing/2014/main" id="{9E2AEF7A-29FB-483F-8AFB-F3C77B60B8D4}"/>
                </a:ext>
              </a:extLst>
            </p:cNvPr>
            <p:cNvSpPr txBox="1">
              <a:spLocks noChangeArrowheads="1"/>
            </p:cNvSpPr>
            <p:nvPr/>
          </p:nvSpPr>
          <p:spPr bwMode="auto">
            <a:xfrm>
              <a:off x="4261" y="2147"/>
              <a:ext cx="1360" cy="3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a:latin typeface="Comic Sans MS" panose="030F0702030302020204" pitchFamily="66" charset="0"/>
                </a:rPr>
                <a:t>intermediate name server</a:t>
              </a:r>
              <a:endParaRPr lang="en-US" altLang="en-US" sz="2400">
                <a:latin typeface="Times New Roman" panose="02020603050405020304" pitchFamily="18" charset="0"/>
              </a:endParaRPr>
            </a:p>
            <a:p>
              <a:r>
                <a:rPr lang="en-US" altLang="en-US" sz="1600" b="1">
                  <a:latin typeface="Courier New" panose="02070309020205020404" pitchFamily="49" charset="0"/>
                </a:rPr>
                <a:t>dns.umass.edu</a:t>
              </a:r>
              <a:endParaRPr lang="en-US" altLang="en-US" sz="1600">
                <a:latin typeface="Times New Roman" panose="02020603050405020304" pitchFamily="18" charset="0"/>
              </a:endParaRPr>
            </a:p>
          </p:txBody>
        </p:sp>
      </p:grpSp>
      <p:sp>
        <p:nvSpPr>
          <p:cNvPr id="135234" name="Text Box 66">
            <a:extLst>
              <a:ext uri="{FF2B5EF4-FFF2-40B4-BE49-F238E27FC236}">
                <a16:creationId xmlns:a16="http://schemas.microsoft.com/office/drawing/2014/main" id="{1B01BD99-EA7F-4E2F-92A7-8EA84D9EDED0}"/>
              </a:ext>
            </a:extLst>
          </p:cNvPr>
          <p:cNvSpPr txBox="1">
            <a:spLocks noChangeArrowheads="1"/>
          </p:cNvSpPr>
          <p:nvPr/>
        </p:nvSpPr>
        <p:spPr bwMode="auto">
          <a:xfrm>
            <a:off x="7085013" y="2238376"/>
            <a:ext cx="311150"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FF0000"/>
                </a:solidFill>
                <a:latin typeface="Arial" panose="020B0604020202020204" pitchFamily="34" charset="0"/>
              </a:rPr>
              <a:t>7</a:t>
            </a:r>
            <a:endParaRPr lang="en-US" altLang="en-US" sz="2400">
              <a:latin typeface="Times New Roman" panose="02020603050405020304" pitchFamily="18" charset="0"/>
            </a:endParaRPr>
          </a:p>
        </p:txBody>
      </p:sp>
      <p:sp>
        <p:nvSpPr>
          <p:cNvPr id="135235" name="Text Box 67">
            <a:extLst>
              <a:ext uri="{FF2B5EF4-FFF2-40B4-BE49-F238E27FC236}">
                <a16:creationId xmlns:a16="http://schemas.microsoft.com/office/drawing/2014/main" id="{66566FBF-C01D-4C95-AD09-DE301F4C1FBE}"/>
              </a:ext>
            </a:extLst>
          </p:cNvPr>
          <p:cNvSpPr txBox="1">
            <a:spLocks noChangeArrowheads="1"/>
          </p:cNvSpPr>
          <p:nvPr/>
        </p:nvSpPr>
        <p:spPr bwMode="auto">
          <a:xfrm>
            <a:off x="6665913" y="4305301"/>
            <a:ext cx="311150"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FF0000"/>
                </a:solidFill>
                <a:latin typeface="Arial" panose="020B0604020202020204" pitchFamily="34" charset="0"/>
              </a:rPr>
              <a:t>8</a:t>
            </a:r>
            <a:endParaRPr lang="en-US" altLang="en-US" sz="2400">
              <a:latin typeface="Times New Roman" panose="02020603050405020304"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050">
            <a:extLst>
              <a:ext uri="{FF2B5EF4-FFF2-40B4-BE49-F238E27FC236}">
                <a16:creationId xmlns:a16="http://schemas.microsoft.com/office/drawing/2014/main" id="{25A9C985-B401-49F9-97DB-6F30448F07FE}"/>
              </a:ext>
            </a:extLst>
          </p:cNvPr>
          <p:cNvSpPr>
            <a:spLocks noGrp="1" noChangeArrowheads="1"/>
          </p:cNvSpPr>
          <p:nvPr>
            <p:ph type="title"/>
          </p:nvPr>
        </p:nvSpPr>
        <p:spPr>
          <a:xfrm>
            <a:off x="289791" y="412751"/>
            <a:ext cx="10515600" cy="476250"/>
          </a:xfrm>
        </p:spPr>
        <p:txBody>
          <a:bodyPr>
            <a:normAutofit fontScale="90000"/>
          </a:bodyPr>
          <a:lstStyle/>
          <a:p>
            <a:r>
              <a:rPr lang="en-US" altLang="en-US" b="1" dirty="0">
                <a:solidFill>
                  <a:schemeClr val="tx1"/>
                </a:solidFill>
                <a:latin typeface="Arial Black" panose="020B0A04020102020204" pitchFamily="34" charset="0"/>
              </a:rPr>
              <a:t>Types of Queries</a:t>
            </a:r>
          </a:p>
        </p:txBody>
      </p:sp>
      <p:sp>
        <p:nvSpPr>
          <p:cNvPr id="136196" name="Rectangle 2052">
            <a:extLst>
              <a:ext uri="{FF2B5EF4-FFF2-40B4-BE49-F238E27FC236}">
                <a16:creationId xmlns:a16="http://schemas.microsoft.com/office/drawing/2014/main" id="{6A279719-3661-40AA-8827-BD9F027F63B0}"/>
              </a:ext>
            </a:extLst>
          </p:cNvPr>
          <p:cNvSpPr>
            <a:spLocks noGrp="1" noChangeArrowheads="1"/>
          </p:cNvSpPr>
          <p:nvPr>
            <p:ph idx="1"/>
          </p:nvPr>
        </p:nvSpPr>
        <p:spPr>
          <a:xfrm>
            <a:off x="1650207" y="1187524"/>
            <a:ext cx="3400425" cy="5002212"/>
          </a:xfrm>
          <a:noFill/>
          <a:ln/>
        </p:spPr>
        <p:txBody>
          <a:bodyPr>
            <a:normAutofit lnSpcReduction="10000"/>
          </a:bodyPr>
          <a:lstStyle/>
          <a:p>
            <a:pPr marL="342900" indent="-342900">
              <a:buNone/>
            </a:pPr>
            <a:r>
              <a:rPr lang="en-US" altLang="en-US" sz="2000" u="sng" dirty="0">
                <a:solidFill>
                  <a:schemeClr val="tx1">
                    <a:lumMod val="50000"/>
                    <a:lumOff val="50000"/>
                  </a:schemeClr>
                </a:solidFill>
                <a:latin typeface="Arial Black" panose="020B0A04020102020204" pitchFamily="34" charset="0"/>
              </a:rPr>
              <a:t>recursive query:</a:t>
            </a:r>
            <a:endParaRPr lang="en-US" altLang="en-US" sz="2000" dirty="0">
              <a:solidFill>
                <a:schemeClr val="tx1">
                  <a:lumMod val="50000"/>
                  <a:lumOff val="50000"/>
                </a:schemeClr>
              </a:solidFill>
              <a:latin typeface="Arial Black" panose="020B0A04020102020204" pitchFamily="34" charset="0"/>
            </a:endParaRPr>
          </a:p>
          <a:p>
            <a:pPr marL="342900" indent="-342900">
              <a:buBlip>
                <a:blip r:embed="rId2"/>
              </a:buBlip>
            </a:pPr>
            <a:r>
              <a:rPr lang="en-US" altLang="en-US" sz="2000" dirty="0">
                <a:solidFill>
                  <a:schemeClr val="tx1">
                    <a:lumMod val="50000"/>
                    <a:lumOff val="50000"/>
                  </a:schemeClr>
                </a:solidFill>
                <a:latin typeface="Arial Black" panose="020B0A04020102020204" pitchFamily="34" charset="0"/>
              </a:rPr>
              <a:t>puts burden of name resolution on contacted name server</a:t>
            </a:r>
          </a:p>
          <a:p>
            <a:pPr marL="342900" indent="-342900">
              <a:buBlip>
                <a:blip r:embed="rId2"/>
              </a:buBlip>
            </a:pPr>
            <a:r>
              <a:rPr lang="en-US" altLang="en-US" sz="2000" dirty="0">
                <a:solidFill>
                  <a:schemeClr val="tx1">
                    <a:lumMod val="50000"/>
                    <a:lumOff val="50000"/>
                  </a:schemeClr>
                </a:solidFill>
                <a:latin typeface="Arial Black" panose="020B0A04020102020204" pitchFamily="34" charset="0"/>
              </a:rPr>
              <a:t>heavy load?</a:t>
            </a:r>
          </a:p>
          <a:p>
            <a:pPr marL="342900" indent="-342900">
              <a:buNone/>
            </a:pPr>
            <a:r>
              <a:rPr lang="en-US" altLang="en-US" sz="2000" u="sng" dirty="0">
                <a:solidFill>
                  <a:schemeClr val="tx1">
                    <a:lumMod val="50000"/>
                    <a:lumOff val="50000"/>
                  </a:schemeClr>
                </a:solidFill>
                <a:latin typeface="Arial Black" panose="020B0A04020102020204" pitchFamily="34" charset="0"/>
              </a:rPr>
              <a:t>iterated query:</a:t>
            </a:r>
            <a:endParaRPr lang="en-US" altLang="en-US" sz="2000" dirty="0">
              <a:solidFill>
                <a:schemeClr val="tx1">
                  <a:lumMod val="50000"/>
                  <a:lumOff val="50000"/>
                </a:schemeClr>
              </a:solidFill>
              <a:latin typeface="Arial Black" panose="020B0A04020102020204" pitchFamily="34" charset="0"/>
            </a:endParaRPr>
          </a:p>
          <a:p>
            <a:pPr marL="342900" indent="-342900">
              <a:buBlip>
                <a:blip r:embed="rId2"/>
              </a:buBlip>
            </a:pPr>
            <a:r>
              <a:rPr lang="en-US" altLang="en-US" sz="2000" dirty="0">
                <a:solidFill>
                  <a:schemeClr val="tx1">
                    <a:lumMod val="50000"/>
                    <a:lumOff val="50000"/>
                  </a:schemeClr>
                </a:solidFill>
                <a:latin typeface="Arial Black" panose="020B0A04020102020204" pitchFamily="34" charset="0"/>
              </a:rPr>
              <a:t>contacted server replies with name of server to contact</a:t>
            </a:r>
          </a:p>
          <a:p>
            <a:pPr marL="342900" indent="-342900">
              <a:buBlip>
                <a:blip r:embed="rId2"/>
              </a:buBlip>
            </a:pPr>
            <a:r>
              <a:rPr lang="en-US" altLang="en-US" sz="2000" dirty="0">
                <a:solidFill>
                  <a:schemeClr val="tx1">
                    <a:lumMod val="50000"/>
                    <a:lumOff val="50000"/>
                  </a:schemeClr>
                </a:solidFill>
                <a:latin typeface="Arial Black" panose="020B0A04020102020204" pitchFamily="34" charset="0"/>
              </a:rPr>
              <a:t>“I don’t know this name, but ask the following server(s)”</a:t>
            </a:r>
          </a:p>
          <a:p>
            <a:pPr marL="342900" indent="-342900">
              <a:buBlip>
                <a:blip r:embed="rId2"/>
              </a:buBlip>
            </a:pPr>
            <a:r>
              <a:rPr lang="en-US" altLang="en-US" sz="2000" dirty="0">
                <a:solidFill>
                  <a:schemeClr val="tx1">
                    <a:lumMod val="50000"/>
                    <a:lumOff val="50000"/>
                  </a:schemeClr>
                </a:solidFill>
                <a:latin typeface="Arial Black" panose="020B0A04020102020204" pitchFamily="34" charset="0"/>
              </a:rPr>
              <a:t>Gives more control to client</a:t>
            </a:r>
          </a:p>
        </p:txBody>
      </p:sp>
      <p:sp>
        <p:nvSpPr>
          <p:cNvPr id="67" name="Footer Placeholder 3">
            <a:extLst>
              <a:ext uri="{FF2B5EF4-FFF2-40B4-BE49-F238E27FC236}">
                <a16:creationId xmlns:a16="http://schemas.microsoft.com/office/drawing/2014/main" id="{2CEEA073-5371-4B9F-B7AB-BCDD70736EF1}"/>
              </a:ext>
            </a:extLst>
          </p:cNvPr>
          <p:cNvSpPr>
            <a:spLocks noGrp="1"/>
          </p:cNvSpPr>
          <p:nvPr>
            <p:ph type="ftr" sz="quarter" idx="11"/>
          </p:nvPr>
        </p:nvSpPr>
        <p:spPr/>
        <p:txBody>
          <a:bodyPr/>
          <a:lstStyle/>
          <a:p>
            <a:r>
              <a:rPr lang="en-US" altLang="en-US"/>
              <a:t>K. Salah</a:t>
            </a:r>
          </a:p>
        </p:txBody>
      </p:sp>
      <p:graphicFrame>
        <p:nvGraphicFramePr>
          <p:cNvPr id="136197" name="Object 2053">
            <a:extLst>
              <a:ext uri="{FF2B5EF4-FFF2-40B4-BE49-F238E27FC236}">
                <a16:creationId xmlns:a16="http://schemas.microsoft.com/office/drawing/2014/main" id="{4BE2DE0D-4AC2-43E1-BE1F-D5A635020063}"/>
              </a:ext>
            </a:extLst>
          </p:cNvPr>
          <p:cNvGraphicFramePr>
            <a:graphicFrameLocks noChangeAspect="1"/>
          </p:cNvGraphicFramePr>
          <p:nvPr/>
        </p:nvGraphicFramePr>
        <p:xfrm>
          <a:off x="6248400" y="4772026"/>
          <a:ext cx="833438" cy="638175"/>
        </p:xfrm>
        <a:graphic>
          <a:graphicData uri="http://schemas.openxmlformats.org/presentationml/2006/ole">
            <mc:AlternateContent xmlns:mc="http://schemas.openxmlformats.org/markup-compatibility/2006">
              <mc:Choice xmlns:v="urn:schemas-microsoft-com:vml" Requires="v">
                <p:oleObj name="Clip" r:id="rId3" imgW="1305000" imgH="1085760" progId="MS_ClipArt_Gallery.2">
                  <p:embed/>
                </p:oleObj>
              </mc:Choice>
              <mc:Fallback>
                <p:oleObj name="Clip" r:id="rId3" imgW="1305000" imgH="1085760" progId="MS_ClipArt_Gallery.2">
                  <p:embed/>
                  <p:pic>
                    <p:nvPicPr>
                      <p:cNvPr id="136197" name="Object 2053">
                        <a:extLst>
                          <a:ext uri="{FF2B5EF4-FFF2-40B4-BE49-F238E27FC236}">
                            <a16:creationId xmlns:a16="http://schemas.microsoft.com/office/drawing/2014/main" id="{4BE2DE0D-4AC2-43E1-BE1F-D5A63502006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8400" y="4772026"/>
                        <a:ext cx="833438" cy="638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6198" name="Text Box 2054">
            <a:extLst>
              <a:ext uri="{FF2B5EF4-FFF2-40B4-BE49-F238E27FC236}">
                <a16:creationId xmlns:a16="http://schemas.microsoft.com/office/drawing/2014/main" id="{2C8A2F32-E709-40F9-8068-5A220CBE2E73}"/>
              </a:ext>
            </a:extLst>
          </p:cNvPr>
          <p:cNvSpPr txBox="1">
            <a:spLocks noChangeArrowheads="1"/>
          </p:cNvSpPr>
          <p:nvPr/>
        </p:nvSpPr>
        <p:spPr bwMode="auto">
          <a:xfrm>
            <a:off x="5330826" y="5349875"/>
            <a:ext cx="2017713" cy="611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latin typeface="Comic Sans MS" panose="030F0702030302020204" pitchFamily="66" charset="0"/>
              </a:rPr>
              <a:t>requesting host</a:t>
            </a:r>
            <a:endParaRPr lang="en-US" altLang="en-US" sz="2400">
              <a:latin typeface="Times New Roman" panose="02020603050405020304" pitchFamily="18" charset="0"/>
            </a:endParaRPr>
          </a:p>
          <a:p>
            <a:r>
              <a:rPr lang="en-US" altLang="en-US" sz="1600" b="1">
                <a:latin typeface="Courier New" panose="02070309020205020404" pitchFamily="49" charset="0"/>
              </a:rPr>
              <a:t>surf.eurecom.fr</a:t>
            </a:r>
            <a:endParaRPr lang="en-US" altLang="en-US" sz="1600">
              <a:latin typeface="Times New Roman" panose="02020603050405020304" pitchFamily="18" charset="0"/>
            </a:endParaRPr>
          </a:p>
        </p:txBody>
      </p:sp>
      <p:sp>
        <p:nvSpPr>
          <p:cNvPr id="136199" name="Text Box 2055">
            <a:extLst>
              <a:ext uri="{FF2B5EF4-FFF2-40B4-BE49-F238E27FC236}">
                <a16:creationId xmlns:a16="http://schemas.microsoft.com/office/drawing/2014/main" id="{35977824-AF97-47BD-9B28-8B5BECFCA777}"/>
              </a:ext>
            </a:extLst>
          </p:cNvPr>
          <p:cNvSpPr txBox="1">
            <a:spLocks noChangeArrowheads="1"/>
          </p:cNvSpPr>
          <p:nvPr/>
        </p:nvSpPr>
        <p:spPr bwMode="auto">
          <a:xfrm>
            <a:off x="7742239" y="6138863"/>
            <a:ext cx="2262187"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latin typeface="Courier New" panose="02070309020205020404" pitchFamily="49" charset="0"/>
              </a:rPr>
              <a:t>gaia.cs.umass.edu</a:t>
            </a:r>
            <a:endParaRPr lang="en-US" altLang="en-US" sz="1600">
              <a:latin typeface="Times New Roman" panose="02020603050405020304" pitchFamily="18" charset="0"/>
            </a:endParaRPr>
          </a:p>
        </p:txBody>
      </p:sp>
      <p:graphicFrame>
        <p:nvGraphicFramePr>
          <p:cNvPr id="136200" name="Object 2056">
            <a:extLst>
              <a:ext uri="{FF2B5EF4-FFF2-40B4-BE49-F238E27FC236}">
                <a16:creationId xmlns:a16="http://schemas.microsoft.com/office/drawing/2014/main" id="{D3B01346-6D2A-441D-A931-59B813100297}"/>
              </a:ext>
            </a:extLst>
          </p:cNvPr>
          <p:cNvGraphicFramePr>
            <a:graphicFrameLocks noChangeAspect="1"/>
          </p:cNvGraphicFramePr>
          <p:nvPr/>
        </p:nvGraphicFramePr>
        <p:xfrm>
          <a:off x="8372475" y="5572126"/>
          <a:ext cx="833438" cy="638175"/>
        </p:xfrm>
        <a:graphic>
          <a:graphicData uri="http://schemas.openxmlformats.org/presentationml/2006/ole">
            <mc:AlternateContent xmlns:mc="http://schemas.openxmlformats.org/markup-compatibility/2006">
              <mc:Choice xmlns:v="urn:schemas-microsoft-com:vml" Requires="v">
                <p:oleObj name="Clip" r:id="rId5" imgW="1305000" imgH="1085760" progId="MS_ClipArt_Gallery.2">
                  <p:embed/>
                </p:oleObj>
              </mc:Choice>
              <mc:Fallback>
                <p:oleObj name="Clip" r:id="rId5" imgW="1305000" imgH="1085760" progId="MS_ClipArt_Gallery.2">
                  <p:embed/>
                  <p:pic>
                    <p:nvPicPr>
                      <p:cNvPr id="136200" name="Object 2056">
                        <a:extLst>
                          <a:ext uri="{FF2B5EF4-FFF2-40B4-BE49-F238E27FC236}">
                            <a16:creationId xmlns:a16="http://schemas.microsoft.com/office/drawing/2014/main" id="{D3B01346-6D2A-441D-A931-59B81310029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72475" y="5572126"/>
                        <a:ext cx="833438" cy="638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36201" name="Group 2057">
            <a:extLst>
              <a:ext uri="{FF2B5EF4-FFF2-40B4-BE49-F238E27FC236}">
                <a16:creationId xmlns:a16="http://schemas.microsoft.com/office/drawing/2014/main" id="{044CC1DE-C116-47B2-B7F7-415CF76C67E0}"/>
              </a:ext>
            </a:extLst>
          </p:cNvPr>
          <p:cNvGrpSpPr>
            <a:grpSpLocks/>
          </p:cNvGrpSpPr>
          <p:nvPr/>
        </p:nvGrpSpPr>
        <p:grpSpPr bwMode="auto">
          <a:xfrm>
            <a:off x="6496050" y="2697164"/>
            <a:ext cx="369888" cy="657225"/>
            <a:chOff x="4180" y="783"/>
            <a:chExt cx="150" cy="307"/>
          </a:xfrm>
        </p:grpSpPr>
        <p:sp>
          <p:nvSpPr>
            <p:cNvPr id="136202" name="AutoShape 2058">
              <a:extLst>
                <a:ext uri="{FF2B5EF4-FFF2-40B4-BE49-F238E27FC236}">
                  <a16:creationId xmlns:a16="http://schemas.microsoft.com/office/drawing/2014/main" id="{2054ECED-2465-4F43-BE1C-9ABA453167BC}"/>
                </a:ext>
              </a:extLst>
            </p:cNvPr>
            <p:cNvSpPr>
              <a:spLocks noChangeArrowheads="1"/>
            </p:cNvSpPr>
            <p:nvPr/>
          </p:nvSpPr>
          <p:spPr bwMode="auto">
            <a:xfrm>
              <a:off x="4180" y="1019"/>
              <a:ext cx="150" cy="71"/>
            </a:xfrm>
            <a:prstGeom prst="parallelogram">
              <a:avLst>
                <a:gd name="adj" fmla="val 81387"/>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36203" name="Rectangle 2059">
              <a:extLst>
                <a:ext uri="{FF2B5EF4-FFF2-40B4-BE49-F238E27FC236}">
                  <a16:creationId xmlns:a16="http://schemas.microsoft.com/office/drawing/2014/main" id="{C1C7A13C-4185-40C6-8420-D8C01E828B08}"/>
                </a:ext>
              </a:extLst>
            </p:cNvPr>
            <p:cNvSpPr>
              <a:spLocks noChangeArrowheads="1"/>
            </p:cNvSpPr>
            <p:nvPr/>
          </p:nvSpPr>
          <p:spPr bwMode="auto">
            <a:xfrm>
              <a:off x="4256" y="785"/>
              <a:ext cx="69" cy="236"/>
            </a:xfrm>
            <a:prstGeom prst="rect">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36204" name="Rectangle 2060">
              <a:extLst>
                <a:ext uri="{FF2B5EF4-FFF2-40B4-BE49-F238E27FC236}">
                  <a16:creationId xmlns:a16="http://schemas.microsoft.com/office/drawing/2014/main" id="{514153D0-9347-483B-97D9-03AE77B78BD5}"/>
                </a:ext>
              </a:extLst>
            </p:cNvPr>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36205" name="AutoShape 2061">
              <a:extLst>
                <a:ext uri="{FF2B5EF4-FFF2-40B4-BE49-F238E27FC236}">
                  <a16:creationId xmlns:a16="http://schemas.microsoft.com/office/drawing/2014/main" id="{BDA68C8A-BBA2-4B99-94BA-D8A2DD6995D8}"/>
                </a:ext>
              </a:extLst>
            </p:cNvPr>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36206" name="Line 2062">
              <a:extLst>
                <a:ext uri="{FF2B5EF4-FFF2-40B4-BE49-F238E27FC236}">
                  <a16:creationId xmlns:a16="http://schemas.microsoft.com/office/drawing/2014/main" id="{7C7475B4-8DFC-42FB-A730-C1A61194404B}"/>
                </a:ext>
              </a:extLst>
            </p:cNvPr>
            <p:cNvSpPr>
              <a:spLocks noChangeShapeType="1"/>
            </p:cNvSpPr>
            <p:nvPr/>
          </p:nvSpPr>
          <p:spPr bwMode="auto">
            <a:xfrm>
              <a:off x="4330" y="788"/>
              <a:ext cx="0" cy="23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36207" name="Line 2063">
              <a:extLst>
                <a:ext uri="{FF2B5EF4-FFF2-40B4-BE49-F238E27FC236}">
                  <a16:creationId xmlns:a16="http://schemas.microsoft.com/office/drawing/2014/main" id="{1017BDAE-94B2-4B02-B095-F87883790702}"/>
                </a:ext>
              </a:extLst>
            </p:cNvPr>
            <p:cNvSpPr>
              <a:spLocks noChangeShapeType="1"/>
            </p:cNvSpPr>
            <p:nvPr/>
          </p:nvSpPr>
          <p:spPr bwMode="auto">
            <a:xfrm flipH="1">
              <a:off x="4276" y="1019"/>
              <a:ext cx="54" cy="6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36208" name="Rectangle 2064">
              <a:extLst>
                <a:ext uri="{FF2B5EF4-FFF2-40B4-BE49-F238E27FC236}">
                  <a16:creationId xmlns:a16="http://schemas.microsoft.com/office/drawing/2014/main" id="{DCD773D2-0EA7-4CE5-9CB4-5B6524BA831A}"/>
                </a:ext>
              </a:extLst>
            </p:cNvPr>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36209" name="Rectangle 2065">
              <a:extLst>
                <a:ext uri="{FF2B5EF4-FFF2-40B4-BE49-F238E27FC236}">
                  <a16:creationId xmlns:a16="http://schemas.microsoft.com/office/drawing/2014/main" id="{C9F7AC95-C73B-43A4-A0FB-96F34500CC7C}"/>
                </a:ext>
              </a:extLst>
            </p:cNvPr>
            <p:cNvSpPr>
              <a:spLocks noChangeArrowheads="1"/>
            </p:cNvSpPr>
            <p:nvPr/>
          </p:nvSpPr>
          <p:spPr bwMode="auto">
            <a:xfrm>
              <a:off x="4202" y="924"/>
              <a:ext cx="48" cy="4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grpSp>
      <p:sp>
        <p:nvSpPr>
          <p:cNvPr id="136210" name="Text Box 2066">
            <a:extLst>
              <a:ext uri="{FF2B5EF4-FFF2-40B4-BE49-F238E27FC236}">
                <a16:creationId xmlns:a16="http://schemas.microsoft.com/office/drawing/2014/main" id="{7186CDB1-DED5-4439-8084-16DE3A61E104}"/>
              </a:ext>
            </a:extLst>
          </p:cNvPr>
          <p:cNvSpPr txBox="1">
            <a:spLocks noChangeArrowheads="1"/>
          </p:cNvSpPr>
          <p:nvPr/>
        </p:nvSpPr>
        <p:spPr bwMode="auto">
          <a:xfrm>
            <a:off x="7018338" y="1012826"/>
            <a:ext cx="2011362"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latin typeface="Comic Sans MS" panose="030F0702030302020204" pitchFamily="66" charset="0"/>
              </a:rPr>
              <a:t>root name server</a:t>
            </a:r>
            <a:endParaRPr lang="en-US" altLang="en-US" sz="1600">
              <a:latin typeface="Times New Roman" panose="02020603050405020304" pitchFamily="18" charset="0"/>
            </a:endParaRPr>
          </a:p>
        </p:txBody>
      </p:sp>
      <p:sp>
        <p:nvSpPr>
          <p:cNvPr id="136211" name="Line 2067">
            <a:extLst>
              <a:ext uri="{FF2B5EF4-FFF2-40B4-BE49-F238E27FC236}">
                <a16:creationId xmlns:a16="http://schemas.microsoft.com/office/drawing/2014/main" id="{21026799-F15D-4232-8B20-8847082590D1}"/>
              </a:ext>
            </a:extLst>
          </p:cNvPr>
          <p:cNvSpPr>
            <a:spLocks noChangeShapeType="1"/>
          </p:cNvSpPr>
          <p:nvPr/>
        </p:nvSpPr>
        <p:spPr bwMode="auto">
          <a:xfrm flipH="1" flipV="1">
            <a:off x="6545263" y="3384550"/>
            <a:ext cx="0" cy="131445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36212" name="Line 2068">
            <a:extLst>
              <a:ext uri="{FF2B5EF4-FFF2-40B4-BE49-F238E27FC236}">
                <a16:creationId xmlns:a16="http://schemas.microsoft.com/office/drawing/2014/main" id="{9665FEB3-DE17-44D3-85CD-B92F5B1014D4}"/>
              </a:ext>
            </a:extLst>
          </p:cNvPr>
          <p:cNvSpPr>
            <a:spLocks noChangeShapeType="1"/>
          </p:cNvSpPr>
          <p:nvPr/>
        </p:nvSpPr>
        <p:spPr bwMode="auto">
          <a:xfrm flipV="1">
            <a:off x="6659563" y="1689100"/>
            <a:ext cx="914400" cy="97155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36213" name="Line 2069">
            <a:extLst>
              <a:ext uri="{FF2B5EF4-FFF2-40B4-BE49-F238E27FC236}">
                <a16:creationId xmlns:a16="http://schemas.microsoft.com/office/drawing/2014/main" id="{22DD0853-E01E-4842-B344-EC98EEC60246}"/>
              </a:ext>
            </a:extLst>
          </p:cNvPr>
          <p:cNvSpPr>
            <a:spLocks noChangeShapeType="1"/>
          </p:cNvSpPr>
          <p:nvPr/>
        </p:nvSpPr>
        <p:spPr bwMode="auto">
          <a:xfrm flipV="1">
            <a:off x="6945313" y="2851151"/>
            <a:ext cx="1485900" cy="9525"/>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36214" name="Line 2070">
            <a:extLst>
              <a:ext uri="{FF2B5EF4-FFF2-40B4-BE49-F238E27FC236}">
                <a16:creationId xmlns:a16="http://schemas.microsoft.com/office/drawing/2014/main" id="{90176F11-9408-4A56-ADA0-FA778070386F}"/>
              </a:ext>
            </a:extLst>
          </p:cNvPr>
          <p:cNvSpPr>
            <a:spLocks noChangeShapeType="1"/>
          </p:cNvSpPr>
          <p:nvPr/>
        </p:nvSpPr>
        <p:spPr bwMode="auto">
          <a:xfrm flipH="1" flipV="1">
            <a:off x="6945314" y="3022600"/>
            <a:ext cx="1419225" cy="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36215" name="Line 2071">
            <a:extLst>
              <a:ext uri="{FF2B5EF4-FFF2-40B4-BE49-F238E27FC236}">
                <a16:creationId xmlns:a16="http://schemas.microsoft.com/office/drawing/2014/main" id="{6842B539-48DA-4BB4-8DAD-AF8E483CB666}"/>
              </a:ext>
            </a:extLst>
          </p:cNvPr>
          <p:cNvSpPr>
            <a:spLocks noChangeShapeType="1"/>
          </p:cNvSpPr>
          <p:nvPr/>
        </p:nvSpPr>
        <p:spPr bwMode="auto">
          <a:xfrm flipH="1">
            <a:off x="6869114" y="1917700"/>
            <a:ext cx="733425" cy="76200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36216" name="Line 2072">
            <a:extLst>
              <a:ext uri="{FF2B5EF4-FFF2-40B4-BE49-F238E27FC236}">
                <a16:creationId xmlns:a16="http://schemas.microsoft.com/office/drawing/2014/main" id="{3CFD0E9F-1ADC-4E6C-B03C-18FC481501BE}"/>
              </a:ext>
            </a:extLst>
          </p:cNvPr>
          <p:cNvSpPr>
            <a:spLocks noChangeShapeType="1"/>
          </p:cNvSpPr>
          <p:nvPr/>
        </p:nvSpPr>
        <p:spPr bwMode="auto">
          <a:xfrm>
            <a:off x="6735764" y="3413126"/>
            <a:ext cx="9525" cy="1323975"/>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grpSp>
        <p:nvGrpSpPr>
          <p:cNvPr id="136217" name="Group 2073">
            <a:extLst>
              <a:ext uri="{FF2B5EF4-FFF2-40B4-BE49-F238E27FC236}">
                <a16:creationId xmlns:a16="http://schemas.microsoft.com/office/drawing/2014/main" id="{E8F96388-63E4-42A9-967A-35D0C42F0D82}"/>
              </a:ext>
            </a:extLst>
          </p:cNvPr>
          <p:cNvGrpSpPr>
            <a:grpSpLocks/>
          </p:cNvGrpSpPr>
          <p:nvPr/>
        </p:nvGrpSpPr>
        <p:grpSpPr bwMode="auto">
          <a:xfrm>
            <a:off x="5372100" y="3530600"/>
            <a:ext cx="2032000" cy="611188"/>
            <a:chOff x="2789" y="2132"/>
            <a:chExt cx="1280" cy="385"/>
          </a:xfrm>
        </p:grpSpPr>
        <p:sp>
          <p:nvSpPr>
            <p:cNvPr id="136218" name="Rectangle 2074">
              <a:extLst>
                <a:ext uri="{FF2B5EF4-FFF2-40B4-BE49-F238E27FC236}">
                  <a16:creationId xmlns:a16="http://schemas.microsoft.com/office/drawing/2014/main" id="{6EB3A99E-645A-418B-92B8-F2500CD267DB}"/>
                </a:ext>
              </a:extLst>
            </p:cNvPr>
            <p:cNvSpPr>
              <a:spLocks noChangeArrowheads="1"/>
            </p:cNvSpPr>
            <p:nvPr/>
          </p:nvSpPr>
          <p:spPr bwMode="auto">
            <a:xfrm>
              <a:off x="2838" y="2178"/>
              <a:ext cx="1182" cy="3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36219" name="Text Box 2075">
              <a:extLst>
                <a:ext uri="{FF2B5EF4-FFF2-40B4-BE49-F238E27FC236}">
                  <a16:creationId xmlns:a16="http://schemas.microsoft.com/office/drawing/2014/main" id="{DF40E5AD-BA6D-49F3-A168-158439AAD38D}"/>
                </a:ext>
              </a:extLst>
            </p:cNvPr>
            <p:cNvSpPr txBox="1">
              <a:spLocks noChangeArrowheads="1"/>
            </p:cNvSpPr>
            <p:nvPr/>
          </p:nvSpPr>
          <p:spPr bwMode="auto">
            <a:xfrm>
              <a:off x="2789" y="2132"/>
              <a:ext cx="1280" cy="3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latin typeface="Comic Sans MS" panose="030F0702030302020204" pitchFamily="66" charset="0"/>
                </a:rPr>
                <a:t>local name server</a:t>
              </a:r>
              <a:endParaRPr lang="en-US" altLang="en-US" sz="2400">
                <a:latin typeface="Times New Roman" panose="02020603050405020304" pitchFamily="18" charset="0"/>
              </a:endParaRPr>
            </a:p>
            <a:p>
              <a:r>
                <a:rPr lang="en-US" altLang="en-US" sz="1600" b="1">
                  <a:latin typeface="Courier New" panose="02070309020205020404" pitchFamily="49" charset="0"/>
                </a:rPr>
                <a:t>dns.eurecom.fr</a:t>
              </a:r>
              <a:endParaRPr lang="en-US" altLang="en-US" sz="1600">
                <a:latin typeface="Times New Roman" panose="02020603050405020304" pitchFamily="18" charset="0"/>
              </a:endParaRPr>
            </a:p>
          </p:txBody>
        </p:sp>
      </p:grpSp>
      <p:sp>
        <p:nvSpPr>
          <p:cNvPr id="136220" name="Text Box 2076">
            <a:extLst>
              <a:ext uri="{FF2B5EF4-FFF2-40B4-BE49-F238E27FC236}">
                <a16:creationId xmlns:a16="http://schemas.microsoft.com/office/drawing/2014/main" id="{4F7AE397-D05D-4344-8E91-E2B493B25EC5}"/>
              </a:ext>
            </a:extLst>
          </p:cNvPr>
          <p:cNvSpPr txBox="1">
            <a:spLocks noChangeArrowheads="1"/>
          </p:cNvSpPr>
          <p:nvPr/>
        </p:nvSpPr>
        <p:spPr bwMode="auto">
          <a:xfrm>
            <a:off x="6256338" y="4240213"/>
            <a:ext cx="311150"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FF0000"/>
                </a:solidFill>
                <a:latin typeface="Arial" panose="020B0604020202020204" pitchFamily="34" charset="0"/>
              </a:rPr>
              <a:t>1</a:t>
            </a:r>
            <a:endParaRPr lang="en-US" altLang="en-US" sz="2400">
              <a:latin typeface="Times New Roman" panose="02020603050405020304" pitchFamily="18" charset="0"/>
            </a:endParaRPr>
          </a:p>
        </p:txBody>
      </p:sp>
      <p:sp>
        <p:nvSpPr>
          <p:cNvPr id="136221" name="Text Box 2077">
            <a:extLst>
              <a:ext uri="{FF2B5EF4-FFF2-40B4-BE49-F238E27FC236}">
                <a16:creationId xmlns:a16="http://schemas.microsoft.com/office/drawing/2014/main" id="{F524E73A-E49F-41C3-A2D6-FF51E75CED7B}"/>
              </a:ext>
            </a:extLst>
          </p:cNvPr>
          <p:cNvSpPr txBox="1">
            <a:spLocks noChangeArrowheads="1"/>
          </p:cNvSpPr>
          <p:nvPr/>
        </p:nvSpPr>
        <p:spPr bwMode="auto">
          <a:xfrm>
            <a:off x="6799263" y="1906588"/>
            <a:ext cx="311150"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FF0000"/>
                </a:solidFill>
                <a:latin typeface="Arial" panose="020B0604020202020204" pitchFamily="34" charset="0"/>
              </a:rPr>
              <a:t>2</a:t>
            </a:r>
            <a:endParaRPr lang="en-US" altLang="en-US" sz="2400">
              <a:latin typeface="Times New Roman" panose="02020603050405020304" pitchFamily="18" charset="0"/>
            </a:endParaRPr>
          </a:p>
        </p:txBody>
      </p:sp>
      <p:sp>
        <p:nvSpPr>
          <p:cNvPr id="136222" name="Text Box 2078">
            <a:extLst>
              <a:ext uri="{FF2B5EF4-FFF2-40B4-BE49-F238E27FC236}">
                <a16:creationId xmlns:a16="http://schemas.microsoft.com/office/drawing/2014/main" id="{C9BEDE34-1B48-4EA1-B001-0D43A5C160E9}"/>
              </a:ext>
            </a:extLst>
          </p:cNvPr>
          <p:cNvSpPr txBox="1">
            <a:spLocks noChangeArrowheads="1"/>
          </p:cNvSpPr>
          <p:nvPr/>
        </p:nvSpPr>
        <p:spPr bwMode="auto">
          <a:xfrm>
            <a:off x="7237413" y="2144713"/>
            <a:ext cx="311150"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FF0000"/>
                </a:solidFill>
                <a:latin typeface="Arial" panose="020B0604020202020204" pitchFamily="34" charset="0"/>
              </a:rPr>
              <a:t>3</a:t>
            </a:r>
            <a:endParaRPr lang="en-US" altLang="en-US" sz="2400">
              <a:latin typeface="Times New Roman" panose="02020603050405020304" pitchFamily="18" charset="0"/>
            </a:endParaRPr>
          </a:p>
        </p:txBody>
      </p:sp>
      <p:sp>
        <p:nvSpPr>
          <p:cNvPr id="136223" name="Text Box 2079">
            <a:extLst>
              <a:ext uri="{FF2B5EF4-FFF2-40B4-BE49-F238E27FC236}">
                <a16:creationId xmlns:a16="http://schemas.microsoft.com/office/drawing/2014/main" id="{6BBCE87D-5804-40A0-B011-71D52325C1D6}"/>
              </a:ext>
            </a:extLst>
          </p:cNvPr>
          <p:cNvSpPr txBox="1">
            <a:spLocks noChangeArrowheads="1"/>
          </p:cNvSpPr>
          <p:nvPr/>
        </p:nvSpPr>
        <p:spPr bwMode="auto">
          <a:xfrm>
            <a:off x="7551738" y="2554288"/>
            <a:ext cx="311150"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FF0000"/>
                </a:solidFill>
                <a:latin typeface="Arial" panose="020B0604020202020204" pitchFamily="34" charset="0"/>
              </a:rPr>
              <a:t>4</a:t>
            </a:r>
            <a:endParaRPr lang="en-US" altLang="en-US" sz="2400">
              <a:latin typeface="Times New Roman" panose="02020603050405020304" pitchFamily="18" charset="0"/>
            </a:endParaRPr>
          </a:p>
        </p:txBody>
      </p:sp>
      <p:sp>
        <p:nvSpPr>
          <p:cNvPr id="136224" name="Text Box 2080">
            <a:extLst>
              <a:ext uri="{FF2B5EF4-FFF2-40B4-BE49-F238E27FC236}">
                <a16:creationId xmlns:a16="http://schemas.microsoft.com/office/drawing/2014/main" id="{5B9EE819-1A75-426F-B5DF-26CCCF93E87A}"/>
              </a:ext>
            </a:extLst>
          </p:cNvPr>
          <p:cNvSpPr txBox="1">
            <a:spLocks noChangeArrowheads="1"/>
          </p:cNvSpPr>
          <p:nvPr/>
        </p:nvSpPr>
        <p:spPr bwMode="auto">
          <a:xfrm>
            <a:off x="8123238" y="4059238"/>
            <a:ext cx="311150"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FF0000"/>
                </a:solidFill>
                <a:latin typeface="Arial" panose="020B0604020202020204" pitchFamily="34" charset="0"/>
              </a:rPr>
              <a:t>5</a:t>
            </a:r>
            <a:endParaRPr lang="en-US" altLang="en-US" sz="2400">
              <a:latin typeface="Times New Roman" panose="02020603050405020304" pitchFamily="18" charset="0"/>
            </a:endParaRPr>
          </a:p>
        </p:txBody>
      </p:sp>
      <p:sp>
        <p:nvSpPr>
          <p:cNvPr id="136225" name="Text Box 2081">
            <a:extLst>
              <a:ext uri="{FF2B5EF4-FFF2-40B4-BE49-F238E27FC236}">
                <a16:creationId xmlns:a16="http://schemas.microsoft.com/office/drawing/2014/main" id="{9BAD2547-26B5-4F4C-86BC-9F269763D707}"/>
              </a:ext>
            </a:extLst>
          </p:cNvPr>
          <p:cNvSpPr txBox="1">
            <a:spLocks noChangeArrowheads="1"/>
          </p:cNvSpPr>
          <p:nvPr/>
        </p:nvSpPr>
        <p:spPr bwMode="auto">
          <a:xfrm>
            <a:off x="8770938" y="4068763"/>
            <a:ext cx="311150"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FF0000"/>
                </a:solidFill>
                <a:latin typeface="Arial" panose="020B0604020202020204" pitchFamily="34" charset="0"/>
              </a:rPr>
              <a:t>6</a:t>
            </a:r>
            <a:endParaRPr lang="en-US" altLang="en-US" sz="2400">
              <a:latin typeface="Times New Roman" panose="02020603050405020304" pitchFamily="18" charset="0"/>
            </a:endParaRPr>
          </a:p>
        </p:txBody>
      </p:sp>
      <p:grpSp>
        <p:nvGrpSpPr>
          <p:cNvPr id="136226" name="Group 2082">
            <a:extLst>
              <a:ext uri="{FF2B5EF4-FFF2-40B4-BE49-F238E27FC236}">
                <a16:creationId xmlns:a16="http://schemas.microsoft.com/office/drawing/2014/main" id="{CF5EEE8C-BCA2-4050-8882-1BBCDA58960D}"/>
              </a:ext>
            </a:extLst>
          </p:cNvPr>
          <p:cNvGrpSpPr>
            <a:grpSpLocks/>
          </p:cNvGrpSpPr>
          <p:nvPr/>
        </p:nvGrpSpPr>
        <p:grpSpPr bwMode="auto">
          <a:xfrm>
            <a:off x="7578725" y="1341439"/>
            <a:ext cx="369888" cy="657225"/>
            <a:chOff x="4180" y="783"/>
            <a:chExt cx="150" cy="307"/>
          </a:xfrm>
        </p:grpSpPr>
        <p:sp>
          <p:nvSpPr>
            <p:cNvPr id="136227" name="AutoShape 2083">
              <a:extLst>
                <a:ext uri="{FF2B5EF4-FFF2-40B4-BE49-F238E27FC236}">
                  <a16:creationId xmlns:a16="http://schemas.microsoft.com/office/drawing/2014/main" id="{CD439B30-84BC-48DC-8708-3266653587EF}"/>
                </a:ext>
              </a:extLst>
            </p:cNvPr>
            <p:cNvSpPr>
              <a:spLocks noChangeArrowheads="1"/>
            </p:cNvSpPr>
            <p:nvPr/>
          </p:nvSpPr>
          <p:spPr bwMode="auto">
            <a:xfrm>
              <a:off x="4180" y="1019"/>
              <a:ext cx="150" cy="71"/>
            </a:xfrm>
            <a:prstGeom prst="parallelogram">
              <a:avLst>
                <a:gd name="adj" fmla="val 81387"/>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36228" name="Rectangle 2084">
              <a:extLst>
                <a:ext uri="{FF2B5EF4-FFF2-40B4-BE49-F238E27FC236}">
                  <a16:creationId xmlns:a16="http://schemas.microsoft.com/office/drawing/2014/main" id="{F17875DE-7B00-4BE0-989D-D9E77B157952}"/>
                </a:ext>
              </a:extLst>
            </p:cNvPr>
            <p:cNvSpPr>
              <a:spLocks noChangeArrowheads="1"/>
            </p:cNvSpPr>
            <p:nvPr/>
          </p:nvSpPr>
          <p:spPr bwMode="auto">
            <a:xfrm>
              <a:off x="4256" y="785"/>
              <a:ext cx="69" cy="236"/>
            </a:xfrm>
            <a:prstGeom prst="rect">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36229" name="Rectangle 2085">
              <a:extLst>
                <a:ext uri="{FF2B5EF4-FFF2-40B4-BE49-F238E27FC236}">
                  <a16:creationId xmlns:a16="http://schemas.microsoft.com/office/drawing/2014/main" id="{E85423C8-7EF5-45BF-810D-12E419E6D4CE}"/>
                </a:ext>
              </a:extLst>
            </p:cNvPr>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36230" name="AutoShape 2086">
              <a:extLst>
                <a:ext uri="{FF2B5EF4-FFF2-40B4-BE49-F238E27FC236}">
                  <a16:creationId xmlns:a16="http://schemas.microsoft.com/office/drawing/2014/main" id="{49BAA104-F070-4426-B4DB-9E231F20A5F4}"/>
                </a:ext>
              </a:extLst>
            </p:cNvPr>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36231" name="Line 2087">
              <a:extLst>
                <a:ext uri="{FF2B5EF4-FFF2-40B4-BE49-F238E27FC236}">
                  <a16:creationId xmlns:a16="http://schemas.microsoft.com/office/drawing/2014/main" id="{08E5EABE-86FF-4E39-B191-C95A5EFB65D6}"/>
                </a:ext>
              </a:extLst>
            </p:cNvPr>
            <p:cNvSpPr>
              <a:spLocks noChangeShapeType="1"/>
            </p:cNvSpPr>
            <p:nvPr/>
          </p:nvSpPr>
          <p:spPr bwMode="auto">
            <a:xfrm>
              <a:off x="4330" y="788"/>
              <a:ext cx="0" cy="23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36232" name="Line 2088">
              <a:extLst>
                <a:ext uri="{FF2B5EF4-FFF2-40B4-BE49-F238E27FC236}">
                  <a16:creationId xmlns:a16="http://schemas.microsoft.com/office/drawing/2014/main" id="{D57009E7-6914-4D9B-B068-419D0C0B7EB8}"/>
                </a:ext>
              </a:extLst>
            </p:cNvPr>
            <p:cNvSpPr>
              <a:spLocks noChangeShapeType="1"/>
            </p:cNvSpPr>
            <p:nvPr/>
          </p:nvSpPr>
          <p:spPr bwMode="auto">
            <a:xfrm flipH="1">
              <a:off x="4276" y="1019"/>
              <a:ext cx="54" cy="6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36233" name="Rectangle 2089">
              <a:extLst>
                <a:ext uri="{FF2B5EF4-FFF2-40B4-BE49-F238E27FC236}">
                  <a16:creationId xmlns:a16="http://schemas.microsoft.com/office/drawing/2014/main" id="{1F45898B-BAEC-4B8B-BE8B-25579FF7FCEC}"/>
                </a:ext>
              </a:extLst>
            </p:cNvPr>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36234" name="Rectangle 2090">
              <a:extLst>
                <a:ext uri="{FF2B5EF4-FFF2-40B4-BE49-F238E27FC236}">
                  <a16:creationId xmlns:a16="http://schemas.microsoft.com/office/drawing/2014/main" id="{477D3219-9DD4-46BD-93F7-3EC496B67E0D}"/>
                </a:ext>
              </a:extLst>
            </p:cNvPr>
            <p:cNvSpPr>
              <a:spLocks noChangeArrowheads="1"/>
            </p:cNvSpPr>
            <p:nvPr/>
          </p:nvSpPr>
          <p:spPr bwMode="auto">
            <a:xfrm>
              <a:off x="4202" y="924"/>
              <a:ext cx="48" cy="4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grpSp>
      <p:grpSp>
        <p:nvGrpSpPr>
          <p:cNvPr id="136235" name="Group 2091">
            <a:extLst>
              <a:ext uri="{FF2B5EF4-FFF2-40B4-BE49-F238E27FC236}">
                <a16:creationId xmlns:a16="http://schemas.microsoft.com/office/drawing/2014/main" id="{8819B021-5F15-4126-8E03-0E12852E5BAD}"/>
              </a:ext>
            </a:extLst>
          </p:cNvPr>
          <p:cNvGrpSpPr>
            <a:grpSpLocks/>
          </p:cNvGrpSpPr>
          <p:nvPr/>
        </p:nvGrpSpPr>
        <p:grpSpPr bwMode="auto">
          <a:xfrm>
            <a:off x="8439150" y="2706689"/>
            <a:ext cx="369888" cy="657225"/>
            <a:chOff x="4180" y="783"/>
            <a:chExt cx="150" cy="307"/>
          </a:xfrm>
        </p:grpSpPr>
        <p:sp>
          <p:nvSpPr>
            <p:cNvPr id="136236" name="AutoShape 2092">
              <a:extLst>
                <a:ext uri="{FF2B5EF4-FFF2-40B4-BE49-F238E27FC236}">
                  <a16:creationId xmlns:a16="http://schemas.microsoft.com/office/drawing/2014/main" id="{99713D55-B521-4513-8021-CA6D028486FD}"/>
                </a:ext>
              </a:extLst>
            </p:cNvPr>
            <p:cNvSpPr>
              <a:spLocks noChangeArrowheads="1"/>
            </p:cNvSpPr>
            <p:nvPr/>
          </p:nvSpPr>
          <p:spPr bwMode="auto">
            <a:xfrm>
              <a:off x="4180" y="1019"/>
              <a:ext cx="150" cy="71"/>
            </a:xfrm>
            <a:prstGeom prst="parallelogram">
              <a:avLst>
                <a:gd name="adj" fmla="val 81387"/>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36237" name="Rectangle 2093">
              <a:extLst>
                <a:ext uri="{FF2B5EF4-FFF2-40B4-BE49-F238E27FC236}">
                  <a16:creationId xmlns:a16="http://schemas.microsoft.com/office/drawing/2014/main" id="{EA6F3E9A-42D8-47EC-8145-B2EDCEBAA35E}"/>
                </a:ext>
              </a:extLst>
            </p:cNvPr>
            <p:cNvSpPr>
              <a:spLocks noChangeArrowheads="1"/>
            </p:cNvSpPr>
            <p:nvPr/>
          </p:nvSpPr>
          <p:spPr bwMode="auto">
            <a:xfrm>
              <a:off x="4256" y="785"/>
              <a:ext cx="69" cy="236"/>
            </a:xfrm>
            <a:prstGeom prst="rect">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36238" name="Rectangle 2094">
              <a:extLst>
                <a:ext uri="{FF2B5EF4-FFF2-40B4-BE49-F238E27FC236}">
                  <a16:creationId xmlns:a16="http://schemas.microsoft.com/office/drawing/2014/main" id="{6D673891-32EA-417D-8EFD-93B74663EF30}"/>
                </a:ext>
              </a:extLst>
            </p:cNvPr>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36239" name="AutoShape 2095">
              <a:extLst>
                <a:ext uri="{FF2B5EF4-FFF2-40B4-BE49-F238E27FC236}">
                  <a16:creationId xmlns:a16="http://schemas.microsoft.com/office/drawing/2014/main" id="{8C1FC5E6-4C3C-4CB0-A7B5-E49BCA5E6248}"/>
                </a:ext>
              </a:extLst>
            </p:cNvPr>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36240" name="Line 2096">
              <a:extLst>
                <a:ext uri="{FF2B5EF4-FFF2-40B4-BE49-F238E27FC236}">
                  <a16:creationId xmlns:a16="http://schemas.microsoft.com/office/drawing/2014/main" id="{371E84F3-6DC3-403F-87C9-41774C435FE7}"/>
                </a:ext>
              </a:extLst>
            </p:cNvPr>
            <p:cNvSpPr>
              <a:spLocks noChangeShapeType="1"/>
            </p:cNvSpPr>
            <p:nvPr/>
          </p:nvSpPr>
          <p:spPr bwMode="auto">
            <a:xfrm>
              <a:off x="4330" y="788"/>
              <a:ext cx="0" cy="23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36241" name="Line 2097">
              <a:extLst>
                <a:ext uri="{FF2B5EF4-FFF2-40B4-BE49-F238E27FC236}">
                  <a16:creationId xmlns:a16="http://schemas.microsoft.com/office/drawing/2014/main" id="{2A9A8F21-F7CB-42F5-B793-A2FE296F68F0}"/>
                </a:ext>
              </a:extLst>
            </p:cNvPr>
            <p:cNvSpPr>
              <a:spLocks noChangeShapeType="1"/>
            </p:cNvSpPr>
            <p:nvPr/>
          </p:nvSpPr>
          <p:spPr bwMode="auto">
            <a:xfrm flipH="1">
              <a:off x="4276" y="1019"/>
              <a:ext cx="54" cy="6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36242" name="Rectangle 2098">
              <a:extLst>
                <a:ext uri="{FF2B5EF4-FFF2-40B4-BE49-F238E27FC236}">
                  <a16:creationId xmlns:a16="http://schemas.microsoft.com/office/drawing/2014/main" id="{3928A967-DD2F-4447-8816-895F9CAF9D84}"/>
                </a:ext>
              </a:extLst>
            </p:cNvPr>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36243" name="Rectangle 2099">
              <a:extLst>
                <a:ext uri="{FF2B5EF4-FFF2-40B4-BE49-F238E27FC236}">
                  <a16:creationId xmlns:a16="http://schemas.microsoft.com/office/drawing/2014/main" id="{925FE677-0D0E-4E62-86E9-E13707E71C64}"/>
                </a:ext>
              </a:extLst>
            </p:cNvPr>
            <p:cNvSpPr>
              <a:spLocks noChangeArrowheads="1"/>
            </p:cNvSpPr>
            <p:nvPr/>
          </p:nvSpPr>
          <p:spPr bwMode="auto">
            <a:xfrm>
              <a:off x="4202" y="924"/>
              <a:ext cx="48" cy="4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grpSp>
      <p:grpSp>
        <p:nvGrpSpPr>
          <p:cNvPr id="136244" name="Group 2100">
            <a:extLst>
              <a:ext uri="{FF2B5EF4-FFF2-40B4-BE49-F238E27FC236}">
                <a16:creationId xmlns:a16="http://schemas.microsoft.com/office/drawing/2014/main" id="{640FFE7C-8D2B-4858-BBE8-6863405B0A08}"/>
              </a:ext>
            </a:extLst>
          </p:cNvPr>
          <p:cNvGrpSpPr>
            <a:grpSpLocks/>
          </p:cNvGrpSpPr>
          <p:nvPr/>
        </p:nvGrpSpPr>
        <p:grpSpPr bwMode="auto">
          <a:xfrm>
            <a:off x="8420100" y="4325939"/>
            <a:ext cx="369888" cy="657225"/>
            <a:chOff x="4180" y="783"/>
            <a:chExt cx="150" cy="307"/>
          </a:xfrm>
        </p:grpSpPr>
        <p:sp>
          <p:nvSpPr>
            <p:cNvPr id="136245" name="AutoShape 2101">
              <a:extLst>
                <a:ext uri="{FF2B5EF4-FFF2-40B4-BE49-F238E27FC236}">
                  <a16:creationId xmlns:a16="http://schemas.microsoft.com/office/drawing/2014/main" id="{4E5BA709-10FA-47BD-81DE-AD79509DF4F5}"/>
                </a:ext>
              </a:extLst>
            </p:cNvPr>
            <p:cNvSpPr>
              <a:spLocks noChangeArrowheads="1"/>
            </p:cNvSpPr>
            <p:nvPr/>
          </p:nvSpPr>
          <p:spPr bwMode="auto">
            <a:xfrm>
              <a:off x="4180" y="1019"/>
              <a:ext cx="150" cy="71"/>
            </a:xfrm>
            <a:prstGeom prst="parallelogram">
              <a:avLst>
                <a:gd name="adj" fmla="val 81387"/>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36246" name="Rectangle 2102">
              <a:extLst>
                <a:ext uri="{FF2B5EF4-FFF2-40B4-BE49-F238E27FC236}">
                  <a16:creationId xmlns:a16="http://schemas.microsoft.com/office/drawing/2014/main" id="{C67AA383-9778-44E1-AFFF-5F8B41CCDBE4}"/>
                </a:ext>
              </a:extLst>
            </p:cNvPr>
            <p:cNvSpPr>
              <a:spLocks noChangeArrowheads="1"/>
            </p:cNvSpPr>
            <p:nvPr/>
          </p:nvSpPr>
          <p:spPr bwMode="auto">
            <a:xfrm>
              <a:off x="4256" y="785"/>
              <a:ext cx="69" cy="236"/>
            </a:xfrm>
            <a:prstGeom prst="rect">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36247" name="Rectangle 2103">
              <a:extLst>
                <a:ext uri="{FF2B5EF4-FFF2-40B4-BE49-F238E27FC236}">
                  <a16:creationId xmlns:a16="http://schemas.microsoft.com/office/drawing/2014/main" id="{92112E15-0136-431B-A24E-20CA9C6D5B79}"/>
                </a:ext>
              </a:extLst>
            </p:cNvPr>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36248" name="AutoShape 2104">
              <a:extLst>
                <a:ext uri="{FF2B5EF4-FFF2-40B4-BE49-F238E27FC236}">
                  <a16:creationId xmlns:a16="http://schemas.microsoft.com/office/drawing/2014/main" id="{DFB49E5E-7F67-4E02-9D5F-D5841A48ADF4}"/>
                </a:ext>
              </a:extLst>
            </p:cNvPr>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36249" name="Line 2105">
              <a:extLst>
                <a:ext uri="{FF2B5EF4-FFF2-40B4-BE49-F238E27FC236}">
                  <a16:creationId xmlns:a16="http://schemas.microsoft.com/office/drawing/2014/main" id="{478F0E63-44EC-4F37-B680-8E7461220D6E}"/>
                </a:ext>
              </a:extLst>
            </p:cNvPr>
            <p:cNvSpPr>
              <a:spLocks noChangeShapeType="1"/>
            </p:cNvSpPr>
            <p:nvPr/>
          </p:nvSpPr>
          <p:spPr bwMode="auto">
            <a:xfrm>
              <a:off x="4330" y="788"/>
              <a:ext cx="0" cy="23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36250" name="Line 2106">
              <a:extLst>
                <a:ext uri="{FF2B5EF4-FFF2-40B4-BE49-F238E27FC236}">
                  <a16:creationId xmlns:a16="http://schemas.microsoft.com/office/drawing/2014/main" id="{09DE8CA5-6C5E-4528-988C-EAF0A536D074}"/>
                </a:ext>
              </a:extLst>
            </p:cNvPr>
            <p:cNvSpPr>
              <a:spLocks noChangeShapeType="1"/>
            </p:cNvSpPr>
            <p:nvPr/>
          </p:nvSpPr>
          <p:spPr bwMode="auto">
            <a:xfrm flipH="1">
              <a:off x="4276" y="1019"/>
              <a:ext cx="54" cy="6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36251" name="Rectangle 2107">
              <a:extLst>
                <a:ext uri="{FF2B5EF4-FFF2-40B4-BE49-F238E27FC236}">
                  <a16:creationId xmlns:a16="http://schemas.microsoft.com/office/drawing/2014/main" id="{A66195F1-A17B-4759-A609-379B1B041088}"/>
                </a:ext>
              </a:extLst>
            </p:cNvPr>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36252" name="Rectangle 2108">
              <a:extLst>
                <a:ext uri="{FF2B5EF4-FFF2-40B4-BE49-F238E27FC236}">
                  <a16:creationId xmlns:a16="http://schemas.microsoft.com/office/drawing/2014/main" id="{279CCDA4-6CBD-4D1F-B904-373C3C8A704D}"/>
                </a:ext>
              </a:extLst>
            </p:cNvPr>
            <p:cNvSpPr>
              <a:spLocks noChangeArrowheads="1"/>
            </p:cNvSpPr>
            <p:nvPr/>
          </p:nvSpPr>
          <p:spPr bwMode="auto">
            <a:xfrm>
              <a:off x="4202" y="924"/>
              <a:ext cx="48" cy="4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grpSp>
      <p:sp>
        <p:nvSpPr>
          <p:cNvPr id="136253" name="Text Box 2109">
            <a:extLst>
              <a:ext uri="{FF2B5EF4-FFF2-40B4-BE49-F238E27FC236}">
                <a16:creationId xmlns:a16="http://schemas.microsoft.com/office/drawing/2014/main" id="{3C38AB8A-6608-4613-B808-4D1751CD158E}"/>
              </a:ext>
            </a:extLst>
          </p:cNvPr>
          <p:cNvSpPr txBox="1">
            <a:spLocks noChangeArrowheads="1"/>
          </p:cNvSpPr>
          <p:nvPr/>
        </p:nvSpPr>
        <p:spPr bwMode="auto">
          <a:xfrm>
            <a:off x="7488238" y="4897439"/>
            <a:ext cx="2647950"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a:latin typeface="Comic Sans MS" panose="030F0702030302020204" pitchFamily="66" charset="0"/>
              </a:rPr>
              <a:t>authoritative name server</a:t>
            </a:r>
            <a:endParaRPr lang="en-US" altLang="en-US" sz="2400">
              <a:latin typeface="Times New Roman" panose="02020603050405020304" pitchFamily="18" charset="0"/>
            </a:endParaRPr>
          </a:p>
          <a:p>
            <a:r>
              <a:rPr lang="en-US" altLang="en-US" sz="1600" b="1">
                <a:latin typeface="Courier New" panose="02070309020205020404" pitchFamily="49" charset="0"/>
              </a:rPr>
              <a:t>dns.cs.umass.edu</a:t>
            </a:r>
            <a:endParaRPr lang="en-US" altLang="en-US" sz="1600">
              <a:latin typeface="Times New Roman" panose="02020603050405020304" pitchFamily="18" charset="0"/>
            </a:endParaRPr>
          </a:p>
        </p:txBody>
      </p:sp>
      <p:sp>
        <p:nvSpPr>
          <p:cNvPr id="136254" name="Line 2110">
            <a:extLst>
              <a:ext uri="{FF2B5EF4-FFF2-40B4-BE49-F238E27FC236}">
                <a16:creationId xmlns:a16="http://schemas.microsoft.com/office/drawing/2014/main" id="{E0BAEF2D-C7FB-4EAD-9E14-E1EEB552D8E8}"/>
              </a:ext>
            </a:extLst>
          </p:cNvPr>
          <p:cNvSpPr>
            <a:spLocks noChangeShapeType="1"/>
          </p:cNvSpPr>
          <p:nvPr/>
        </p:nvSpPr>
        <p:spPr bwMode="auto">
          <a:xfrm>
            <a:off x="8526464" y="3413126"/>
            <a:ext cx="9525" cy="923925"/>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36255" name="Line 2111">
            <a:extLst>
              <a:ext uri="{FF2B5EF4-FFF2-40B4-BE49-F238E27FC236}">
                <a16:creationId xmlns:a16="http://schemas.microsoft.com/office/drawing/2014/main" id="{B9381227-9634-45A7-B2CA-46F20E06E901}"/>
              </a:ext>
            </a:extLst>
          </p:cNvPr>
          <p:cNvSpPr>
            <a:spLocks noChangeShapeType="1"/>
          </p:cNvSpPr>
          <p:nvPr/>
        </p:nvSpPr>
        <p:spPr bwMode="auto">
          <a:xfrm flipH="1" flipV="1">
            <a:off x="8716963" y="3422651"/>
            <a:ext cx="0" cy="866775"/>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36256" name="Text Box 2112">
            <a:extLst>
              <a:ext uri="{FF2B5EF4-FFF2-40B4-BE49-F238E27FC236}">
                <a16:creationId xmlns:a16="http://schemas.microsoft.com/office/drawing/2014/main" id="{079A09EB-E817-41D6-875D-69FC49939F10}"/>
              </a:ext>
            </a:extLst>
          </p:cNvPr>
          <p:cNvSpPr txBox="1">
            <a:spLocks noChangeArrowheads="1"/>
          </p:cNvSpPr>
          <p:nvPr/>
        </p:nvSpPr>
        <p:spPr bwMode="auto">
          <a:xfrm>
            <a:off x="7589838" y="3068638"/>
            <a:ext cx="311150"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FF0000"/>
                </a:solidFill>
                <a:latin typeface="Arial" panose="020B0604020202020204" pitchFamily="34" charset="0"/>
              </a:rPr>
              <a:t>7</a:t>
            </a:r>
            <a:endParaRPr lang="en-US" altLang="en-US" sz="2400">
              <a:latin typeface="Times New Roman" panose="02020603050405020304" pitchFamily="18" charset="0"/>
            </a:endParaRPr>
          </a:p>
        </p:txBody>
      </p:sp>
      <p:sp>
        <p:nvSpPr>
          <p:cNvPr id="136257" name="Text Box 2113">
            <a:extLst>
              <a:ext uri="{FF2B5EF4-FFF2-40B4-BE49-F238E27FC236}">
                <a16:creationId xmlns:a16="http://schemas.microsoft.com/office/drawing/2014/main" id="{D280BD05-0661-4B64-A4A6-E4C19E874C47}"/>
              </a:ext>
            </a:extLst>
          </p:cNvPr>
          <p:cNvSpPr txBox="1">
            <a:spLocks noChangeArrowheads="1"/>
          </p:cNvSpPr>
          <p:nvPr/>
        </p:nvSpPr>
        <p:spPr bwMode="auto">
          <a:xfrm>
            <a:off x="6808788" y="4259263"/>
            <a:ext cx="311150"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FF0000"/>
                </a:solidFill>
                <a:latin typeface="Arial" panose="020B0604020202020204" pitchFamily="34" charset="0"/>
              </a:rPr>
              <a:t>8</a:t>
            </a:r>
            <a:endParaRPr lang="en-US" altLang="en-US" sz="2400">
              <a:latin typeface="Times New Roman" panose="02020603050405020304" pitchFamily="18" charset="0"/>
            </a:endParaRPr>
          </a:p>
        </p:txBody>
      </p:sp>
      <p:sp>
        <p:nvSpPr>
          <p:cNvPr id="136258" name="Freeform 2114">
            <a:extLst>
              <a:ext uri="{FF2B5EF4-FFF2-40B4-BE49-F238E27FC236}">
                <a16:creationId xmlns:a16="http://schemas.microsoft.com/office/drawing/2014/main" id="{5B7D033B-0181-4571-B90A-ABBE47D83620}"/>
              </a:ext>
            </a:extLst>
          </p:cNvPr>
          <p:cNvSpPr>
            <a:spLocks/>
          </p:cNvSpPr>
          <p:nvPr/>
        </p:nvSpPr>
        <p:spPr bwMode="auto">
          <a:xfrm>
            <a:off x="7088189" y="1965325"/>
            <a:ext cx="1012825" cy="266700"/>
          </a:xfrm>
          <a:custGeom>
            <a:avLst/>
            <a:gdLst>
              <a:gd name="T0" fmla="*/ 304 w 638"/>
              <a:gd name="T1" fmla="*/ 108 h 168"/>
              <a:gd name="T2" fmla="*/ 284 w 638"/>
              <a:gd name="T3" fmla="*/ 30 h 168"/>
              <a:gd name="T4" fmla="*/ 54 w 638"/>
              <a:gd name="T5" fmla="*/ 26 h 168"/>
              <a:gd name="T6" fmla="*/ 54 w 638"/>
              <a:gd name="T7" fmla="*/ 152 h 168"/>
              <a:gd name="T8" fmla="*/ 240 w 638"/>
              <a:gd name="T9" fmla="*/ 164 h 168"/>
              <a:gd name="T10" fmla="*/ 306 w 638"/>
              <a:gd name="T11" fmla="*/ 118 h 168"/>
              <a:gd name="T12" fmla="*/ 638 w 638"/>
              <a:gd name="T13" fmla="*/ 36 h 168"/>
            </a:gdLst>
            <a:ahLst/>
            <a:cxnLst>
              <a:cxn ang="0">
                <a:pos x="T0" y="T1"/>
              </a:cxn>
              <a:cxn ang="0">
                <a:pos x="T2" y="T3"/>
              </a:cxn>
              <a:cxn ang="0">
                <a:pos x="T4" y="T5"/>
              </a:cxn>
              <a:cxn ang="0">
                <a:pos x="T6" y="T7"/>
              </a:cxn>
              <a:cxn ang="0">
                <a:pos x="T8" y="T9"/>
              </a:cxn>
              <a:cxn ang="0">
                <a:pos x="T10" y="T11"/>
              </a:cxn>
              <a:cxn ang="0">
                <a:pos x="T12" y="T13"/>
              </a:cxn>
            </a:cxnLst>
            <a:rect l="0" t="0" r="r" b="b"/>
            <a:pathLst>
              <a:path w="638" h="168">
                <a:moveTo>
                  <a:pt x="304" y="108"/>
                </a:moveTo>
                <a:cubicBezTo>
                  <a:pt x="332" y="42"/>
                  <a:pt x="308" y="46"/>
                  <a:pt x="284" y="30"/>
                </a:cubicBezTo>
                <a:cubicBezTo>
                  <a:pt x="260" y="14"/>
                  <a:pt x="83" y="0"/>
                  <a:pt x="54" y="26"/>
                </a:cubicBezTo>
                <a:cubicBezTo>
                  <a:pt x="25" y="52"/>
                  <a:pt x="0" y="144"/>
                  <a:pt x="54" y="152"/>
                </a:cubicBezTo>
                <a:cubicBezTo>
                  <a:pt x="108" y="160"/>
                  <a:pt x="215" y="168"/>
                  <a:pt x="240" y="164"/>
                </a:cubicBezTo>
                <a:cubicBezTo>
                  <a:pt x="265" y="160"/>
                  <a:pt x="292" y="134"/>
                  <a:pt x="306" y="118"/>
                </a:cubicBezTo>
                <a:cubicBezTo>
                  <a:pt x="320" y="102"/>
                  <a:pt x="586" y="36"/>
                  <a:pt x="638" y="36"/>
                </a:cubicBezTo>
              </a:path>
            </a:pathLst>
          </a:custGeom>
          <a:noFill/>
          <a:ln w="28575" cap="flat" cmpd="sng">
            <a:solidFill>
              <a:schemeClr val="accent2"/>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36259" name="Text Box 2115">
            <a:extLst>
              <a:ext uri="{FF2B5EF4-FFF2-40B4-BE49-F238E27FC236}">
                <a16:creationId xmlns:a16="http://schemas.microsoft.com/office/drawing/2014/main" id="{21B03373-53D8-45DC-859F-ACE1AE89C967}"/>
              </a:ext>
            </a:extLst>
          </p:cNvPr>
          <p:cNvSpPr txBox="1">
            <a:spLocks noChangeArrowheads="1"/>
          </p:cNvSpPr>
          <p:nvPr/>
        </p:nvSpPr>
        <p:spPr bwMode="auto">
          <a:xfrm>
            <a:off x="8062913" y="1793876"/>
            <a:ext cx="1744662"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solidFill>
                  <a:schemeClr val="accent2"/>
                </a:solidFill>
                <a:latin typeface="Comic Sans MS" panose="030F0702030302020204" pitchFamily="66" charset="0"/>
              </a:rPr>
              <a:t>iterated query</a:t>
            </a:r>
            <a:endParaRPr lang="en-US" altLang="en-US" sz="1600">
              <a:latin typeface="Times New Roman" panose="02020603050405020304"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D2393-6F52-46DA-A4CF-0CBBC9F6EFF3}"/>
              </a:ext>
            </a:extLst>
          </p:cNvPr>
          <p:cNvSpPr>
            <a:spLocks noGrp="1"/>
          </p:cNvSpPr>
          <p:nvPr>
            <p:ph type="title"/>
          </p:nvPr>
        </p:nvSpPr>
        <p:spPr>
          <a:xfrm>
            <a:off x="677334" y="580103"/>
            <a:ext cx="8596668" cy="1320800"/>
          </a:xfrm>
        </p:spPr>
        <p:txBody>
          <a:bodyPr/>
          <a:lstStyle/>
          <a:p>
            <a:br>
              <a:rPr lang="en-MY" b="0" i="0" dirty="0">
                <a:solidFill>
                  <a:srgbClr val="515467"/>
                </a:solidFill>
                <a:effectLst/>
                <a:latin typeface="Montserrat"/>
              </a:rPr>
            </a:br>
            <a:endParaRPr lang="en-MY" dirty="0"/>
          </a:p>
        </p:txBody>
      </p:sp>
      <p:sp>
        <p:nvSpPr>
          <p:cNvPr id="3" name="Content Placeholder 2">
            <a:extLst>
              <a:ext uri="{FF2B5EF4-FFF2-40B4-BE49-F238E27FC236}">
                <a16:creationId xmlns:a16="http://schemas.microsoft.com/office/drawing/2014/main" id="{1EEFBAAC-52F4-4338-B9E0-38FB0080CF57}"/>
              </a:ext>
            </a:extLst>
          </p:cNvPr>
          <p:cNvSpPr>
            <a:spLocks noGrp="1"/>
          </p:cNvSpPr>
          <p:nvPr>
            <p:ph idx="1"/>
          </p:nvPr>
        </p:nvSpPr>
        <p:spPr>
          <a:xfrm>
            <a:off x="513735" y="884135"/>
            <a:ext cx="10515600" cy="5472113"/>
          </a:xfrm>
        </p:spPr>
        <p:txBody>
          <a:bodyPr>
            <a:normAutofit/>
          </a:bodyPr>
          <a:lstStyle/>
          <a:p>
            <a:r>
              <a:rPr lang="en-MY" sz="2000" b="1" i="0" dirty="0">
                <a:solidFill>
                  <a:schemeClr val="accent1"/>
                </a:solidFill>
                <a:effectLst/>
                <a:latin typeface="Arial Black" panose="020B0A04020102020204" pitchFamily="34" charset="0"/>
              </a:rPr>
              <a:t>Non-Recursive Query</a:t>
            </a:r>
          </a:p>
          <a:p>
            <a:pPr lvl="1"/>
            <a:r>
              <a:rPr lang="en-US" sz="2000" b="0" i="0" dirty="0">
                <a:solidFill>
                  <a:srgbClr val="63626F"/>
                </a:solidFill>
                <a:effectLst/>
                <a:latin typeface="Arial Black" panose="020B0A04020102020204" pitchFamily="34" charset="0"/>
              </a:rPr>
              <a:t>A non-recursive query is a query in which the DNS Resolver already knows the answer.</a:t>
            </a:r>
          </a:p>
          <a:p>
            <a:pPr lvl="1"/>
            <a:r>
              <a:rPr lang="en-US" sz="2000" b="0" i="0" dirty="0">
                <a:solidFill>
                  <a:srgbClr val="63626F"/>
                </a:solidFill>
                <a:effectLst/>
                <a:latin typeface="Arial Black" panose="020B0A04020102020204" pitchFamily="34" charset="0"/>
              </a:rPr>
              <a:t> It either immediately returns a DNS record because it already stores it in local cache, or queries a DNS Name Server which is authoritative for the record, meaning it definitely holds the correct IP for that hostname. </a:t>
            </a:r>
          </a:p>
          <a:p>
            <a:pPr lvl="1"/>
            <a:r>
              <a:rPr lang="en-US" sz="2000" b="0" i="0" dirty="0">
                <a:solidFill>
                  <a:srgbClr val="63626F"/>
                </a:solidFill>
                <a:effectLst/>
                <a:latin typeface="Arial Black" panose="020B0A04020102020204" pitchFamily="34" charset="0"/>
              </a:rPr>
              <a:t>In both cases, there is no need for additional rounds of queries (like in recursive or iterative queries). Rather, a response is immediately returned to the client.</a:t>
            </a:r>
            <a:endParaRPr lang="en-MY" sz="2000" dirty="0">
              <a:latin typeface="Arial Black" panose="020B0A04020102020204" pitchFamily="34" charset="0"/>
            </a:endParaRPr>
          </a:p>
        </p:txBody>
      </p:sp>
      <p:sp>
        <p:nvSpPr>
          <p:cNvPr id="4" name="TextBox 3">
            <a:extLst>
              <a:ext uri="{FF2B5EF4-FFF2-40B4-BE49-F238E27FC236}">
                <a16:creationId xmlns:a16="http://schemas.microsoft.com/office/drawing/2014/main" id="{1B7645DF-96A0-4660-A31C-F59ACDE4E22D}"/>
              </a:ext>
            </a:extLst>
          </p:cNvPr>
          <p:cNvSpPr txBox="1"/>
          <p:nvPr/>
        </p:nvSpPr>
        <p:spPr>
          <a:xfrm>
            <a:off x="638175" y="6410325"/>
            <a:ext cx="6396495" cy="369332"/>
          </a:xfrm>
          <a:prstGeom prst="rect">
            <a:avLst/>
          </a:prstGeom>
          <a:noFill/>
        </p:spPr>
        <p:txBody>
          <a:bodyPr wrap="none" rtlCol="0">
            <a:spAutoFit/>
          </a:bodyPr>
          <a:lstStyle/>
          <a:p>
            <a:r>
              <a:rPr lang="en-MY" dirty="0"/>
              <a:t>https://ns1.com/resources/dns-types-records-servers-and-queries</a:t>
            </a:r>
          </a:p>
        </p:txBody>
      </p:sp>
    </p:spTree>
    <p:extLst>
      <p:ext uri="{BB962C8B-B14F-4D97-AF65-F5344CB8AC3E}">
        <p14:creationId xmlns:p14="http://schemas.microsoft.com/office/powerpoint/2010/main" val="5937177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1C726-FF27-4A18-84B1-9A9B94EA3D96}"/>
              </a:ext>
            </a:extLst>
          </p:cNvPr>
          <p:cNvSpPr>
            <a:spLocks noGrp="1"/>
          </p:cNvSpPr>
          <p:nvPr>
            <p:ph type="title"/>
          </p:nvPr>
        </p:nvSpPr>
        <p:spPr/>
        <p:txBody>
          <a:bodyPr>
            <a:normAutofit/>
          </a:bodyPr>
          <a:lstStyle/>
          <a:p>
            <a:r>
              <a:rPr lang="en-US" sz="3200" dirty="0">
                <a:solidFill>
                  <a:schemeClr val="tx1"/>
                </a:solidFill>
                <a:latin typeface="Arial Black" panose="020B0A04020102020204" pitchFamily="34" charset="0"/>
              </a:rPr>
              <a:t>Searching for </a:t>
            </a:r>
            <a:r>
              <a:rPr lang="en-US" sz="3200" dirty="0">
                <a:solidFill>
                  <a:schemeClr val="tx1"/>
                </a:solidFill>
                <a:latin typeface="Arial Black" panose="020B0A04020102020204" pitchFamily="34" charset="0"/>
                <a:hlinkClick r:id="rId2"/>
              </a:rPr>
              <a:t>www.google.com</a:t>
            </a:r>
            <a:r>
              <a:rPr lang="en-US" sz="3200" dirty="0">
                <a:solidFill>
                  <a:schemeClr val="tx1"/>
                </a:solidFill>
                <a:latin typeface="Arial Black" panose="020B0A04020102020204" pitchFamily="34" charset="0"/>
              </a:rPr>
              <a:t> </a:t>
            </a:r>
            <a:endParaRPr lang="en-MY" sz="3200" dirty="0">
              <a:solidFill>
                <a:schemeClr val="tx1"/>
              </a:solidFill>
              <a:latin typeface="Arial Black" panose="020B0A04020102020204" pitchFamily="34" charset="0"/>
            </a:endParaRPr>
          </a:p>
        </p:txBody>
      </p:sp>
      <p:pic>
        <p:nvPicPr>
          <p:cNvPr id="5" name="Picture 4">
            <a:extLst>
              <a:ext uri="{FF2B5EF4-FFF2-40B4-BE49-F238E27FC236}">
                <a16:creationId xmlns:a16="http://schemas.microsoft.com/office/drawing/2014/main" id="{60B3A670-B38E-4E3B-B81D-B73A9D413965}"/>
              </a:ext>
            </a:extLst>
          </p:cNvPr>
          <p:cNvPicPr>
            <a:picLocks noChangeAspect="1"/>
          </p:cNvPicPr>
          <p:nvPr/>
        </p:nvPicPr>
        <p:blipFill>
          <a:blip r:embed="rId3"/>
          <a:stretch>
            <a:fillRect/>
          </a:stretch>
        </p:blipFill>
        <p:spPr>
          <a:xfrm>
            <a:off x="1724025" y="2129557"/>
            <a:ext cx="5755332" cy="3880774"/>
          </a:xfrm>
          <a:prstGeom prst="rect">
            <a:avLst/>
          </a:prstGeom>
        </p:spPr>
      </p:pic>
    </p:spTree>
    <p:extLst>
      <p:ext uri="{BB962C8B-B14F-4D97-AF65-F5344CB8AC3E}">
        <p14:creationId xmlns:p14="http://schemas.microsoft.com/office/powerpoint/2010/main" val="40086375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6DC8812-DC89-4B14-964C-71C47D2A18B2}"/>
              </a:ext>
            </a:extLst>
          </p:cNvPr>
          <p:cNvPicPr>
            <a:picLocks noChangeAspect="1"/>
          </p:cNvPicPr>
          <p:nvPr/>
        </p:nvPicPr>
        <p:blipFill>
          <a:blip r:embed="rId2"/>
          <a:stretch>
            <a:fillRect/>
          </a:stretch>
        </p:blipFill>
        <p:spPr>
          <a:xfrm>
            <a:off x="1906382" y="2004697"/>
            <a:ext cx="6716508" cy="4543306"/>
          </a:xfrm>
          <a:prstGeom prst="rect">
            <a:avLst/>
          </a:prstGeom>
        </p:spPr>
      </p:pic>
      <p:sp>
        <p:nvSpPr>
          <p:cNvPr id="6" name="Title 1">
            <a:extLst>
              <a:ext uri="{FF2B5EF4-FFF2-40B4-BE49-F238E27FC236}">
                <a16:creationId xmlns:a16="http://schemas.microsoft.com/office/drawing/2014/main" id="{63D9565D-9AE3-4921-A8A8-E4A08D37738C}"/>
              </a:ext>
            </a:extLst>
          </p:cNvPr>
          <p:cNvSpPr>
            <a:spLocks noGrp="1"/>
          </p:cNvSpPr>
          <p:nvPr>
            <p:ph type="title"/>
          </p:nvPr>
        </p:nvSpPr>
        <p:spPr>
          <a:xfrm>
            <a:off x="677334" y="609600"/>
            <a:ext cx="8596668" cy="1320800"/>
          </a:xfrm>
        </p:spPr>
        <p:txBody>
          <a:bodyPr>
            <a:normAutofit/>
          </a:bodyPr>
          <a:lstStyle/>
          <a:p>
            <a:r>
              <a:rPr lang="en-US" sz="3200" dirty="0">
                <a:solidFill>
                  <a:schemeClr val="tx1"/>
                </a:solidFill>
                <a:latin typeface="Arial Black" panose="020B0A04020102020204" pitchFamily="34" charset="0"/>
              </a:rPr>
              <a:t>Searching for </a:t>
            </a:r>
            <a:r>
              <a:rPr lang="en-US" sz="3200" dirty="0">
                <a:solidFill>
                  <a:schemeClr val="tx1"/>
                </a:solidFill>
                <a:latin typeface="Arial Black" panose="020B0A04020102020204" pitchFamily="34" charset="0"/>
                <a:hlinkClick r:id="rId3"/>
              </a:rPr>
              <a:t>www.google.com</a:t>
            </a:r>
            <a:r>
              <a:rPr lang="en-US" sz="3200" dirty="0">
                <a:solidFill>
                  <a:schemeClr val="tx1"/>
                </a:solidFill>
                <a:latin typeface="Arial Black" panose="020B0A04020102020204" pitchFamily="34" charset="0"/>
              </a:rPr>
              <a:t> </a:t>
            </a:r>
            <a:endParaRPr lang="en-MY" sz="3200" dirty="0">
              <a:solidFill>
                <a:schemeClr val="tx1"/>
              </a:solidFill>
              <a:latin typeface="Arial Black" panose="020B0A04020102020204" pitchFamily="34" charset="0"/>
            </a:endParaRPr>
          </a:p>
        </p:txBody>
      </p:sp>
    </p:spTree>
    <p:extLst>
      <p:ext uri="{BB962C8B-B14F-4D97-AF65-F5344CB8AC3E}">
        <p14:creationId xmlns:p14="http://schemas.microsoft.com/office/powerpoint/2010/main" val="2628794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7AA1C-A200-4032-869A-7FC73FD85524}"/>
              </a:ext>
            </a:extLst>
          </p:cNvPr>
          <p:cNvSpPr>
            <a:spLocks noGrp="1"/>
          </p:cNvSpPr>
          <p:nvPr>
            <p:ph type="title"/>
          </p:nvPr>
        </p:nvSpPr>
        <p:spPr/>
        <p:txBody>
          <a:bodyPr/>
          <a:lstStyle/>
          <a:p>
            <a:r>
              <a:rPr lang="en-US" b="1" dirty="0">
                <a:solidFill>
                  <a:schemeClr val="tx1">
                    <a:lumMod val="65000"/>
                    <a:lumOff val="35000"/>
                  </a:schemeClr>
                </a:solidFill>
                <a:latin typeface="Arial Black" panose="020B0A04020102020204" pitchFamily="34" charset="0"/>
              </a:rPr>
              <a:t>DNS: A Definition and Example</a:t>
            </a:r>
            <a:br>
              <a:rPr lang="en-US" b="1" dirty="0">
                <a:solidFill>
                  <a:schemeClr val="tx1">
                    <a:lumMod val="65000"/>
                    <a:lumOff val="35000"/>
                  </a:schemeClr>
                </a:solidFill>
                <a:latin typeface="Arial Black" panose="020B0A04020102020204" pitchFamily="34" charset="0"/>
              </a:rPr>
            </a:br>
            <a:endParaRPr lang="en-MY" dirty="0">
              <a:solidFill>
                <a:schemeClr val="tx1">
                  <a:lumMod val="65000"/>
                  <a:lumOff val="35000"/>
                </a:schemeClr>
              </a:solidFill>
              <a:latin typeface="Arial Black" panose="020B0A04020102020204" pitchFamily="34" charset="0"/>
            </a:endParaRPr>
          </a:p>
        </p:txBody>
      </p:sp>
      <p:sp>
        <p:nvSpPr>
          <p:cNvPr id="3" name="Content Placeholder 2">
            <a:extLst>
              <a:ext uri="{FF2B5EF4-FFF2-40B4-BE49-F238E27FC236}">
                <a16:creationId xmlns:a16="http://schemas.microsoft.com/office/drawing/2014/main" id="{9223BA2E-8B24-42EA-8BD2-36764B57C0F4}"/>
              </a:ext>
            </a:extLst>
          </p:cNvPr>
          <p:cNvSpPr>
            <a:spLocks noGrp="1"/>
          </p:cNvSpPr>
          <p:nvPr>
            <p:ph idx="1"/>
          </p:nvPr>
        </p:nvSpPr>
        <p:spPr>
          <a:xfrm>
            <a:off x="838200" y="1825625"/>
            <a:ext cx="9423400" cy="3536950"/>
          </a:xfrm>
        </p:spPr>
        <p:txBody>
          <a:bodyPr>
            <a:normAutofit/>
          </a:bodyPr>
          <a:lstStyle/>
          <a:p>
            <a:pPr algn="l"/>
            <a:r>
              <a:rPr lang="en-US" sz="2400" b="0" i="0" dirty="0">
                <a:solidFill>
                  <a:schemeClr val="tx1">
                    <a:lumMod val="50000"/>
                    <a:lumOff val="50000"/>
                  </a:schemeClr>
                </a:solidFill>
                <a:effectLst/>
                <a:latin typeface="Arial Black" panose="020B0A04020102020204" pitchFamily="34" charset="0"/>
              </a:rPr>
              <a:t>DNS stands for </a:t>
            </a:r>
            <a:r>
              <a:rPr lang="en-US" sz="2400" b="0" i="1" dirty="0">
                <a:solidFill>
                  <a:schemeClr val="tx1">
                    <a:lumMod val="50000"/>
                    <a:lumOff val="50000"/>
                  </a:schemeClr>
                </a:solidFill>
                <a:effectLst/>
                <a:latin typeface="Arial Black" panose="020B0A04020102020204" pitchFamily="34" charset="0"/>
              </a:rPr>
              <a:t>Domain Name System</a:t>
            </a:r>
            <a:r>
              <a:rPr lang="en-US" sz="2400" b="0" i="0" dirty="0">
                <a:solidFill>
                  <a:schemeClr val="tx1">
                    <a:lumMod val="50000"/>
                    <a:lumOff val="50000"/>
                  </a:schemeClr>
                </a:solidFill>
                <a:effectLst/>
                <a:latin typeface="Arial Black" panose="020B0A04020102020204" pitchFamily="34" charset="0"/>
              </a:rPr>
              <a:t> and is a protocol, or language, that computers use when talking to each other. </a:t>
            </a:r>
          </a:p>
          <a:p>
            <a:pPr algn="l"/>
            <a:r>
              <a:rPr lang="en-US" sz="2400" b="0" i="0" dirty="0">
                <a:solidFill>
                  <a:schemeClr val="tx1">
                    <a:lumMod val="50000"/>
                    <a:lumOff val="50000"/>
                  </a:schemeClr>
                </a:solidFill>
                <a:effectLst/>
                <a:latin typeface="Arial Black" panose="020B0A04020102020204" pitchFamily="34" charset="0"/>
              </a:rPr>
              <a:t>Every device on the public Internet has an IP address; </a:t>
            </a:r>
          </a:p>
          <a:p>
            <a:pPr algn="l"/>
            <a:r>
              <a:rPr lang="en-US" sz="2400" b="0" i="0" dirty="0">
                <a:solidFill>
                  <a:schemeClr val="tx1">
                    <a:lumMod val="50000"/>
                    <a:lumOff val="50000"/>
                  </a:schemeClr>
                </a:solidFill>
                <a:effectLst/>
                <a:latin typeface="Arial Black" panose="020B0A04020102020204" pitchFamily="34" charset="0"/>
              </a:rPr>
              <a:t>DNS is like a phonebook that associates a domain name, </a:t>
            </a:r>
            <a:r>
              <a:rPr lang="en-US" sz="2400" b="1" i="0" dirty="0">
                <a:solidFill>
                  <a:schemeClr val="tx1">
                    <a:lumMod val="50000"/>
                    <a:lumOff val="50000"/>
                  </a:schemeClr>
                </a:solidFill>
                <a:effectLst/>
                <a:latin typeface="Arial Black" panose="020B0A04020102020204" pitchFamily="34" charset="0"/>
              </a:rPr>
              <a:t>hub.tutsplus.com</a:t>
            </a:r>
            <a:r>
              <a:rPr lang="en-US" sz="2400" b="0" i="0" dirty="0">
                <a:solidFill>
                  <a:schemeClr val="tx1">
                    <a:lumMod val="50000"/>
                    <a:lumOff val="50000"/>
                  </a:schemeClr>
                </a:solidFill>
                <a:effectLst/>
                <a:latin typeface="Arial Black" panose="020B0A04020102020204" pitchFamily="34" charset="0"/>
              </a:rPr>
              <a:t> for instance, with the server’s IP address, 190.93.242.181.</a:t>
            </a:r>
          </a:p>
          <a:p>
            <a:endParaRPr lang="en-MY" sz="2400" dirty="0">
              <a:solidFill>
                <a:schemeClr val="tx1">
                  <a:lumMod val="50000"/>
                  <a:lumOff val="50000"/>
                </a:schemeClr>
              </a:solidFill>
              <a:latin typeface="Arial Black" panose="020B0A04020102020204" pitchFamily="34" charset="0"/>
            </a:endParaRPr>
          </a:p>
        </p:txBody>
      </p:sp>
      <p:sp>
        <p:nvSpPr>
          <p:cNvPr id="5" name="Rectangle 1">
            <a:extLst>
              <a:ext uri="{FF2B5EF4-FFF2-40B4-BE49-F238E27FC236}">
                <a16:creationId xmlns:a16="http://schemas.microsoft.com/office/drawing/2014/main" id="{165FC19A-497E-4374-BB5C-3E50D4FB3A48}"/>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212529"/>
                </a:solidFill>
                <a:effectLst/>
                <a:latin typeface="SFMono-Regular"/>
              </a:rPr>
              <a:t>apt-get install dnsutils</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61E7F6F6-68B7-48EC-89CA-294A0463197F}"/>
              </a:ext>
            </a:extLst>
          </p:cNvPr>
          <p:cNvSpPr txBox="1"/>
          <p:nvPr/>
        </p:nvSpPr>
        <p:spPr>
          <a:xfrm>
            <a:off x="784806" y="5962650"/>
            <a:ext cx="10038261" cy="369332"/>
          </a:xfrm>
          <a:prstGeom prst="rect">
            <a:avLst/>
          </a:prstGeom>
          <a:noFill/>
        </p:spPr>
        <p:txBody>
          <a:bodyPr wrap="none" rtlCol="0">
            <a:spAutoFit/>
          </a:bodyPr>
          <a:lstStyle/>
          <a:p>
            <a:r>
              <a:rPr lang="en-MY" dirty="0"/>
              <a:t>https://computers.tutsplus.com/tutorials/how-to-change-your-dns-for-safer-faster-browsing--mac-61232</a:t>
            </a:r>
          </a:p>
        </p:txBody>
      </p:sp>
    </p:spTree>
    <p:extLst>
      <p:ext uri="{BB962C8B-B14F-4D97-AF65-F5344CB8AC3E}">
        <p14:creationId xmlns:p14="http://schemas.microsoft.com/office/powerpoint/2010/main" val="5735559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D670C97-74B4-49D6-8AA9-149A5218C390}"/>
              </a:ext>
            </a:extLst>
          </p:cNvPr>
          <p:cNvPicPr>
            <a:picLocks noGrp="1" noChangeAspect="1"/>
          </p:cNvPicPr>
          <p:nvPr>
            <p:ph idx="1"/>
          </p:nvPr>
        </p:nvPicPr>
        <p:blipFill>
          <a:blip r:embed="rId2"/>
          <a:stretch>
            <a:fillRect/>
          </a:stretch>
        </p:blipFill>
        <p:spPr>
          <a:xfrm>
            <a:off x="2186031" y="2068534"/>
            <a:ext cx="6407362" cy="4425775"/>
          </a:xfrm>
        </p:spPr>
      </p:pic>
      <p:sp>
        <p:nvSpPr>
          <p:cNvPr id="6" name="Title 1">
            <a:extLst>
              <a:ext uri="{FF2B5EF4-FFF2-40B4-BE49-F238E27FC236}">
                <a16:creationId xmlns:a16="http://schemas.microsoft.com/office/drawing/2014/main" id="{CA40D91E-FCD0-4001-8A81-A5FA71E1D8DF}"/>
              </a:ext>
            </a:extLst>
          </p:cNvPr>
          <p:cNvSpPr>
            <a:spLocks noGrp="1"/>
          </p:cNvSpPr>
          <p:nvPr>
            <p:ph type="title"/>
          </p:nvPr>
        </p:nvSpPr>
        <p:spPr>
          <a:xfrm>
            <a:off x="677334" y="609600"/>
            <a:ext cx="8596668" cy="1320800"/>
          </a:xfrm>
        </p:spPr>
        <p:txBody>
          <a:bodyPr>
            <a:normAutofit/>
          </a:bodyPr>
          <a:lstStyle/>
          <a:p>
            <a:r>
              <a:rPr lang="en-US" sz="3200" dirty="0">
                <a:solidFill>
                  <a:schemeClr val="tx1"/>
                </a:solidFill>
                <a:latin typeface="Arial Black" panose="020B0A04020102020204" pitchFamily="34" charset="0"/>
              </a:rPr>
              <a:t>Searching for </a:t>
            </a:r>
            <a:r>
              <a:rPr lang="en-US" sz="3200" dirty="0">
                <a:solidFill>
                  <a:schemeClr val="tx1"/>
                </a:solidFill>
                <a:latin typeface="Arial Black" panose="020B0A04020102020204" pitchFamily="34" charset="0"/>
                <a:hlinkClick r:id="rId3"/>
              </a:rPr>
              <a:t>www.google.com</a:t>
            </a:r>
            <a:r>
              <a:rPr lang="en-US" sz="3200" dirty="0">
                <a:solidFill>
                  <a:schemeClr val="tx1"/>
                </a:solidFill>
                <a:latin typeface="Arial Black" panose="020B0A04020102020204" pitchFamily="34" charset="0"/>
              </a:rPr>
              <a:t> </a:t>
            </a:r>
            <a:endParaRPr lang="en-MY" sz="3200" dirty="0">
              <a:solidFill>
                <a:schemeClr val="tx1"/>
              </a:solidFill>
              <a:latin typeface="Arial Black" panose="020B0A04020102020204" pitchFamily="34" charset="0"/>
            </a:endParaRPr>
          </a:p>
        </p:txBody>
      </p:sp>
    </p:spTree>
    <p:extLst>
      <p:ext uri="{BB962C8B-B14F-4D97-AF65-F5344CB8AC3E}">
        <p14:creationId xmlns:p14="http://schemas.microsoft.com/office/powerpoint/2010/main" val="18328009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99F2A-B895-421D-8133-E24B6CAB6C23}"/>
              </a:ext>
            </a:extLst>
          </p:cNvPr>
          <p:cNvSpPr>
            <a:spLocks noGrp="1"/>
          </p:cNvSpPr>
          <p:nvPr>
            <p:ph type="title"/>
          </p:nvPr>
        </p:nvSpPr>
        <p:spPr/>
        <p:txBody>
          <a:bodyPr/>
          <a:lstStyle/>
          <a:p>
            <a:r>
              <a:rPr lang="en-US" dirty="0">
                <a:solidFill>
                  <a:schemeClr val="tx1"/>
                </a:solidFill>
                <a:latin typeface="Arial Black" panose="020B0A04020102020204" pitchFamily="34" charset="0"/>
              </a:rPr>
              <a:t>Iterative Query </a:t>
            </a:r>
            <a:endParaRPr lang="en-MY" dirty="0">
              <a:solidFill>
                <a:schemeClr val="tx1"/>
              </a:solidFill>
              <a:latin typeface="Arial Black" panose="020B0A04020102020204" pitchFamily="34" charset="0"/>
            </a:endParaRPr>
          </a:p>
        </p:txBody>
      </p:sp>
      <p:pic>
        <p:nvPicPr>
          <p:cNvPr id="7" name="Content Placeholder 6">
            <a:extLst>
              <a:ext uri="{FF2B5EF4-FFF2-40B4-BE49-F238E27FC236}">
                <a16:creationId xmlns:a16="http://schemas.microsoft.com/office/drawing/2014/main" id="{3412791C-35E0-4910-9AF7-E5B29E106E38}"/>
              </a:ext>
            </a:extLst>
          </p:cNvPr>
          <p:cNvPicPr>
            <a:picLocks noGrp="1" noChangeAspect="1"/>
          </p:cNvPicPr>
          <p:nvPr>
            <p:ph idx="1"/>
          </p:nvPr>
        </p:nvPicPr>
        <p:blipFill>
          <a:blip r:embed="rId2"/>
          <a:stretch>
            <a:fillRect/>
          </a:stretch>
        </p:blipFill>
        <p:spPr>
          <a:xfrm>
            <a:off x="1962122" y="1894678"/>
            <a:ext cx="7044226" cy="4535942"/>
          </a:xfrm>
        </p:spPr>
      </p:pic>
    </p:spTree>
    <p:extLst>
      <p:ext uri="{BB962C8B-B14F-4D97-AF65-F5344CB8AC3E}">
        <p14:creationId xmlns:p14="http://schemas.microsoft.com/office/powerpoint/2010/main" val="12583610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89AA5B-1F42-4D3C-BD93-86EF11852E73}"/>
              </a:ext>
            </a:extLst>
          </p:cNvPr>
          <p:cNvSpPr>
            <a:spLocks noGrp="1"/>
          </p:cNvSpPr>
          <p:nvPr>
            <p:ph idx="1"/>
          </p:nvPr>
        </p:nvSpPr>
        <p:spPr>
          <a:xfrm>
            <a:off x="677334" y="2160590"/>
            <a:ext cx="8596668" cy="2697738"/>
          </a:xfrm>
        </p:spPr>
        <p:txBody>
          <a:bodyPr/>
          <a:lstStyle/>
          <a:p>
            <a:r>
              <a:rPr lang="en-MY" dirty="0">
                <a:latin typeface="Arial Black" panose="020B0A04020102020204" pitchFamily="34" charset="0"/>
              </a:rPr>
              <a:t>DNS recursive query vs. Iterative query</a:t>
            </a:r>
          </a:p>
          <a:p>
            <a:r>
              <a:rPr lang="en-MY" dirty="0">
                <a:latin typeface="Arial Black" panose="020B0A04020102020204" pitchFamily="34" charset="0"/>
                <a:hlinkClick r:id="rId2"/>
              </a:rPr>
              <a:t>https://www.youtube.com/watch?v=PS0UppB3-fg</a:t>
            </a:r>
            <a:endParaRPr lang="en-MY" dirty="0">
              <a:latin typeface="Arial Black" panose="020B0A04020102020204" pitchFamily="34" charset="0"/>
            </a:endParaRPr>
          </a:p>
          <a:p>
            <a:endParaRPr lang="en-MY" dirty="0">
              <a:latin typeface="Arial Black" panose="020B0A04020102020204" pitchFamily="34" charset="0"/>
            </a:endParaRPr>
          </a:p>
          <a:p>
            <a:r>
              <a:rPr lang="en-MY" dirty="0">
                <a:latin typeface="Arial Black" panose="020B0A04020102020204" pitchFamily="34" charset="0"/>
              </a:rPr>
              <a:t>How to check your current DNS</a:t>
            </a:r>
          </a:p>
          <a:p>
            <a:r>
              <a:rPr lang="en-MY" dirty="0">
                <a:latin typeface="Arial Black" panose="020B0A04020102020204" pitchFamily="34" charset="0"/>
                <a:hlinkClick r:id="rId3"/>
              </a:rPr>
              <a:t>https://www.youtube.com/watch?v=ghWBAGZxd2s</a:t>
            </a:r>
            <a:endParaRPr lang="en-MY" dirty="0">
              <a:latin typeface="Arial Black" panose="020B0A04020102020204" pitchFamily="34" charset="0"/>
            </a:endParaRPr>
          </a:p>
          <a:p>
            <a:endParaRPr lang="en-MY" dirty="0">
              <a:latin typeface="Arial Black" panose="020B0A04020102020204" pitchFamily="34" charset="0"/>
            </a:endParaRPr>
          </a:p>
          <a:p>
            <a:endParaRPr lang="en-MY" dirty="0">
              <a:latin typeface="Arial Black" panose="020B0A04020102020204" pitchFamily="34" charset="0"/>
            </a:endParaRPr>
          </a:p>
          <a:p>
            <a:endParaRPr lang="en-MY" dirty="0">
              <a:latin typeface="Arial Black" panose="020B0A04020102020204" pitchFamily="34" charset="0"/>
            </a:endParaRPr>
          </a:p>
        </p:txBody>
      </p:sp>
      <p:sp>
        <p:nvSpPr>
          <p:cNvPr id="4" name="Footer Placeholder 3">
            <a:extLst>
              <a:ext uri="{FF2B5EF4-FFF2-40B4-BE49-F238E27FC236}">
                <a16:creationId xmlns:a16="http://schemas.microsoft.com/office/drawing/2014/main" id="{E5A7665E-2E19-4F18-8D61-AC4CED32FF90}"/>
              </a:ext>
            </a:extLst>
          </p:cNvPr>
          <p:cNvSpPr>
            <a:spLocks noGrp="1"/>
          </p:cNvSpPr>
          <p:nvPr>
            <p:ph type="ftr" sz="quarter" idx="11"/>
          </p:nvPr>
        </p:nvSpPr>
        <p:spPr/>
        <p:txBody>
          <a:bodyPr/>
          <a:lstStyle/>
          <a:p>
            <a:r>
              <a:rPr lang="en-US" altLang="en-US"/>
              <a:t>K. Salah</a:t>
            </a:r>
          </a:p>
        </p:txBody>
      </p:sp>
    </p:spTree>
    <p:extLst>
      <p:ext uri="{BB962C8B-B14F-4D97-AF65-F5344CB8AC3E}">
        <p14:creationId xmlns:p14="http://schemas.microsoft.com/office/powerpoint/2010/main" val="42156569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A5D93-5236-410B-9536-CA42814978B2}"/>
              </a:ext>
            </a:extLst>
          </p:cNvPr>
          <p:cNvSpPr>
            <a:spLocks noGrp="1"/>
          </p:cNvSpPr>
          <p:nvPr>
            <p:ph type="title"/>
          </p:nvPr>
        </p:nvSpPr>
        <p:spPr/>
        <p:txBody>
          <a:bodyPr/>
          <a:lstStyle/>
          <a:p>
            <a:r>
              <a:rPr lang="en-MY" dirty="0">
                <a:latin typeface="Arial Black" panose="020B0A04020102020204" pitchFamily="34" charset="0"/>
              </a:rPr>
              <a:t>SAMPLE FORWARD LOOKUP FILE</a:t>
            </a:r>
          </a:p>
        </p:txBody>
      </p:sp>
      <p:graphicFrame>
        <p:nvGraphicFramePr>
          <p:cNvPr id="6" name="Object 5">
            <a:extLst>
              <a:ext uri="{FF2B5EF4-FFF2-40B4-BE49-F238E27FC236}">
                <a16:creationId xmlns:a16="http://schemas.microsoft.com/office/drawing/2014/main" id="{E565A29C-0AD6-4349-9408-622BBD79ED40}"/>
              </a:ext>
            </a:extLst>
          </p:cNvPr>
          <p:cNvGraphicFramePr>
            <a:graphicFrameLocks noChangeAspect="1"/>
          </p:cNvGraphicFramePr>
          <p:nvPr>
            <p:extLst>
              <p:ext uri="{D42A27DB-BD31-4B8C-83A1-F6EECF244321}">
                <p14:modId xmlns:p14="http://schemas.microsoft.com/office/powerpoint/2010/main" val="1678236512"/>
              </p:ext>
            </p:extLst>
          </p:nvPr>
        </p:nvGraphicFramePr>
        <p:xfrm>
          <a:off x="704850" y="1507013"/>
          <a:ext cx="9017648" cy="4501820"/>
        </p:xfrm>
        <a:graphic>
          <a:graphicData uri="http://schemas.openxmlformats.org/presentationml/2006/ole">
            <mc:AlternateContent xmlns:mc="http://schemas.openxmlformats.org/markup-compatibility/2006">
              <mc:Choice xmlns:v="urn:schemas-microsoft-com:vml" Requires="v">
                <p:oleObj name="Bitmap Image" r:id="rId2" imgW="12870360" imgH="5951160" progId="Paint.Picture">
                  <p:embed/>
                </p:oleObj>
              </mc:Choice>
              <mc:Fallback>
                <p:oleObj name="Bitmap Image" r:id="rId2" imgW="12870360" imgH="5951160" progId="Paint.Picture">
                  <p:embed/>
                  <p:pic>
                    <p:nvPicPr>
                      <p:cNvPr id="0" name=""/>
                      <p:cNvPicPr/>
                      <p:nvPr/>
                    </p:nvPicPr>
                    <p:blipFill>
                      <a:blip r:embed="rId3"/>
                      <a:stretch>
                        <a:fillRect/>
                      </a:stretch>
                    </p:blipFill>
                    <p:spPr>
                      <a:xfrm>
                        <a:off x="704850" y="1507013"/>
                        <a:ext cx="9017648" cy="4501820"/>
                      </a:xfrm>
                      <a:prstGeom prst="rect">
                        <a:avLst/>
                      </a:prstGeom>
                    </p:spPr>
                  </p:pic>
                </p:oleObj>
              </mc:Fallback>
            </mc:AlternateContent>
          </a:graphicData>
        </a:graphic>
      </p:graphicFrame>
      <p:sp>
        <p:nvSpPr>
          <p:cNvPr id="9" name="TextBox 8">
            <a:extLst>
              <a:ext uri="{FF2B5EF4-FFF2-40B4-BE49-F238E27FC236}">
                <a16:creationId xmlns:a16="http://schemas.microsoft.com/office/drawing/2014/main" id="{F386619D-B04E-4AEA-A094-A7BEDC095A9D}"/>
              </a:ext>
            </a:extLst>
          </p:cNvPr>
          <p:cNvSpPr txBox="1"/>
          <p:nvPr/>
        </p:nvSpPr>
        <p:spPr>
          <a:xfrm>
            <a:off x="8192278" y="1614478"/>
            <a:ext cx="1782147" cy="430887"/>
          </a:xfrm>
          <a:prstGeom prst="rect">
            <a:avLst/>
          </a:prstGeom>
          <a:solidFill>
            <a:schemeClr val="accent1">
              <a:lumMod val="20000"/>
              <a:lumOff val="80000"/>
            </a:schemeClr>
          </a:solidFill>
          <a:ln>
            <a:solidFill>
              <a:schemeClr val="tx1">
                <a:lumMod val="65000"/>
                <a:lumOff val="35000"/>
              </a:schemeClr>
            </a:solidFill>
          </a:ln>
        </p:spPr>
        <p:txBody>
          <a:bodyPr wrap="square" rtlCol="0">
            <a:spAutoFit/>
          </a:bodyPr>
          <a:lstStyle/>
          <a:p>
            <a:r>
              <a:rPr lang="en-MY" sz="1100" dirty="0">
                <a:latin typeface="Arial Black" panose="020B0A04020102020204" pitchFamily="34" charset="0"/>
              </a:rPr>
              <a:t>Information about the lookup itself</a:t>
            </a:r>
          </a:p>
        </p:txBody>
      </p:sp>
      <p:sp>
        <p:nvSpPr>
          <p:cNvPr id="10" name="TextBox 9">
            <a:extLst>
              <a:ext uri="{FF2B5EF4-FFF2-40B4-BE49-F238E27FC236}">
                <a16:creationId xmlns:a16="http://schemas.microsoft.com/office/drawing/2014/main" id="{4B09E0BD-1109-4B6F-8F26-3EE5A969B815}"/>
              </a:ext>
            </a:extLst>
          </p:cNvPr>
          <p:cNvSpPr txBox="1"/>
          <p:nvPr/>
        </p:nvSpPr>
        <p:spPr>
          <a:xfrm>
            <a:off x="2912123" y="3298195"/>
            <a:ext cx="2301551" cy="261610"/>
          </a:xfrm>
          <a:prstGeom prst="rect">
            <a:avLst/>
          </a:prstGeom>
          <a:solidFill>
            <a:schemeClr val="accent1">
              <a:lumMod val="20000"/>
              <a:lumOff val="80000"/>
            </a:schemeClr>
          </a:solidFill>
          <a:ln>
            <a:solidFill>
              <a:schemeClr val="tx1">
                <a:lumMod val="65000"/>
                <a:lumOff val="35000"/>
              </a:schemeClr>
            </a:solidFill>
          </a:ln>
        </p:spPr>
        <p:txBody>
          <a:bodyPr wrap="square" rtlCol="0">
            <a:spAutoFit/>
          </a:bodyPr>
          <a:lstStyle/>
          <a:p>
            <a:r>
              <a:rPr lang="en-MY" sz="1100" dirty="0">
                <a:latin typeface="Arial Black" panose="020B0A04020102020204" pitchFamily="34" charset="0"/>
              </a:rPr>
              <a:t>Mail exchange record</a:t>
            </a:r>
          </a:p>
        </p:txBody>
      </p:sp>
      <p:sp>
        <p:nvSpPr>
          <p:cNvPr id="11" name="TextBox 10">
            <a:extLst>
              <a:ext uri="{FF2B5EF4-FFF2-40B4-BE49-F238E27FC236}">
                <a16:creationId xmlns:a16="http://schemas.microsoft.com/office/drawing/2014/main" id="{825F87F4-1AED-4FAF-B94F-FE58B4726215}"/>
              </a:ext>
            </a:extLst>
          </p:cNvPr>
          <p:cNvSpPr txBox="1"/>
          <p:nvPr/>
        </p:nvSpPr>
        <p:spPr>
          <a:xfrm>
            <a:off x="5890727" y="4271689"/>
            <a:ext cx="2301551" cy="430887"/>
          </a:xfrm>
          <a:prstGeom prst="rect">
            <a:avLst/>
          </a:prstGeom>
          <a:solidFill>
            <a:schemeClr val="accent1">
              <a:lumMod val="20000"/>
              <a:lumOff val="80000"/>
            </a:schemeClr>
          </a:solidFill>
          <a:ln>
            <a:solidFill>
              <a:schemeClr val="tx1">
                <a:lumMod val="65000"/>
                <a:lumOff val="35000"/>
              </a:schemeClr>
            </a:solidFill>
          </a:ln>
        </p:spPr>
        <p:txBody>
          <a:bodyPr wrap="square" rtlCol="0">
            <a:spAutoFit/>
          </a:bodyPr>
          <a:lstStyle/>
          <a:p>
            <a:r>
              <a:rPr lang="en-MY" sz="1100" dirty="0">
                <a:latin typeface="Arial Black" panose="020B0A04020102020204" pitchFamily="34" charset="0"/>
              </a:rPr>
              <a:t>Records that specify the name and IP</a:t>
            </a:r>
          </a:p>
        </p:txBody>
      </p:sp>
      <p:sp>
        <p:nvSpPr>
          <p:cNvPr id="12" name="TextBox 11">
            <a:extLst>
              <a:ext uri="{FF2B5EF4-FFF2-40B4-BE49-F238E27FC236}">
                <a16:creationId xmlns:a16="http://schemas.microsoft.com/office/drawing/2014/main" id="{52DF64FF-F94B-4FAF-BCCE-D51E06C14551}"/>
              </a:ext>
            </a:extLst>
          </p:cNvPr>
          <p:cNvSpPr txBox="1"/>
          <p:nvPr/>
        </p:nvSpPr>
        <p:spPr>
          <a:xfrm>
            <a:off x="3876286" y="5239392"/>
            <a:ext cx="3625526" cy="769441"/>
          </a:xfrm>
          <a:prstGeom prst="rect">
            <a:avLst/>
          </a:prstGeom>
          <a:solidFill>
            <a:schemeClr val="accent1">
              <a:lumMod val="20000"/>
              <a:lumOff val="80000"/>
            </a:schemeClr>
          </a:solidFill>
          <a:ln>
            <a:solidFill>
              <a:schemeClr val="tx1">
                <a:lumMod val="65000"/>
                <a:lumOff val="35000"/>
              </a:schemeClr>
            </a:solidFill>
          </a:ln>
        </p:spPr>
        <p:txBody>
          <a:bodyPr wrap="square" rtlCol="0">
            <a:spAutoFit/>
          </a:bodyPr>
          <a:lstStyle/>
          <a:p>
            <a:r>
              <a:rPr lang="en-MY" sz="1100" dirty="0">
                <a:latin typeface="Arial Black" panose="020B0A04020102020204" pitchFamily="34" charset="0"/>
              </a:rPr>
              <a:t>Aliases that allow different names to associate to a single fully qualified domain name: One physical server with multiple services.</a:t>
            </a:r>
          </a:p>
        </p:txBody>
      </p:sp>
    </p:spTree>
    <p:extLst>
      <p:ext uri="{BB962C8B-B14F-4D97-AF65-F5344CB8AC3E}">
        <p14:creationId xmlns:p14="http://schemas.microsoft.com/office/powerpoint/2010/main" val="37465810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27701-A6FD-473F-9E79-08E61496630C}"/>
              </a:ext>
            </a:extLst>
          </p:cNvPr>
          <p:cNvSpPr>
            <a:spLocks noGrp="1"/>
          </p:cNvSpPr>
          <p:nvPr>
            <p:ph type="title"/>
          </p:nvPr>
        </p:nvSpPr>
        <p:spPr>
          <a:xfrm>
            <a:off x="266431" y="504305"/>
            <a:ext cx="8885584" cy="735496"/>
          </a:xfrm>
        </p:spPr>
        <p:txBody>
          <a:bodyPr>
            <a:normAutofit fontScale="90000"/>
          </a:bodyPr>
          <a:lstStyle/>
          <a:p>
            <a:r>
              <a:rPr lang="en-US" b="1" i="0" dirty="0">
                <a:solidFill>
                  <a:srgbClr val="2E2E40"/>
                </a:solidFill>
                <a:effectLst/>
                <a:latin typeface="Arial Black" panose="020B0A04020102020204" pitchFamily="34" charset="0"/>
              </a:rPr>
              <a:t>DNS Types: 10 Top DNS Record Types</a:t>
            </a:r>
            <a:endParaRPr lang="en-MY" dirty="0">
              <a:latin typeface="Arial Black" panose="020B0A04020102020204" pitchFamily="34" charset="0"/>
            </a:endParaRPr>
          </a:p>
        </p:txBody>
      </p:sp>
      <p:sp>
        <p:nvSpPr>
          <p:cNvPr id="3" name="Content Placeholder 2">
            <a:extLst>
              <a:ext uri="{FF2B5EF4-FFF2-40B4-BE49-F238E27FC236}">
                <a16:creationId xmlns:a16="http://schemas.microsoft.com/office/drawing/2014/main" id="{AB42D430-B5E5-40D1-87EF-739625ABFD55}"/>
              </a:ext>
            </a:extLst>
          </p:cNvPr>
          <p:cNvSpPr>
            <a:spLocks noGrp="1"/>
          </p:cNvSpPr>
          <p:nvPr>
            <p:ph idx="1"/>
          </p:nvPr>
        </p:nvSpPr>
        <p:spPr>
          <a:xfrm>
            <a:off x="428664" y="1147665"/>
            <a:ext cx="9772650" cy="5262660"/>
          </a:xfrm>
        </p:spPr>
        <p:txBody>
          <a:bodyPr>
            <a:normAutofit fontScale="77500" lnSpcReduction="20000"/>
          </a:bodyPr>
          <a:lstStyle/>
          <a:p>
            <a:pPr algn="l" fontAlgn="base"/>
            <a:r>
              <a:rPr lang="en-US" b="0" i="0" dirty="0">
                <a:solidFill>
                  <a:srgbClr val="63626F"/>
                </a:solidFill>
                <a:effectLst/>
                <a:latin typeface="Arial Black" panose="020B0A04020102020204" pitchFamily="34" charset="0"/>
              </a:rPr>
              <a:t>DNS servers create a DNS record to provide important information about a domain or hostname, particularly its current IP address. The most common DNS record types are:</a:t>
            </a:r>
          </a:p>
          <a:p>
            <a:pPr algn="l" fontAlgn="base">
              <a:buFont typeface="+mj-lt"/>
              <a:buAutoNum type="arabicPeriod"/>
            </a:pPr>
            <a:r>
              <a:rPr lang="en-US" b="0" i="0" dirty="0">
                <a:solidFill>
                  <a:srgbClr val="63626F"/>
                </a:solidFill>
                <a:effectLst/>
                <a:latin typeface="Arial Black" panose="020B0A04020102020204" pitchFamily="34" charset="0"/>
              </a:rPr>
              <a:t>Address Mapping record (</a:t>
            </a:r>
            <a:r>
              <a:rPr lang="en-US" b="0" i="0" dirty="0">
                <a:solidFill>
                  <a:srgbClr val="00B0F0"/>
                </a:solidFill>
                <a:effectLst/>
                <a:latin typeface="Arial Black" panose="020B0A04020102020204" pitchFamily="34" charset="0"/>
              </a:rPr>
              <a:t>A Record</a:t>
            </a:r>
            <a:r>
              <a:rPr lang="en-US" b="0" i="0" dirty="0">
                <a:solidFill>
                  <a:srgbClr val="63626F"/>
                </a:solidFill>
                <a:effectLst/>
                <a:latin typeface="Arial Black" panose="020B0A04020102020204" pitchFamily="34" charset="0"/>
              </a:rPr>
              <a:t>)—also known as a DNS host record, stores a hostname and its corresponding </a:t>
            </a:r>
            <a:r>
              <a:rPr lang="en-US" b="0" i="0" dirty="0">
                <a:solidFill>
                  <a:srgbClr val="00B0F0"/>
                </a:solidFill>
                <a:effectLst/>
                <a:latin typeface="Arial Black" panose="020B0A04020102020204" pitchFamily="34" charset="0"/>
              </a:rPr>
              <a:t>IPv4 address</a:t>
            </a:r>
            <a:r>
              <a:rPr lang="en-US" b="0" i="0" dirty="0">
                <a:solidFill>
                  <a:srgbClr val="63626F"/>
                </a:solidFill>
                <a:effectLst/>
                <a:latin typeface="Arial Black" panose="020B0A04020102020204" pitchFamily="34" charset="0"/>
              </a:rPr>
              <a:t>.</a:t>
            </a:r>
          </a:p>
          <a:p>
            <a:pPr algn="l" fontAlgn="base">
              <a:buFont typeface="+mj-lt"/>
              <a:buAutoNum type="arabicPeriod"/>
            </a:pPr>
            <a:r>
              <a:rPr lang="en-US" b="0" i="0" dirty="0">
                <a:solidFill>
                  <a:srgbClr val="00B0F0"/>
                </a:solidFill>
                <a:effectLst/>
                <a:latin typeface="Arial Black" panose="020B0A04020102020204" pitchFamily="34" charset="0"/>
              </a:rPr>
              <a:t>IP Version 6 Address </a:t>
            </a:r>
            <a:r>
              <a:rPr lang="en-US" b="0" i="0" dirty="0">
                <a:solidFill>
                  <a:srgbClr val="63626F"/>
                </a:solidFill>
                <a:effectLst/>
                <a:latin typeface="Arial Black" panose="020B0A04020102020204" pitchFamily="34" charset="0"/>
              </a:rPr>
              <a:t>record (</a:t>
            </a:r>
            <a:r>
              <a:rPr lang="en-US" b="0" i="0" dirty="0">
                <a:solidFill>
                  <a:srgbClr val="00B0F0"/>
                </a:solidFill>
                <a:effectLst/>
                <a:latin typeface="Arial Black" panose="020B0A04020102020204" pitchFamily="34" charset="0"/>
              </a:rPr>
              <a:t>AAAA Record</a:t>
            </a:r>
            <a:r>
              <a:rPr lang="en-US" b="0" i="0" dirty="0">
                <a:solidFill>
                  <a:srgbClr val="63626F"/>
                </a:solidFill>
                <a:effectLst/>
                <a:latin typeface="Arial Black" panose="020B0A04020102020204" pitchFamily="34" charset="0"/>
              </a:rPr>
              <a:t>)—stores a hostname and its corresponding IPv6 address.</a:t>
            </a:r>
          </a:p>
          <a:p>
            <a:pPr algn="l" fontAlgn="base">
              <a:buFont typeface="+mj-lt"/>
              <a:buAutoNum type="arabicPeriod"/>
            </a:pPr>
            <a:r>
              <a:rPr lang="en-US" b="0" i="0" dirty="0">
                <a:solidFill>
                  <a:srgbClr val="00B0F0"/>
                </a:solidFill>
                <a:effectLst/>
                <a:latin typeface="Arial Black" panose="020B0A04020102020204" pitchFamily="34" charset="0"/>
              </a:rPr>
              <a:t>Canonical Name record </a:t>
            </a:r>
            <a:r>
              <a:rPr lang="en-US" b="0" i="0" dirty="0">
                <a:solidFill>
                  <a:srgbClr val="63626F"/>
                </a:solidFill>
                <a:effectLst/>
                <a:latin typeface="Arial Black" panose="020B0A04020102020204" pitchFamily="34" charset="0"/>
              </a:rPr>
              <a:t>(</a:t>
            </a:r>
            <a:r>
              <a:rPr lang="en-US" b="0" i="0" dirty="0">
                <a:solidFill>
                  <a:srgbClr val="00B0F0"/>
                </a:solidFill>
                <a:effectLst/>
                <a:latin typeface="Arial Black" panose="020B0A04020102020204" pitchFamily="34" charset="0"/>
              </a:rPr>
              <a:t>CNAME Record</a:t>
            </a:r>
            <a:r>
              <a:rPr lang="en-US" b="0" i="0" dirty="0">
                <a:solidFill>
                  <a:srgbClr val="63626F"/>
                </a:solidFill>
                <a:effectLst/>
                <a:latin typeface="Arial Black" panose="020B0A04020102020204" pitchFamily="34" charset="0"/>
              </a:rPr>
              <a:t>)—can be used to alias a hostname to another hostname. When a DNS client requests a record that contains a CNAME, which points to another hostname, the DNS resolution process is repeated with the new hostname.</a:t>
            </a:r>
          </a:p>
          <a:p>
            <a:pPr algn="l" fontAlgn="base">
              <a:buFont typeface="+mj-lt"/>
              <a:buAutoNum type="arabicPeriod"/>
            </a:pPr>
            <a:r>
              <a:rPr lang="en-US" b="0" i="0" dirty="0">
                <a:solidFill>
                  <a:srgbClr val="00B0F0"/>
                </a:solidFill>
                <a:effectLst/>
                <a:latin typeface="Arial Black" panose="020B0A04020102020204" pitchFamily="34" charset="0"/>
              </a:rPr>
              <a:t>Mail exchanger record </a:t>
            </a:r>
            <a:r>
              <a:rPr lang="en-US" b="0" i="0" dirty="0">
                <a:solidFill>
                  <a:srgbClr val="63626F"/>
                </a:solidFill>
                <a:effectLst/>
                <a:latin typeface="Arial Black" panose="020B0A04020102020204" pitchFamily="34" charset="0"/>
              </a:rPr>
              <a:t>(</a:t>
            </a:r>
            <a:r>
              <a:rPr lang="en-US" b="0" i="0" dirty="0">
                <a:solidFill>
                  <a:srgbClr val="00B0F0"/>
                </a:solidFill>
                <a:effectLst/>
                <a:latin typeface="Arial Black" panose="020B0A04020102020204" pitchFamily="34" charset="0"/>
              </a:rPr>
              <a:t>MX Record</a:t>
            </a:r>
            <a:r>
              <a:rPr lang="en-US" b="0" i="0" dirty="0">
                <a:solidFill>
                  <a:srgbClr val="63626F"/>
                </a:solidFill>
                <a:effectLst/>
                <a:latin typeface="Arial Black" panose="020B0A04020102020204" pitchFamily="34" charset="0"/>
              </a:rPr>
              <a:t>)—specifies an SMTP email server for the domain, used to route outgoing emails to an email server. Is an extremely important record that allows the third parties to be able to find the local mail servers.</a:t>
            </a:r>
          </a:p>
          <a:p>
            <a:pPr marL="0" indent="0" algn="l" fontAlgn="base">
              <a:buNone/>
            </a:pPr>
            <a:r>
              <a:rPr lang="en-US" b="0" i="0" dirty="0">
                <a:solidFill>
                  <a:srgbClr val="63626F"/>
                </a:solidFill>
                <a:effectLst/>
                <a:latin typeface="Arial Black" panose="020B0A04020102020204" pitchFamily="34" charset="0"/>
              </a:rPr>
              <a:t>Example MX Record: </a:t>
            </a:r>
          </a:p>
          <a:p>
            <a:pPr marL="0" indent="0" algn="l" fontAlgn="base">
              <a:buNone/>
            </a:pPr>
            <a:endParaRPr lang="en-US" b="0" i="0" dirty="0">
              <a:solidFill>
                <a:srgbClr val="63626F"/>
              </a:solidFill>
              <a:effectLst/>
              <a:latin typeface="Arial Black" panose="020B0A04020102020204" pitchFamily="34" charset="0"/>
            </a:endParaRPr>
          </a:p>
          <a:p>
            <a:pPr marL="0" indent="0" algn="l" fontAlgn="base">
              <a:buNone/>
            </a:pPr>
            <a:endParaRPr lang="en-US" b="0" i="0" dirty="0">
              <a:solidFill>
                <a:srgbClr val="63626F"/>
              </a:solidFill>
              <a:effectLst/>
              <a:latin typeface="Arial Black" panose="020B0A04020102020204" pitchFamily="34" charset="0"/>
            </a:endParaRPr>
          </a:p>
          <a:p>
            <a:pPr marL="0" indent="0" algn="l" fontAlgn="base">
              <a:buNone/>
            </a:pPr>
            <a:endParaRPr lang="en-US" b="0" i="0" dirty="0">
              <a:solidFill>
                <a:srgbClr val="63626F"/>
              </a:solidFill>
              <a:effectLst/>
              <a:latin typeface="Arial Black" panose="020B0A04020102020204" pitchFamily="34" charset="0"/>
            </a:endParaRPr>
          </a:p>
          <a:p>
            <a:pPr marL="0" indent="0" algn="l" fontAlgn="base">
              <a:buNone/>
            </a:pPr>
            <a:endParaRPr lang="en-US" b="0" i="0" dirty="0">
              <a:solidFill>
                <a:srgbClr val="63626F"/>
              </a:solidFill>
              <a:effectLst/>
              <a:latin typeface="Arial Black" panose="020B0A04020102020204" pitchFamily="34" charset="0"/>
            </a:endParaRPr>
          </a:p>
          <a:p>
            <a:pPr marL="0" indent="0" algn="l" fontAlgn="base">
              <a:buNone/>
            </a:pPr>
            <a:endParaRPr lang="en-US" b="0" i="0" dirty="0">
              <a:solidFill>
                <a:srgbClr val="00B0F0"/>
              </a:solidFill>
              <a:effectLst/>
              <a:latin typeface="Arial Black" panose="020B0A04020102020204" pitchFamily="34" charset="0"/>
            </a:endParaRPr>
          </a:p>
          <a:p>
            <a:pPr marL="0" indent="0" algn="l" fontAlgn="base">
              <a:buNone/>
            </a:pPr>
            <a:endParaRPr lang="en-US" b="0" i="0" dirty="0">
              <a:solidFill>
                <a:srgbClr val="00B0F0"/>
              </a:solidFill>
              <a:effectLst/>
              <a:latin typeface="Arial Black" panose="020B0A04020102020204" pitchFamily="34" charset="0"/>
            </a:endParaRPr>
          </a:p>
          <a:p>
            <a:pPr marL="0" indent="0" algn="l" fontAlgn="base">
              <a:buNone/>
            </a:pPr>
            <a:r>
              <a:rPr lang="en-US" b="0" i="0" dirty="0">
                <a:solidFill>
                  <a:srgbClr val="00B0F0"/>
                </a:solidFill>
                <a:effectLst/>
                <a:latin typeface="Arial Black" panose="020B0A04020102020204" pitchFamily="34" charset="0"/>
              </a:rPr>
              <a:t>5. Name Server records </a:t>
            </a:r>
            <a:r>
              <a:rPr lang="en-US" b="0" i="0" dirty="0">
                <a:solidFill>
                  <a:srgbClr val="63626F"/>
                </a:solidFill>
                <a:effectLst/>
                <a:latin typeface="Arial Black" panose="020B0A04020102020204" pitchFamily="34" charset="0"/>
              </a:rPr>
              <a:t>(</a:t>
            </a:r>
            <a:r>
              <a:rPr lang="en-US" b="0" i="0" dirty="0">
                <a:solidFill>
                  <a:srgbClr val="00B0F0"/>
                </a:solidFill>
                <a:effectLst/>
                <a:latin typeface="Arial Black" panose="020B0A04020102020204" pitchFamily="34" charset="0"/>
              </a:rPr>
              <a:t>NS Record</a:t>
            </a:r>
            <a:r>
              <a:rPr lang="en-US" b="0" i="0" dirty="0">
                <a:solidFill>
                  <a:srgbClr val="63626F"/>
                </a:solidFill>
                <a:effectLst/>
                <a:latin typeface="Arial Black" panose="020B0A04020102020204" pitchFamily="34" charset="0"/>
              </a:rPr>
              <a:t>)—specifies that a DNS Zone, such as “example.com” is delegated to a specific Authoritative Name Server, and provides the address of the name server.</a:t>
            </a:r>
          </a:p>
          <a:p>
            <a:pPr algn="l" fontAlgn="base">
              <a:buFont typeface="Arial" panose="020B0604020202020204" pitchFamily="34" charset="0"/>
              <a:buChar char="•"/>
            </a:pPr>
            <a:endParaRPr lang="en-US" b="0" i="0" dirty="0">
              <a:solidFill>
                <a:srgbClr val="63626F"/>
              </a:solidFill>
              <a:effectLst/>
              <a:latin typeface="Arial Black" panose="020B0A04020102020204" pitchFamily="34" charset="0"/>
            </a:endParaRPr>
          </a:p>
          <a:p>
            <a:pPr algn="l" fontAlgn="base">
              <a:buFont typeface="Arial" panose="020B0604020202020204" pitchFamily="34" charset="0"/>
              <a:buChar char="•"/>
            </a:pPr>
            <a:endParaRPr lang="en-US" b="0" i="0" dirty="0">
              <a:solidFill>
                <a:srgbClr val="63626F"/>
              </a:solidFill>
              <a:effectLst/>
              <a:latin typeface="Arial Black" panose="020B0A04020102020204" pitchFamily="34" charset="0"/>
            </a:endParaRPr>
          </a:p>
          <a:p>
            <a:endParaRPr lang="en-MY" dirty="0">
              <a:latin typeface="Arial Black" panose="020B0A04020102020204" pitchFamily="34" charset="0"/>
            </a:endParaRPr>
          </a:p>
        </p:txBody>
      </p:sp>
      <p:graphicFrame>
        <p:nvGraphicFramePr>
          <p:cNvPr id="4" name="Object 3">
            <a:extLst>
              <a:ext uri="{FF2B5EF4-FFF2-40B4-BE49-F238E27FC236}">
                <a16:creationId xmlns:a16="http://schemas.microsoft.com/office/drawing/2014/main" id="{740E589B-66C9-435B-B666-032677AB283D}"/>
              </a:ext>
            </a:extLst>
          </p:cNvPr>
          <p:cNvGraphicFramePr>
            <a:graphicFrameLocks noChangeAspect="1"/>
          </p:cNvGraphicFramePr>
          <p:nvPr>
            <p:extLst>
              <p:ext uri="{D42A27DB-BD31-4B8C-83A1-F6EECF244321}">
                <p14:modId xmlns:p14="http://schemas.microsoft.com/office/powerpoint/2010/main" val="841764323"/>
              </p:ext>
            </p:extLst>
          </p:nvPr>
        </p:nvGraphicFramePr>
        <p:xfrm>
          <a:off x="2819788" y="4023567"/>
          <a:ext cx="6226175" cy="735496"/>
        </p:xfrm>
        <a:graphic>
          <a:graphicData uri="http://schemas.openxmlformats.org/presentationml/2006/ole">
            <mc:AlternateContent xmlns:mc="http://schemas.openxmlformats.org/markup-compatibility/2006">
              <mc:Choice xmlns:v="urn:schemas-microsoft-com:vml" Requires="v">
                <p:oleObj name="Bitmap Image" r:id="rId2" imgW="6225480" imgH="861120" progId="Paint.Picture">
                  <p:embed/>
                </p:oleObj>
              </mc:Choice>
              <mc:Fallback>
                <p:oleObj name="Bitmap Image" r:id="rId2" imgW="6225480" imgH="861120" progId="Paint.Picture">
                  <p:embed/>
                  <p:pic>
                    <p:nvPicPr>
                      <p:cNvPr id="0" name=""/>
                      <p:cNvPicPr/>
                      <p:nvPr/>
                    </p:nvPicPr>
                    <p:blipFill>
                      <a:blip r:embed="rId3"/>
                      <a:stretch>
                        <a:fillRect/>
                      </a:stretch>
                    </p:blipFill>
                    <p:spPr>
                      <a:xfrm>
                        <a:off x="2819788" y="4023567"/>
                        <a:ext cx="6226175" cy="735496"/>
                      </a:xfrm>
                      <a:prstGeom prst="rect">
                        <a:avLst/>
                      </a:prstGeom>
                    </p:spPr>
                  </p:pic>
                </p:oleObj>
              </mc:Fallback>
            </mc:AlternateContent>
          </a:graphicData>
        </a:graphic>
      </p:graphicFrame>
      <p:graphicFrame>
        <p:nvGraphicFramePr>
          <p:cNvPr id="6" name="Object 5">
            <a:extLst>
              <a:ext uri="{FF2B5EF4-FFF2-40B4-BE49-F238E27FC236}">
                <a16:creationId xmlns:a16="http://schemas.microsoft.com/office/drawing/2014/main" id="{A4F47965-05EB-486C-B70C-62E371310A58}"/>
              </a:ext>
            </a:extLst>
          </p:cNvPr>
          <p:cNvGraphicFramePr>
            <a:graphicFrameLocks noChangeAspect="1"/>
          </p:cNvGraphicFramePr>
          <p:nvPr>
            <p:extLst>
              <p:ext uri="{D42A27DB-BD31-4B8C-83A1-F6EECF244321}">
                <p14:modId xmlns:p14="http://schemas.microsoft.com/office/powerpoint/2010/main" val="4266751239"/>
              </p:ext>
            </p:extLst>
          </p:nvPr>
        </p:nvGraphicFramePr>
        <p:xfrm>
          <a:off x="2819788" y="4816000"/>
          <a:ext cx="5727052" cy="770305"/>
        </p:xfrm>
        <a:graphic>
          <a:graphicData uri="http://schemas.openxmlformats.org/presentationml/2006/ole">
            <mc:AlternateContent xmlns:mc="http://schemas.openxmlformats.org/markup-compatibility/2006">
              <mc:Choice xmlns:v="urn:schemas-microsoft-com:vml" Requires="v">
                <p:oleObj name="Bitmap Image" r:id="rId4" imgW="6515280" imgH="876240" progId="Paint.Picture">
                  <p:embed/>
                </p:oleObj>
              </mc:Choice>
              <mc:Fallback>
                <p:oleObj name="Bitmap Image" r:id="rId4" imgW="6515280" imgH="876240" progId="Paint.Picture">
                  <p:embed/>
                  <p:pic>
                    <p:nvPicPr>
                      <p:cNvPr id="0" name=""/>
                      <p:cNvPicPr/>
                      <p:nvPr/>
                    </p:nvPicPr>
                    <p:blipFill>
                      <a:blip r:embed="rId5"/>
                      <a:stretch>
                        <a:fillRect/>
                      </a:stretch>
                    </p:blipFill>
                    <p:spPr>
                      <a:xfrm>
                        <a:off x="2819788" y="4816000"/>
                        <a:ext cx="5727052" cy="770305"/>
                      </a:xfrm>
                      <a:prstGeom prst="rect">
                        <a:avLst/>
                      </a:prstGeom>
                    </p:spPr>
                  </p:pic>
                </p:oleObj>
              </mc:Fallback>
            </mc:AlternateContent>
          </a:graphicData>
        </a:graphic>
      </p:graphicFrame>
      <p:cxnSp>
        <p:nvCxnSpPr>
          <p:cNvPr id="9" name="Straight Connector 8">
            <a:extLst>
              <a:ext uri="{FF2B5EF4-FFF2-40B4-BE49-F238E27FC236}">
                <a16:creationId xmlns:a16="http://schemas.microsoft.com/office/drawing/2014/main" id="{719CC73C-D5A4-4B1C-B910-A62DD3F188C8}"/>
              </a:ext>
            </a:extLst>
          </p:cNvPr>
          <p:cNvCxnSpPr/>
          <p:nvPr/>
        </p:nvCxnSpPr>
        <p:spPr>
          <a:xfrm flipH="1">
            <a:off x="2202426" y="4355690"/>
            <a:ext cx="52110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D4528BC-62DA-4F9C-B670-2D25413C9B18}"/>
              </a:ext>
            </a:extLst>
          </p:cNvPr>
          <p:cNvCxnSpPr>
            <a:cxnSpLocks/>
          </p:cNvCxnSpPr>
          <p:nvPr/>
        </p:nvCxnSpPr>
        <p:spPr>
          <a:xfrm>
            <a:off x="2202426" y="4355690"/>
            <a:ext cx="0" cy="953729"/>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251B18D5-2FCB-4EAB-A72B-3F5A75E2DBC1}"/>
              </a:ext>
            </a:extLst>
          </p:cNvPr>
          <p:cNvCxnSpPr>
            <a:cxnSpLocks/>
          </p:cNvCxnSpPr>
          <p:nvPr/>
        </p:nvCxnSpPr>
        <p:spPr>
          <a:xfrm>
            <a:off x="2202426" y="5309419"/>
            <a:ext cx="88490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21350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42D430-B5E5-40D1-87EF-739625ABFD55}"/>
              </a:ext>
            </a:extLst>
          </p:cNvPr>
          <p:cNvSpPr>
            <a:spLocks noGrp="1"/>
          </p:cNvSpPr>
          <p:nvPr>
            <p:ph idx="1"/>
          </p:nvPr>
        </p:nvSpPr>
        <p:spPr>
          <a:xfrm>
            <a:off x="268356" y="1162569"/>
            <a:ext cx="9114183" cy="4035287"/>
          </a:xfrm>
        </p:spPr>
        <p:txBody>
          <a:bodyPr>
            <a:normAutofit/>
          </a:bodyPr>
          <a:lstStyle/>
          <a:p>
            <a:pPr>
              <a:buFont typeface="+mj-lt"/>
              <a:buAutoNum type="arabicPeriod" startAt="6"/>
            </a:pPr>
            <a:r>
              <a:rPr lang="en-US" sz="2000" b="0" i="0" dirty="0">
                <a:solidFill>
                  <a:srgbClr val="63626F"/>
                </a:solidFill>
                <a:effectLst/>
                <a:latin typeface="Arial Black" panose="020B0A04020102020204" pitchFamily="34" charset="0"/>
              </a:rPr>
              <a:t>Reverse-lookup Pointer records (</a:t>
            </a:r>
            <a:r>
              <a:rPr lang="en-US" sz="2000" b="0" i="0" dirty="0">
                <a:solidFill>
                  <a:srgbClr val="00B0F0"/>
                </a:solidFill>
                <a:effectLst/>
                <a:latin typeface="Arial Black" panose="020B0A04020102020204" pitchFamily="34" charset="0"/>
              </a:rPr>
              <a:t>PTR Record</a:t>
            </a:r>
            <a:r>
              <a:rPr lang="en-US" sz="2000" b="0" i="0" dirty="0">
                <a:solidFill>
                  <a:srgbClr val="63626F"/>
                </a:solidFill>
                <a:effectLst/>
                <a:latin typeface="Arial Black" panose="020B0A04020102020204" pitchFamily="34" charset="0"/>
              </a:rPr>
              <a:t>)—allows a DNS resolver to provide an IP address and receive a hostname (reverse DNS lookup).</a:t>
            </a:r>
          </a:p>
          <a:p>
            <a:pPr algn="l" fontAlgn="base">
              <a:buFont typeface="+mj-lt"/>
              <a:buAutoNum type="arabicPeriod" startAt="6"/>
            </a:pPr>
            <a:r>
              <a:rPr lang="en-US" sz="2000" b="0" i="0" dirty="0">
                <a:solidFill>
                  <a:srgbClr val="63626F"/>
                </a:solidFill>
                <a:effectLst/>
                <a:latin typeface="Arial Black" panose="020B0A04020102020204" pitchFamily="34" charset="0"/>
              </a:rPr>
              <a:t>Certificate record (</a:t>
            </a:r>
            <a:r>
              <a:rPr lang="en-US" sz="2000" b="0" i="0" dirty="0">
                <a:solidFill>
                  <a:srgbClr val="00B0F0"/>
                </a:solidFill>
                <a:effectLst/>
                <a:latin typeface="Arial Black" panose="020B0A04020102020204" pitchFamily="34" charset="0"/>
              </a:rPr>
              <a:t>CERT Record</a:t>
            </a:r>
            <a:r>
              <a:rPr lang="en-US" sz="2000" b="0" i="0" dirty="0">
                <a:solidFill>
                  <a:srgbClr val="63626F"/>
                </a:solidFill>
                <a:effectLst/>
                <a:latin typeface="Arial Black" panose="020B0A04020102020204" pitchFamily="34" charset="0"/>
              </a:rPr>
              <a:t>)—stores encryption certificates—PKIX, SPKI, PGP, and so on.</a:t>
            </a:r>
          </a:p>
          <a:p>
            <a:pPr algn="l" fontAlgn="base">
              <a:buFont typeface="+mj-lt"/>
              <a:buAutoNum type="arabicPeriod" startAt="6"/>
            </a:pPr>
            <a:r>
              <a:rPr lang="en-US" sz="2000" b="0" i="0" dirty="0">
                <a:solidFill>
                  <a:srgbClr val="63626F"/>
                </a:solidFill>
                <a:effectLst/>
                <a:latin typeface="Arial Black" panose="020B0A04020102020204" pitchFamily="34" charset="0"/>
              </a:rPr>
              <a:t>Service Location (SRV Record)—Finding specific service: a service location record, like MX but for other communication protocols.</a:t>
            </a:r>
          </a:p>
          <a:p>
            <a:pPr marL="0" indent="0" algn="l" fontAlgn="base">
              <a:buNone/>
            </a:pPr>
            <a:r>
              <a:rPr lang="en-US" sz="2000" dirty="0">
                <a:solidFill>
                  <a:srgbClr val="63626F"/>
                </a:solidFill>
                <a:latin typeface="Arial Black" panose="020B0A04020102020204" pitchFamily="34" charset="0"/>
              </a:rPr>
              <a:t> Example of SRV:</a:t>
            </a:r>
          </a:p>
          <a:p>
            <a:pPr marL="0" indent="0" algn="l" fontAlgn="base">
              <a:buNone/>
            </a:pPr>
            <a:endParaRPr lang="en-US" sz="2000" b="0" i="0" dirty="0">
              <a:solidFill>
                <a:srgbClr val="63626F"/>
              </a:solidFill>
              <a:effectLst/>
              <a:latin typeface="Arial Black" panose="020B0A04020102020204" pitchFamily="34" charset="0"/>
            </a:endParaRPr>
          </a:p>
          <a:p>
            <a:pPr algn="l" fontAlgn="base">
              <a:buFont typeface="Arial" panose="020B0604020202020204" pitchFamily="34" charset="0"/>
              <a:buChar char="•"/>
            </a:pPr>
            <a:endParaRPr lang="en-US" b="0" i="0" dirty="0">
              <a:solidFill>
                <a:srgbClr val="63626F"/>
              </a:solidFill>
              <a:effectLst/>
              <a:latin typeface="inherit"/>
            </a:endParaRPr>
          </a:p>
          <a:p>
            <a:endParaRPr lang="en-US" b="0" i="0" dirty="0">
              <a:solidFill>
                <a:srgbClr val="63626F"/>
              </a:solidFill>
              <a:effectLst/>
              <a:latin typeface="inherit"/>
            </a:endParaRPr>
          </a:p>
        </p:txBody>
      </p:sp>
      <p:sp>
        <p:nvSpPr>
          <p:cNvPr id="5" name="TextBox 4">
            <a:extLst>
              <a:ext uri="{FF2B5EF4-FFF2-40B4-BE49-F238E27FC236}">
                <a16:creationId xmlns:a16="http://schemas.microsoft.com/office/drawing/2014/main" id="{3D0D2D80-44D6-4E92-A7B0-2ACCA2AEC1C2}"/>
              </a:ext>
            </a:extLst>
          </p:cNvPr>
          <p:cNvSpPr txBox="1"/>
          <p:nvPr/>
        </p:nvSpPr>
        <p:spPr>
          <a:xfrm>
            <a:off x="638175" y="6410325"/>
            <a:ext cx="6396495" cy="369332"/>
          </a:xfrm>
          <a:prstGeom prst="rect">
            <a:avLst/>
          </a:prstGeom>
          <a:noFill/>
        </p:spPr>
        <p:txBody>
          <a:bodyPr wrap="none" rtlCol="0">
            <a:spAutoFit/>
          </a:bodyPr>
          <a:lstStyle/>
          <a:p>
            <a:r>
              <a:rPr lang="en-MY" dirty="0"/>
              <a:t>https://ns1.com/resources/dns-types-records-servers-and-queries</a:t>
            </a:r>
          </a:p>
        </p:txBody>
      </p:sp>
      <p:sp>
        <p:nvSpPr>
          <p:cNvPr id="6" name="Title 1">
            <a:extLst>
              <a:ext uri="{FF2B5EF4-FFF2-40B4-BE49-F238E27FC236}">
                <a16:creationId xmlns:a16="http://schemas.microsoft.com/office/drawing/2014/main" id="{103EA0E9-79AD-4524-A32D-CDDACBDB0245}"/>
              </a:ext>
            </a:extLst>
          </p:cNvPr>
          <p:cNvSpPr>
            <a:spLocks noGrp="1"/>
          </p:cNvSpPr>
          <p:nvPr>
            <p:ph type="title"/>
          </p:nvPr>
        </p:nvSpPr>
        <p:spPr>
          <a:xfrm>
            <a:off x="133696" y="370003"/>
            <a:ext cx="8885584" cy="735496"/>
          </a:xfrm>
        </p:spPr>
        <p:txBody>
          <a:bodyPr>
            <a:normAutofit fontScale="90000"/>
          </a:bodyPr>
          <a:lstStyle/>
          <a:p>
            <a:r>
              <a:rPr lang="en-US" b="1" i="0" dirty="0">
                <a:solidFill>
                  <a:srgbClr val="2E2E40"/>
                </a:solidFill>
                <a:effectLst/>
                <a:latin typeface="Arial Black" panose="020B0A04020102020204" pitchFamily="34" charset="0"/>
              </a:rPr>
              <a:t>DNS Types: 10 Top DNS Record Types</a:t>
            </a:r>
            <a:endParaRPr lang="en-MY" dirty="0">
              <a:latin typeface="Arial Black" panose="020B0A04020102020204" pitchFamily="34" charset="0"/>
            </a:endParaRPr>
          </a:p>
        </p:txBody>
      </p:sp>
      <p:graphicFrame>
        <p:nvGraphicFramePr>
          <p:cNvPr id="2" name="Object 1">
            <a:extLst>
              <a:ext uri="{FF2B5EF4-FFF2-40B4-BE49-F238E27FC236}">
                <a16:creationId xmlns:a16="http://schemas.microsoft.com/office/drawing/2014/main" id="{BC0D1DBF-1028-49EC-A628-1376AE3CE4F4}"/>
              </a:ext>
            </a:extLst>
          </p:cNvPr>
          <p:cNvGraphicFramePr>
            <a:graphicFrameLocks noChangeAspect="1"/>
          </p:cNvGraphicFramePr>
          <p:nvPr>
            <p:extLst>
              <p:ext uri="{D42A27DB-BD31-4B8C-83A1-F6EECF244321}">
                <p14:modId xmlns:p14="http://schemas.microsoft.com/office/powerpoint/2010/main" val="215126080"/>
              </p:ext>
            </p:extLst>
          </p:nvPr>
        </p:nvGraphicFramePr>
        <p:xfrm>
          <a:off x="1126283" y="4366468"/>
          <a:ext cx="8801100" cy="1089025"/>
        </p:xfrm>
        <a:graphic>
          <a:graphicData uri="http://schemas.openxmlformats.org/presentationml/2006/ole">
            <mc:AlternateContent xmlns:mc="http://schemas.openxmlformats.org/markup-compatibility/2006">
              <mc:Choice xmlns:v="urn:schemas-microsoft-com:vml" Requires="v">
                <p:oleObj name="Bitmap Image" r:id="rId2" imgW="8801280" imgH="1089720" progId="Paint.Picture">
                  <p:embed/>
                </p:oleObj>
              </mc:Choice>
              <mc:Fallback>
                <p:oleObj name="Bitmap Image" r:id="rId2" imgW="8801280" imgH="1089720" progId="Paint.Picture">
                  <p:embed/>
                  <p:pic>
                    <p:nvPicPr>
                      <p:cNvPr id="0" name=""/>
                      <p:cNvPicPr/>
                      <p:nvPr/>
                    </p:nvPicPr>
                    <p:blipFill>
                      <a:blip r:embed="rId3"/>
                      <a:stretch>
                        <a:fillRect/>
                      </a:stretch>
                    </p:blipFill>
                    <p:spPr>
                      <a:xfrm>
                        <a:off x="1126283" y="4366468"/>
                        <a:ext cx="8801100" cy="1089025"/>
                      </a:xfrm>
                      <a:prstGeom prst="rect">
                        <a:avLst/>
                      </a:prstGeom>
                    </p:spPr>
                  </p:pic>
                </p:oleObj>
              </mc:Fallback>
            </mc:AlternateContent>
          </a:graphicData>
        </a:graphic>
      </p:graphicFrame>
      <p:sp>
        <p:nvSpPr>
          <p:cNvPr id="7" name="TextBox 6">
            <a:extLst>
              <a:ext uri="{FF2B5EF4-FFF2-40B4-BE49-F238E27FC236}">
                <a16:creationId xmlns:a16="http://schemas.microsoft.com/office/drawing/2014/main" id="{AE7A8482-8ABC-4244-9FAF-1929A844B74E}"/>
              </a:ext>
            </a:extLst>
          </p:cNvPr>
          <p:cNvSpPr txBox="1"/>
          <p:nvPr/>
        </p:nvSpPr>
        <p:spPr>
          <a:xfrm>
            <a:off x="3610947" y="5548188"/>
            <a:ext cx="3918857" cy="600164"/>
          </a:xfrm>
          <a:prstGeom prst="rect">
            <a:avLst/>
          </a:prstGeom>
          <a:solidFill>
            <a:schemeClr val="accent1">
              <a:lumMod val="20000"/>
              <a:lumOff val="80000"/>
            </a:schemeClr>
          </a:solidFill>
          <a:ln>
            <a:solidFill>
              <a:schemeClr val="tx1">
                <a:lumMod val="65000"/>
                <a:lumOff val="35000"/>
              </a:schemeClr>
            </a:solidFill>
          </a:ln>
        </p:spPr>
        <p:txBody>
          <a:bodyPr wrap="square" rtlCol="0">
            <a:spAutoFit/>
          </a:bodyPr>
          <a:lstStyle/>
          <a:p>
            <a:r>
              <a:rPr lang="en-MY" sz="1100" dirty="0">
                <a:latin typeface="Arial Black" panose="020B0A04020102020204" pitchFamily="34" charset="0"/>
              </a:rPr>
              <a:t>Associate a particular service (_ldap._tcp.domain.com with a particular device (s1.domain.com)</a:t>
            </a:r>
          </a:p>
        </p:txBody>
      </p:sp>
      <p:cxnSp>
        <p:nvCxnSpPr>
          <p:cNvPr id="9" name="Straight Connector 8">
            <a:extLst>
              <a:ext uri="{FF2B5EF4-FFF2-40B4-BE49-F238E27FC236}">
                <a16:creationId xmlns:a16="http://schemas.microsoft.com/office/drawing/2014/main" id="{B78AAF1D-56E0-4A9B-8D84-9A08FA837F4B}"/>
              </a:ext>
            </a:extLst>
          </p:cNvPr>
          <p:cNvCxnSpPr>
            <a:stCxn id="7" idx="1"/>
          </p:cNvCxnSpPr>
          <p:nvPr/>
        </p:nvCxnSpPr>
        <p:spPr>
          <a:xfrm flipH="1">
            <a:off x="2099388" y="5848270"/>
            <a:ext cx="1511559" cy="20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78ECC4D-2604-4478-ADA3-0D7503B2A97D}"/>
              </a:ext>
            </a:extLst>
          </p:cNvPr>
          <p:cNvCxnSpPr/>
          <p:nvPr/>
        </p:nvCxnSpPr>
        <p:spPr>
          <a:xfrm flipH="1">
            <a:off x="7529804" y="5893637"/>
            <a:ext cx="1511559" cy="20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1F637E26-D77B-4078-A4D3-E53D5FA81A79}"/>
              </a:ext>
            </a:extLst>
          </p:cNvPr>
          <p:cNvCxnSpPr/>
          <p:nvPr/>
        </p:nvCxnSpPr>
        <p:spPr>
          <a:xfrm flipV="1">
            <a:off x="2099388" y="5197856"/>
            <a:ext cx="0" cy="6504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9828E356-3A3A-4798-B0CB-A7433300B587}"/>
              </a:ext>
            </a:extLst>
          </p:cNvPr>
          <p:cNvCxnSpPr/>
          <p:nvPr/>
        </p:nvCxnSpPr>
        <p:spPr>
          <a:xfrm flipV="1">
            <a:off x="9041363" y="5244093"/>
            <a:ext cx="0" cy="6504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39752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42D430-B5E5-40D1-87EF-739625ABFD55}"/>
              </a:ext>
            </a:extLst>
          </p:cNvPr>
          <p:cNvSpPr>
            <a:spLocks noGrp="1"/>
          </p:cNvSpPr>
          <p:nvPr>
            <p:ph idx="1"/>
          </p:nvPr>
        </p:nvSpPr>
        <p:spPr>
          <a:xfrm>
            <a:off x="327991" y="1350145"/>
            <a:ext cx="9509183" cy="2080453"/>
          </a:xfrm>
        </p:spPr>
        <p:txBody>
          <a:bodyPr>
            <a:normAutofit/>
          </a:bodyPr>
          <a:lstStyle/>
          <a:p>
            <a:pPr>
              <a:buFont typeface="+mj-lt"/>
              <a:buAutoNum type="arabicPeriod" startAt="9"/>
            </a:pPr>
            <a:r>
              <a:rPr lang="en-US" sz="1600" dirty="0">
                <a:solidFill>
                  <a:schemeClr val="tx1">
                    <a:lumMod val="50000"/>
                    <a:lumOff val="50000"/>
                  </a:schemeClr>
                </a:solidFill>
                <a:latin typeface="Arial Black" panose="020B0A04020102020204" pitchFamily="34" charset="0"/>
              </a:rPr>
              <a:t>Text Record (TXT Record)—typically carries machine-readable data such as opportunistic encryption, sender policy framework, DKIM, DMARC, etc.</a:t>
            </a:r>
          </a:p>
          <a:p>
            <a:pPr>
              <a:buFont typeface="+mj-lt"/>
              <a:buAutoNum type="arabicPeriod" startAt="9"/>
            </a:pPr>
            <a:r>
              <a:rPr lang="en-US" sz="1600" dirty="0">
                <a:solidFill>
                  <a:schemeClr val="tx1">
                    <a:lumMod val="50000"/>
                    <a:lumOff val="50000"/>
                  </a:schemeClr>
                </a:solidFill>
                <a:latin typeface="Arial Black" panose="020B0A04020102020204" pitchFamily="34" charset="0"/>
              </a:rPr>
              <a:t>Start of Authority (SOA Record)—this record appears at the beginning of a DNS zone file, and indicates the Authoritative Name Server for the current DNS zone, contact details for the domain administrator, domain serial number, and information on how frequently DNS information for this zone should be refreshed.</a:t>
            </a:r>
            <a:endParaRPr lang="en-MY" sz="1600" dirty="0">
              <a:solidFill>
                <a:schemeClr val="tx1">
                  <a:lumMod val="50000"/>
                  <a:lumOff val="50000"/>
                </a:schemeClr>
              </a:solidFill>
              <a:latin typeface="Arial Black" panose="020B0A04020102020204" pitchFamily="34" charset="0"/>
            </a:endParaRPr>
          </a:p>
          <a:p>
            <a:endParaRPr lang="en-MY" sz="1600" dirty="0">
              <a:solidFill>
                <a:schemeClr val="tx1">
                  <a:lumMod val="50000"/>
                  <a:lumOff val="50000"/>
                </a:schemeClr>
              </a:solidFill>
              <a:latin typeface="Arial Black" panose="020B0A04020102020204" pitchFamily="34" charset="0"/>
            </a:endParaRPr>
          </a:p>
        </p:txBody>
      </p:sp>
      <p:sp>
        <p:nvSpPr>
          <p:cNvPr id="5" name="TextBox 4">
            <a:extLst>
              <a:ext uri="{FF2B5EF4-FFF2-40B4-BE49-F238E27FC236}">
                <a16:creationId xmlns:a16="http://schemas.microsoft.com/office/drawing/2014/main" id="{3D0D2D80-44D6-4E92-A7B0-2ACCA2AEC1C2}"/>
              </a:ext>
            </a:extLst>
          </p:cNvPr>
          <p:cNvSpPr txBox="1"/>
          <p:nvPr/>
        </p:nvSpPr>
        <p:spPr>
          <a:xfrm>
            <a:off x="638175" y="6410325"/>
            <a:ext cx="6396495" cy="369332"/>
          </a:xfrm>
          <a:prstGeom prst="rect">
            <a:avLst/>
          </a:prstGeom>
          <a:noFill/>
        </p:spPr>
        <p:txBody>
          <a:bodyPr wrap="none" rtlCol="0">
            <a:spAutoFit/>
          </a:bodyPr>
          <a:lstStyle/>
          <a:p>
            <a:r>
              <a:rPr lang="en-MY" dirty="0"/>
              <a:t>https://ns1.com/resources/dns-types-records-servers-and-queries</a:t>
            </a:r>
          </a:p>
        </p:txBody>
      </p:sp>
      <p:sp>
        <p:nvSpPr>
          <p:cNvPr id="6" name="Title 1">
            <a:extLst>
              <a:ext uri="{FF2B5EF4-FFF2-40B4-BE49-F238E27FC236}">
                <a16:creationId xmlns:a16="http://schemas.microsoft.com/office/drawing/2014/main" id="{E1B4D2DC-FD4F-491C-B4E9-76EBF5C1AADE}"/>
              </a:ext>
            </a:extLst>
          </p:cNvPr>
          <p:cNvSpPr>
            <a:spLocks noGrp="1"/>
          </p:cNvSpPr>
          <p:nvPr>
            <p:ph type="title"/>
          </p:nvPr>
        </p:nvSpPr>
        <p:spPr>
          <a:xfrm>
            <a:off x="327991" y="266780"/>
            <a:ext cx="8885584" cy="735496"/>
          </a:xfrm>
        </p:spPr>
        <p:txBody>
          <a:bodyPr>
            <a:normAutofit fontScale="90000"/>
          </a:bodyPr>
          <a:lstStyle/>
          <a:p>
            <a:r>
              <a:rPr lang="en-US" b="1" i="0" dirty="0">
                <a:solidFill>
                  <a:srgbClr val="2E2E40"/>
                </a:solidFill>
                <a:effectLst/>
                <a:latin typeface="Arial Black" panose="020B0A04020102020204" pitchFamily="34" charset="0"/>
              </a:rPr>
              <a:t>DNS Types: 10 Top DNS Record Types</a:t>
            </a:r>
            <a:endParaRPr lang="en-MY" dirty="0">
              <a:latin typeface="Arial Black" panose="020B0A04020102020204" pitchFamily="34" charset="0"/>
            </a:endParaRPr>
          </a:p>
        </p:txBody>
      </p:sp>
      <p:sp>
        <p:nvSpPr>
          <p:cNvPr id="4" name="TextBox 3">
            <a:extLst>
              <a:ext uri="{FF2B5EF4-FFF2-40B4-BE49-F238E27FC236}">
                <a16:creationId xmlns:a16="http://schemas.microsoft.com/office/drawing/2014/main" id="{FA847123-5443-4CF3-A059-09DC36E9B208}"/>
              </a:ext>
            </a:extLst>
          </p:cNvPr>
          <p:cNvSpPr txBox="1"/>
          <p:nvPr/>
        </p:nvSpPr>
        <p:spPr>
          <a:xfrm>
            <a:off x="327991" y="3756991"/>
            <a:ext cx="9392479" cy="2000548"/>
          </a:xfrm>
          <a:prstGeom prst="rect">
            <a:avLst/>
          </a:prstGeom>
          <a:noFill/>
          <a:ln>
            <a:solidFill>
              <a:schemeClr val="accent1">
                <a:shade val="50000"/>
              </a:schemeClr>
            </a:solidFill>
          </a:ln>
        </p:spPr>
        <p:txBody>
          <a:bodyPr wrap="square" rtlCol="0">
            <a:spAutoFit/>
          </a:bodyPr>
          <a:lstStyle/>
          <a:p>
            <a:pPr marL="285750" indent="-285750">
              <a:buFont typeface="Arial" panose="020B0604020202020204" pitchFamily="34" charset="0"/>
              <a:buChar char="•"/>
            </a:pPr>
            <a:r>
              <a:rPr lang="en-MY" b="0" i="0" dirty="0">
                <a:solidFill>
                  <a:srgbClr val="202124"/>
                </a:solidFill>
                <a:effectLst/>
                <a:latin typeface="arial" panose="020B0604020202020204" pitchFamily="34" charset="0"/>
              </a:rPr>
              <a:t>Sender </a:t>
            </a:r>
            <a:r>
              <a:rPr lang="en-MY" b="1" i="0" dirty="0">
                <a:solidFill>
                  <a:srgbClr val="202124"/>
                </a:solidFill>
                <a:effectLst/>
                <a:latin typeface="arial" panose="020B0604020202020204" pitchFamily="34" charset="0"/>
              </a:rPr>
              <a:t>Policy Framework</a:t>
            </a:r>
            <a:r>
              <a:rPr lang="en-MY" b="0" i="0" dirty="0">
                <a:solidFill>
                  <a:srgbClr val="202124"/>
                </a:solidFill>
                <a:effectLst/>
                <a:latin typeface="arial" panose="020B0604020202020204" pitchFamily="34" charset="0"/>
              </a:rPr>
              <a:t> (</a:t>
            </a:r>
            <a:r>
              <a:rPr lang="en-US" b="1" i="0" dirty="0">
                <a:solidFill>
                  <a:srgbClr val="202124"/>
                </a:solidFill>
                <a:effectLst/>
                <a:latin typeface="arial" panose="020B0604020202020204" pitchFamily="34" charset="0"/>
              </a:rPr>
              <a:t>SPF)</a:t>
            </a:r>
            <a:r>
              <a:rPr lang="en-US" b="1" i="0" dirty="0">
                <a:solidFill>
                  <a:srgbClr val="202124"/>
                </a:solidFill>
                <a:effectLst/>
                <a:latin typeface="arial" panose="020B0604020202020204" pitchFamily="34" charset="0"/>
                <a:sym typeface="Wingdings" panose="05000000000000000000" pitchFamily="2" charset="2"/>
              </a:rPr>
              <a:t></a:t>
            </a:r>
            <a:r>
              <a:rPr lang="en-US" b="0" i="0" dirty="0">
                <a:solidFill>
                  <a:srgbClr val="202124"/>
                </a:solidFill>
                <a:effectLst/>
                <a:latin typeface="arial" panose="020B0604020202020204" pitchFamily="34" charset="0"/>
              </a:rPr>
              <a:t> </a:t>
            </a:r>
            <a:r>
              <a:rPr lang="en-US" sz="1600" b="0" i="0" dirty="0">
                <a:solidFill>
                  <a:srgbClr val="202124"/>
                </a:solidFill>
                <a:effectLst/>
                <a:latin typeface="arial" panose="020B0604020202020204" pitchFamily="34" charset="0"/>
              </a:rPr>
              <a:t>allows email senders to define which IP addresses</a:t>
            </a:r>
          </a:p>
          <a:p>
            <a:r>
              <a:rPr lang="en-US" sz="1600" b="0" i="0" dirty="0">
                <a:solidFill>
                  <a:srgbClr val="202124"/>
                </a:solidFill>
                <a:effectLst/>
                <a:latin typeface="arial" panose="020B0604020202020204" pitchFamily="34" charset="0"/>
              </a:rPr>
              <a:t> are allowed to send mail for a particular domain. </a:t>
            </a:r>
          </a:p>
          <a:p>
            <a:pPr marL="285750" indent="-285750">
              <a:buFont typeface="Arial" panose="020B0604020202020204" pitchFamily="34" charset="0"/>
              <a:buChar char="•"/>
            </a:pPr>
            <a:r>
              <a:rPr lang="en-MY" b="1" i="0" dirty="0">
                <a:solidFill>
                  <a:srgbClr val="202124"/>
                </a:solidFill>
                <a:effectLst/>
                <a:latin typeface="arial" panose="020B0604020202020204" pitchFamily="34" charset="0"/>
              </a:rPr>
              <a:t>Domain Keys</a:t>
            </a:r>
            <a:r>
              <a:rPr lang="en-MY" b="0" i="0" dirty="0">
                <a:solidFill>
                  <a:srgbClr val="202124"/>
                </a:solidFill>
                <a:effectLst/>
                <a:latin typeface="arial" panose="020B0604020202020204" pitchFamily="34" charset="0"/>
              </a:rPr>
              <a:t> Identified Mail (</a:t>
            </a:r>
            <a:r>
              <a:rPr lang="en-US" b="1" i="0" dirty="0">
                <a:solidFill>
                  <a:srgbClr val="202124"/>
                </a:solidFill>
                <a:effectLst/>
                <a:latin typeface="arial" panose="020B0604020202020204" pitchFamily="34" charset="0"/>
              </a:rPr>
              <a:t>DKIM</a:t>
            </a:r>
            <a:r>
              <a:rPr lang="en-US" b="0" i="0" dirty="0">
                <a:solidFill>
                  <a:srgbClr val="202124"/>
                </a:solidFill>
                <a:effectLst/>
                <a:latin typeface="arial" panose="020B0604020202020204" pitchFamily="34" charset="0"/>
              </a:rPr>
              <a:t> )</a:t>
            </a:r>
            <a:r>
              <a:rPr lang="en-US" dirty="0">
                <a:solidFill>
                  <a:srgbClr val="202124"/>
                </a:solidFill>
                <a:latin typeface="arial" panose="020B0604020202020204" pitchFamily="34" charset="0"/>
                <a:sym typeface="Wingdings" panose="05000000000000000000" pitchFamily="2" charset="2"/>
              </a:rPr>
              <a:t> </a:t>
            </a:r>
            <a:r>
              <a:rPr lang="en-US" sz="1600" b="0" i="0" dirty="0">
                <a:solidFill>
                  <a:srgbClr val="202124"/>
                </a:solidFill>
                <a:effectLst/>
                <a:latin typeface="arial" panose="020B0604020202020204" pitchFamily="34" charset="0"/>
              </a:rPr>
              <a:t>provides an encryption key and digital signature </a:t>
            </a:r>
          </a:p>
          <a:p>
            <a:r>
              <a:rPr lang="en-US" sz="1600" b="0" i="0" dirty="0">
                <a:solidFill>
                  <a:srgbClr val="202124"/>
                </a:solidFill>
                <a:effectLst/>
                <a:latin typeface="arial" panose="020B0604020202020204" pitchFamily="34" charset="0"/>
              </a:rPr>
              <a:t>that verifies that an email message was not forged or altered</a:t>
            </a:r>
            <a:r>
              <a:rPr lang="en-US" b="0" i="0" dirty="0">
                <a:solidFill>
                  <a:srgbClr val="202124"/>
                </a:solidFill>
                <a:effectLst/>
                <a:latin typeface="arial" panose="020B0604020202020204" pitchFamily="34" charset="0"/>
              </a:rPr>
              <a:t>.</a:t>
            </a:r>
            <a:endParaRPr lang="en-US" b="1" i="0" dirty="0">
              <a:solidFill>
                <a:srgbClr val="202124"/>
              </a:solidFill>
              <a:effectLst/>
              <a:latin typeface="arial" panose="020B0604020202020204" pitchFamily="34" charset="0"/>
            </a:endParaRPr>
          </a:p>
          <a:p>
            <a:pPr marL="285750" indent="-285750">
              <a:buFont typeface="Arial" panose="020B0604020202020204" pitchFamily="34" charset="0"/>
              <a:buChar char="•"/>
            </a:pPr>
            <a:r>
              <a:rPr lang="en-US" b="0" i="0" dirty="0">
                <a:solidFill>
                  <a:srgbClr val="202124"/>
                </a:solidFill>
                <a:effectLst/>
                <a:latin typeface="arial" panose="020B0604020202020204" pitchFamily="34" charset="0"/>
              </a:rPr>
              <a:t>Domain-Based Message Authentication Reporting and Conformance (</a:t>
            </a:r>
            <a:r>
              <a:rPr lang="en-US" b="1" i="0" dirty="0">
                <a:solidFill>
                  <a:srgbClr val="202124"/>
                </a:solidFill>
                <a:effectLst/>
                <a:latin typeface="arial" panose="020B0604020202020204" pitchFamily="34" charset="0"/>
              </a:rPr>
              <a:t>DMARC</a:t>
            </a:r>
            <a:r>
              <a:rPr lang="en-US" b="0" i="0" dirty="0">
                <a:solidFill>
                  <a:srgbClr val="202124"/>
                </a:solidFill>
                <a:effectLst/>
                <a:latin typeface="arial" panose="020B0604020202020204" pitchFamily="34" charset="0"/>
              </a:rPr>
              <a:t>,)</a:t>
            </a:r>
          </a:p>
          <a:p>
            <a:r>
              <a:rPr lang="en-US" b="0" i="0" dirty="0">
                <a:solidFill>
                  <a:srgbClr val="202124"/>
                </a:solidFill>
                <a:effectLst/>
                <a:latin typeface="arial" panose="020B0604020202020204" pitchFamily="34" charset="0"/>
              </a:rPr>
              <a:t> is an added authentication method that uses both SPF and </a:t>
            </a:r>
            <a:r>
              <a:rPr lang="en-US" b="1" i="0" dirty="0">
                <a:solidFill>
                  <a:srgbClr val="202124"/>
                </a:solidFill>
                <a:effectLst/>
                <a:latin typeface="arial" panose="020B0604020202020204" pitchFamily="34" charset="0"/>
              </a:rPr>
              <a:t>DKIM</a:t>
            </a:r>
            <a:r>
              <a:rPr lang="en-US" b="0" i="0" dirty="0">
                <a:solidFill>
                  <a:srgbClr val="202124"/>
                </a:solidFill>
                <a:effectLst/>
                <a:latin typeface="arial" panose="020B0604020202020204" pitchFamily="34" charset="0"/>
              </a:rPr>
              <a:t> to verify whether or not </a:t>
            </a:r>
          </a:p>
          <a:p>
            <a:r>
              <a:rPr lang="en-US" b="0" i="0" dirty="0">
                <a:solidFill>
                  <a:srgbClr val="202124"/>
                </a:solidFill>
                <a:effectLst/>
                <a:latin typeface="arial" panose="020B0604020202020204" pitchFamily="34" charset="0"/>
              </a:rPr>
              <a:t>an email was actually sent by the owner of the “Friendly-From” domain that the user sees.</a:t>
            </a:r>
            <a:endParaRPr lang="en-MY" dirty="0"/>
          </a:p>
        </p:txBody>
      </p:sp>
    </p:spTree>
    <p:extLst>
      <p:ext uri="{BB962C8B-B14F-4D97-AF65-F5344CB8AC3E}">
        <p14:creationId xmlns:p14="http://schemas.microsoft.com/office/powerpoint/2010/main" val="39107174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68C31-EB7F-4124-9A3E-FDD3EBA6A945}"/>
              </a:ext>
            </a:extLst>
          </p:cNvPr>
          <p:cNvSpPr>
            <a:spLocks noGrp="1"/>
          </p:cNvSpPr>
          <p:nvPr>
            <p:ph type="title"/>
          </p:nvPr>
        </p:nvSpPr>
        <p:spPr/>
        <p:txBody>
          <a:bodyPr/>
          <a:lstStyle/>
          <a:p>
            <a:r>
              <a:rPr lang="en-MY" dirty="0">
                <a:solidFill>
                  <a:schemeClr val="tx1"/>
                </a:solidFill>
                <a:latin typeface="Arial Black" panose="020B0A04020102020204" pitchFamily="34" charset="0"/>
              </a:rPr>
              <a:t>References</a:t>
            </a:r>
          </a:p>
        </p:txBody>
      </p:sp>
      <p:sp>
        <p:nvSpPr>
          <p:cNvPr id="3" name="Content Placeholder 2">
            <a:extLst>
              <a:ext uri="{FF2B5EF4-FFF2-40B4-BE49-F238E27FC236}">
                <a16:creationId xmlns:a16="http://schemas.microsoft.com/office/drawing/2014/main" id="{B457D2E6-89E2-4C64-93A2-1361E8167E78}"/>
              </a:ext>
            </a:extLst>
          </p:cNvPr>
          <p:cNvSpPr>
            <a:spLocks noGrp="1"/>
          </p:cNvSpPr>
          <p:nvPr>
            <p:ph idx="1"/>
          </p:nvPr>
        </p:nvSpPr>
        <p:spPr>
          <a:xfrm>
            <a:off x="788170" y="1828080"/>
            <a:ext cx="8596668" cy="3880773"/>
          </a:xfrm>
        </p:spPr>
        <p:txBody>
          <a:bodyPr/>
          <a:lstStyle/>
          <a:p>
            <a:r>
              <a:rPr lang="en-MY" dirty="0">
                <a:latin typeface="Arial Black" panose="020B0A04020102020204" pitchFamily="34" charset="0"/>
                <a:hlinkClick r:id="rId2"/>
              </a:rPr>
              <a:t>https://www.slideserve.com/zavad/module-2-2-domain-name-system-powerpoint-ppt-presentation</a:t>
            </a:r>
            <a:endParaRPr lang="en-MY" dirty="0">
              <a:latin typeface="Arial Black" panose="020B0A04020102020204" pitchFamily="34" charset="0"/>
            </a:endParaRPr>
          </a:p>
          <a:p>
            <a:r>
              <a:rPr lang="en-MY" dirty="0">
                <a:latin typeface="Arial Black" panose="020B0A04020102020204" pitchFamily="34" charset="0"/>
                <a:hlinkClick r:id="rId3"/>
              </a:rPr>
              <a:t>https://computers.tutsplus.com/tutorials/how-to-change-your-dns-for-safer-faster-browsing--mac-61232</a:t>
            </a:r>
            <a:endParaRPr lang="en-MY" dirty="0">
              <a:latin typeface="Arial Black" panose="020B0A04020102020204" pitchFamily="34" charset="0"/>
            </a:endParaRPr>
          </a:p>
          <a:p>
            <a:endParaRPr lang="en-MY" dirty="0">
              <a:latin typeface="Arial Black" panose="020B0A04020102020204" pitchFamily="34" charset="0"/>
            </a:endParaRPr>
          </a:p>
          <a:p>
            <a:endParaRPr lang="en-MY" dirty="0">
              <a:latin typeface="Arial Black" panose="020B0A04020102020204" pitchFamily="34" charset="0"/>
            </a:endParaRPr>
          </a:p>
        </p:txBody>
      </p:sp>
    </p:spTree>
    <p:extLst>
      <p:ext uri="{BB962C8B-B14F-4D97-AF65-F5344CB8AC3E}">
        <p14:creationId xmlns:p14="http://schemas.microsoft.com/office/powerpoint/2010/main" val="27529878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BA626-8A6D-4D7C-BB0C-D554C49E7BEB}"/>
              </a:ext>
            </a:extLst>
          </p:cNvPr>
          <p:cNvSpPr>
            <a:spLocks noGrp="1"/>
          </p:cNvSpPr>
          <p:nvPr>
            <p:ph type="title"/>
          </p:nvPr>
        </p:nvSpPr>
        <p:spPr>
          <a:xfrm>
            <a:off x="963661" y="2768600"/>
            <a:ext cx="8596668" cy="1320800"/>
          </a:xfrm>
        </p:spPr>
        <p:txBody>
          <a:bodyPr/>
          <a:lstStyle/>
          <a:p>
            <a:pPr algn="ctr"/>
            <a:r>
              <a:rPr lang="en-MY" dirty="0">
                <a:solidFill>
                  <a:schemeClr val="tx1"/>
                </a:solidFill>
                <a:latin typeface="Arial Black" panose="020B0A04020102020204" pitchFamily="34" charset="0"/>
              </a:rPr>
              <a:t>The End</a:t>
            </a:r>
          </a:p>
        </p:txBody>
      </p:sp>
    </p:spTree>
    <p:extLst>
      <p:ext uri="{BB962C8B-B14F-4D97-AF65-F5344CB8AC3E}">
        <p14:creationId xmlns:p14="http://schemas.microsoft.com/office/powerpoint/2010/main" val="30197054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D2393-6F52-46DA-A4CF-0CBBC9F6EFF3}"/>
              </a:ext>
            </a:extLst>
          </p:cNvPr>
          <p:cNvSpPr>
            <a:spLocks noGrp="1"/>
          </p:cNvSpPr>
          <p:nvPr>
            <p:ph type="title"/>
          </p:nvPr>
        </p:nvSpPr>
        <p:spPr/>
        <p:txBody>
          <a:bodyPr/>
          <a:lstStyle/>
          <a:p>
            <a:r>
              <a:rPr lang="en-US" b="0" i="0" dirty="0">
                <a:solidFill>
                  <a:srgbClr val="2E2E40"/>
                </a:solidFill>
                <a:effectLst/>
                <a:latin typeface="Arial Black" panose="020B0A04020102020204" pitchFamily="34" charset="0"/>
              </a:rPr>
              <a:t>DNS concepts:</a:t>
            </a:r>
            <a:br>
              <a:rPr lang="en-US" b="0" i="0" dirty="0">
                <a:solidFill>
                  <a:srgbClr val="2E2E40"/>
                </a:solidFill>
                <a:effectLst/>
                <a:latin typeface="Arial Black" panose="020B0A04020102020204" pitchFamily="34" charset="0"/>
              </a:rPr>
            </a:br>
            <a:endParaRPr lang="en-MY" dirty="0"/>
          </a:p>
        </p:txBody>
      </p:sp>
      <p:sp>
        <p:nvSpPr>
          <p:cNvPr id="3" name="Content Placeholder 2">
            <a:extLst>
              <a:ext uri="{FF2B5EF4-FFF2-40B4-BE49-F238E27FC236}">
                <a16:creationId xmlns:a16="http://schemas.microsoft.com/office/drawing/2014/main" id="{1EEFBAAC-52F4-4338-B9E0-38FB0080CF57}"/>
              </a:ext>
            </a:extLst>
          </p:cNvPr>
          <p:cNvSpPr>
            <a:spLocks noGrp="1"/>
          </p:cNvSpPr>
          <p:nvPr>
            <p:ph idx="1"/>
          </p:nvPr>
        </p:nvSpPr>
        <p:spPr>
          <a:xfrm>
            <a:off x="838200" y="1771094"/>
            <a:ext cx="9478818" cy="4351338"/>
          </a:xfrm>
        </p:spPr>
        <p:txBody>
          <a:bodyPr/>
          <a:lstStyle/>
          <a:p>
            <a:pPr marL="0" indent="0" algn="l" fontAlgn="base">
              <a:buNone/>
            </a:pPr>
            <a:endParaRPr lang="en-US" b="0" i="0" dirty="0">
              <a:solidFill>
                <a:srgbClr val="2E2E40"/>
              </a:solidFill>
              <a:effectLst/>
              <a:latin typeface="Arial Black" panose="020B0A04020102020204" pitchFamily="34" charset="0"/>
            </a:endParaRPr>
          </a:p>
          <a:p>
            <a:pPr algn="l" fontAlgn="base">
              <a:buFont typeface="+mj-lt"/>
              <a:buAutoNum type="arabicPeriod"/>
            </a:pPr>
            <a:r>
              <a:rPr lang="en-US" b="1" i="0" dirty="0">
                <a:solidFill>
                  <a:srgbClr val="63626F"/>
                </a:solidFill>
                <a:effectLst/>
                <a:latin typeface="Arial Black" panose="020B0A04020102020204" pitchFamily="34" charset="0"/>
              </a:rPr>
              <a:t>3 types of DNS servers—</a:t>
            </a:r>
            <a:r>
              <a:rPr lang="en-US" b="0" i="0" dirty="0">
                <a:solidFill>
                  <a:srgbClr val="63626F"/>
                </a:solidFill>
                <a:effectLst/>
                <a:latin typeface="Arial Black" panose="020B0A04020102020204" pitchFamily="34" charset="0"/>
              </a:rPr>
              <a:t>DNS Resolver, DNS Root Server, and Authoritative Name Server</a:t>
            </a:r>
          </a:p>
          <a:p>
            <a:pPr fontAlgn="base">
              <a:buFont typeface="+mj-lt"/>
              <a:buAutoNum type="arabicPeriod"/>
            </a:pPr>
            <a:r>
              <a:rPr lang="en-US" b="1" i="0" dirty="0">
                <a:solidFill>
                  <a:srgbClr val="63626F"/>
                </a:solidFill>
                <a:effectLst/>
                <a:latin typeface="Arial Black" panose="020B0A04020102020204" pitchFamily="34" charset="0"/>
              </a:rPr>
              <a:t>3 types of DNS queries—</a:t>
            </a:r>
            <a:r>
              <a:rPr lang="en-US" b="0" i="0" dirty="0">
                <a:solidFill>
                  <a:srgbClr val="63626F"/>
                </a:solidFill>
                <a:effectLst/>
                <a:latin typeface="Arial Black" panose="020B0A04020102020204" pitchFamily="34" charset="0"/>
              </a:rPr>
              <a:t>recursive, iterative, and non-recursive</a:t>
            </a:r>
          </a:p>
          <a:p>
            <a:pPr algn="l" fontAlgn="base">
              <a:buFont typeface="+mj-lt"/>
              <a:buAutoNum type="arabicPeriod"/>
            </a:pPr>
            <a:r>
              <a:rPr lang="en-US" b="1" i="0" dirty="0">
                <a:solidFill>
                  <a:srgbClr val="63626F"/>
                </a:solidFill>
                <a:effectLst/>
                <a:latin typeface="Arial Black" panose="020B0A04020102020204" pitchFamily="34" charset="0"/>
              </a:rPr>
              <a:t>10 types of common DNS records—</a:t>
            </a:r>
            <a:r>
              <a:rPr lang="en-US" b="0" i="0" dirty="0">
                <a:solidFill>
                  <a:srgbClr val="63626F"/>
                </a:solidFill>
                <a:effectLst/>
                <a:latin typeface="Arial Black" panose="020B0A04020102020204" pitchFamily="34" charset="0"/>
              </a:rPr>
              <a:t>including A (host address), AAAA (pronouns as Quad A is IPv6 host address), CNAME </a:t>
            </a:r>
            <a:r>
              <a:rPr lang="en-US" b="0" i="0" dirty="0">
                <a:solidFill>
                  <a:srgbClr val="202124"/>
                </a:solidFill>
                <a:effectLst/>
                <a:latin typeface="Arial Black" panose="020B0A04020102020204" pitchFamily="34" charset="0"/>
              </a:rPr>
              <a:t>(Canonical name for an alias)</a:t>
            </a:r>
            <a:r>
              <a:rPr lang="en-US" b="0" i="0" dirty="0">
                <a:solidFill>
                  <a:srgbClr val="63626F"/>
                </a:solidFill>
                <a:effectLst/>
                <a:latin typeface="Arial Black" panose="020B0A04020102020204" pitchFamily="34" charset="0"/>
              </a:rPr>
              <a:t>, MX</a:t>
            </a:r>
            <a:r>
              <a:rPr lang="en-MY" b="0" i="0" dirty="0">
                <a:solidFill>
                  <a:srgbClr val="202124"/>
                </a:solidFill>
                <a:effectLst/>
                <a:latin typeface="Arial Black" panose="020B0A04020102020204" pitchFamily="34" charset="0"/>
              </a:rPr>
              <a:t>  (Mail </a:t>
            </a:r>
            <a:r>
              <a:rPr lang="en-MY" b="0" i="0" dirty="0" err="1">
                <a:solidFill>
                  <a:srgbClr val="202124"/>
                </a:solidFill>
                <a:effectLst/>
                <a:latin typeface="Arial Black" panose="020B0A04020102020204" pitchFamily="34" charset="0"/>
              </a:rPr>
              <a:t>eXchange</a:t>
            </a:r>
            <a:r>
              <a:rPr lang="en-MY" b="0" i="0" dirty="0">
                <a:solidFill>
                  <a:srgbClr val="202124"/>
                </a:solidFill>
                <a:effectLst/>
                <a:latin typeface="Arial Black" panose="020B0A04020102020204" pitchFamily="34" charset="0"/>
              </a:rPr>
              <a:t>),</a:t>
            </a:r>
            <a:r>
              <a:rPr lang="en-US" b="0" i="0" dirty="0">
                <a:solidFill>
                  <a:srgbClr val="63626F"/>
                </a:solidFill>
                <a:effectLst/>
                <a:latin typeface="Arial Black" panose="020B0A04020102020204" pitchFamily="34" charset="0"/>
              </a:rPr>
              <a:t> and NS</a:t>
            </a:r>
            <a:r>
              <a:rPr lang="en-MY" b="0" i="0" dirty="0">
                <a:solidFill>
                  <a:srgbClr val="202124"/>
                </a:solidFill>
                <a:effectLst/>
                <a:latin typeface="Arial Black" panose="020B0A04020102020204" pitchFamily="34" charset="0"/>
              </a:rPr>
              <a:t> (Name Server)</a:t>
            </a:r>
            <a:endParaRPr lang="en-US" b="0" i="0" dirty="0">
              <a:solidFill>
                <a:srgbClr val="63626F"/>
              </a:solidFill>
              <a:effectLst/>
              <a:latin typeface="Arial Black" panose="020B0A04020102020204" pitchFamily="34" charset="0"/>
            </a:endParaRPr>
          </a:p>
          <a:p>
            <a:endParaRPr lang="en-MY" dirty="0">
              <a:latin typeface="Arial Black" panose="020B0A04020102020204" pitchFamily="34" charset="0"/>
            </a:endParaRPr>
          </a:p>
        </p:txBody>
      </p:sp>
      <p:sp>
        <p:nvSpPr>
          <p:cNvPr id="4" name="TextBox 3">
            <a:extLst>
              <a:ext uri="{FF2B5EF4-FFF2-40B4-BE49-F238E27FC236}">
                <a16:creationId xmlns:a16="http://schemas.microsoft.com/office/drawing/2014/main" id="{1B7645DF-96A0-4660-A31C-F59ACDE4E22D}"/>
              </a:ext>
            </a:extLst>
          </p:cNvPr>
          <p:cNvSpPr txBox="1"/>
          <p:nvPr/>
        </p:nvSpPr>
        <p:spPr>
          <a:xfrm>
            <a:off x="523875" y="5753100"/>
            <a:ext cx="6396495" cy="369332"/>
          </a:xfrm>
          <a:prstGeom prst="rect">
            <a:avLst/>
          </a:prstGeom>
          <a:noFill/>
        </p:spPr>
        <p:txBody>
          <a:bodyPr wrap="none" rtlCol="0">
            <a:spAutoFit/>
          </a:bodyPr>
          <a:lstStyle/>
          <a:p>
            <a:r>
              <a:rPr lang="en-MY" dirty="0"/>
              <a:t>https://ns1.com/resources/dns-types-records-servers-and-queries</a:t>
            </a:r>
          </a:p>
        </p:txBody>
      </p:sp>
    </p:spTree>
    <p:extLst>
      <p:ext uri="{BB962C8B-B14F-4D97-AF65-F5344CB8AC3E}">
        <p14:creationId xmlns:p14="http://schemas.microsoft.com/office/powerpoint/2010/main" val="17408319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4E771F-D7E4-44A6-A011-F17B2238DEB6}"/>
              </a:ext>
            </a:extLst>
          </p:cNvPr>
          <p:cNvSpPr>
            <a:spLocks noGrp="1"/>
          </p:cNvSpPr>
          <p:nvPr>
            <p:ph idx="1"/>
          </p:nvPr>
        </p:nvSpPr>
        <p:spPr>
          <a:xfrm>
            <a:off x="320777" y="947584"/>
            <a:ext cx="10283313" cy="3195430"/>
          </a:xfrm>
        </p:spPr>
        <p:txBody>
          <a:bodyPr>
            <a:normAutofit fontScale="77500" lnSpcReduction="20000"/>
          </a:bodyPr>
          <a:lstStyle/>
          <a:p>
            <a:r>
              <a:rPr lang="en-US" sz="2800" b="0" i="0" dirty="0">
                <a:solidFill>
                  <a:schemeClr val="tx1"/>
                </a:solidFill>
                <a:effectLst/>
                <a:highlight>
                  <a:srgbClr val="FFFF00"/>
                </a:highlight>
                <a:latin typeface="Arial Black" panose="020B0A04020102020204" pitchFamily="34" charset="0"/>
              </a:rPr>
              <a:t>DNS Resolver</a:t>
            </a:r>
          </a:p>
          <a:p>
            <a:endParaRPr lang="en-US" dirty="0">
              <a:solidFill>
                <a:schemeClr val="tx1">
                  <a:lumMod val="50000"/>
                  <a:lumOff val="50000"/>
                </a:schemeClr>
              </a:solidFill>
              <a:highlight>
                <a:srgbClr val="FFFF00"/>
              </a:highlight>
              <a:latin typeface="Arial Black" panose="020B0A04020102020204" pitchFamily="34" charset="0"/>
            </a:endParaRPr>
          </a:p>
          <a:p>
            <a:r>
              <a:rPr lang="en-US" b="0" i="0" dirty="0">
                <a:solidFill>
                  <a:schemeClr val="tx1">
                    <a:lumMod val="50000"/>
                    <a:lumOff val="50000"/>
                  </a:schemeClr>
                </a:solidFill>
                <a:effectLst/>
                <a:latin typeface="Arial Black" panose="020B0A04020102020204" pitchFamily="34" charset="0"/>
              </a:rPr>
              <a:t>A </a:t>
            </a:r>
            <a:r>
              <a:rPr lang="en-US" b="1" i="0" dirty="0">
                <a:solidFill>
                  <a:schemeClr val="tx1">
                    <a:lumMod val="50000"/>
                    <a:lumOff val="50000"/>
                  </a:schemeClr>
                </a:solidFill>
                <a:effectLst/>
                <a:latin typeface="Arial Black" panose="020B0A04020102020204" pitchFamily="34" charset="0"/>
              </a:rPr>
              <a:t>DNS resolver</a:t>
            </a:r>
            <a:r>
              <a:rPr lang="en-US" b="0" i="0" dirty="0">
                <a:solidFill>
                  <a:schemeClr val="tx1">
                    <a:lumMod val="50000"/>
                    <a:lumOff val="50000"/>
                  </a:schemeClr>
                </a:solidFill>
                <a:effectLst/>
                <a:latin typeface="Arial Black" panose="020B0A04020102020204" pitchFamily="34" charset="0"/>
              </a:rPr>
              <a:t>, also called a recursive </a:t>
            </a:r>
            <a:r>
              <a:rPr lang="en-US" b="1" i="0" dirty="0">
                <a:solidFill>
                  <a:schemeClr val="tx1">
                    <a:lumMod val="50000"/>
                    <a:lumOff val="50000"/>
                  </a:schemeClr>
                </a:solidFill>
                <a:effectLst/>
                <a:latin typeface="Arial Black" panose="020B0A04020102020204" pitchFamily="34" charset="0"/>
              </a:rPr>
              <a:t>resolver</a:t>
            </a:r>
            <a:r>
              <a:rPr lang="en-US" b="0" i="0" dirty="0">
                <a:solidFill>
                  <a:schemeClr val="tx1">
                    <a:lumMod val="50000"/>
                    <a:lumOff val="50000"/>
                  </a:schemeClr>
                </a:solidFill>
                <a:effectLst/>
                <a:latin typeface="Arial Black" panose="020B0A04020102020204" pitchFamily="34" charset="0"/>
              </a:rPr>
              <a:t>, is </a:t>
            </a:r>
            <a:r>
              <a:rPr lang="en-US" b="0" i="0" dirty="0">
                <a:solidFill>
                  <a:schemeClr val="tx1">
                    <a:lumMod val="50000"/>
                    <a:lumOff val="50000"/>
                  </a:schemeClr>
                </a:solidFill>
                <a:effectLst/>
                <a:highlight>
                  <a:srgbClr val="FFFF00"/>
                </a:highlight>
                <a:latin typeface="Arial Black" panose="020B0A04020102020204" pitchFamily="34" charset="0"/>
              </a:rPr>
              <a:t>a server </a:t>
            </a:r>
            <a:r>
              <a:rPr lang="en-US" b="0" i="0" dirty="0">
                <a:solidFill>
                  <a:schemeClr val="tx1">
                    <a:lumMod val="50000"/>
                    <a:lumOff val="50000"/>
                  </a:schemeClr>
                </a:solidFill>
                <a:effectLst/>
                <a:latin typeface="Arial Black" panose="020B0A04020102020204" pitchFamily="34" charset="0"/>
              </a:rPr>
              <a:t>designed to receive </a:t>
            </a:r>
            <a:r>
              <a:rPr lang="en-US" b="1" i="0" dirty="0">
                <a:solidFill>
                  <a:schemeClr val="tx1">
                    <a:lumMod val="50000"/>
                    <a:lumOff val="50000"/>
                  </a:schemeClr>
                </a:solidFill>
                <a:effectLst/>
                <a:latin typeface="Arial Black" panose="020B0A04020102020204" pitchFamily="34" charset="0"/>
              </a:rPr>
              <a:t>DNS</a:t>
            </a:r>
            <a:r>
              <a:rPr lang="en-US" b="0" i="0" dirty="0">
                <a:solidFill>
                  <a:schemeClr val="tx1">
                    <a:lumMod val="50000"/>
                    <a:lumOff val="50000"/>
                  </a:schemeClr>
                </a:solidFill>
                <a:effectLst/>
                <a:latin typeface="Arial Black" panose="020B0A04020102020204" pitchFamily="34" charset="0"/>
              </a:rPr>
              <a:t> queries from web browsers and other applications. </a:t>
            </a:r>
          </a:p>
          <a:p>
            <a:r>
              <a:rPr lang="en-US" b="0" i="0" dirty="0">
                <a:solidFill>
                  <a:schemeClr val="tx1">
                    <a:lumMod val="50000"/>
                    <a:lumOff val="50000"/>
                  </a:schemeClr>
                </a:solidFill>
                <a:effectLst/>
                <a:latin typeface="Arial Black" panose="020B0A04020102020204" pitchFamily="34" charset="0"/>
              </a:rPr>
              <a:t>The </a:t>
            </a:r>
            <a:r>
              <a:rPr lang="en-US" b="1" i="0" dirty="0">
                <a:solidFill>
                  <a:schemeClr val="tx1">
                    <a:lumMod val="50000"/>
                    <a:lumOff val="50000"/>
                  </a:schemeClr>
                </a:solidFill>
                <a:effectLst/>
                <a:latin typeface="Arial Black" panose="020B0A04020102020204" pitchFamily="34" charset="0"/>
              </a:rPr>
              <a:t>resolver</a:t>
            </a:r>
            <a:r>
              <a:rPr lang="en-US" b="0" i="0" dirty="0">
                <a:solidFill>
                  <a:schemeClr val="tx1">
                    <a:lumMod val="50000"/>
                    <a:lumOff val="50000"/>
                  </a:schemeClr>
                </a:solidFill>
                <a:effectLst/>
                <a:latin typeface="Arial Black" panose="020B0A04020102020204" pitchFamily="34" charset="0"/>
              </a:rPr>
              <a:t> receives a hostname - for example, www.example.com - and is responsible for tracking down </a:t>
            </a:r>
            <a:r>
              <a:rPr lang="en-US" sz="1900" i="0" dirty="0">
                <a:solidFill>
                  <a:schemeClr val="tx1">
                    <a:lumMod val="50000"/>
                    <a:lumOff val="50000"/>
                  </a:schemeClr>
                </a:solidFill>
                <a:effectLst/>
                <a:latin typeface="Arial Black" panose="020B0A04020102020204" pitchFamily="34" charset="0"/>
              </a:rPr>
              <a:t>the IP address for that hostname.</a:t>
            </a:r>
          </a:p>
          <a:p>
            <a:r>
              <a:rPr lang="en-US" sz="1900" i="0" dirty="0">
                <a:solidFill>
                  <a:schemeClr val="tx1">
                    <a:lumMod val="50000"/>
                    <a:lumOff val="50000"/>
                  </a:schemeClr>
                </a:solidFill>
                <a:effectLst/>
                <a:latin typeface="Arial Black" panose="020B0A04020102020204" pitchFamily="34" charset="0"/>
              </a:rPr>
              <a:t>A component called a DNS Resolver is responsible for checking if the hostname is available in </a:t>
            </a:r>
            <a:r>
              <a:rPr lang="en-US" sz="1900" i="0" dirty="0">
                <a:solidFill>
                  <a:schemeClr val="tx1">
                    <a:lumMod val="50000"/>
                    <a:lumOff val="50000"/>
                  </a:schemeClr>
                </a:solidFill>
                <a:effectLst/>
                <a:highlight>
                  <a:srgbClr val="FFFF00"/>
                </a:highlight>
                <a:latin typeface="Arial Black" panose="020B0A04020102020204" pitchFamily="34" charset="0"/>
              </a:rPr>
              <a:t>local cache</a:t>
            </a:r>
            <a:r>
              <a:rPr lang="en-US" sz="1900" i="0" dirty="0">
                <a:solidFill>
                  <a:schemeClr val="tx1">
                    <a:lumMod val="50000"/>
                    <a:lumOff val="50000"/>
                  </a:schemeClr>
                </a:solidFill>
                <a:effectLst/>
                <a:latin typeface="Arial Black" panose="020B0A04020102020204" pitchFamily="34" charset="0"/>
              </a:rPr>
              <a:t>, and if not, contacts a series of DNS Name Servers, until eventually it receives the IP of the service the user is trying to reach, and returns it to the browser or application.</a:t>
            </a:r>
          </a:p>
          <a:p>
            <a:r>
              <a:rPr lang="en-US" b="1" i="0" dirty="0" err="1">
                <a:solidFill>
                  <a:schemeClr val="tx1">
                    <a:lumMod val="50000"/>
                    <a:lumOff val="50000"/>
                  </a:schemeClr>
                </a:solidFill>
                <a:effectLst/>
                <a:latin typeface="Arial Black" panose="020B0A04020102020204" pitchFamily="34" charset="0"/>
                <a:cs typeface="Courier New" panose="02070309020205020404" pitchFamily="49" charset="0"/>
              </a:rPr>
              <a:t>nslookup</a:t>
            </a:r>
            <a:r>
              <a:rPr lang="en-US" b="0" i="0" dirty="0">
                <a:solidFill>
                  <a:schemeClr val="tx1">
                    <a:lumMod val="50000"/>
                    <a:lumOff val="50000"/>
                  </a:schemeClr>
                </a:solidFill>
                <a:effectLst/>
                <a:latin typeface="Arial Black" panose="020B0A04020102020204" pitchFamily="34" charset="0"/>
              </a:rPr>
              <a:t> is a command-line tool that lets you test and troubleshoot Domain Name System (</a:t>
            </a:r>
            <a:r>
              <a:rPr lang="en-US" b="1" i="0" dirty="0">
                <a:solidFill>
                  <a:schemeClr val="tx1">
                    <a:lumMod val="50000"/>
                    <a:lumOff val="50000"/>
                  </a:schemeClr>
                </a:solidFill>
                <a:effectLst/>
                <a:latin typeface="Arial Black" panose="020B0A04020102020204" pitchFamily="34" charset="0"/>
              </a:rPr>
              <a:t>DNS</a:t>
            </a:r>
            <a:r>
              <a:rPr lang="en-US" b="0" i="0" dirty="0">
                <a:solidFill>
                  <a:schemeClr val="tx1">
                    <a:lumMod val="50000"/>
                    <a:lumOff val="50000"/>
                  </a:schemeClr>
                </a:solidFill>
                <a:effectLst/>
                <a:latin typeface="Arial Black" panose="020B0A04020102020204" pitchFamily="34" charset="0"/>
              </a:rPr>
              <a:t>) resolution. </a:t>
            </a:r>
          </a:p>
          <a:p>
            <a:r>
              <a:rPr lang="en-US" b="0" i="0" dirty="0">
                <a:solidFill>
                  <a:schemeClr val="tx1">
                    <a:lumMod val="50000"/>
                    <a:lumOff val="50000"/>
                  </a:schemeClr>
                </a:solidFill>
                <a:effectLst/>
                <a:latin typeface="Arial Black" panose="020B0A04020102020204" pitchFamily="34" charset="0"/>
              </a:rPr>
              <a:t>To start </a:t>
            </a:r>
            <a:r>
              <a:rPr lang="en-US" b="0" i="0" dirty="0" err="1">
                <a:solidFill>
                  <a:schemeClr val="tx1">
                    <a:lumMod val="50000"/>
                    <a:lumOff val="50000"/>
                  </a:schemeClr>
                </a:solidFill>
                <a:effectLst/>
                <a:latin typeface="Arial Black" panose="020B0A04020102020204" pitchFamily="34" charset="0"/>
              </a:rPr>
              <a:t>nslookup</a:t>
            </a:r>
            <a:r>
              <a:rPr lang="en-US" b="0" i="0" dirty="0">
                <a:solidFill>
                  <a:schemeClr val="tx1">
                    <a:lumMod val="50000"/>
                    <a:lumOff val="50000"/>
                  </a:schemeClr>
                </a:solidFill>
                <a:effectLst/>
                <a:latin typeface="Arial Black" panose="020B0A04020102020204" pitchFamily="34" charset="0"/>
              </a:rPr>
              <a:t>, open a command prompt and enter </a:t>
            </a:r>
            <a:r>
              <a:rPr lang="en-US" b="0" i="0" dirty="0" err="1">
                <a:solidFill>
                  <a:schemeClr val="tx1">
                    <a:lumMod val="50000"/>
                    <a:lumOff val="50000"/>
                  </a:schemeClr>
                </a:solidFill>
                <a:effectLst/>
                <a:latin typeface="Arial Black" panose="020B0A04020102020204" pitchFamily="34" charset="0"/>
              </a:rPr>
              <a:t>nslookup</a:t>
            </a:r>
            <a:endParaRPr lang="en-US" b="0" i="0" dirty="0">
              <a:solidFill>
                <a:schemeClr val="tx1">
                  <a:lumMod val="50000"/>
                  <a:lumOff val="50000"/>
                </a:schemeClr>
              </a:solidFill>
              <a:effectLst/>
              <a:latin typeface="Arial Black" panose="020B0A04020102020204" pitchFamily="34" charset="0"/>
            </a:endParaRPr>
          </a:p>
        </p:txBody>
      </p:sp>
      <p:sp>
        <p:nvSpPr>
          <p:cNvPr id="4" name="TextBox 3">
            <a:extLst>
              <a:ext uri="{FF2B5EF4-FFF2-40B4-BE49-F238E27FC236}">
                <a16:creationId xmlns:a16="http://schemas.microsoft.com/office/drawing/2014/main" id="{FFDDCDB5-3158-43DB-A4EE-E7ACB401181B}"/>
              </a:ext>
            </a:extLst>
          </p:cNvPr>
          <p:cNvSpPr txBox="1"/>
          <p:nvPr/>
        </p:nvSpPr>
        <p:spPr>
          <a:xfrm>
            <a:off x="571500" y="5037772"/>
            <a:ext cx="6927574" cy="1169551"/>
          </a:xfrm>
          <a:prstGeom prst="rect">
            <a:avLst/>
          </a:prstGeom>
          <a:noFill/>
          <a:ln>
            <a:solidFill>
              <a:schemeClr val="accent1"/>
            </a:solidFill>
          </a:ln>
        </p:spPr>
        <p:txBody>
          <a:bodyPr wrap="square" rtlCol="0">
            <a:spAutoFit/>
          </a:bodyPr>
          <a:lstStyle/>
          <a:p>
            <a:r>
              <a:rPr lang="en-US" sz="1400" i="1" dirty="0">
                <a:latin typeface="Arial Black" panose="020B0A04020102020204" pitchFamily="34" charset="0"/>
              </a:rPr>
              <a:t>** </a:t>
            </a:r>
            <a:r>
              <a:rPr lang="en-US" sz="1400" b="0" i="1" dirty="0">
                <a:solidFill>
                  <a:srgbClr val="202124"/>
                </a:solidFill>
                <a:effectLst/>
                <a:latin typeface="Arial Black" panose="020B0A04020102020204" pitchFamily="34" charset="0"/>
              </a:rPr>
              <a:t>Domain </a:t>
            </a:r>
            <a:r>
              <a:rPr lang="en-US" sz="1400" b="1" i="1" dirty="0">
                <a:solidFill>
                  <a:srgbClr val="202124"/>
                </a:solidFill>
                <a:effectLst/>
                <a:latin typeface="Arial Black" panose="020B0A04020102020204" pitchFamily="34" charset="0"/>
              </a:rPr>
              <a:t>resolution</a:t>
            </a:r>
            <a:r>
              <a:rPr lang="en-US" sz="1400" b="0" i="1" dirty="0">
                <a:solidFill>
                  <a:srgbClr val="202124"/>
                </a:solidFill>
                <a:effectLst/>
                <a:latin typeface="Arial Black" panose="020B0A04020102020204" pitchFamily="34" charset="0"/>
              </a:rPr>
              <a:t> is the process of converting domain names to IP addresses. </a:t>
            </a:r>
          </a:p>
          <a:p>
            <a:r>
              <a:rPr lang="en-US" sz="1400" b="0" i="1" dirty="0">
                <a:solidFill>
                  <a:srgbClr val="202124"/>
                </a:solidFill>
                <a:effectLst/>
                <a:latin typeface="Arial Black" panose="020B0A04020102020204" pitchFamily="34" charset="0"/>
              </a:rPr>
              <a:t>The </a:t>
            </a:r>
            <a:r>
              <a:rPr lang="en-US" sz="1400" b="1" i="1" dirty="0">
                <a:solidFill>
                  <a:srgbClr val="202124"/>
                </a:solidFill>
                <a:effectLst/>
                <a:latin typeface="Arial Black" panose="020B0A04020102020204" pitchFamily="34" charset="0"/>
              </a:rPr>
              <a:t>resolution</a:t>
            </a:r>
            <a:r>
              <a:rPr lang="en-US" sz="1400" b="0" i="1" dirty="0">
                <a:solidFill>
                  <a:srgbClr val="202124"/>
                </a:solidFill>
                <a:effectLst/>
                <a:latin typeface="Arial Black" panose="020B0A04020102020204" pitchFamily="34" charset="0"/>
              </a:rPr>
              <a:t> of the domain name is done by the </a:t>
            </a:r>
            <a:r>
              <a:rPr lang="en-US" sz="1400" b="1" i="1" dirty="0">
                <a:solidFill>
                  <a:srgbClr val="202124"/>
                </a:solidFill>
                <a:effectLst/>
                <a:latin typeface="Arial Black" panose="020B0A04020102020204" pitchFamily="34" charset="0"/>
              </a:rPr>
              <a:t>DNS</a:t>
            </a:r>
            <a:r>
              <a:rPr lang="en-US" sz="1400" b="0" i="1" dirty="0">
                <a:solidFill>
                  <a:srgbClr val="202124"/>
                </a:solidFill>
                <a:effectLst/>
                <a:latin typeface="Arial Black" panose="020B0A04020102020204" pitchFamily="34" charset="0"/>
              </a:rPr>
              <a:t> server</a:t>
            </a:r>
          </a:p>
          <a:p>
            <a:r>
              <a:rPr lang="en-US" sz="1400" b="0" i="1" dirty="0">
                <a:solidFill>
                  <a:srgbClr val="202124"/>
                </a:solidFill>
                <a:effectLst/>
                <a:latin typeface="Arial Black" panose="020B0A04020102020204" pitchFamily="34" charset="0"/>
              </a:rPr>
              <a:t>. Domain </a:t>
            </a:r>
            <a:r>
              <a:rPr lang="en-US" sz="1400" b="1" i="1" dirty="0">
                <a:solidFill>
                  <a:srgbClr val="202124"/>
                </a:solidFill>
                <a:effectLst/>
                <a:latin typeface="Arial Black" panose="020B0A04020102020204" pitchFamily="34" charset="0"/>
              </a:rPr>
              <a:t>resolution</a:t>
            </a:r>
            <a:r>
              <a:rPr lang="en-US" sz="1400" b="0" i="1" dirty="0">
                <a:solidFill>
                  <a:srgbClr val="202124"/>
                </a:solidFill>
                <a:effectLst/>
                <a:latin typeface="Arial Black" panose="020B0A04020102020204" pitchFamily="34" charset="0"/>
              </a:rPr>
              <a:t> is also called domain pointing, server settings, domain configuration, reverse IP registration, and so on.</a:t>
            </a:r>
            <a:endParaRPr lang="en-MY" sz="1400" i="1" dirty="0">
              <a:latin typeface="Arial Black" panose="020B0A04020102020204" pitchFamily="34" charset="0"/>
            </a:endParaRPr>
          </a:p>
        </p:txBody>
      </p:sp>
    </p:spTree>
    <p:extLst>
      <p:ext uri="{BB962C8B-B14F-4D97-AF65-F5344CB8AC3E}">
        <p14:creationId xmlns:p14="http://schemas.microsoft.com/office/powerpoint/2010/main" val="30764034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EBAEE1B-65AC-435A-B056-582E10F5707D}"/>
              </a:ext>
            </a:extLst>
          </p:cNvPr>
          <p:cNvSpPr>
            <a:spLocks noGrp="1"/>
          </p:cNvSpPr>
          <p:nvPr>
            <p:ph idx="1"/>
          </p:nvPr>
        </p:nvSpPr>
        <p:spPr>
          <a:xfrm>
            <a:off x="419099" y="800101"/>
            <a:ext cx="10971143" cy="3771900"/>
          </a:xfrm>
        </p:spPr>
        <p:txBody>
          <a:bodyPr>
            <a:normAutofit lnSpcReduction="10000"/>
          </a:bodyPr>
          <a:lstStyle/>
          <a:p>
            <a:pPr marL="0" indent="0">
              <a:buNone/>
            </a:pPr>
            <a:r>
              <a:rPr lang="en-US" sz="3200" b="0" i="0" dirty="0">
                <a:solidFill>
                  <a:schemeClr val="tx1"/>
                </a:solidFill>
                <a:effectLst/>
                <a:highlight>
                  <a:srgbClr val="FFFF00"/>
                </a:highlight>
                <a:latin typeface="Arial Black" panose="020B0A04020102020204" pitchFamily="34" charset="0"/>
              </a:rPr>
              <a:t>DNS Root Server </a:t>
            </a:r>
            <a:endParaRPr lang="en-US" sz="3200" b="0" i="0" dirty="0">
              <a:solidFill>
                <a:schemeClr val="tx1"/>
              </a:solidFill>
              <a:effectLst/>
              <a:latin typeface="Arial Black" panose="020B0A04020102020204" pitchFamily="34" charset="0"/>
            </a:endParaRPr>
          </a:p>
          <a:p>
            <a:endParaRPr lang="en-US" b="1" i="0" dirty="0">
              <a:solidFill>
                <a:srgbClr val="202124"/>
              </a:solidFill>
              <a:effectLst/>
              <a:latin typeface="arial" panose="020B0604020202020204" pitchFamily="34" charset="0"/>
            </a:endParaRPr>
          </a:p>
          <a:p>
            <a:r>
              <a:rPr lang="en-US" b="1" i="0" dirty="0">
                <a:solidFill>
                  <a:schemeClr val="tx1">
                    <a:lumMod val="50000"/>
                    <a:lumOff val="50000"/>
                  </a:schemeClr>
                </a:solidFill>
                <a:effectLst/>
                <a:latin typeface="Arial Black" panose="020B0A04020102020204" pitchFamily="34" charset="0"/>
              </a:rPr>
              <a:t>Root servers</a:t>
            </a:r>
            <a:r>
              <a:rPr lang="en-US" b="0" i="0" dirty="0">
                <a:solidFill>
                  <a:schemeClr val="tx1">
                    <a:lumMod val="50000"/>
                    <a:lumOff val="50000"/>
                  </a:schemeClr>
                </a:solidFill>
                <a:effectLst/>
                <a:latin typeface="Arial Black" panose="020B0A04020102020204" pitchFamily="34" charset="0"/>
              </a:rPr>
              <a:t>, or </a:t>
            </a:r>
            <a:r>
              <a:rPr lang="en-US" b="1" i="0" dirty="0">
                <a:solidFill>
                  <a:schemeClr val="tx1">
                    <a:lumMod val="50000"/>
                    <a:lumOff val="50000"/>
                  </a:schemeClr>
                </a:solidFill>
                <a:effectLst/>
                <a:latin typeface="Arial Black" panose="020B0A04020102020204" pitchFamily="34" charset="0"/>
              </a:rPr>
              <a:t>DNS root servers</a:t>
            </a:r>
            <a:r>
              <a:rPr lang="en-US" b="0" i="0" dirty="0">
                <a:solidFill>
                  <a:schemeClr val="tx1">
                    <a:lumMod val="50000"/>
                    <a:lumOff val="50000"/>
                  </a:schemeClr>
                </a:solidFill>
                <a:effectLst/>
                <a:latin typeface="Arial Black" panose="020B0A04020102020204" pitchFamily="34" charset="0"/>
              </a:rPr>
              <a:t>, are name </a:t>
            </a:r>
            <a:r>
              <a:rPr lang="en-US" b="1" i="0" dirty="0">
                <a:solidFill>
                  <a:schemeClr val="tx1">
                    <a:lumMod val="50000"/>
                    <a:lumOff val="50000"/>
                  </a:schemeClr>
                </a:solidFill>
                <a:effectLst/>
                <a:latin typeface="Arial Black" panose="020B0A04020102020204" pitchFamily="34" charset="0"/>
              </a:rPr>
              <a:t>servers</a:t>
            </a:r>
            <a:r>
              <a:rPr lang="en-US" b="0" i="0" dirty="0">
                <a:solidFill>
                  <a:schemeClr val="tx1">
                    <a:lumMod val="50000"/>
                    <a:lumOff val="50000"/>
                  </a:schemeClr>
                </a:solidFill>
                <a:effectLst/>
                <a:latin typeface="Arial Black" panose="020B0A04020102020204" pitchFamily="34" charset="0"/>
              </a:rPr>
              <a:t> that are responsible for the functionality of the </a:t>
            </a:r>
            <a:r>
              <a:rPr lang="en-US" b="1" i="0" dirty="0">
                <a:solidFill>
                  <a:schemeClr val="tx1">
                    <a:lumMod val="50000"/>
                    <a:lumOff val="50000"/>
                  </a:schemeClr>
                </a:solidFill>
                <a:effectLst/>
                <a:latin typeface="Arial Black" panose="020B0A04020102020204" pitchFamily="34" charset="0"/>
              </a:rPr>
              <a:t>DNS</a:t>
            </a:r>
            <a:r>
              <a:rPr lang="en-US" b="0" i="0" dirty="0">
                <a:solidFill>
                  <a:schemeClr val="tx1">
                    <a:lumMod val="50000"/>
                    <a:lumOff val="50000"/>
                  </a:schemeClr>
                </a:solidFill>
                <a:effectLst/>
                <a:latin typeface="Arial Black" panose="020B0A04020102020204" pitchFamily="34" charset="0"/>
              </a:rPr>
              <a:t> as well as the entire </a:t>
            </a:r>
            <a:r>
              <a:rPr lang="en-US" b="0" i="0" dirty="0">
                <a:solidFill>
                  <a:schemeClr val="tx1">
                    <a:lumMod val="50000"/>
                    <a:lumOff val="50000"/>
                  </a:schemeClr>
                </a:solidFill>
                <a:effectLst/>
                <a:highlight>
                  <a:srgbClr val="FFFF00"/>
                </a:highlight>
                <a:latin typeface="Arial Black" panose="020B0A04020102020204" pitchFamily="34" charset="0"/>
              </a:rPr>
              <a:t>Internet</a:t>
            </a:r>
            <a:r>
              <a:rPr lang="en-US" b="0" i="0" dirty="0">
                <a:solidFill>
                  <a:schemeClr val="tx1">
                    <a:lumMod val="50000"/>
                    <a:lumOff val="50000"/>
                  </a:schemeClr>
                </a:solidFill>
                <a:effectLst/>
                <a:latin typeface="Arial Black" panose="020B0A04020102020204" pitchFamily="34" charset="0"/>
              </a:rPr>
              <a:t>. </a:t>
            </a:r>
          </a:p>
          <a:p>
            <a:r>
              <a:rPr lang="en-US" b="0" i="0" dirty="0">
                <a:solidFill>
                  <a:schemeClr val="tx1">
                    <a:lumMod val="50000"/>
                    <a:lumOff val="50000"/>
                  </a:schemeClr>
                </a:solidFill>
                <a:effectLst/>
                <a:latin typeface="Arial Black" panose="020B0A04020102020204" pitchFamily="34" charset="0"/>
              </a:rPr>
              <a:t>They're the first step in the name resolution of any domain name, meaning they translate domain names into IP addresses</a:t>
            </a:r>
            <a:endParaRPr lang="en-MY" dirty="0">
              <a:solidFill>
                <a:schemeClr val="tx1">
                  <a:lumMod val="50000"/>
                  <a:lumOff val="50000"/>
                </a:schemeClr>
              </a:solidFill>
              <a:latin typeface="Arial Black" panose="020B0A04020102020204" pitchFamily="34" charset="0"/>
            </a:endParaRPr>
          </a:p>
          <a:p>
            <a:r>
              <a:rPr lang="en-US" b="0" i="0" dirty="0">
                <a:solidFill>
                  <a:schemeClr val="tx1">
                    <a:lumMod val="50000"/>
                    <a:lumOff val="50000"/>
                  </a:schemeClr>
                </a:solidFill>
                <a:effectLst/>
                <a:latin typeface="Arial Black" panose="020B0A04020102020204" pitchFamily="34" charset="0"/>
              </a:rPr>
              <a:t>A root name server is a name server for the root zone of the Domain Name System of the Internet. </a:t>
            </a:r>
          </a:p>
          <a:p>
            <a:r>
              <a:rPr lang="en-US" b="0" i="0" dirty="0">
                <a:solidFill>
                  <a:schemeClr val="tx1">
                    <a:lumMod val="50000"/>
                    <a:lumOff val="50000"/>
                  </a:schemeClr>
                </a:solidFill>
                <a:effectLst/>
                <a:latin typeface="Arial Black" panose="020B0A04020102020204" pitchFamily="34" charset="0"/>
              </a:rPr>
              <a:t>It directly answers requests for records in the root zone and answers other requests by returning a list of the authoritative name servers for the appropriate </a:t>
            </a:r>
            <a:r>
              <a:rPr lang="en-US" b="0" i="0" dirty="0">
                <a:solidFill>
                  <a:schemeClr val="tx1">
                    <a:lumMod val="50000"/>
                    <a:lumOff val="50000"/>
                  </a:schemeClr>
                </a:solidFill>
                <a:effectLst/>
                <a:highlight>
                  <a:srgbClr val="FFFF00"/>
                </a:highlight>
                <a:latin typeface="Arial Black" panose="020B0A04020102020204" pitchFamily="34" charset="0"/>
              </a:rPr>
              <a:t>top-level domain (TLD)</a:t>
            </a:r>
            <a:endParaRPr lang="en-MY" dirty="0">
              <a:solidFill>
                <a:schemeClr val="tx1">
                  <a:lumMod val="50000"/>
                  <a:lumOff val="50000"/>
                </a:schemeClr>
              </a:solidFill>
              <a:highlight>
                <a:srgbClr val="FFFF00"/>
              </a:highlight>
              <a:latin typeface="Arial Black" panose="020B0A04020102020204" pitchFamily="34" charset="0"/>
            </a:endParaRPr>
          </a:p>
        </p:txBody>
      </p:sp>
    </p:spTree>
    <p:extLst>
      <p:ext uri="{BB962C8B-B14F-4D97-AF65-F5344CB8AC3E}">
        <p14:creationId xmlns:p14="http://schemas.microsoft.com/office/powerpoint/2010/main" val="42519830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74BEBD-CF04-41B1-AE1E-3D78237607B9}"/>
              </a:ext>
            </a:extLst>
          </p:cNvPr>
          <p:cNvSpPr>
            <a:spLocks noGrp="1"/>
          </p:cNvSpPr>
          <p:nvPr>
            <p:ph idx="1"/>
          </p:nvPr>
        </p:nvSpPr>
        <p:spPr>
          <a:xfrm>
            <a:off x="0" y="1385984"/>
            <a:ext cx="10572750" cy="5929313"/>
          </a:xfrm>
        </p:spPr>
        <p:txBody>
          <a:bodyPr>
            <a:normAutofit/>
          </a:bodyPr>
          <a:lstStyle/>
          <a:p>
            <a:endParaRPr lang="en-US" b="0" i="0" dirty="0">
              <a:solidFill>
                <a:srgbClr val="202124"/>
              </a:solidFill>
              <a:effectLst/>
              <a:latin typeface="arial" panose="020B0604020202020204" pitchFamily="34" charset="0"/>
            </a:endParaRPr>
          </a:p>
          <a:p>
            <a:pPr marL="0" indent="0">
              <a:buNone/>
            </a:pPr>
            <a:r>
              <a:rPr lang="en-US" sz="3200" b="0" i="0" dirty="0">
                <a:solidFill>
                  <a:schemeClr val="tx1"/>
                </a:solidFill>
                <a:effectLst/>
                <a:highlight>
                  <a:srgbClr val="FFFF00"/>
                </a:highlight>
                <a:latin typeface="Arial Black" panose="020B0A04020102020204" pitchFamily="34" charset="0"/>
              </a:rPr>
              <a:t>Authoritative Name Server</a:t>
            </a:r>
          </a:p>
          <a:p>
            <a:endParaRPr lang="en-US" b="0" i="0" dirty="0">
              <a:solidFill>
                <a:srgbClr val="202124"/>
              </a:solidFill>
              <a:effectLst/>
              <a:latin typeface="arial" panose="020B0604020202020204" pitchFamily="34" charset="0"/>
            </a:endParaRPr>
          </a:p>
          <a:p>
            <a:r>
              <a:rPr lang="en-US" b="0" i="0" dirty="0">
                <a:solidFill>
                  <a:schemeClr val="tx1">
                    <a:lumMod val="50000"/>
                    <a:lumOff val="50000"/>
                  </a:schemeClr>
                </a:solidFill>
                <a:effectLst/>
                <a:latin typeface="Arial Black" panose="020B0A04020102020204" pitchFamily="34" charset="0"/>
              </a:rPr>
              <a:t>An </a:t>
            </a:r>
            <a:r>
              <a:rPr lang="en-US" b="1" i="0" dirty="0">
                <a:solidFill>
                  <a:schemeClr val="tx1">
                    <a:lumMod val="50000"/>
                    <a:lumOff val="50000"/>
                  </a:schemeClr>
                </a:solidFill>
                <a:effectLst/>
                <a:latin typeface="Arial Black" panose="020B0A04020102020204" pitchFamily="34" charset="0"/>
              </a:rPr>
              <a:t>authoritative name server</a:t>
            </a:r>
            <a:r>
              <a:rPr lang="en-US" b="0" i="0" dirty="0">
                <a:solidFill>
                  <a:schemeClr val="tx1">
                    <a:lumMod val="50000"/>
                    <a:lumOff val="50000"/>
                  </a:schemeClr>
                </a:solidFill>
                <a:effectLst/>
                <a:latin typeface="Arial Black" panose="020B0A04020102020204" pitchFamily="34" charset="0"/>
              </a:rPr>
              <a:t> is a </a:t>
            </a:r>
            <a:r>
              <a:rPr lang="en-US" b="1" i="0" dirty="0">
                <a:solidFill>
                  <a:schemeClr val="tx1">
                    <a:lumMod val="50000"/>
                    <a:lumOff val="50000"/>
                  </a:schemeClr>
                </a:solidFill>
                <a:effectLst/>
                <a:latin typeface="Arial Black" panose="020B0A04020102020204" pitchFamily="34" charset="0"/>
              </a:rPr>
              <a:t>name server</a:t>
            </a:r>
            <a:r>
              <a:rPr lang="en-US" b="0" i="0" dirty="0">
                <a:solidFill>
                  <a:schemeClr val="tx1">
                    <a:lumMod val="50000"/>
                    <a:lumOff val="50000"/>
                  </a:schemeClr>
                </a:solidFill>
                <a:effectLst/>
                <a:latin typeface="Arial Black" panose="020B0A04020102020204" pitchFamily="34" charset="0"/>
              </a:rPr>
              <a:t> that gives answers in response to questions asked about </a:t>
            </a:r>
            <a:r>
              <a:rPr lang="en-US" b="1" i="0" dirty="0">
                <a:solidFill>
                  <a:schemeClr val="tx1">
                    <a:lumMod val="50000"/>
                    <a:lumOff val="50000"/>
                  </a:schemeClr>
                </a:solidFill>
                <a:effectLst/>
                <a:latin typeface="Arial Black" panose="020B0A04020102020204" pitchFamily="34" charset="0"/>
              </a:rPr>
              <a:t>names</a:t>
            </a:r>
            <a:r>
              <a:rPr lang="en-US" b="0" i="0" dirty="0">
                <a:solidFill>
                  <a:schemeClr val="tx1">
                    <a:lumMod val="50000"/>
                    <a:lumOff val="50000"/>
                  </a:schemeClr>
                </a:solidFill>
                <a:effectLst/>
                <a:latin typeface="Arial Black" panose="020B0A04020102020204" pitchFamily="34" charset="0"/>
              </a:rPr>
              <a:t> in a </a:t>
            </a:r>
            <a:r>
              <a:rPr lang="en-US" b="0" i="0" dirty="0">
                <a:solidFill>
                  <a:schemeClr val="tx1">
                    <a:lumMod val="50000"/>
                    <a:lumOff val="50000"/>
                  </a:schemeClr>
                </a:solidFill>
                <a:effectLst/>
                <a:highlight>
                  <a:srgbClr val="FFFF00"/>
                </a:highlight>
                <a:latin typeface="Arial Black" panose="020B0A04020102020204" pitchFamily="34" charset="0"/>
              </a:rPr>
              <a:t>zone</a:t>
            </a:r>
            <a:r>
              <a:rPr lang="en-US" b="0" i="0" dirty="0">
                <a:solidFill>
                  <a:schemeClr val="tx1">
                    <a:lumMod val="50000"/>
                    <a:lumOff val="50000"/>
                  </a:schemeClr>
                </a:solidFill>
                <a:effectLst/>
                <a:latin typeface="Arial Black" panose="020B0A04020102020204" pitchFamily="34" charset="0"/>
              </a:rPr>
              <a:t>. </a:t>
            </a:r>
          </a:p>
          <a:p>
            <a:r>
              <a:rPr lang="en-US" b="0" i="0" dirty="0">
                <a:solidFill>
                  <a:schemeClr val="tx1">
                    <a:lumMod val="50000"/>
                    <a:lumOff val="50000"/>
                  </a:schemeClr>
                </a:solidFill>
                <a:effectLst/>
                <a:latin typeface="Arial Black" panose="020B0A04020102020204" pitchFamily="34" charset="0"/>
              </a:rPr>
              <a:t>An </a:t>
            </a:r>
            <a:r>
              <a:rPr lang="en-US" b="1" i="0" dirty="0">
                <a:solidFill>
                  <a:schemeClr val="tx1">
                    <a:lumMod val="50000"/>
                    <a:lumOff val="50000"/>
                  </a:schemeClr>
                </a:solidFill>
                <a:effectLst/>
                <a:latin typeface="Arial Black" panose="020B0A04020102020204" pitchFamily="34" charset="0"/>
              </a:rPr>
              <a:t>authoritative</a:t>
            </a:r>
            <a:r>
              <a:rPr lang="en-US" b="0" i="0" dirty="0">
                <a:solidFill>
                  <a:schemeClr val="tx1">
                    <a:lumMod val="50000"/>
                    <a:lumOff val="50000"/>
                  </a:schemeClr>
                </a:solidFill>
                <a:effectLst/>
                <a:latin typeface="Arial Black" panose="020B0A04020102020204" pitchFamily="34" charset="0"/>
              </a:rPr>
              <a:t>-only </a:t>
            </a:r>
            <a:r>
              <a:rPr lang="en-US" b="1" i="0" dirty="0">
                <a:solidFill>
                  <a:schemeClr val="tx1">
                    <a:lumMod val="50000"/>
                    <a:lumOff val="50000"/>
                  </a:schemeClr>
                </a:solidFill>
                <a:effectLst/>
                <a:latin typeface="Arial Black" panose="020B0A04020102020204" pitchFamily="34" charset="0"/>
              </a:rPr>
              <a:t>name server</a:t>
            </a:r>
            <a:r>
              <a:rPr lang="en-US" b="0" i="0" dirty="0">
                <a:solidFill>
                  <a:schemeClr val="tx1">
                    <a:lumMod val="50000"/>
                    <a:lumOff val="50000"/>
                  </a:schemeClr>
                </a:solidFill>
                <a:effectLst/>
                <a:latin typeface="Arial Black" panose="020B0A04020102020204" pitchFamily="34" charset="0"/>
              </a:rPr>
              <a:t> returns answers only to queries about domain </a:t>
            </a:r>
            <a:r>
              <a:rPr lang="en-US" b="1" i="0" dirty="0">
                <a:solidFill>
                  <a:schemeClr val="tx1">
                    <a:lumMod val="50000"/>
                    <a:lumOff val="50000"/>
                  </a:schemeClr>
                </a:solidFill>
                <a:effectLst/>
                <a:latin typeface="Arial Black" panose="020B0A04020102020204" pitchFamily="34" charset="0"/>
              </a:rPr>
              <a:t>names</a:t>
            </a:r>
            <a:r>
              <a:rPr lang="en-US" b="0" i="0" dirty="0">
                <a:solidFill>
                  <a:schemeClr val="tx1">
                    <a:lumMod val="50000"/>
                    <a:lumOff val="50000"/>
                  </a:schemeClr>
                </a:solidFill>
                <a:effectLst/>
                <a:latin typeface="Arial Black" panose="020B0A04020102020204" pitchFamily="34" charset="0"/>
              </a:rPr>
              <a:t> that have been specifically configured by the administrator.</a:t>
            </a:r>
          </a:p>
          <a:p>
            <a:r>
              <a:rPr lang="en-US" b="0" i="0" dirty="0">
                <a:solidFill>
                  <a:schemeClr val="tx1">
                    <a:lumMod val="50000"/>
                    <a:lumOff val="50000"/>
                  </a:schemeClr>
                </a:solidFill>
                <a:effectLst/>
                <a:latin typeface="Arial Black" panose="020B0A04020102020204" pitchFamily="34" charset="0"/>
              </a:rPr>
              <a:t>The </a:t>
            </a:r>
            <a:r>
              <a:rPr lang="en-US" b="1" i="0" dirty="0">
                <a:solidFill>
                  <a:schemeClr val="tx1">
                    <a:lumMod val="50000"/>
                    <a:lumOff val="50000"/>
                  </a:schemeClr>
                </a:solidFill>
                <a:effectLst/>
                <a:latin typeface="Arial Black" panose="020B0A04020102020204" pitchFamily="34" charset="0"/>
              </a:rPr>
              <a:t>authoritative nameserver</a:t>
            </a:r>
            <a:r>
              <a:rPr lang="en-US" b="0" i="0" dirty="0">
                <a:solidFill>
                  <a:schemeClr val="tx1">
                    <a:lumMod val="50000"/>
                    <a:lumOff val="50000"/>
                  </a:schemeClr>
                </a:solidFill>
                <a:effectLst/>
                <a:latin typeface="Arial Black" panose="020B0A04020102020204" pitchFamily="34" charset="0"/>
              </a:rPr>
              <a:t> is typically the </a:t>
            </a:r>
            <a:r>
              <a:rPr lang="en-US" b="1" i="0" dirty="0">
                <a:solidFill>
                  <a:schemeClr val="tx1">
                    <a:lumMod val="50000"/>
                    <a:lumOff val="50000"/>
                  </a:schemeClr>
                </a:solidFill>
                <a:effectLst/>
                <a:latin typeface="Arial Black" panose="020B0A04020102020204" pitchFamily="34" charset="0"/>
              </a:rPr>
              <a:t>DNS</a:t>
            </a:r>
            <a:r>
              <a:rPr lang="en-US" b="0" i="0" dirty="0">
                <a:solidFill>
                  <a:schemeClr val="tx1">
                    <a:lumMod val="50000"/>
                    <a:lumOff val="50000"/>
                  </a:schemeClr>
                </a:solidFill>
                <a:effectLst/>
                <a:latin typeface="Arial Black" panose="020B0A04020102020204" pitchFamily="34" charset="0"/>
              </a:rPr>
              <a:t> provider or the </a:t>
            </a:r>
            <a:r>
              <a:rPr lang="en-US" b="1" i="0" dirty="0">
                <a:solidFill>
                  <a:schemeClr val="tx1">
                    <a:lumMod val="50000"/>
                    <a:lumOff val="50000"/>
                  </a:schemeClr>
                </a:solidFill>
                <a:effectLst/>
                <a:highlight>
                  <a:srgbClr val="FFFF00"/>
                </a:highlight>
                <a:latin typeface="Arial Black" panose="020B0A04020102020204" pitchFamily="34" charset="0"/>
              </a:rPr>
              <a:t>DNS</a:t>
            </a:r>
            <a:r>
              <a:rPr lang="en-US" b="0" i="0" dirty="0">
                <a:solidFill>
                  <a:schemeClr val="tx1">
                    <a:lumMod val="50000"/>
                    <a:lumOff val="50000"/>
                  </a:schemeClr>
                </a:solidFill>
                <a:effectLst/>
                <a:highlight>
                  <a:srgbClr val="FFFF00"/>
                </a:highlight>
                <a:latin typeface="Arial Black" panose="020B0A04020102020204" pitchFamily="34" charset="0"/>
              </a:rPr>
              <a:t> registrar </a:t>
            </a:r>
            <a:r>
              <a:rPr lang="en-US" b="0" i="0" dirty="0">
                <a:solidFill>
                  <a:schemeClr val="tx1">
                    <a:lumMod val="50000"/>
                    <a:lumOff val="50000"/>
                  </a:schemeClr>
                </a:solidFill>
                <a:effectLst/>
                <a:latin typeface="Arial Black" panose="020B0A04020102020204" pitchFamily="34" charset="0"/>
              </a:rPr>
              <a:t>(like GoDaddy which offers both </a:t>
            </a:r>
            <a:r>
              <a:rPr lang="en-US" b="1" i="0" dirty="0">
                <a:solidFill>
                  <a:schemeClr val="tx1">
                    <a:lumMod val="50000"/>
                    <a:lumOff val="50000"/>
                  </a:schemeClr>
                </a:solidFill>
                <a:effectLst/>
                <a:latin typeface="Arial Black" panose="020B0A04020102020204" pitchFamily="34" charset="0"/>
              </a:rPr>
              <a:t>DNS</a:t>
            </a:r>
            <a:r>
              <a:rPr lang="en-US" b="0" i="0" dirty="0">
                <a:solidFill>
                  <a:schemeClr val="tx1">
                    <a:lumMod val="50000"/>
                    <a:lumOff val="50000"/>
                  </a:schemeClr>
                </a:solidFill>
                <a:effectLst/>
                <a:latin typeface="Arial Black" panose="020B0A04020102020204" pitchFamily="34" charset="0"/>
              </a:rPr>
              <a:t> registration and hosting).</a:t>
            </a:r>
          </a:p>
          <a:p>
            <a:r>
              <a:rPr lang="en-US" b="0" i="0" dirty="0">
                <a:solidFill>
                  <a:schemeClr val="tx1">
                    <a:lumMod val="50000"/>
                    <a:lumOff val="50000"/>
                  </a:schemeClr>
                </a:solidFill>
                <a:effectLst/>
                <a:latin typeface="Arial Black" panose="020B0A04020102020204" pitchFamily="34" charset="0"/>
              </a:rPr>
              <a:t> And here we can find the </a:t>
            </a:r>
            <a:r>
              <a:rPr lang="en-US" b="1" i="0" dirty="0">
                <a:solidFill>
                  <a:schemeClr val="tx1">
                    <a:lumMod val="50000"/>
                    <a:lumOff val="50000"/>
                  </a:schemeClr>
                </a:solidFill>
                <a:effectLst/>
                <a:latin typeface="Arial Black" panose="020B0A04020102020204" pitchFamily="34" charset="0"/>
              </a:rPr>
              <a:t>DNS</a:t>
            </a:r>
            <a:r>
              <a:rPr lang="en-US" b="0" i="0" dirty="0">
                <a:solidFill>
                  <a:schemeClr val="tx1">
                    <a:lumMod val="50000"/>
                    <a:lumOff val="50000"/>
                  </a:schemeClr>
                </a:solidFill>
                <a:effectLst/>
                <a:latin typeface="Arial Black" panose="020B0A04020102020204" pitchFamily="34" charset="0"/>
              </a:rPr>
              <a:t> record that maps example.com to the IP address 127.66</a:t>
            </a:r>
            <a:endParaRPr lang="en-MY" dirty="0">
              <a:solidFill>
                <a:schemeClr val="tx1">
                  <a:lumMod val="50000"/>
                  <a:lumOff val="50000"/>
                </a:schemeClr>
              </a:solidFill>
              <a:latin typeface="Arial Black" panose="020B0A04020102020204" pitchFamily="34" charset="0"/>
            </a:endParaRPr>
          </a:p>
        </p:txBody>
      </p:sp>
    </p:spTree>
    <p:extLst>
      <p:ext uri="{BB962C8B-B14F-4D97-AF65-F5344CB8AC3E}">
        <p14:creationId xmlns:p14="http://schemas.microsoft.com/office/powerpoint/2010/main" val="30814216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23BA2E-8B24-42EA-8BD2-36764B57C0F4}"/>
              </a:ext>
            </a:extLst>
          </p:cNvPr>
          <p:cNvSpPr>
            <a:spLocks noGrp="1"/>
          </p:cNvSpPr>
          <p:nvPr>
            <p:ph idx="1"/>
          </p:nvPr>
        </p:nvSpPr>
        <p:spPr>
          <a:xfrm>
            <a:off x="0" y="731079"/>
            <a:ext cx="10780059" cy="5216413"/>
          </a:xfrm>
        </p:spPr>
        <p:txBody>
          <a:bodyPr>
            <a:normAutofit fontScale="77500" lnSpcReduction="20000"/>
          </a:bodyPr>
          <a:lstStyle/>
          <a:p>
            <a:pPr algn="l">
              <a:lnSpc>
                <a:spcPct val="170000"/>
              </a:lnSpc>
              <a:spcBef>
                <a:spcPts val="0"/>
              </a:spcBef>
            </a:pPr>
            <a:r>
              <a:rPr lang="en-US" b="0" i="0" dirty="0">
                <a:solidFill>
                  <a:schemeClr val="tx1">
                    <a:lumMod val="50000"/>
                    <a:lumOff val="50000"/>
                  </a:schemeClr>
                </a:solidFill>
                <a:effectLst/>
                <a:latin typeface="Arial Black" panose="020B0A04020102020204" pitchFamily="34" charset="0"/>
              </a:rPr>
              <a:t>How DNS works:</a:t>
            </a:r>
          </a:p>
          <a:p>
            <a:pPr marL="0" indent="0" algn="l">
              <a:lnSpc>
                <a:spcPct val="170000"/>
              </a:lnSpc>
              <a:spcBef>
                <a:spcPts val="0"/>
              </a:spcBef>
              <a:buNone/>
            </a:pPr>
            <a:endParaRPr lang="en-US" b="0" i="0" dirty="0">
              <a:solidFill>
                <a:schemeClr val="tx1">
                  <a:lumMod val="50000"/>
                  <a:lumOff val="50000"/>
                </a:schemeClr>
              </a:solidFill>
              <a:effectLst/>
              <a:latin typeface="Arial Black" panose="020B0A04020102020204" pitchFamily="34" charset="0"/>
            </a:endParaRPr>
          </a:p>
          <a:p>
            <a:pPr lvl="1">
              <a:lnSpc>
                <a:spcPct val="170000"/>
              </a:lnSpc>
              <a:spcBef>
                <a:spcPts val="0"/>
              </a:spcBef>
              <a:buFont typeface="+mj-lt"/>
              <a:buAutoNum type="arabicPeriod"/>
            </a:pPr>
            <a:r>
              <a:rPr lang="en-US" sz="1800" b="0" i="0" dirty="0">
                <a:solidFill>
                  <a:schemeClr val="tx1">
                    <a:lumMod val="50000"/>
                    <a:lumOff val="50000"/>
                  </a:schemeClr>
                </a:solidFill>
                <a:effectLst/>
                <a:latin typeface="Arial Black" panose="020B0A04020102020204" pitchFamily="34" charset="0"/>
              </a:rPr>
              <a:t>Connect to a wireless network; the router tells your computer what DNS server to use, usually the router itself.</a:t>
            </a:r>
          </a:p>
          <a:p>
            <a:pPr lvl="1">
              <a:lnSpc>
                <a:spcPct val="170000"/>
              </a:lnSpc>
              <a:spcBef>
                <a:spcPts val="0"/>
              </a:spcBef>
              <a:buFont typeface="+mj-lt"/>
              <a:buAutoNum type="arabicPeriod"/>
            </a:pPr>
            <a:r>
              <a:rPr lang="en-US" sz="1800" b="0" i="0" dirty="0">
                <a:solidFill>
                  <a:schemeClr val="tx1">
                    <a:lumMod val="50000"/>
                    <a:lumOff val="50000"/>
                  </a:schemeClr>
                </a:solidFill>
                <a:effectLst/>
                <a:latin typeface="Arial Black" panose="020B0A04020102020204" pitchFamily="34" charset="0"/>
              </a:rPr>
              <a:t>Type </a:t>
            </a:r>
            <a:r>
              <a:rPr lang="en-US" sz="1800" b="1" i="0" dirty="0">
                <a:solidFill>
                  <a:schemeClr val="tx1">
                    <a:lumMod val="50000"/>
                    <a:lumOff val="50000"/>
                  </a:schemeClr>
                </a:solidFill>
                <a:effectLst/>
                <a:latin typeface="Arial Black" panose="020B0A04020102020204" pitchFamily="34" charset="0"/>
              </a:rPr>
              <a:t>hub.tutsplus.com</a:t>
            </a:r>
            <a:r>
              <a:rPr lang="en-US" sz="1800" b="0" i="0" dirty="0">
                <a:solidFill>
                  <a:schemeClr val="tx1">
                    <a:lumMod val="50000"/>
                    <a:lumOff val="50000"/>
                  </a:schemeClr>
                </a:solidFill>
                <a:effectLst/>
                <a:latin typeface="Arial Black" panose="020B0A04020102020204" pitchFamily="34" charset="0"/>
              </a:rPr>
              <a:t> into the web browser; the computer asks the router for the IP address for </a:t>
            </a:r>
            <a:r>
              <a:rPr lang="en-US" sz="1800" b="1" i="0" dirty="0">
                <a:solidFill>
                  <a:schemeClr val="tx1">
                    <a:lumMod val="50000"/>
                    <a:lumOff val="50000"/>
                  </a:schemeClr>
                </a:solidFill>
                <a:effectLst/>
                <a:latin typeface="Arial Black" panose="020B0A04020102020204" pitchFamily="34" charset="0"/>
              </a:rPr>
              <a:t>hub.tutsplus.com</a:t>
            </a:r>
            <a:r>
              <a:rPr lang="en-US" sz="1800" b="0" i="0" dirty="0">
                <a:solidFill>
                  <a:schemeClr val="tx1">
                    <a:lumMod val="50000"/>
                    <a:lumOff val="50000"/>
                  </a:schemeClr>
                </a:solidFill>
                <a:effectLst/>
                <a:latin typeface="Arial Black" panose="020B0A04020102020204" pitchFamily="34" charset="0"/>
              </a:rPr>
              <a:t> so it can connect to the server.</a:t>
            </a:r>
          </a:p>
          <a:p>
            <a:pPr lvl="1">
              <a:lnSpc>
                <a:spcPct val="170000"/>
              </a:lnSpc>
              <a:spcBef>
                <a:spcPts val="0"/>
              </a:spcBef>
              <a:buFont typeface="+mj-lt"/>
              <a:buAutoNum type="arabicPeriod"/>
            </a:pPr>
            <a:r>
              <a:rPr lang="en-US" sz="1800" b="0" i="0" dirty="0">
                <a:solidFill>
                  <a:schemeClr val="tx1">
                    <a:lumMod val="50000"/>
                    <a:lumOff val="50000"/>
                  </a:schemeClr>
                </a:solidFill>
                <a:effectLst/>
                <a:latin typeface="Arial Black" panose="020B0A04020102020204" pitchFamily="34" charset="0"/>
              </a:rPr>
              <a:t>The router asks a DNS server for the IP address. If other devices have previously requested the Tuts+ Hub, the router may have the result cached already and may skip this step.</a:t>
            </a:r>
          </a:p>
          <a:p>
            <a:pPr lvl="1">
              <a:lnSpc>
                <a:spcPct val="170000"/>
              </a:lnSpc>
              <a:spcBef>
                <a:spcPts val="0"/>
              </a:spcBef>
              <a:buFont typeface="+mj-lt"/>
              <a:buAutoNum type="arabicPeriod"/>
            </a:pPr>
            <a:r>
              <a:rPr lang="en-US" sz="1800" b="0" i="0" dirty="0">
                <a:solidFill>
                  <a:schemeClr val="tx1">
                    <a:lumMod val="50000"/>
                    <a:lumOff val="50000"/>
                  </a:schemeClr>
                </a:solidFill>
                <a:effectLst/>
                <a:latin typeface="Arial Black" panose="020B0A04020102020204" pitchFamily="34" charset="0"/>
              </a:rPr>
              <a:t>The router receives a reply from a public DNS server and sends that on to your computer; among other details, it includes an IP address such as 190.93.242.181.</a:t>
            </a:r>
          </a:p>
          <a:p>
            <a:pPr lvl="1">
              <a:lnSpc>
                <a:spcPct val="170000"/>
              </a:lnSpc>
              <a:spcBef>
                <a:spcPts val="0"/>
              </a:spcBef>
              <a:buFont typeface="+mj-lt"/>
              <a:buAutoNum type="arabicPeriod"/>
            </a:pPr>
            <a:r>
              <a:rPr lang="en-US" sz="1800" b="0" i="0" dirty="0">
                <a:solidFill>
                  <a:schemeClr val="tx1">
                    <a:lumMod val="50000"/>
                    <a:lumOff val="50000"/>
                  </a:schemeClr>
                </a:solidFill>
                <a:effectLst/>
                <a:latin typeface="Arial Black" panose="020B0A04020102020204" pitchFamily="34" charset="0"/>
              </a:rPr>
              <a:t>The computer initiates a connection to that IP address and continues with loading the page. If the page needs resources from another domain, as many do, the computer will go through the whole process again for each domain or subdomain.</a:t>
            </a:r>
          </a:p>
          <a:p>
            <a:pPr lvl="1">
              <a:lnSpc>
                <a:spcPct val="170000"/>
              </a:lnSpc>
              <a:spcBef>
                <a:spcPts val="0"/>
              </a:spcBef>
            </a:pPr>
            <a:r>
              <a:rPr lang="en-US" sz="1800" b="0" i="0" dirty="0">
                <a:solidFill>
                  <a:schemeClr val="tx1">
                    <a:lumMod val="50000"/>
                    <a:lumOff val="50000"/>
                  </a:schemeClr>
                </a:solidFill>
                <a:effectLst/>
                <a:latin typeface="Arial Black" panose="020B0A04020102020204" pitchFamily="34" charset="0"/>
              </a:rPr>
              <a:t>Frankly, it’s amazing that this whole process, called the </a:t>
            </a:r>
            <a:r>
              <a:rPr lang="en-US" sz="1800" b="0" i="1" dirty="0">
                <a:solidFill>
                  <a:schemeClr val="tx1">
                    <a:lumMod val="50000"/>
                    <a:lumOff val="50000"/>
                  </a:schemeClr>
                </a:solidFill>
                <a:effectLst/>
                <a:latin typeface="Arial Black" panose="020B0A04020102020204" pitchFamily="34" charset="0"/>
              </a:rPr>
              <a:t>resolution</a:t>
            </a:r>
            <a:r>
              <a:rPr lang="en-US" sz="1800" b="0" i="0" dirty="0">
                <a:solidFill>
                  <a:schemeClr val="tx1">
                    <a:lumMod val="50000"/>
                    <a:lumOff val="50000"/>
                  </a:schemeClr>
                </a:solidFill>
                <a:effectLst/>
                <a:latin typeface="Arial Black" panose="020B0A04020102020204" pitchFamily="34" charset="0"/>
              </a:rPr>
              <a:t>, takes less than a second. In fact, DNS requests can take as little as 40 milliseconds! </a:t>
            </a:r>
            <a:r>
              <a:rPr lang="en-US" sz="1800" b="0" i="0" dirty="0" err="1">
                <a:solidFill>
                  <a:schemeClr val="tx1">
                    <a:lumMod val="50000"/>
                    <a:lumOff val="50000"/>
                  </a:schemeClr>
                </a:solidFill>
                <a:effectLst/>
                <a:latin typeface="Arial Black" panose="020B0A04020102020204" pitchFamily="34" charset="0"/>
              </a:rPr>
              <a:t>YSlow</a:t>
            </a:r>
            <a:r>
              <a:rPr lang="en-US" sz="1800" b="0" i="0" dirty="0">
                <a:solidFill>
                  <a:schemeClr val="tx1">
                    <a:lumMod val="50000"/>
                    <a:lumOff val="50000"/>
                  </a:schemeClr>
                </a:solidFill>
                <a:effectLst/>
                <a:latin typeface="Arial Black" panose="020B0A04020102020204" pitchFamily="34" charset="0"/>
              </a:rPr>
              <a:t>, DNS lookups on average take </a:t>
            </a:r>
            <a:r>
              <a:rPr lang="en-US" sz="1800" b="1" i="0" dirty="0">
                <a:solidFill>
                  <a:schemeClr val="tx1">
                    <a:lumMod val="50000"/>
                    <a:lumOff val="50000"/>
                  </a:schemeClr>
                </a:solidFill>
                <a:effectLst/>
                <a:latin typeface="Arial Black" panose="020B0A04020102020204" pitchFamily="34" charset="0"/>
              </a:rPr>
              <a:t>between 20-120 milliseconds</a:t>
            </a:r>
            <a:r>
              <a:rPr lang="en-US" sz="1800" b="0" i="0" dirty="0">
                <a:solidFill>
                  <a:schemeClr val="tx1">
                    <a:lumMod val="50000"/>
                    <a:lumOff val="50000"/>
                  </a:schemeClr>
                </a:solidFill>
                <a:effectLst/>
                <a:latin typeface="Arial Black" panose="020B0A04020102020204" pitchFamily="34" charset="0"/>
              </a:rPr>
              <a:t> to complete.</a:t>
            </a:r>
          </a:p>
          <a:p>
            <a:endParaRPr lang="en-MY" dirty="0">
              <a:solidFill>
                <a:schemeClr val="tx1">
                  <a:lumMod val="50000"/>
                  <a:lumOff val="50000"/>
                </a:schemeClr>
              </a:solidFill>
              <a:latin typeface="Arial Black" panose="020B0A04020102020204" pitchFamily="34" charset="0"/>
            </a:endParaRPr>
          </a:p>
        </p:txBody>
      </p:sp>
      <p:sp>
        <p:nvSpPr>
          <p:cNvPr id="5" name="Rectangle 1">
            <a:extLst>
              <a:ext uri="{FF2B5EF4-FFF2-40B4-BE49-F238E27FC236}">
                <a16:creationId xmlns:a16="http://schemas.microsoft.com/office/drawing/2014/main" id="{165FC19A-497E-4374-BB5C-3E50D4FB3A48}"/>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212529"/>
                </a:solidFill>
                <a:effectLst/>
                <a:latin typeface="SFMono-Regular"/>
              </a:rPr>
              <a:t>apt-get install dnsutils</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61E7F6F6-68B7-48EC-89CA-294A0463197F}"/>
              </a:ext>
            </a:extLst>
          </p:cNvPr>
          <p:cNvSpPr txBox="1"/>
          <p:nvPr/>
        </p:nvSpPr>
        <p:spPr>
          <a:xfrm>
            <a:off x="784806" y="5962650"/>
            <a:ext cx="10038261" cy="369332"/>
          </a:xfrm>
          <a:prstGeom prst="rect">
            <a:avLst/>
          </a:prstGeom>
          <a:noFill/>
        </p:spPr>
        <p:txBody>
          <a:bodyPr wrap="none" rtlCol="0">
            <a:spAutoFit/>
          </a:bodyPr>
          <a:lstStyle/>
          <a:p>
            <a:r>
              <a:rPr lang="en-MY" dirty="0"/>
              <a:t>https://computers.tutsplus.com/tutorials/how-to-change-your-dns-for-safer-faster-browsing--mac-61232</a:t>
            </a:r>
          </a:p>
        </p:txBody>
      </p:sp>
    </p:spTree>
    <p:extLst>
      <p:ext uri="{BB962C8B-B14F-4D97-AF65-F5344CB8AC3E}">
        <p14:creationId xmlns:p14="http://schemas.microsoft.com/office/powerpoint/2010/main" val="20076238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51A45FB6-0C69-4F8B-BC1C-F025E9F3C381}"/>
              </a:ext>
            </a:extLst>
          </p:cNvPr>
          <p:cNvPicPr>
            <a:picLocks noGrp="1" noChangeAspect="1"/>
          </p:cNvPicPr>
          <p:nvPr>
            <p:ph idx="1"/>
          </p:nvPr>
        </p:nvPicPr>
        <p:blipFill>
          <a:blip r:embed="rId2"/>
          <a:stretch>
            <a:fillRect/>
          </a:stretch>
        </p:blipFill>
        <p:spPr>
          <a:xfrm>
            <a:off x="1228725" y="394074"/>
            <a:ext cx="7802938" cy="5782889"/>
          </a:xfrm>
          <a:prstGeom prst="rect">
            <a:avLst/>
          </a:prstGeom>
        </p:spPr>
      </p:pic>
    </p:spTree>
    <p:extLst>
      <p:ext uri="{BB962C8B-B14F-4D97-AF65-F5344CB8AC3E}">
        <p14:creationId xmlns:p14="http://schemas.microsoft.com/office/powerpoint/2010/main" val="193750856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2248</TotalTime>
  <Words>3029</Words>
  <Application>Microsoft Office PowerPoint</Application>
  <PresentationFormat>Widescreen</PresentationFormat>
  <Paragraphs>282</Paragraphs>
  <Slides>38</Slides>
  <Notes>0</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2</vt:i4>
      </vt:variant>
      <vt:variant>
        <vt:lpstr>Slide Titles</vt:lpstr>
      </vt:variant>
      <vt:variant>
        <vt:i4>38</vt:i4>
      </vt:variant>
    </vt:vector>
  </HeadingPairs>
  <TitlesOfParts>
    <vt:vector size="52" baseType="lpstr">
      <vt:lpstr>arial</vt:lpstr>
      <vt:lpstr>arial</vt:lpstr>
      <vt:lpstr>Arial Black</vt:lpstr>
      <vt:lpstr>Comic Sans MS</vt:lpstr>
      <vt:lpstr>Courier New</vt:lpstr>
      <vt:lpstr>inherit</vt:lpstr>
      <vt:lpstr>Montserrat</vt:lpstr>
      <vt:lpstr>SFMono-Regular</vt:lpstr>
      <vt:lpstr>Times New Roman</vt:lpstr>
      <vt:lpstr>Trebuchet MS</vt:lpstr>
      <vt:lpstr>Wingdings 3</vt:lpstr>
      <vt:lpstr>Facet</vt:lpstr>
      <vt:lpstr>Bitmap Image</vt:lpstr>
      <vt:lpstr>Clip</vt:lpstr>
      <vt:lpstr>ITT565 Chapter 4 Domain Name System (DNS)</vt:lpstr>
      <vt:lpstr>Domain Name System (DNS) </vt:lpstr>
      <vt:lpstr>DNS: A Definition and Example </vt:lpstr>
      <vt:lpstr>DNS concepts: </vt:lpstr>
      <vt:lpstr>PowerPoint Presentation</vt:lpstr>
      <vt:lpstr>PowerPoint Presentation</vt:lpstr>
      <vt:lpstr>PowerPoint Presentation</vt:lpstr>
      <vt:lpstr>PowerPoint Presentation</vt:lpstr>
      <vt:lpstr>PowerPoint Presentation</vt:lpstr>
      <vt:lpstr>PowerPoint Presentation</vt:lpstr>
      <vt:lpstr>More about DNS</vt:lpstr>
      <vt:lpstr>Structure of DNS names</vt:lpstr>
      <vt:lpstr>PowerPoint Presentation</vt:lpstr>
      <vt:lpstr>Geographic structure</vt:lpstr>
      <vt:lpstr>Domain names within an organization</vt:lpstr>
      <vt:lpstr>PowerPoint Presentation</vt:lpstr>
      <vt:lpstr>PowerPoint Presentation</vt:lpstr>
      <vt:lpstr>PowerPoint Presentation</vt:lpstr>
      <vt:lpstr>Fully Qualified Domain Name</vt:lpstr>
      <vt:lpstr>PowerPoint Presentation</vt:lpstr>
      <vt:lpstr>DNS and client-server computing</vt:lpstr>
      <vt:lpstr>What are DNS ZONES | DNS Zones explained | DNS Zones and Delegation | Tutorial on DNS Zones https://www.youtube.com/watch?v=JIwi6ii-rzI </vt:lpstr>
      <vt:lpstr>Root Name Servers:  A root name server is a name server for the root zone of the Domain Name System (DNS) of the Internet. It directly answers requests for records in the root zone and answers other requests by returning a list of the authoritative name servers for the appropriate top-level domain (TLD)</vt:lpstr>
      <vt:lpstr>Choosing DNS server architecture</vt:lpstr>
      <vt:lpstr>Name Resolution</vt:lpstr>
      <vt:lpstr>Types of Queries</vt:lpstr>
      <vt:lpstr> </vt:lpstr>
      <vt:lpstr>Searching for www.google.com </vt:lpstr>
      <vt:lpstr>Searching for www.google.com </vt:lpstr>
      <vt:lpstr>Searching for www.google.com </vt:lpstr>
      <vt:lpstr>Iterative Query </vt:lpstr>
      <vt:lpstr>PowerPoint Presentation</vt:lpstr>
      <vt:lpstr>SAMPLE FORWARD LOOKUP FILE</vt:lpstr>
      <vt:lpstr>DNS Types: 10 Top DNS Record Types</vt:lpstr>
      <vt:lpstr>DNS Types: 10 Top DNS Record Types</vt:lpstr>
      <vt:lpstr>DNS Types: 10 Top DNS Record Types</vt:lpstr>
      <vt:lpstr>References</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ITT565 week 5 Domain Name System (DNS)</dc:title>
  <dc:creator>SITI ARPAH BINTI AHMAD</dc:creator>
  <cp:lastModifiedBy>NOR AZIMAH KHALID</cp:lastModifiedBy>
  <cp:revision>70</cp:revision>
  <dcterms:created xsi:type="dcterms:W3CDTF">2020-11-07T07:47:09Z</dcterms:created>
  <dcterms:modified xsi:type="dcterms:W3CDTF">2023-03-16T05:31:48Z</dcterms:modified>
</cp:coreProperties>
</file>