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3" r:id="rId7"/>
    <p:sldId id="265" r:id="rId8"/>
    <p:sldId id="260" r:id="rId9"/>
    <p:sldId id="319" r:id="rId10"/>
    <p:sldId id="273" r:id="rId11"/>
    <p:sldId id="303" r:id="rId12"/>
    <p:sldId id="304" r:id="rId13"/>
    <p:sldId id="305" r:id="rId14"/>
    <p:sldId id="306" r:id="rId15"/>
    <p:sldId id="307" r:id="rId16"/>
    <p:sldId id="275" r:id="rId17"/>
    <p:sldId id="308" r:id="rId18"/>
    <p:sldId id="317" r:id="rId19"/>
    <p:sldId id="309" r:id="rId20"/>
    <p:sldId id="310" r:id="rId21"/>
    <p:sldId id="318" r:id="rId22"/>
    <p:sldId id="280" r:id="rId23"/>
    <p:sldId id="281" r:id="rId24"/>
    <p:sldId id="311" r:id="rId25"/>
    <p:sldId id="274" r:id="rId26"/>
    <p:sldId id="312" r:id="rId27"/>
    <p:sldId id="313" r:id="rId28"/>
    <p:sldId id="272" r:id="rId29"/>
    <p:sldId id="314" r:id="rId30"/>
    <p:sldId id="266" r:id="rId31"/>
    <p:sldId id="31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75" autoAdjust="0"/>
    <p:restoredTop sz="94660"/>
  </p:normalViewPr>
  <p:slideViewPr>
    <p:cSldViewPr snapToGrid="0">
      <p:cViewPr varScale="1">
        <p:scale>
          <a:sx n="43" d="100"/>
          <a:sy n="43" d="100"/>
        </p:scale>
        <p:origin x="82" y="902"/>
      </p:cViewPr>
      <p:guideLst/>
    </p:cSldViewPr>
  </p:slideViewPr>
  <p:notesTextViewPr>
    <p:cViewPr>
      <p:scale>
        <a:sx n="1" d="1"/>
        <a:sy n="1" d="1"/>
      </p:scale>
      <p:origin x="0" y="0"/>
    </p:cViewPr>
  </p:notesTextViewPr>
  <p:sorterViewPr>
    <p:cViewPr>
      <p:scale>
        <a:sx n="80" d="100"/>
        <a:sy n="80" d="100"/>
      </p:scale>
      <p:origin x="0" y="-57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32589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29313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732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3984420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820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331779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716217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1008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257695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E2563-C150-41BC-9CB2-52499378AC48}"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405924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E2563-C150-41BC-9CB2-52499378AC48}"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385067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E2563-C150-41BC-9CB2-52499378AC48}"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350799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E2563-C150-41BC-9CB2-52499378AC48}"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41872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E2563-C150-41BC-9CB2-52499378AC48}"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95544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E2563-C150-41BC-9CB2-52499378AC48}"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57789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E2563-C150-41BC-9CB2-52499378AC48}"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6196D52-FFD2-4CB0-B212-A6A45BAE782F}" type="slidenum">
              <a:rPr lang="en-MY" smtClean="0"/>
              <a:t>‹#›</a:t>
            </a:fld>
            <a:endParaRPr lang="en-MY"/>
          </a:p>
        </p:txBody>
      </p:sp>
    </p:spTree>
    <p:extLst>
      <p:ext uri="{BB962C8B-B14F-4D97-AF65-F5344CB8AC3E}">
        <p14:creationId xmlns:p14="http://schemas.microsoft.com/office/powerpoint/2010/main" val="130862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2E2563-C150-41BC-9CB2-52499378AC48}"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196D52-FFD2-4CB0-B212-A6A45BAE782F}" type="slidenum">
              <a:rPr lang="en-MY" smtClean="0"/>
              <a:t>‹#›</a:t>
            </a:fld>
            <a:endParaRPr lang="en-MY"/>
          </a:p>
        </p:txBody>
      </p:sp>
    </p:spTree>
    <p:extLst>
      <p:ext uri="{BB962C8B-B14F-4D97-AF65-F5344CB8AC3E}">
        <p14:creationId xmlns:p14="http://schemas.microsoft.com/office/powerpoint/2010/main" val="3018577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GiYdTVi3yTQ&amp;t=97s" TargetMode="External"/><Relationship Id="rId2" Type="http://schemas.openxmlformats.org/officeDocument/2006/relationships/hyperlink" Target="https://www.youtube.com/watch?v=mFng2IPcJ5E" TargetMode="External"/><Relationship Id="rId1" Type="http://schemas.openxmlformats.org/officeDocument/2006/relationships/slideLayout" Target="../slideLayouts/slideLayout1.xml"/><Relationship Id="rId4" Type="http://schemas.openxmlformats.org/officeDocument/2006/relationships/hyperlink" Target="https://www.bing.com/videos/search?q=INSTALL+VPN+WINDOW+SERVER+2019&amp;docid=608000750672094223&amp;mid=FED51B54789CFCC0D94FFED51B54789CFCC0D94F&amp;view=detail&amp;FORM=VIR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penssl.org/" TargetMode="External"/><Relationship Id="rId2" Type="http://schemas.openxmlformats.org/officeDocument/2006/relationships/hyperlink" Target="http://www.openvpn.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ixelprivacy.com/go/surfshark-best-vpn-malaysia/l/list/" TargetMode="External"/><Relationship Id="rId2" Type="http://schemas.openxmlformats.org/officeDocument/2006/relationships/hyperlink" Target="https://pixelprivacy.com/go/nordvpn-best-vpn-malaysia/l/list/" TargetMode="External"/><Relationship Id="rId1" Type="http://schemas.openxmlformats.org/officeDocument/2006/relationships/slideLayout" Target="../slideLayouts/slideLayout2.xml"/><Relationship Id="rId6" Type="http://schemas.openxmlformats.org/officeDocument/2006/relationships/hyperlink" Target="https://pixelprivacy.com/go/privatevpn-best-vpn-malaysia/l/list/" TargetMode="External"/><Relationship Id="rId5" Type="http://schemas.openxmlformats.org/officeDocument/2006/relationships/hyperlink" Target="https://pixelprivacy.com/go/cyberghost-best-vpn-malaysia/l/list/" TargetMode="External"/><Relationship Id="rId4" Type="http://schemas.openxmlformats.org/officeDocument/2006/relationships/hyperlink" Target="https://pixelprivacy.com/go/expressvpn-best-vpn-malaysia/l/lis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B_lZt9_9UC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faq.com/nat-network-address-translati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mmunicat.com.au/wp-content/uploads/2013/04/how_vpn_work.pdf" TargetMode="External"/><Relationship Id="rId2" Type="http://schemas.openxmlformats.org/officeDocument/2006/relationships/hyperlink" Target="https://docs.microsoft.com/en-us/previous-versions/windows/it-pro/windows-server-2012-r2-and-2012/dn614140(v=ws.11)" TargetMode="External"/><Relationship Id="rId1" Type="http://schemas.openxmlformats.org/officeDocument/2006/relationships/slideLayout" Target="../slideLayouts/slideLayout2.xml"/><Relationship Id="rId4" Type="http://schemas.openxmlformats.org/officeDocument/2006/relationships/hyperlink" Target="https://excitingip.com/780/an-introduction-for-enterprise-vpn-virtual-private-network/"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A833-E752-4A0F-8F6F-87AAECF27DB0}"/>
              </a:ext>
            </a:extLst>
          </p:cNvPr>
          <p:cNvSpPr>
            <a:spLocks noGrp="1"/>
          </p:cNvSpPr>
          <p:nvPr>
            <p:ph type="ctrTitle"/>
          </p:nvPr>
        </p:nvSpPr>
        <p:spPr>
          <a:xfrm>
            <a:off x="1828614" y="1983202"/>
            <a:ext cx="7766936" cy="901374"/>
          </a:xfrm>
        </p:spPr>
        <p:txBody>
          <a:bodyPr/>
          <a:lstStyle/>
          <a:p>
            <a:pPr algn="ctr"/>
            <a:r>
              <a:rPr lang="en-US" sz="3600" dirty="0">
                <a:latin typeface="Arial Black" panose="020B0A04020102020204" pitchFamily="34" charset="0"/>
              </a:rPr>
              <a:t>Chapter 5</a:t>
            </a:r>
            <a:endParaRPr lang="en-MY" sz="3600" dirty="0">
              <a:latin typeface="Arial Black" panose="020B0A04020102020204" pitchFamily="34" charset="0"/>
            </a:endParaRPr>
          </a:p>
        </p:txBody>
      </p:sp>
      <p:sp>
        <p:nvSpPr>
          <p:cNvPr id="3" name="Subtitle 2">
            <a:extLst>
              <a:ext uri="{FF2B5EF4-FFF2-40B4-BE49-F238E27FC236}">
                <a16:creationId xmlns:a16="http://schemas.microsoft.com/office/drawing/2014/main" id="{9646944D-1DBE-4F92-8510-362736A48B27}"/>
              </a:ext>
            </a:extLst>
          </p:cNvPr>
          <p:cNvSpPr>
            <a:spLocks noGrp="1"/>
          </p:cNvSpPr>
          <p:nvPr>
            <p:ph type="subTitle" idx="1"/>
          </p:nvPr>
        </p:nvSpPr>
        <p:spPr>
          <a:xfrm>
            <a:off x="2049678" y="2836846"/>
            <a:ext cx="7766936" cy="1855734"/>
          </a:xfrm>
        </p:spPr>
        <p:txBody>
          <a:bodyPr>
            <a:noAutofit/>
          </a:bodyPr>
          <a:lstStyle/>
          <a:p>
            <a:pPr algn="ctr"/>
            <a:r>
              <a:rPr lang="en-US" sz="4400" b="0" i="0" u="none" strike="noStrike" baseline="0" dirty="0">
                <a:solidFill>
                  <a:srgbClr val="222222"/>
                </a:solidFill>
                <a:latin typeface="Arial Black" panose="020B0A04020102020204" pitchFamily="34" charset="0"/>
              </a:rPr>
              <a:t>Configure Routing and Remote Access</a:t>
            </a:r>
          </a:p>
          <a:p>
            <a:pPr algn="ctr"/>
            <a:r>
              <a:rPr lang="en-US" sz="900" dirty="0">
                <a:solidFill>
                  <a:srgbClr val="222222"/>
                </a:solidFill>
                <a:latin typeface="Arial Black" panose="020B0A04020102020204" pitchFamily="34" charset="0"/>
              </a:rPr>
              <a:t>Testing VPN : </a:t>
            </a:r>
            <a:r>
              <a:rPr lang="en-US" sz="900" dirty="0">
                <a:hlinkClick r:id="rId2"/>
              </a:rPr>
              <a:t>26. How to configure SSTP VPN on Windows Server 2019 – YouTube</a:t>
            </a:r>
            <a:endParaRPr lang="en-US" sz="900" dirty="0"/>
          </a:p>
          <a:p>
            <a:pPr algn="ctr"/>
            <a:endParaRPr lang="en-US" sz="900" dirty="0">
              <a:latin typeface="Arial Black" panose="020B0A04020102020204" pitchFamily="34" charset="0"/>
            </a:endParaRPr>
          </a:p>
          <a:p>
            <a:pPr algn="ctr"/>
            <a:r>
              <a:rPr lang="en-US" sz="900" dirty="0">
                <a:latin typeface="Arial Black" panose="020B0A04020102020204" pitchFamily="34" charset="0"/>
              </a:rPr>
              <a:t>VPN Installation and Configuration: </a:t>
            </a:r>
            <a:r>
              <a:rPr lang="en-US" sz="900" dirty="0">
                <a:hlinkClick r:id="rId3"/>
              </a:rPr>
              <a:t>Server 2019 VPN Installation and configuration – YouTube</a:t>
            </a:r>
            <a:endParaRPr lang="en-US" sz="900" dirty="0"/>
          </a:p>
          <a:p>
            <a:pPr algn="ctr"/>
            <a:r>
              <a:rPr lang="en-US" sz="900" dirty="0">
                <a:hlinkClick r:id="rId4"/>
              </a:rPr>
              <a:t>24. Install and Configure Remote Access VPN on Windows Server 2019 - Bing video</a:t>
            </a:r>
            <a:endParaRPr lang="en-US" sz="900" dirty="0"/>
          </a:p>
          <a:p>
            <a:pPr algn="ctr"/>
            <a:endParaRPr lang="en-MY" sz="900" dirty="0">
              <a:latin typeface="Arial Black" panose="020B0A04020102020204" pitchFamily="34" charset="0"/>
            </a:endParaRPr>
          </a:p>
        </p:txBody>
      </p:sp>
    </p:spTree>
    <p:extLst>
      <p:ext uri="{BB962C8B-B14F-4D97-AF65-F5344CB8AC3E}">
        <p14:creationId xmlns:p14="http://schemas.microsoft.com/office/powerpoint/2010/main" val="392142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8B4B-C8CF-4BEC-8BB7-435EF62F9475}"/>
              </a:ext>
            </a:extLst>
          </p:cNvPr>
          <p:cNvSpPr>
            <a:spLocks noGrp="1"/>
          </p:cNvSpPr>
          <p:nvPr>
            <p:ph type="title"/>
          </p:nvPr>
        </p:nvSpPr>
        <p:spPr/>
        <p:txBody>
          <a:bodyPr/>
          <a:lstStyle/>
          <a:p>
            <a:r>
              <a:rPr lang="en-US" b="0" i="0" dirty="0">
                <a:solidFill>
                  <a:srgbClr val="92D050"/>
                </a:solidFill>
                <a:effectLst/>
                <a:latin typeface="Arial Black" panose="020B0A04020102020204" pitchFamily="34" charset="0"/>
              </a:rPr>
              <a:t>virtual private network (VPN)</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5DD96F2-0DA3-41F7-8F0B-A625BB4068D5}"/>
              </a:ext>
            </a:extLst>
          </p:cNvPr>
          <p:cNvSpPr>
            <a:spLocks noGrp="1"/>
          </p:cNvSpPr>
          <p:nvPr>
            <p:ph idx="1"/>
          </p:nvPr>
        </p:nvSpPr>
        <p:spPr/>
        <p:txBody>
          <a:bodyPr/>
          <a:lstStyle/>
          <a:p>
            <a:r>
              <a:rPr lang="en-US" b="0" i="0" dirty="0">
                <a:solidFill>
                  <a:srgbClr val="202124"/>
                </a:solidFill>
                <a:effectLst/>
                <a:latin typeface="Arial Black" panose="020B0A04020102020204" pitchFamily="34" charset="0"/>
              </a:rPr>
              <a:t>is an </a:t>
            </a:r>
            <a:r>
              <a:rPr lang="en-US" b="1" i="0" dirty="0">
                <a:solidFill>
                  <a:srgbClr val="202124"/>
                </a:solidFill>
                <a:effectLst/>
                <a:latin typeface="Arial Black" panose="020B0A04020102020204" pitchFamily="34" charset="0"/>
              </a:rPr>
              <a:t>encrypted connection</a:t>
            </a:r>
            <a:r>
              <a:rPr lang="en-US" b="0" i="0" dirty="0">
                <a:solidFill>
                  <a:srgbClr val="202124"/>
                </a:solidFill>
                <a:effectLst/>
                <a:latin typeface="Arial Black" panose="020B0A04020102020204" pitchFamily="34" charset="0"/>
              </a:rPr>
              <a:t> over the Internet from a device to a network. </a:t>
            </a:r>
          </a:p>
          <a:p>
            <a:r>
              <a:rPr lang="en-US" b="0" i="0" dirty="0">
                <a:solidFill>
                  <a:srgbClr val="202124"/>
                </a:solidFill>
                <a:effectLst/>
                <a:latin typeface="Arial Black" panose="020B0A04020102020204" pitchFamily="34" charset="0"/>
              </a:rPr>
              <a:t>The </a:t>
            </a:r>
            <a:r>
              <a:rPr lang="en-US" b="1" i="0" dirty="0">
                <a:solidFill>
                  <a:srgbClr val="202124"/>
                </a:solidFill>
                <a:effectLst/>
                <a:latin typeface="Arial Black" panose="020B0A04020102020204" pitchFamily="34" charset="0"/>
              </a:rPr>
              <a:t>encrypted connection</a:t>
            </a:r>
            <a:r>
              <a:rPr lang="en-US" b="0" i="0" dirty="0">
                <a:solidFill>
                  <a:srgbClr val="202124"/>
                </a:solidFill>
                <a:effectLst/>
                <a:latin typeface="Arial Black" panose="020B0A04020102020204" pitchFamily="34" charset="0"/>
              </a:rPr>
              <a:t> helps ensure that sensitive data is safely transmitted. </a:t>
            </a:r>
          </a:p>
          <a:p>
            <a:r>
              <a:rPr lang="en-US" b="0" i="0" dirty="0">
                <a:solidFill>
                  <a:srgbClr val="202124"/>
                </a:solidFill>
                <a:effectLst/>
                <a:latin typeface="Arial Black" panose="020B0A04020102020204" pitchFamily="34" charset="0"/>
              </a:rPr>
              <a:t>It </a:t>
            </a:r>
            <a:r>
              <a:rPr lang="en-US" sz="2000" b="0" i="0" dirty="0">
                <a:solidFill>
                  <a:srgbClr val="202124"/>
                </a:solidFill>
                <a:effectLst/>
                <a:latin typeface="Arial Black" panose="020B0A04020102020204" pitchFamily="34" charset="0"/>
              </a:rPr>
              <a:t>prevents</a:t>
            </a:r>
            <a:r>
              <a:rPr lang="en-US" b="0" i="0" dirty="0">
                <a:solidFill>
                  <a:srgbClr val="202124"/>
                </a:solidFill>
                <a:effectLst/>
                <a:latin typeface="Arial Black" panose="020B0A04020102020204" pitchFamily="34" charset="0"/>
              </a:rPr>
              <a:t> unauthorized people from eavesdropping on the traffic and allows the user to conduct work remotely.</a:t>
            </a:r>
            <a:endParaRPr lang="en-MY" dirty="0">
              <a:latin typeface="Arial Black" panose="020B0A04020102020204" pitchFamily="34" charset="0"/>
            </a:endParaRPr>
          </a:p>
        </p:txBody>
      </p:sp>
    </p:spTree>
    <p:extLst>
      <p:ext uri="{BB962C8B-B14F-4D97-AF65-F5344CB8AC3E}">
        <p14:creationId xmlns:p14="http://schemas.microsoft.com/office/powerpoint/2010/main" val="369148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6BA4C7-1DFE-4C87-97E6-902113406D59}"/>
              </a:ext>
            </a:extLst>
          </p:cNvPr>
          <p:cNvPicPr>
            <a:picLocks noGrp="1" noChangeAspect="1"/>
          </p:cNvPicPr>
          <p:nvPr>
            <p:ph idx="1"/>
          </p:nvPr>
        </p:nvPicPr>
        <p:blipFill>
          <a:blip r:embed="rId2"/>
          <a:stretch>
            <a:fillRect/>
          </a:stretch>
        </p:blipFill>
        <p:spPr>
          <a:xfrm>
            <a:off x="254615" y="1291994"/>
            <a:ext cx="4606840" cy="3547865"/>
          </a:xfrm>
          <a:prstGeom prst="rect">
            <a:avLst/>
          </a:prstGeom>
          <a:ln>
            <a:solidFill>
              <a:schemeClr val="accent1"/>
            </a:solidFill>
          </a:ln>
        </p:spPr>
      </p:pic>
      <p:sp>
        <p:nvSpPr>
          <p:cNvPr id="5" name="Content Placeholder 2">
            <a:extLst>
              <a:ext uri="{FF2B5EF4-FFF2-40B4-BE49-F238E27FC236}">
                <a16:creationId xmlns:a16="http://schemas.microsoft.com/office/drawing/2014/main" id="{0DAF0B69-66B8-4E19-8CE0-BB461BA02896}"/>
              </a:ext>
            </a:extLst>
          </p:cNvPr>
          <p:cNvSpPr txBox="1">
            <a:spLocks/>
          </p:cNvSpPr>
          <p:nvPr/>
        </p:nvSpPr>
        <p:spPr>
          <a:xfrm>
            <a:off x="5314950" y="1038433"/>
            <a:ext cx="4773595" cy="478113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lumMod val="50000"/>
                  </a:schemeClr>
                </a:solidFill>
                <a:latin typeface="Arial Black" panose="020B0A04020102020204" pitchFamily="34" charset="0"/>
              </a:rPr>
              <a:t>The diagram shows a scenario where there are four locations (From top, clockwise)</a:t>
            </a:r>
          </a:p>
          <a:p>
            <a:r>
              <a:rPr lang="en-US" sz="1800" dirty="0">
                <a:solidFill>
                  <a:schemeClr val="bg1">
                    <a:lumMod val="50000"/>
                  </a:schemeClr>
                </a:solidFill>
                <a:latin typeface="Arial Black" panose="020B0A04020102020204" pitchFamily="34" charset="0"/>
              </a:rPr>
              <a:t>One is the head office (accessing Internet through Internet Leased Lines), </a:t>
            </a:r>
          </a:p>
          <a:p>
            <a:r>
              <a:rPr lang="en-US" sz="1800" dirty="0">
                <a:solidFill>
                  <a:schemeClr val="bg1">
                    <a:lumMod val="50000"/>
                  </a:schemeClr>
                </a:solidFill>
                <a:latin typeface="Arial Black" panose="020B0A04020102020204" pitchFamily="34" charset="0"/>
              </a:rPr>
              <a:t>the branch office (accessing Internet through Internet Leased Lines),</a:t>
            </a:r>
          </a:p>
          <a:p>
            <a:r>
              <a:rPr lang="en-US" sz="1800" dirty="0">
                <a:solidFill>
                  <a:schemeClr val="bg1">
                    <a:lumMod val="50000"/>
                  </a:schemeClr>
                </a:solidFill>
                <a:latin typeface="Arial Black" panose="020B0A04020102020204" pitchFamily="34" charset="0"/>
              </a:rPr>
              <a:t> a home office (accessing Internet through Fixed Broadband connection) </a:t>
            </a:r>
          </a:p>
          <a:p>
            <a:r>
              <a:rPr lang="en-US" sz="1800" dirty="0">
                <a:solidFill>
                  <a:schemeClr val="bg1">
                    <a:lumMod val="50000"/>
                  </a:schemeClr>
                </a:solidFill>
                <a:latin typeface="Arial Black" panose="020B0A04020102020204" pitchFamily="34" charset="0"/>
              </a:rPr>
              <a:t>telecommuter/ traveling personnel (Accessing Internet through mobile broadband technologies like CDMA/ EVDO/ 3G/ HSDPA </a:t>
            </a:r>
            <a:r>
              <a:rPr lang="en-US" sz="1800" dirty="0" err="1">
                <a:solidFill>
                  <a:schemeClr val="bg1">
                    <a:lumMod val="50000"/>
                  </a:schemeClr>
                </a:solidFill>
                <a:latin typeface="Arial Black" panose="020B0A04020102020204" pitchFamily="34" charset="0"/>
              </a:rPr>
              <a:t>etc</a:t>
            </a:r>
            <a:r>
              <a:rPr lang="en-US" sz="1800" dirty="0">
                <a:solidFill>
                  <a:schemeClr val="bg1">
                    <a:lumMod val="50000"/>
                  </a:schemeClr>
                </a:solidFill>
                <a:latin typeface="Arial Black" panose="020B0A04020102020204" pitchFamily="34" charset="0"/>
              </a:rPr>
              <a:t>).</a:t>
            </a:r>
            <a:endParaRPr lang="en-MY" sz="1800" dirty="0">
              <a:solidFill>
                <a:schemeClr val="bg1">
                  <a:lumMod val="5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9BA72D8A-5806-4C74-A737-89E331A21162}"/>
              </a:ext>
            </a:extLst>
          </p:cNvPr>
          <p:cNvSpPr txBox="1"/>
          <p:nvPr/>
        </p:nvSpPr>
        <p:spPr>
          <a:xfrm>
            <a:off x="817150" y="5925215"/>
            <a:ext cx="8088609" cy="646331"/>
          </a:xfrm>
          <a:prstGeom prst="rect">
            <a:avLst/>
          </a:prstGeom>
          <a:noFill/>
        </p:spPr>
        <p:txBody>
          <a:bodyPr wrap="square" rtlCol="0">
            <a:spAutoFit/>
          </a:bodyPr>
          <a:lstStyle/>
          <a:p>
            <a:r>
              <a:rPr lang="en-MY" dirty="0"/>
              <a:t>Ref: https://excitingip.com/780/an-introduction-for-enterprise-vpn-virtual-private-network/</a:t>
            </a:r>
          </a:p>
        </p:txBody>
      </p:sp>
      <p:sp>
        <p:nvSpPr>
          <p:cNvPr id="8" name="TextBox 7">
            <a:extLst>
              <a:ext uri="{FF2B5EF4-FFF2-40B4-BE49-F238E27FC236}">
                <a16:creationId xmlns:a16="http://schemas.microsoft.com/office/drawing/2014/main" id="{DE454F08-7493-465C-9B94-FC19E5E76D90}"/>
              </a:ext>
            </a:extLst>
          </p:cNvPr>
          <p:cNvSpPr txBox="1"/>
          <p:nvPr/>
        </p:nvSpPr>
        <p:spPr>
          <a:xfrm>
            <a:off x="336550" y="135135"/>
            <a:ext cx="6159500" cy="923330"/>
          </a:xfrm>
          <a:prstGeom prst="rect">
            <a:avLst/>
          </a:prstGeom>
          <a:noFill/>
        </p:spPr>
        <p:txBody>
          <a:bodyPr wrap="square">
            <a:spAutoFit/>
          </a:bodyPr>
          <a:lstStyle/>
          <a:p>
            <a:r>
              <a:rPr lang="en-US" dirty="0">
                <a:solidFill>
                  <a:srgbClr val="222222"/>
                </a:solidFill>
                <a:latin typeface="Arial Black" panose="020B0A04020102020204" pitchFamily="34" charset="0"/>
              </a:rPr>
              <a:t>Creating the site to site VPN between the head office and branch office </a:t>
            </a:r>
            <a:r>
              <a:rPr lang="en-US" dirty="0">
                <a:solidFill>
                  <a:srgbClr val="222222"/>
                </a:solidFill>
                <a:highlight>
                  <a:srgbClr val="FFFF00"/>
                </a:highlight>
                <a:latin typeface="Arial Black" panose="020B0A04020102020204" pitchFamily="34" charset="0"/>
              </a:rPr>
              <a:t>using routers (or VPN Concentrators</a:t>
            </a:r>
            <a:r>
              <a:rPr lang="en-US" dirty="0">
                <a:solidFill>
                  <a:srgbClr val="222222"/>
                </a:solidFill>
                <a:latin typeface="Arial Black" panose="020B0A04020102020204" pitchFamily="34" charset="0"/>
              </a:rPr>
              <a:t>)</a:t>
            </a:r>
            <a:endParaRPr lang="en-MY" dirty="0">
              <a:latin typeface="Arial Black" panose="020B0A04020102020204" pitchFamily="34" charset="0"/>
            </a:endParaRPr>
          </a:p>
        </p:txBody>
      </p:sp>
    </p:spTree>
    <p:extLst>
      <p:ext uri="{BB962C8B-B14F-4D97-AF65-F5344CB8AC3E}">
        <p14:creationId xmlns:p14="http://schemas.microsoft.com/office/powerpoint/2010/main" val="251467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F6F21F-5CF9-4662-9C41-08CA47C5EE09}"/>
              </a:ext>
            </a:extLst>
          </p:cNvPr>
          <p:cNvPicPr>
            <a:picLocks noGrp="1" noChangeAspect="1"/>
          </p:cNvPicPr>
          <p:nvPr>
            <p:ph idx="1"/>
          </p:nvPr>
        </p:nvPicPr>
        <p:blipFill>
          <a:blip r:embed="rId2"/>
          <a:stretch>
            <a:fillRect/>
          </a:stretch>
        </p:blipFill>
        <p:spPr>
          <a:xfrm>
            <a:off x="205547" y="1552524"/>
            <a:ext cx="4778174" cy="3273198"/>
          </a:xfrm>
          <a:prstGeom prst="rect">
            <a:avLst/>
          </a:prstGeom>
        </p:spPr>
      </p:pic>
      <p:sp>
        <p:nvSpPr>
          <p:cNvPr id="5" name="TextBox 4">
            <a:extLst>
              <a:ext uri="{FF2B5EF4-FFF2-40B4-BE49-F238E27FC236}">
                <a16:creationId xmlns:a16="http://schemas.microsoft.com/office/drawing/2014/main" id="{3E3AB07E-EEE3-4E3B-9D00-FA4F2D5FB3FE}"/>
              </a:ext>
            </a:extLst>
          </p:cNvPr>
          <p:cNvSpPr txBox="1"/>
          <p:nvPr/>
        </p:nvSpPr>
        <p:spPr>
          <a:xfrm>
            <a:off x="6551024" y="3004457"/>
            <a:ext cx="45719" cy="369332"/>
          </a:xfrm>
          <a:prstGeom prst="rect">
            <a:avLst/>
          </a:prstGeom>
          <a:noFill/>
        </p:spPr>
        <p:txBody>
          <a:bodyPr wrap="square" rtlCol="0">
            <a:spAutoFit/>
          </a:bodyPr>
          <a:lstStyle/>
          <a:p>
            <a:endParaRPr lang="en-MY" dirty="0"/>
          </a:p>
        </p:txBody>
      </p:sp>
      <p:sp>
        <p:nvSpPr>
          <p:cNvPr id="6" name="Content Placeholder 2">
            <a:extLst>
              <a:ext uri="{FF2B5EF4-FFF2-40B4-BE49-F238E27FC236}">
                <a16:creationId xmlns:a16="http://schemas.microsoft.com/office/drawing/2014/main" id="{68E8B541-4C2F-40EA-A619-E27F1D4CF3B3}"/>
              </a:ext>
            </a:extLst>
          </p:cNvPr>
          <p:cNvSpPr txBox="1">
            <a:spLocks/>
          </p:cNvSpPr>
          <p:nvPr/>
        </p:nvSpPr>
        <p:spPr>
          <a:xfrm>
            <a:off x="4593070" y="847603"/>
            <a:ext cx="5720970" cy="468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solidFill>
                  <a:schemeClr val="bg1">
                    <a:lumMod val="50000"/>
                  </a:schemeClr>
                </a:solidFill>
                <a:latin typeface="Arial Black" panose="020B0A04020102020204" pitchFamily="34" charset="0"/>
              </a:rPr>
              <a:t>Creating a VPN with UTM (</a:t>
            </a:r>
            <a:r>
              <a:rPr lang="en-US" sz="2400" u="sng" dirty="0">
                <a:solidFill>
                  <a:schemeClr val="bg1">
                    <a:lumMod val="50000"/>
                  </a:schemeClr>
                </a:solidFill>
                <a:highlight>
                  <a:srgbClr val="FFFF00"/>
                </a:highlight>
                <a:latin typeface="Arial Black" panose="020B0A04020102020204" pitchFamily="34" charset="0"/>
              </a:rPr>
              <a:t>Unified Threat Management Appliance</a:t>
            </a:r>
            <a:r>
              <a:rPr lang="en-US" sz="2400" u="sng" dirty="0">
                <a:solidFill>
                  <a:schemeClr val="bg1">
                    <a:lumMod val="50000"/>
                  </a:schemeClr>
                </a:solidFill>
                <a:latin typeface="Arial Black" panose="020B0A04020102020204" pitchFamily="34" charset="0"/>
              </a:rPr>
              <a:t>):</a:t>
            </a:r>
            <a:r>
              <a:rPr lang="en-US" sz="2400" dirty="0">
                <a:solidFill>
                  <a:schemeClr val="bg1">
                    <a:lumMod val="50000"/>
                  </a:schemeClr>
                </a:solidFill>
                <a:latin typeface="Arial Black" panose="020B0A04020102020204" pitchFamily="34" charset="0"/>
              </a:rPr>
              <a:t>use certain UTM appliances (which come with inbuilt VPN Licenses) for establishing site to site VPN. </a:t>
            </a:r>
          </a:p>
          <a:p>
            <a:r>
              <a:rPr lang="en-US" sz="2400" dirty="0">
                <a:solidFill>
                  <a:schemeClr val="bg1">
                    <a:lumMod val="50000"/>
                  </a:schemeClr>
                </a:solidFill>
                <a:latin typeface="Arial Black" panose="020B0A04020102020204" pitchFamily="34" charset="0"/>
              </a:rPr>
              <a:t>The home office/ traveling personnel can establish a VPN similarly by connecting to the UTM appliances in the head office (through the VPN Client).</a:t>
            </a:r>
            <a:endParaRPr lang="en-MY" sz="2400" dirty="0">
              <a:solidFill>
                <a:schemeClr val="bg1">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11DF0FB2-0B1F-406C-BF69-88C19844F84D}"/>
              </a:ext>
            </a:extLst>
          </p:cNvPr>
          <p:cNvSpPr txBox="1"/>
          <p:nvPr/>
        </p:nvSpPr>
        <p:spPr>
          <a:xfrm>
            <a:off x="444500" y="5842000"/>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396062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4698FF-0503-4F68-B14F-3E7B46EE981D}"/>
              </a:ext>
            </a:extLst>
          </p:cNvPr>
          <p:cNvPicPr>
            <a:picLocks noGrp="1" noChangeAspect="1"/>
          </p:cNvPicPr>
          <p:nvPr>
            <p:ph idx="1"/>
          </p:nvPr>
        </p:nvPicPr>
        <p:blipFill>
          <a:blip r:embed="rId2"/>
          <a:stretch>
            <a:fillRect/>
          </a:stretch>
        </p:blipFill>
        <p:spPr>
          <a:xfrm>
            <a:off x="323995" y="1270000"/>
            <a:ext cx="5333227" cy="4351338"/>
          </a:xfrm>
          <a:prstGeom prst="rect">
            <a:avLst/>
          </a:prstGeom>
        </p:spPr>
      </p:pic>
      <p:sp>
        <p:nvSpPr>
          <p:cNvPr id="5" name="Content Placeholder 2">
            <a:extLst>
              <a:ext uri="{FF2B5EF4-FFF2-40B4-BE49-F238E27FC236}">
                <a16:creationId xmlns:a16="http://schemas.microsoft.com/office/drawing/2014/main" id="{04B7D419-3280-497D-9DB1-2B12F3057906}"/>
              </a:ext>
            </a:extLst>
          </p:cNvPr>
          <p:cNvSpPr txBox="1">
            <a:spLocks/>
          </p:cNvSpPr>
          <p:nvPr/>
        </p:nvSpPr>
        <p:spPr>
          <a:xfrm>
            <a:off x="5657222" y="1270000"/>
            <a:ext cx="4210260" cy="4089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00000"/>
              </a:lnSpc>
              <a:spcBef>
                <a:spcPts val="0"/>
              </a:spcBef>
            </a:pPr>
            <a:r>
              <a:rPr lang="en-US" sz="1400" u="sng" dirty="0">
                <a:solidFill>
                  <a:srgbClr val="222222"/>
                </a:solidFill>
                <a:highlight>
                  <a:srgbClr val="FFFF00"/>
                </a:highlight>
                <a:latin typeface="Arial Black" panose="020B0A04020102020204" pitchFamily="34" charset="0"/>
              </a:rPr>
              <a:t>Creating a VPN using Wireless Controller</a:t>
            </a:r>
            <a:r>
              <a:rPr lang="en-US" sz="1400" u="sng" dirty="0">
                <a:solidFill>
                  <a:srgbClr val="222222"/>
                </a:solidFill>
                <a:latin typeface="Arial Black" panose="020B0A04020102020204" pitchFamily="34" charset="0"/>
              </a:rPr>
              <a:t>:</a:t>
            </a:r>
            <a:r>
              <a:rPr lang="en-US" sz="1400" dirty="0">
                <a:solidFill>
                  <a:srgbClr val="222222"/>
                </a:solidFill>
                <a:latin typeface="Arial Black" panose="020B0A04020102020204" pitchFamily="34" charset="0"/>
              </a:rPr>
              <a:t> </a:t>
            </a:r>
          </a:p>
          <a:p>
            <a:pPr marL="0" algn="just" fontAlgn="base">
              <a:lnSpc>
                <a:spcPct val="100000"/>
              </a:lnSpc>
              <a:spcBef>
                <a:spcPts val="0"/>
              </a:spcBef>
            </a:pPr>
            <a:r>
              <a:rPr lang="en-US" sz="1400" dirty="0">
                <a:solidFill>
                  <a:srgbClr val="222222"/>
                </a:solidFill>
                <a:latin typeface="Arial Black" panose="020B0A04020102020204" pitchFamily="34" charset="0"/>
              </a:rPr>
              <a:t>Use centralized management of multiple wireless access points in the enterprise) can itself act as a VPN concentrator (with appropriate licenses) and establish VPN Tunnels with other controllers, remote access points (home office) and VPN Clients (telecommuters/ traveling personnel).</a:t>
            </a:r>
          </a:p>
          <a:p>
            <a:pPr marL="0" algn="just" fontAlgn="base">
              <a:lnSpc>
                <a:spcPct val="100000"/>
              </a:lnSpc>
              <a:spcBef>
                <a:spcPts val="0"/>
              </a:spcBef>
            </a:pPr>
            <a:r>
              <a:rPr lang="en-US" sz="1400" dirty="0">
                <a:solidFill>
                  <a:srgbClr val="222222"/>
                </a:solidFill>
                <a:latin typeface="Arial Black" panose="020B0A04020102020204" pitchFamily="34" charset="0"/>
              </a:rPr>
              <a:t>The VPN connections need not always be from the head office to the branch offices / traveling personnel </a:t>
            </a:r>
            <a:r>
              <a:rPr lang="en-US" sz="1400" dirty="0" err="1">
                <a:solidFill>
                  <a:srgbClr val="222222"/>
                </a:solidFill>
                <a:latin typeface="Arial Black" panose="020B0A04020102020204" pitchFamily="34" charset="0"/>
              </a:rPr>
              <a:t>etc</a:t>
            </a:r>
            <a:r>
              <a:rPr lang="en-US" sz="1400" dirty="0">
                <a:solidFill>
                  <a:srgbClr val="222222"/>
                </a:solidFill>
                <a:latin typeface="Arial Black" panose="020B0A04020102020204" pitchFamily="34" charset="0"/>
              </a:rPr>
              <a:t> as shown in the diagrams.</a:t>
            </a:r>
          </a:p>
          <a:p>
            <a:pPr marL="0" algn="just" fontAlgn="base">
              <a:lnSpc>
                <a:spcPct val="100000"/>
              </a:lnSpc>
              <a:spcBef>
                <a:spcPts val="0"/>
              </a:spcBef>
            </a:pPr>
            <a:r>
              <a:rPr lang="en-US" sz="1400" dirty="0">
                <a:solidFill>
                  <a:srgbClr val="222222"/>
                </a:solidFill>
                <a:latin typeface="Arial Black" panose="020B0A04020102020204" pitchFamily="34" charset="0"/>
              </a:rPr>
              <a:t> It can be established from one site to another site, one site to multiple sites and multiple sites to multiple sites depending upon the configuration, models and connection types supported by the various VPN devices. </a:t>
            </a:r>
          </a:p>
          <a:p>
            <a:pPr marL="0" algn="just" fontAlgn="base">
              <a:lnSpc>
                <a:spcPct val="100000"/>
              </a:lnSpc>
              <a:spcBef>
                <a:spcPts val="0"/>
              </a:spcBef>
            </a:pPr>
            <a:r>
              <a:rPr lang="en-US" sz="1400" dirty="0">
                <a:solidFill>
                  <a:srgbClr val="222222"/>
                </a:solidFill>
                <a:latin typeface="Arial Black" panose="020B0A04020102020204" pitchFamily="34" charset="0"/>
              </a:rPr>
              <a:t>Both Site to Site as well as Site to Client VPN’s can be established.</a:t>
            </a:r>
          </a:p>
          <a:p>
            <a:endParaRPr lang="en-MY" sz="1400" dirty="0">
              <a:latin typeface="Arial Black" panose="020B0A04020102020204" pitchFamily="34" charset="0"/>
            </a:endParaRPr>
          </a:p>
        </p:txBody>
      </p:sp>
      <p:sp>
        <p:nvSpPr>
          <p:cNvPr id="6" name="TextBox 5">
            <a:extLst>
              <a:ext uri="{FF2B5EF4-FFF2-40B4-BE49-F238E27FC236}">
                <a16:creationId xmlns:a16="http://schemas.microsoft.com/office/drawing/2014/main" id="{7B5F2AF8-25A9-4F04-A0EA-74163559BA8B}"/>
              </a:ext>
            </a:extLst>
          </p:cNvPr>
          <p:cNvSpPr txBox="1"/>
          <p:nvPr/>
        </p:nvSpPr>
        <p:spPr>
          <a:xfrm>
            <a:off x="101600" y="6359525"/>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167794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282FF5-E263-44EE-8077-086C2BF2DA11}"/>
              </a:ext>
            </a:extLst>
          </p:cNvPr>
          <p:cNvSpPr>
            <a:spLocks noGrp="1"/>
          </p:cNvSpPr>
          <p:nvPr>
            <p:ph idx="1"/>
          </p:nvPr>
        </p:nvSpPr>
        <p:spPr>
          <a:xfrm>
            <a:off x="2194635" y="1700877"/>
            <a:ext cx="6436899" cy="1728123"/>
          </a:xfrm>
        </p:spPr>
        <p:txBody>
          <a:bodyPr>
            <a:normAutofit/>
          </a:bodyPr>
          <a:lstStyle/>
          <a:p>
            <a:r>
              <a:rPr lang="en-US" sz="2000" dirty="0">
                <a:solidFill>
                  <a:schemeClr val="bg1">
                    <a:lumMod val="50000"/>
                  </a:schemeClr>
                </a:solidFill>
                <a:latin typeface="Arial Black" panose="020B0A04020102020204" pitchFamily="34" charset="0"/>
              </a:rPr>
              <a:t>T</a:t>
            </a:r>
            <a:r>
              <a:rPr lang="en-US" sz="2000" b="0" i="0" dirty="0">
                <a:solidFill>
                  <a:schemeClr val="bg1">
                    <a:lumMod val="50000"/>
                  </a:schemeClr>
                </a:solidFill>
                <a:effectLst/>
                <a:latin typeface="Arial Black" panose="020B0A04020102020204" pitchFamily="34" charset="0"/>
              </a:rPr>
              <a:t>wo types of Virtual Private Networks</a:t>
            </a:r>
          </a:p>
          <a:p>
            <a:pPr lvl="1"/>
            <a:r>
              <a:rPr lang="en-US" sz="2000" b="0" i="0" dirty="0" err="1">
                <a:solidFill>
                  <a:schemeClr val="bg1">
                    <a:lumMod val="50000"/>
                  </a:schemeClr>
                </a:solidFill>
                <a:effectLst/>
                <a:latin typeface="Arial Black" panose="020B0A04020102020204" pitchFamily="34" charset="0"/>
              </a:rPr>
              <a:t>IPSec</a:t>
            </a:r>
            <a:r>
              <a:rPr lang="en-US" sz="2000" b="0" i="0" dirty="0">
                <a:solidFill>
                  <a:schemeClr val="bg1">
                    <a:lumMod val="50000"/>
                  </a:schemeClr>
                </a:solidFill>
                <a:effectLst/>
                <a:latin typeface="Arial Black" panose="020B0A04020102020204" pitchFamily="34" charset="0"/>
              </a:rPr>
              <a:t> VPN </a:t>
            </a:r>
          </a:p>
          <a:p>
            <a:pPr lvl="1"/>
            <a:r>
              <a:rPr lang="en-US" sz="2000" b="0" i="0" dirty="0">
                <a:solidFill>
                  <a:schemeClr val="bg1">
                    <a:lumMod val="50000"/>
                  </a:schemeClr>
                </a:solidFill>
                <a:effectLst/>
                <a:latin typeface="Arial Black" panose="020B0A04020102020204" pitchFamily="34" charset="0"/>
              </a:rPr>
              <a:t>SSL/TLS VPN.</a:t>
            </a:r>
            <a:endParaRPr lang="en-MY" sz="2000" dirty="0">
              <a:solidFill>
                <a:schemeClr val="bg1">
                  <a:lumMod val="5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88F0A31E-AD52-417F-9F74-03F3C0CA4F60}"/>
              </a:ext>
            </a:extLst>
          </p:cNvPr>
          <p:cNvSpPr txBox="1"/>
          <p:nvPr/>
        </p:nvSpPr>
        <p:spPr>
          <a:xfrm>
            <a:off x="444500" y="5842000"/>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385644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AE33E-C86D-401A-A4EE-19E359F5DC51}"/>
              </a:ext>
            </a:extLst>
          </p:cNvPr>
          <p:cNvSpPr>
            <a:spLocks noGrp="1"/>
          </p:cNvSpPr>
          <p:nvPr>
            <p:ph idx="1"/>
          </p:nvPr>
        </p:nvSpPr>
        <p:spPr>
          <a:xfrm>
            <a:off x="813916" y="1360469"/>
            <a:ext cx="8393950" cy="4397236"/>
          </a:xfrm>
        </p:spPr>
        <p:txBody>
          <a:bodyPr>
            <a:noAutofit/>
          </a:bodyPr>
          <a:lstStyle/>
          <a:p>
            <a:pPr algn="just" fontAlgn="base"/>
            <a:r>
              <a:rPr lang="en-US" b="1" i="0" dirty="0" err="1">
                <a:solidFill>
                  <a:schemeClr val="bg1">
                    <a:lumMod val="50000"/>
                  </a:schemeClr>
                </a:solidFill>
                <a:effectLst/>
                <a:highlight>
                  <a:srgbClr val="FFFF00"/>
                </a:highlight>
                <a:latin typeface="Arial Black" panose="020B0A04020102020204" pitchFamily="34" charset="0"/>
              </a:rPr>
              <a:t>IPSec</a:t>
            </a:r>
            <a:r>
              <a:rPr lang="en-US" b="1" i="0" dirty="0">
                <a:solidFill>
                  <a:schemeClr val="bg1">
                    <a:lumMod val="50000"/>
                  </a:schemeClr>
                </a:solidFill>
                <a:effectLst/>
                <a:highlight>
                  <a:srgbClr val="FFFF00"/>
                </a:highlight>
                <a:latin typeface="Arial Black" panose="020B0A04020102020204" pitchFamily="34" charset="0"/>
              </a:rPr>
              <a:t> VPN:</a:t>
            </a:r>
            <a:endParaRPr lang="en-US" b="0" i="0" dirty="0">
              <a:solidFill>
                <a:schemeClr val="bg1">
                  <a:lumMod val="50000"/>
                </a:schemeClr>
              </a:solidFill>
              <a:effectLst/>
              <a:highlight>
                <a:srgbClr val="FFFF00"/>
              </a:highlight>
              <a:latin typeface="Arial Black" panose="020B0A04020102020204" pitchFamily="34" charset="0"/>
            </a:endParaRPr>
          </a:p>
          <a:p>
            <a:pPr algn="just" fontAlgn="base"/>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or Internet Protocol Security VPN is one of the most popular technologies available for establishing VPN over the Internet. </a:t>
            </a:r>
          </a:p>
          <a:p>
            <a:pPr algn="just" fontAlgn="base"/>
            <a:r>
              <a:rPr lang="en-US" b="0" i="0" dirty="0">
                <a:solidFill>
                  <a:schemeClr val="bg1">
                    <a:lumMod val="50000"/>
                  </a:schemeClr>
                </a:solidFill>
                <a:effectLst/>
                <a:latin typeface="Arial Black" panose="020B0A04020102020204" pitchFamily="34" charset="0"/>
              </a:rPr>
              <a:t>It establishes this by using technologies like tunneling, encryption and authentication. </a:t>
            </a:r>
          </a:p>
          <a:p>
            <a:pPr algn="just" fontAlgn="base"/>
            <a:r>
              <a:rPr lang="en-US" b="0" i="0" dirty="0">
                <a:solidFill>
                  <a:schemeClr val="bg1">
                    <a:lumMod val="50000"/>
                  </a:schemeClr>
                </a:solidFill>
                <a:effectLst/>
                <a:latin typeface="Arial Black" panose="020B0A04020102020204" pitchFamily="34" charset="0"/>
              </a:rPr>
              <a:t>This type of VPN assumes that a trusted relationship is present between the various sites or individual computers forming the VPN and it defines procedures to provide data integrity, authenticity and confidentiality across the public network (Internet). </a:t>
            </a:r>
          </a:p>
          <a:p>
            <a:pPr algn="just" fontAlgn="base"/>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operates in the Network layer.</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1DEE2C87-3194-4250-A41E-D90A137A1EA5}"/>
              </a:ext>
            </a:extLst>
          </p:cNvPr>
          <p:cNvSpPr txBox="1"/>
          <p:nvPr/>
        </p:nvSpPr>
        <p:spPr>
          <a:xfrm>
            <a:off x="533400" y="6257410"/>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112416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CBA57-0BCE-43D6-B6C8-3BBE79D9EDD7}"/>
              </a:ext>
            </a:extLst>
          </p:cNvPr>
          <p:cNvSpPr>
            <a:spLocks noGrp="1"/>
          </p:cNvSpPr>
          <p:nvPr>
            <p:ph idx="1"/>
          </p:nvPr>
        </p:nvSpPr>
        <p:spPr>
          <a:xfrm>
            <a:off x="393700" y="261086"/>
            <a:ext cx="10515600" cy="5858359"/>
          </a:xfrm>
        </p:spPr>
        <p:txBody>
          <a:bodyPr>
            <a:normAutofit/>
          </a:bodyPr>
          <a:lstStyle/>
          <a:p>
            <a:r>
              <a:rPr lang="en-US" sz="2000" dirty="0">
                <a:latin typeface="Arial Black" panose="020B0A04020102020204" pitchFamily="34" charset="0"/>
              </a:rPr>
              <a:t>What is a VPN "tunnel"?</a:t>
            </a:r>
          </a:p>
          <a:p>
            <a:r>
              <a:rPr lang="en-US" sz="2000" dirty="0">
                <a:latin typeface="Arial Black" panose="020B0A04020102020204" pitchFamily="34" charset="0"/>
              </a:rPr>
              <a:t>A "tunnel" is the encrypted connection a VPN establishes so that traffic on the virtual network can be sent securely across the Internet. VPN traffic from a device such as a computer or smartphone is encrypted as it travels through the VPN tunnel.</a:t>
            </a:r>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67BBCE74-D3E6-4065-89FA-D860A6A883A7}"/>
              </a:ext>
            </a:extLst>
          </p:cNvPr>
          <p:cNvSpPr txBox="1"/>
          <p:nvPr/>
        </p:nvSpPr>
        <p:spPr>
          <a:xfrm>
            <a:off x="127819" y="6440129"/>
            <a:ext cx="10608802" cy="369332"/>
          </a:xfrm>
          <a:prstGeom prst="rect">
            <a:avLst/>
          </a:prstGeom>
          <a:noFill/>
        </p:spPr>
        <p:txBody>
          <a:bodyPr wrap="none" rtlCol="0">
            <a:spAutoFit/>
          </a:bodyPr>
          <a:lstStyle/>
          <a:p>
            <a:r>
              <a:rPr lang="en-MY" dirty="0"/>
              <a:t>https://www.cisco.com/c/en/us/solutions/small-business/resource-center/security/how-does-a-vpn-work.html</a:t>
            </a:r>
          </a:p>
        </p:txBody>
      </p:sp>
      <p:pic>
        <p:nvPicPr>
          <p:cNvPr id="5" name="Picture 4">
            <a:extLst>
              <a:ext uri="{FF2B5EF4-FFF2-40B4-BE49-F238E27FC236}">
                <a16:creationId xmlns:a16="http://schemas.microsoft.com/office/drawing/2014/main" id="{8AAC19DD-81C5-4F1C-A5B6-BDFB8DA4C002}"/>
              </a:ext>
            </a:extLst>
          </p:cNvPr>
          <p:cNvPicPr>
            <a:picLocks noChangeAspect="1"/>
          </p:cNvPicPr>
          <p:nvPr/>
        </p:nvPicPr>
        <p:blipFill>
          <a:blip r:embed="rId2"/>
          <a:stretch>
            <a:fillRect/>
          </a:stretch>
        </p:blipFill>
        <p:spPr>
          <a:xfrm>
            <a:off x="2621756" y="2384674"/>
            <a:ext cx="6059487" cy="3114635"/>
          </a:xfrm>
          <a:prstGeom prst="rect">
            <a:avLst/>
          </a:prstGeom>
          <a:ln>
            <a:solidFill>
              <a:schemeClr val="accent1"/>
            </a:solidFill>
          </a:ln>
        </p:spPr>
      </p:pic>
    </p:spTree>
    <p:extLst>
      <p:ext uri="{BB962C8B-B14F-4D97-AF65-F5344CB8AC3E}">
        <p14:creationId xmlns:p14="http://schemas.microsoft.com/office/powerpoint/2010/main" val="17854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6725D-7E0C-44A7-ACAE-42C86DB0FF09}"/>
              </a:ext>
            </a:extLst>
          </p:cNvPr>
          <p:cNvSpPr>
            <a:spLocks noGrp="1"/>
          </p:cNvSpPr>
          <p:nvPr>
            <p:ph idx="1"/>
          </p:nvPr>
        </p:nvSpPr>
        <p:spPr>
          <a:xfrm>
            <a:off x="685800" y="508000"/>
            <a:ext cx="10668000" cy="5668963"/>
          </a:xfrm>
        </p:spPr>
        <p:txBody>
          <a:bodyPr>
            <a:noAutofit/>
          </a:bodyPr>
          <a:lstStyle/>
          <a:p>
            <a:pPr algn="just" fontAlgn="base"/>
            <a:r>
              <a:rPr lang="en-US" b="1" i="0" dirty="0">
                <a:solidFill>
                  <a:schemeClr val="bg1">
                    <a:lumMod val="50000"/>
                  </a:schemeClr>
                </a:solidFill>
                <a:effectLst/>
                <a:latin typeface="Arial Black" panose="020B0A04020102020204" pitchFamily="34" charset="0"/>
              </a:rPr>
              <a:t>Advantages of </a:t>
            </a:r>
            <a:r>
              <a:rPr lang="en-US" b="1" i="0" dirty="0" err="1">
                <a:solidFill>
                  <a:schemeClr val="bg1">
                    <a:lumMod val="50000"/>
                  </a:schemeClr>
                </a:solidFill>
                <a:effectLst/>
                <a:latin typeface="Arial Black" panose="020B0A04020102020204" pitchFamily="34" charset="0"/>
              </a:rPr>
              <a:t>IPSec</a:t>
            </a:r>
            <a:r>
              <a:rPr lang="en-US" b="1" i="0" dirty="0">
                <a:solidFill>
                  <a:schemeClr val="bg1">
                    <a:lumMod val="50000"/>
                  </a:schemeClr>
                </a:solidFill>
                <a:effectLst/>
                <a:latin typeface="Arial Black" panose="020B0A04020102020204" pitchFamily="34" charset="0"/>
              </a:rPr>
              <a:t> VPN:</a:t>
            </a:r>
            <a:endParaRPr lang="en-US" b="0" i="0" dirty="0">
              <a:solidFill>
                <a:schemeClr val="bg1">
                  <a:lumMod val="50000"/>
                </a:schemeClr>
              </a:solidFill>
              <a:effectLst/>
              <a:latin typeface="Arial Black" panose="020B0A04020102020204" pitchFamily="34" charset="0"/>
            </a:endParaRP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is an </a:t>
            </a:r>
            <a:r>
              <a:rPr lang="en-US" b="1" i="0" dirty="0">
                <a:solidFill>
                  <a:schemeClr val="bg1">
                    <a:lumMod val="50000"/>
                  </a:schemeClr>
                </a:solidFill>
                <a:effectLst/>
                <a:latin typeface="Arial Black" panose="020B0A04020102020204" pitchFamily="34" charset="0"/>
              </a:rPr>
              <a:t>established</a:t>
            </a:r>
            <a:r>
              <a:rPr lang="en-US" b="0" i="0" dirty="0">
                <a:solidFill>
                  <a:schemeClr val="bg1">
                    <a:lumMod val="50000"/>
                  </a:schemeClr>
                </a:solidFill>
                <a:effectLst/>
                <a:latin typeface="Arial Black" panose="020B0A04020102020204" pitchFamily="34" charset="0"/>
              </a:rPr>
              <a:t> and field tested technology and has been in use by majority of the customers for a long period now.</a:t>
            </a: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is a </a:t>
            </a:r>
            <a:r>
              <a:rPr lang="en-US" b="1" i="0" dirty="0">
                <a:solidFill>
                  <a:schemeClr val="bg1">
                    <a:lumMod val="50000"/>
                  </a:schemeClr>
                </a:solidFill>
                <a:effectLst/>
                <a:latin typeface="Arial Black" panose="020B0A04020102020204" pitchFamily="34" charset="0"/>
              </a:rPr>
              <a:t>client based</a:t>
            </a:r>
            <a:r>
              <a:rPr lang="en-US" b="0" i="0" dirty="0">
                <a:solidFill>
                  <a:schemeClr val="bg1">
                    <a:lumMod val="50000"/>
                  </a:schemeClr>
                </a:solidFill>
                <a:effectLst/>
                <a:latin typeface="Arial Black" panose="020B0A04020102020204" pitchFamily="34" charset="0"/>
              </a:rPr>
              <a:t> VPN technology and connects to only those sites/ devices which can prove their integrity (This is more applicable for home offices and remote offices where the VPN software client needs to be installed before-hand to establish a secure connectivity back to the head office). So, administrators can be quite sure that the devices connecting to the network are trusted ones.</a:t>
            </a:r>
          </a:p>
          <a:p>
            <a:pPr algn="l" fontAlgn="base">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Since </a:t>
            </a: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inspects and drops a packet at a lower level in the protocol stack </a:t>
            </a:r>
            <a:r>
              <a:rPr lang="en-US" b="1" i="0" dirty="0">
                <a:solidFill>
                  <a:schemeClr val="bg1">
                    <a:lumMod val="50000"/>
                  </a:schemeClr>
                </a:solidFill>
                <a:effectLst/>
                <a:latin typeface="Arial Black" panose="020B0A04020102020204" pitchFamily="34" charset="0"/>
              </a:rPr>
              <a:t>(network layer)</a:t>
            </a:r>
            <a:r>
              <a:rPr lang="en-US" b="0" i="0" dirty="0">
                <a:solidFill>
                  <a:schemeClr val="bg1">
                    <a:lumMod val="50000"/>
                  </a:schemeClr>
                </a:solidFill>
                <a:effectLst/>
                <a:latin typeface="Arial Black" panose="020B0A04020102020204" pitchFamily="34" charset="0"/>
              </a:rPr>
              <a:t>, the packet drop performance is better thereby enabling smooth functioning even in a high capacity usage scenario.</a:t>
            </a: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VPN’s are the preferred choice of companies for establishing </a:t>
            </a:r>
            <a:r>
              <a:rPr lang="en-US" b="1" i="0" dirty="0">
                <a:solidFill>
                  <a:schemeClr val="bg1">
                    <a:lumMod val="50000"/>
                  </a:schemeClr>
                </a:solidFill>
                <a:effectLst/>
                <a:latin typeface="Arial Black" panose="020B0A04020102020204" pitchFamily="34" charset="0"/>
              </a:rPr>
              <a:t>Site to Site</a:t>
            </a:r>
            <a:r>
              <a:rPr lang="en-US" b="0" i="0" dirty="0">
                <a:solidFill>
                  <a:schemeClr val="bg1">
                    <a:lumMod val="50000"/>
                  </a:schemeClr>
                </a:solidFill>
                <a:effectLst/>
                <a:latin typeface="Arial Black" panose="020B0A04020102020204" pitchFamily="34" charset="0"/>
              </a:rPr>
              <a:t> VPN and </a:t>
            </a: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has found more implementations in this segment. </a:t>
            </a: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VPN’s can also establish a Site to Client VPN with devices installed with </a:t>
            </a: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clients.</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C01DD94-2FC9-4AFD-A55C-03BD9C38FE0E}"/>
              </a:ext>
            </a:extLst>
          </p:cNvPr>
          <p:cNvSpPr txBox="1"/>
          <p:nvPr/>
        </p:nvSpPr>
        <p:spPr>
          <a:xfrm>
            <a:off x="336345" y="6312976"/>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77621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6725D-7E0C-44A7-ACAE-42C86DB0FF09}"/>
              </a:ext>
            </a:extLst>
          </p:cNvPr>
          <p:cNvSpPr>
            <a:spLocks noGrp="1"/>
          </p:cNvSpPr>
          <p:nvPr>
            <p:ph idx="1"/>
          </p:nvPr>
        </p:nvSpPr>
        <p:spPr>
          <a:xfrm>
            <a:off x="454688" y="877332"/>
            <a:ext cx="10668000" cy="4666901"/>
          </a:xfrm>
        </p:spPr>
        <p:txBody>
          <a:bodyPr>
            <a:noAutofit/>
          </a:bodyPr>
          <a:lstStyle/>
          <a:p>
            <a:pPr algn="just" fontAlgn="base"/>
            <a:r>
              <a:rPr lang="en-US" b="1" i="0" dirty="0">
                <a:solidFill>
                  <a:schemeClr val="bg1">
                    <a:lumMod val="50000"/>
                  </a:schemeClr>
                </a:solidFill>
                <a:effectLst/>
                <a:latin typeface="Arial Black" panose="020B0A04020102020204" pitchFamily="34" charset="0"/>
              </a:rPr>
              <a:t>Advantages of </a:t>
            </a:r>
            <a:r>
              <a:rPr lang="en-US" b="1" i="0" dirty="0" err="1">
                <a:solidFill>
                  <a:schemeClr val="bg1">
                    <a:lumMod val="50000"/>
                  </a:schemeClr>
                </a:solidFill>
                <a:effectLst/>
                <a:latin typeface="Arial Black" panose="020B0A04020102020204" pitchFamily="34" charset="0"/>
              </a:rPr>
              <a:t>IPSec</a:t>
            </a:r>
            <a:r>
              <a:rPr lang="en-US" b="1" i="0" dirty="0">
                <a:solidFill>
                  <a:schemeClr val="bg1">
                    <a:lumMod val="50000"/>
                  </a:schemeClr>
                </a:solidFill>
                <a:effectLst/>
                <a:latin typeface="Arial Black" panose="020B0A04020102020204" pitchFamily="34" charset="0"/>
              </a:rPr>
              <a:t> VPN:</a:t>
            </a:r>
            <a:endParaRPr lang="en-US" b="0" i="0" dirty="0">
              <a:solidFill>
                <a:schemeClr val="bg1">
                  <a:lumMod val="50000"/>
                </a:schemeClr>
              </a:solidFill>
              <a:effectLst/>
              <a:latin typeface="Arial Black" panose="020B0A04020102020204" pitchFamily="34" charset="0"/>
            </a:endParaRP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 gives </a:t>
            </a:r>
            <a:r>
              <a:rPr lang="en-US" b="1" i="0" dirty="0">
                <a:solidFill>
                  <a:schemeClr val="bg1">
                    <a:lumMod val="50000"/>
                  </a:schemeClr>
                </a:solidFill>
                <a:effectLst/>
                <a:latin typeface="Arial Black" panose="020B0A04020102020204" pitchFamily="34" charset="0"/>
              </a:rPr>
              <a:t>full access </a:t>
            </a:r>
            <a:r>
              <a:rPr lang="en-US" b="0" i="0" dirty="0">
                <a:solidFill>
                  <a:schemeClr val="bg1">
                    <a:lumMod val="50000"/>
                  </a:schemeClr>
                </a:solidFill>
                <a:effectLst/>
                <a:latin typeface="Arial Black" panose="020B0A04020102020204" pitchFamily="34" charset="0"/>
              </a:rPr>
              <a:t>to all the head office Intranet applications to branch office/ remote personnel establishing the VPN to HO. So, the user feels as if they are at the office even though they may be working from home. Certain solutions allow selective blocking of certain applications/ devices from being accessed over a remote network.</a:t>
            </a: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supports multiple authentication methods and demonstrates flexibility on choosing the appropriate authentication mechanism, making it difficult for intruders to perform attacks like ‘Man in the Middle’ attacks.</a:t>
            </a:r>
          </a:p>
          <a:p>
            <a:pPr algn="l" fontAlgn="base">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Centralized management</a:t>
            </a:r>
            <a:r>
              <a:rPr lang="en-US" b="0" i="0" dirty="0">
                <a:solidFill>
                  <a:schemeClr val="bg1">
                    <a:lumMod val="50000"/>
                  </a:schemeClr>
                </a:solidFill>
                <a:effectLst/>
                <a:latin typeface="Arial Black" panose="020B0A04020102020204" pitchFamily="34" charset="0"/>
              </a:rPr>
              <a:t> options for VPN settings are available with </a:t>
            </a: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VPN.</a:t>
            </a:r>
          </a:p>
          <a:p>
            <a:pPr algn="l" fontAlgn="base">
              <a:buFont typeface="Arial" panose="020B0604020202020204" pitchFamily="34" charset="0"/>
              <a:buChar char="•"/>
            </a:pPr>
            <a:r>
              <a:rPr lang="en-US" b="0" i="0" dirty="0" err="1">
                <a:solidFill>
                  <a:schemeClr val="bg1">
                    <a:lumMod val="50000"/>
                  </a:schemeClr>
                </a:solidFill>
                <a:effectLst/>
                <a:latin typeface="Arial Black" panose="020B0A04020102020204" pitchFamily="34" charset="0"/>
              </a:rPr>
              <a:t>IPSec</a:t>
            </a:r>
            <a:r>
              <a:rPr lang="en-US" b="0" i="0" dirty="0">
                <a:solidFill>
                  <a:schemeClr val="bg1">
                    <a:lumMod val="50000"/>
                  </a:schemeClr>
                </a:solidFill>
                <a:effectLst/>
                <a:latin typeface="Arial Black" panose="020B0A04020102020204" pitchFamily="34" charset="0"/>
              </a:rPr>
              <a:t> can implement </a:t>
            </a:r>
            <a:r>
              <a:rPr lang="en-US" b="1" i="0" dirty="0">
                <a:solidFill>
                  <a:schemeClr val="bg1">
                    <a:lumMod val="50000"/>
                  </a:schemeClr>
                </a:solidFill>
                <a:effectLst/>
                <a:latin typeface="Arial Black" panose="020B0A04020102020204" pitchFamily="34" charset="0"/>
              </a:rPr>
              <a:t>automatic failover</a:t>
            </a:r>
            <a:r>
              <a:rPr lang="en-US" b="0" i="0" dirty="0">
                <a:solidFill>
                  <a:schemeClr val="bg1">
                    <a:lumMod val="50000"/>
                  </a:schemeClr>
                </a:solidFill>
                <a:effectLst/>
                <a:latin typeface="Arial Black" panose="020B0A04020102020204" pitchFamily="34" charset="0"/>
              </a:rPr>
              <a:t> to another VPN device in case the original one fails</a:t>
            </a:r>
          </a:p>
          <a:p>
            <a:pPr marL="0" indent="0">
              <a:buNone/>
            </a:pPr>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C01DD94-2FC9-4AFD-A55C-03BD9C38FE0E}"/>
              </a:ext>
            </a:extLst>
          </p:cNvPr>
          <p:cNvSpPr txBox="1"/>
          <p:nvPr/>
        </p:nvSpPr>
        <p:spPr>
          <a:xfrm>
            <a:off x="336345" y="6312976"/>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384778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6F75A-F69C-46CE-BC0E-9A6CC35065DD}"/>
              </a:ext>
            </a:extLst>
          </p:cNvPr>
          <p:cNvSpPr>
            <a:spLocks noGrp="1"/>
          </p:cNvSpPr>
          <p:nvPr>
            <p:ph idx="1"/>
          </p:nvPr>
        </p:nvSpPr>
        <p:spPr>
          <a:xfrm>
            <a:off x="331596" y="1644039"/>
            <a:ext cx="10744200" cy="4143811"/>
          </a:xfrm>
        </p:spPr>
        <p:txBody>
          <a:bodyPr>
            <a:normAutofit lnSpcReduction="10000"/>
          </a:bodyPr>
          <a:lstStyle/>
          <a:p>
            <a:pPr algn="just" fontAlgn="base"/>
            <a:r>
              <a:rPr lang="en-US" b="1" i="0" dirty="0">
                <a:solidFill>
                  <a:schemeClr val="bg1">
                    <a:lumMod val="50000"/>
                  </a:schemeClr>
                </a:solidFill>
                <a:effectLst/>
                <a:highlight>
                  <a:srgbClr val="FFFF00"/>
                </a:highlight>
                <a:latin typeface="Arial Black" panose="020B0A04020102020204" pitchFamily="34" charset="0"/>
              </a:rPr>
              <a:t>SSL/TLS VPN</a:t>
            </a:r>
            <a:r>
              <a:rPr lang="en-US" b="1" i="0" dirty="0">
                <a:solidFill>
                  <a:schemeClr val="bg1">
                    <a:lumMod val="50000"/>
                  </a:schemeClr>
                </a:solidFill>
                <a:effectLst/>
                <a:latin typeface="Arial Black" panose="020B0A04020102020204" pitchFamily="34" charset="0"/>
              </a:rPr>
              <a:t>:</a:t>
            </a:r>
            <a:endParaRPr lang="en-US" b="0" i="0" dirty="0">
              <a:solidFill>
                <a:schemeClr val="bg1">
                  <a:lumMod val="50000"/>
                </a:schemeClr>
              </a:solidFill>
              <a:effectLst/>
              <a:latin typeface="Arial Black" panose="020B0A04020102020204" pitchFamily="34" charset="0"/>
            </a:endParaRPr>
          </a:p>
          <a:p>
            <a:pPr lvl="1" algn="just" fontAlgn="base"/>
            <a:r>
              <a:rPr lang="en-US" sz="2000" b="0" i="0" dirty="0">
                <a:solidFill>
                  <a:schemeClr val="bg1">
                    <a:lumMod val="50000"/>
                  </a:schemeClr>
                </a:solidFill>
                <a:effectLst/>
                <a:latin typeface="Arial Black" panose="020B0A04020102020204" pitchFamily="34" charset="0"/>
              </a:rPr>
              <a:t>An SSL VPN uses the Secure Sockets Protocol (SSL) technology to create a virtual private network between various sites and sites to clients using encryption and authentication over the network. </a:t>
            </a:r>
          </a:p>
          <a:p>
            <a:pPr lvl="1" algn="just" fontAlgn="base"/>
            <a:r>
              <a:rPr lang="en-US" sz="2000" b="0" i="0" dirty="0">
                <a:solidFill>
                  <a:schemeClr val="bg1">
                    <a:lumMod val="50000"/>
                  </a:schemeClr>
                </a:solidFill>
                <a:effectLst/>
                <a:latin typeface="Arial Black" panose="020B0A04020102020204" pitchFamily="34" charset="0"/>
              </a:rPr>
              <a:t>Much of this protocol was adapted to Transport Layer Security (TLS) standard as well and hence it is some times referred to as TLS VPN. </a:t>
            </a:r>
          </a:p>
          <a:p>
            <a:pPr lvl="1" algn="just" fontAlgn="base"/>
            <a:r>
              <a:rPr lang="en-US" sz="2000" b="0" i="0" dirty="0">
                <a:solidFill>
                  <a:schemeClr val="bg1">
                    <a:lumMod val="50000"/>
                  </a:schemeClr>
                </a:solidFill>
                <a:effectLst/>
                <a:latin typeface="Arial Black" panose="020B0A04020102020204" pitchFamily="34" charset="0"/>
              </a:rPr>
              <a:t>SSL VPN can provide authentication, authorization, accounting and network access. SSL VPN can provide secure access through standard web browsers enabling VPN’s to be established from any computer connected to Internet. SSL VPN can also provide Site to Site VPN. </a:t>
            </a:r>
          </a:p>
          <a:p>
            <a:pPr lvl="1" algn="just" fontAlgn="base"/>
            <a:r>
              <a:rPr lang="en-US" sz="2000" b="0" i="0" dirty="0">
                <a:solidFill>
                  <a:schemeClr val="bg1">
                    <a:lumMod val="50000"/>
                  </a:schemeClr>
                </a:solidFill>
                <a:effectLst/>
                <a:latin typeface="Arial Black" panose="020B0A04020102020204" pitchFamily="34" charset="0"/>
              </a:rPr>
              <a:t>SSL/TLS VPN operates in the Application Layer.</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ED8D7292-2437-4C70-80B6-88A3A9DC5F45}"/>
              </a:ext>
            </a:extLst>
          </p:cNvPr>
          <p:cNvSpPr txBox="1"/>
          <p:nvPr/>
        </p:nvSpPr>
        <p:spPr>
          <a:xfrm>
            <a:off x="533400" y="6368534"/>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320966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E6A2-636D-41D0-8A47-06EC127B6B81}"/>
              </a:ext>
            </a:extLst>
          </p:cNvPr>
          <p:cNvSpPr>
            <a:spLocks noGrp="1"/>
          </p:cNvSpPr>
          <p:nvPr>
            <p:ph type="title"/>
          </p:nvPr>
        </p:nvSpPr>
        <p:spPr/>
        <p:txBody>
          <a:bodyPr/>
          <a:lstStyle/>
          <a:p>
            <a:r>
              <a:rPr lang="en-MY" dirty="0">
                <a:latin typeface="Arial Black" panose="020B0A04020102020204" pitchFamily="34" charset="0"/>
              </a:rPr>
              <a:t>Outline</a:t>
            </a:r>
          </a:p>
        </p:txBody>
      </p:sp>
      <p:sp>
        <p:nvSpPr>
          <p:cNvPr id="3" name="Content Placeholder 2">
            <a:extLst>
              <a:ext uri="{FF2B5EF4-FFF2-40B4-BE49-F238E27FC236}">
                <a16:creationId xmlns:a16="http://schemas.microsoft.com/office/drawing/2014/main" id="{D3A6B0DD-9BC7-4204-987F-26AE0F7299BA}"/>
              </a:ext>
            </a:extLst>
          </p:cNvPr>
          <p:cNvSpPr>
            <a:spLocks noGrp="1"/>
          </p:cNvSpPr>
          <p:nvPr>
            <p:ph idx="1"/>
          </p:nvPr>
        </p:nvSpPr>
        <p:spPr/>
        <p:txBody>
          <a:bodyPr>
            <a:normAutofit/>
          </a:bodyPr>
          <a:lstStyle/>
          <a:p>
            <a:pPr algn="l"/>
            <a:r>
              <a:rPr lang="en-US" sz="2400" b="0" i="0" u="none" strike="noStrike" baseline="0" dirty="0">
                <a:solidFill>
                  <a:srgbClr val="222222"/>
                </a:solidFill>
                <a:latin typeface="Arial Black" panose="020B0A04020102020204" pitchFamily="34" charset="0"/>
              </a:rPr>
              <a:t>Configure Routing and Remote Access</a:t>
            </a:r>
          </a:p>
          <a:p>
            <a:pPr lvl="1"/>
            <a:r>
              <a:rPr lang="en-US" sz="2400" b="0" i="0" u="none" strike="noStrike" baseline="0" dirty="0">
                <a:solidFill>
                  <a:srgbClr val="222222"/>
                </a:solidFill>
                <a:latin typeface="Arial Black" panose="020B0A04020102020204" pitchFamily="34" charset="0"/>
              </a:rPr>
              <a:t>Routing and remote access in Windows</a:t>
            </a:r>
          </a:p>
          <a:p>
            <a:pPr lvl="1"/>
            <a:r>
              <a:rPr lang="en-US" sz="2400" b="0" i="0" u="none" strike="noStrike" baseline="0" dirty="0">
                <a:solidFill>
                  <a:srgbClr val="222222"/>
                </a:solidFill>
                <a:latin typeface="Arial Black" panose="020B0A04020102020204" pitchFamily="34" charset="0"/>
              </a:rPr>
              <a:t>Routing and remote access in Linux</a:t>
            </a:r>
            <a:endParaRPr lang="en-MY" sz="2400" dirty="0">
              <a:latin typeface="Arial Black" panose="020B0A04020102020204" pitchFamily="34" charset="0"/>
            </a:endParaRPr>
          </a:p>
        </p:txBody>
      </p:sp>
    </p:spTree>
    <p:extLst>
      <p:ext uri="{BB962C8B-B14F-4D97-AF65-F5344CB8AC3E}">
        <p14:creationId xmlns:p14="http://schemas.microsoft.com/office/powerpoint/2010/main" val="84867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CE587-329B-4A30-A08B-A240DD1EDD8D}"/>
              </a:ext>
            </a:extLst>
          </p:cNvPr>
          <p:cNvSpPr>
            <a:spLocks noGrp="1"/>
          </p:cNvSpPr>
          <p:nvPr>
            <p:ph idx="1"/>
          </p:nvPr>
        </p:nvSpPr>
        <p:spPr>
          <a:xfrm>
            <a:off x="584200" y="266700"/>
            <a:ext cx="10016811" cy="5910263"/>
          </a:xfrm>
        </p:spPr>
        <p:txBody>
          <a:bodyPr>
            <a:normAutofit/>
          </a:bodyPr>
          <a:lstStyle/>
          <a:p>
            <a:pPr algn="just" fontAlgn="base"/>
            <a:r>
              <a:rPr lang="en-US" sz="2000" b="1" i="0" dirty="0">
                <a:solidFill>
                  <a:schemeClr val="bg1">
                    <a:lumMod val="50000"/>
                  </a:schemeClr>
                </a:solidFill>
                <a:effectLst/>
                <a:latin typeface="Arial Black" panose="020B0A04020102020204" pitchFamily="34" charset="0"/>
              </a:rPr>
              <a:t>Advantages of SSL/TLS VPN:</a:t>
            </a:r>
          </a:p>
          <a:p>
            <a:pPr marL="0" indent="0" algn="just" fontAlgn="base">
              <a:buNone/>
            </a:pPr>
            <a:endParaRPr lang="en-US" sz="2000" b="0" i="0" dirty="0">
              <a:solidFill>
                <a:schemeClr val="bg1">
                  <a:lumMod val="50000"/>
                </a:schemeClr>
              </a:solidFill>
              <a:effectLst/>
              <a:latin typeface="Arial Black" panose="020B0A04020102020204" pitchFamily="34" charset="0"/>
            </a:endParaRPr>
          </a:p>
          <a:p>
            <a:pPr algn="l" fontAlgn="base">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Since SSL/TLS VPN’s support </a:t>
            </a:r>
            <a:r>
              <a:rPr lang="en-US" b="1" i="0" dirty="0">
                <a:solidFill>
                  <a:schemeClr val="bg1">
                    <a:lumMod val="50000"/>
                  </a:schemeClr>
                </a:solidFill>
                <a:effectLst/>
                <a:latin typeface="Arial Black" panose="020B0A04020102020204" pitchFamily="34" charset="0"/>
              </a:rPr>
              <a:t>browser based access</a:t>
            </a:r>
            <a:r>
              <a:rPr lang="en-US" b="0" i="0" dirty="0">
                <a:solidFill>
                  <a:schemeClr val="bg1">
                    <a:lumMod val="50000"/>
                  </a:schemeClr>
                </a:solidFill>
                <a:effectLst/>
                <a:latin typeface="Arial Black" panose="020B0A04020102020204" pitchFamily="34" charset="0"/>
              </a:rPr>
              <a:t>, corporate resources can be accessed by employees/ partners from any computer with Internet access after proper authentication.</a:t>
            </a:r>
          </a:p>
          <a:p>
            <a:pPr algn="l" fontAlgn="base">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SSL/TLS VPN’s allow for </a:t>
            </a:r>
            <a:r>
              <a:rPr lang="en-US" b="1" i="0" dirty="0">
                <a:solidFill>
                  <a:schemeClr val="bg1">
                    <a:lumMod val="50000"/>
                  </a:schemeClr>
                </a:solidFill>
                <a:effectLst/>
                <a:latin typeface="Arial Black" panose="020B0A04020102020204" pitchFamily="34" charset="0"/>
              </a:rPr>
              <a:t>host integrity checking</a:t>
            </a:r>
            <a:r>
              <a:rPr lang="en-US" b="0" i="0" dirty="0">
                <a:solidFill>
                  <a:schemeClr val="bg1">
                    <a:lumMod val="50000"/>
                  </a:schemeClr>
                </a:solidFill>
                <a:effectLst/>
                <a:latin typeface="Arial Black" panose="020B0A04020102020204" pitchFamily="34" charset="0"/>
              </a:rPr>
              <a:t> (checking if the computers trying to establish a VPN connection subscribe to certain standards – like latest OS version with patches, latest version of anti-virus software </a:t>
            </a:r>
            <a:r>
              <a:rPr lang="en-US" b="0" i="0" dirty="0" err="1">
                <a:solidFill>
                  <a:schemeClr val="bg1">
                    <a:lumMod val="50000"/>
                  </a:schemeClr>
                </a:solidFill>
                <a:effectLst/>
                <a:latin typeface="Arial Black" panose="020B0A04020102020204" pitchFamily="34" charset="0"/>
              </a:rPr>
              <a:t>etc</a:t>
            </a:r>
            <a:r>
              <a:rPr lang="en-US" b="0" i="0" dirty="0">
                <a:solidFill>
                  <a:schemeClr val="bg1">
                    <a:lumMod val="50000"/>
                  </a:schemeClr>
                </a:solidFill>
                <a:effectLst/>
                <a:latin typeface="Arial Black" panose="020B0A04020102020204" pitchFamily="34" charset="0"/>
              </a:rPr>
              <a:t>) and remediation (if required) to ensure secure network access.</a:t>
            </a:r>
          </a:p>
          <a:p>
            <a:pPr algn="l" fontAlgn="base">
              <a:buFont typeface="Arial" panose="020B0604020202020204" pitchFamily="34" charset="0"/>
              <a:buChar char="•"/>
            </a:pPr>
            <a:r>
              <a:rPr lang="en-US" b="1" i="0" dirty="0">
                <a:solidFill>
                  <a:schemeClr val="bg1">
                    <a:lumMod val="50000"/>
                  </a:schemeClr>
                </a:solidFill>
                <a:effectLst/>
                <a:latin typeface="Arial Black" panose="020B0A04020102020204" pitchFamily="34" charset="0"/>
              </a:rPr>
              <a:t>Easier to deploy and maintain</a:t>
            </a:r>
            <a:r>
              <a:rPr lang="en-US" b="0" i="0" dirty="0">
                <a:solidFill>
                  <a:schemeClr val="bg1">
                    <a:lumMod val="50000"/>
                  </a:schemeClr>
                </a:solidFill>
                <a:effectLst/>
                <a:latin typeface="Arial Black" panose="020B0A04020102020204" pitchFamily="34" charset="0"/>
              </a:rPr>
              <a:t> across a large number of traveling personnel/ remote users as there is no need to install and maintain a VPN client for each machine connecting to the network.</a:t>
            </a:r>
          </a:p>
          <a:p>
            <a:pPr algn="l" fontAlgn="base">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SSL/TLS VPN can provide </a:t>
            </a:r>
            <a:r>
              <a:rPr lang="en-US" b="1" i="0" dirty="0">
                <a:solidFill>
                  <a:schemeClr val="bg1">
                    <a:lumMod val="50000"/>
                  </a:schemeClr>
                </a:solidFill>
                <a:effectLst/>
                <a:latin typeface="Arial Black" panose="020B0A04020102020204" pitchFamily="34" charset="0"/>
              </a:rPr>
              <a:t>granular network access controls</a:t>
            </a:r>
            <a:r>
              <a:rPr lang="en-US" b="0" i="0" dirty="0">
                <a:solidFill>
                  <a:schemeClr val="bg1">
                    <a:lumMod val="50000"/>
                  </a:schemeClr>
                </a:solidFill>
                <a:effectLst/>
                <a:latin typeface="Arial Black" panose="020B0A04020102020204" pitchFamily="34" charset="0"/>
              </a:rPr>
              <a:t> for each user/ group of users to limit remote user access to certain designated resources or applications in the corporate network.</a:t>
            </a:r>
          </a:p>
          <a:p>
            <a:endParaRPr lang="en-MY" sz="2000" dirty="0"/>
          </a:p>
        </p:txBody>
      </p:sp>
      <p:sp>
        <p:nvSpPr>
          <p:cNvPr id="4" name="TextBox 3">
            <a:extLst>
              <a:ext uri="{FF2B5EF4-FFF2-40B4-BE49-F238E27FC236}">
                <a16:creationId xmlns:a16="http://schemas.microsoft.com/office/drawing/2014/main" id="{6A8DA150-6C92-446D-9C61-E6F0A1C19D0E}"/>
              </a:ext>
            </a:extLst>
          </p:cNvPr>
          <p:cNvSpPr txBox="1"/>
          <p:nvPr/>
        </p:nvSpPr>
        <p:spPr>
          <a:xfrm>
            <a:off x="444500" y="5842000"/>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1828401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CE587-329B-4A30-A08B-A240DD1EDD8D}"/>
              </a:ext>
            </a:extLst>
          </p:cNvPr>
          <p:cNvSpPr>
            <a:spLocks noGrp="1"/>
          </p:cNvSpPr>
          <p:nvPr>
            <p:ph idx="1"/>
          </p:nvPr>
        </p:nvSpPr>
        <p:spPr>
          <a:xfrm>
            <a:off x="373185" y="646668"/>
            <a:ext cx="10237874" cy="5910263"/>
          </a:xfrm>
        </p:spPr>
        <p:txBody>
          <a:bodyPr>
            <a:normAutofit fontScale="25000" lnSpcReduction="20000"/>
          </a:bodyPr>
          <a:lstStyle/>
          <a:p>
            <a:pPr algn="just" fontAlgn="base"/>
            <a:r>
              <a:rPr lang="en-US" sz="7200" b="1" i="0" dirty="0">
                <a:solidFill>
                  <a:schemeClr val="bg1">
                    <a:lumMod val="50000"/>
                  </a:schemeClr>
                </a:solidFill>
                <a:effectLst/>
                <a:latin typeface="Arial Black" panose="020B0A04020102020204" pitchFamily="34" charset="0"/>
              </a:rPr>
              <a:t>Advantages of SSL/TLS VPN:</a:t>
            </a:r>
            <a:endParaRPr lang="en-US" sz="7200" b="0" i="0" dirty="0">
              <a:solidFill>
                <a:schemeClr val="bg1">
                  <a:lumMod val="50000"/>
                </a:schemeClr>
              </a:solidFill>
              <a:effectLst/>
              <a:latin typeface="Arial Black" panose="020B0A04020102020204" pitchFamily="34" charset="0"/>
            </a:endParaRP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SSL/ TLS VPN supports </a:t>
            </a:r>
            <a:r>
              <a:rPr lang="en-US" sz="7200" b="1" i="0" dirty="0">
                <a:solidFill>
                  <a:schemeClr val="bg1">
                    <a:lumMod val="50000"/>
                  </a:schemeClr>
                </a:solidFill>
                <a:effectLst/>
                <a:latin typeface="Arial Black" panose="020B0A04020102020204" pitchFamily="34" charset="0"/>
              </a:rPr>
              <a:t>many</a:t>
            </a:r>
            <a:r>
              <a:rPr lang="en-US" sz="7200" b="0" i="0" dirty="0">
                <a:solidFill>
                  <a:schemeClr val="bg1">
                    <a:lumMod val="50000"/>
                  </a:schemeClr>
                </a:solidFill>
                <a:effectLst/>
                <a:latin typeface="Arial Black" panose="020B0A04020102020204" pitchFamily="34" charset="0"/>
              </a:rPr>
              <a:t> types of </a:t>
            </a:r>
            <a:r>
              <a:rPr lang="en-US" sz="7200" b="1" i="0" dirty="0">
                <a:solidFill>
                  <a:schemeClr val="bg1">
                    <a:lumMod val="50000"/>
                  </a:schemeClr>
                </a:solidFill>
                <a:effectLst/>
                <a:latin typeface="Arial Black" panose="020B0A04020102020204" pitchFamily="34" charset="0"/>
              </a:rPr>
              <a:t>end point devices</a:t>
            </a:r>
            <a:r>
              <a:rPr lang="en-US" sz="7200" b="0" i="0" dirty="0">
                <a:solidFill>
                  <a:schemeClr val="bg1">
                    <a:lumMod val="50000"/>
                  </a:schemeClr>
                </a:solidFill>
                <a:effectLst/>
                <a:latin typeface="Arial Black" panose="020B0A04020102020204" pitchFamily="34" charset="0"/>
              </a:rPr>
              <a:t> like mobile phones, PDA’s, smart phones </a:t>
            </a:r>
            <a:r>
              <a:rPr lang="en-US" sz="7200" b="0" i="0" dirty="0" err="1">
                <a:solidFill>
                  <a:schemeClr val="bg1">
                    <a:lumMod val="50000"/>
                  </a:schemeClr>
                </a:solidFill>
                <a:effectLst/>
                <a:latin typeface="Arial Black" panose="020B0A04020102020204" pitchFamily="34" charset="0"/>
              </a:rPr>
              <a:t>etc</a:t>
            </a:r>
            <a:r>
              <a:rPr lang="en-US" sz="7200" b="0" i="0" dirty="0">
                <a:solidFill>
                  <a:schemeClr val="bg1">
                    <a:lumMod val="50000"/>
                  </a:schemeClr>
                </a:solidFill>
                <a:effectLst/>
                <a:latin typeface="Arial Black" panose="020B0A04020102020204" pitchFamily="34" charset="0"/>
              </a:rPr>
              <a:t> and multiple operating systems.</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Supports multiple methods of </a:t>
            </a:r>
            <a:r>
              <a:rPr lang="en-US" sz="7200" b="1" i="0" dirty="0">
                <a:solidFill>
                  <a:schemeClr val="bg1">
                    <a:lumMod val="50000"/>
                  </a:schemeClr>
                </a:solidFill>
                <a:effectLst/>
                <a:latin typeface="Arial Black" panose="020B0A04020102020204" pitchFamily="34" charset="0"/>
              </a:rPr>
              <a:t>user authentication</a:t>
            </a:r>
            <a:r>
              <a:rPr lang="en-US" sz="7200" b="0" i="0" dirty="0">
                <a:solidFill>
                  <a:schemeClr val="bg1">
                    <a:lumMod val="50000"/>
                  </a:schemeClr>
                </a:solidFill>
                <a:effectLst/>
                <a:latin typeface="Arial Black" panose="020B0A04020102020204" pitchFamily="34" charset="0"/>
              </a:rPr>
              <a:t> and also integration with centralized authentication mechanisms like Radius/LDAP, Active Directory etc.</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It is possible to have secure user customized web-portals </a:t>
            </a:r>
            <a:r>
              <a:rPr lang="en-US" sz="7200" b="1" i="0" dirty="0">
                <a:solidFill>
                  <a:schemeClr val="bg1">
                    <a:lumMod val="50000"/>
                  </a:schemeClr>
                </a:solidFill>
                <a:effectLst/>
                <a:latin typeface="Arial Black" panose="020B0A04020102020204" pitchFamily="34" charset="0"/>
              </a:rPr>
              <a:t>(Extranets)</a:t>
            </a:r>
            <a:r>
              <a:rPr lang="en-US" sz="7200" b="0" i="0" dirty="0">
                <a:solidFill>
                  <a:schemeClr val="bg1">
                    <a:lumMod val="50000"/>
                  </a:schemeClr>
                </a:solidFill>
                <a:effectLst/>
                <a:latin typeface="Arial Black" panose="020B0A04020102020204" pitchFamily="34" charset="0"/>
              </a:rPr>
              <a:t> for partners </a:t>
            </a:r>
            <a:r>
              <a:rPr lang="en-US" sz="7200" b="0" i="0" dirty="0" err="1">
                <a:solidFill>
                  <a:schemeClr val="bg1">
                    <a:lumMod val="50000"/>
                  </a:schemeClr>
                </a:solidFill>
                <a:effectLst/>
                <a:latin typeface="Arial Black" panose="020B0A04020102020204" pitchFamily="34" charset="0"/>
              </a:rPr>
              <a:t>etc</a:t>
            </a:r>
            <a:r>
              <a:rPr lang="en-US" sz="7200" b="0" i="0" dirty="0">
                <a:solidFill>
                  <a:schemeClr val="bg1">
                    <a:lumMod val="50000"/>
                  </a:schemeClr>
                </a:solidFill>
                <a:effectLst/>
                <a:latin typeface="Arial Black" panose="020B0A04020102020204" pitchFamily="34" charset="0"/>
              </a:rPr>
              <a:t> with SSL/TLS VPN, as the basic characteristic of SSL/TLS VPN is to provide restricted access to certain applications only, and adding more applications when required, thereby providing granular network access controls.</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SSL/TLS VPN’s are basically designed for </a:t>
            </a:r>
            <a:r>
              <a:rPr lang="en-US" sz="7200" b="1" i="0" dirty="0">
                <a:solidFill>
                  <a:schemeClr val="bg1">
                    <a:lumMod val="50000"/>
                  </a:schemeClr>
                </a:solidFill>
                <a:effectLst/>
                <a:latin typeface="Arial Black" panose="020B0A04020102020204" pitchFamily="34" charset="0"/>
              </a:rPr>
              <a:t>Internet browsers</a:t>
            </a:r>
            <a:r>
              <a:rPr lang="en-US" sz="7200" b="0" i="0" dirty="0">
                <a:solidFill>
                  <a:schemeClr val="bg1">
                    <a:lumMod val="50000"/>
                  </a:schemeClr>
                </a:solidFill>
                <a:effectLst/>
                <a:latin typeface="Arial Black" panose="020B0A04020102020204" pitchFamily="34" charset="0"/>
              </a:rPr>
              <a:t> and hence do not have any NAT/Firewall traversal issues.</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SSL/TLS VPN’s have exhaustive </a:t>
            </a:r>
            <a:r>
              <a:rPr lang="en-US" sz="7200" b="1" i="0" dirty="0">
                <a:solidFill>
                  <a:schemeClr val="bg1">
                    <a:lumMod val="50000"/>
                  </a:schemeClr>
                </a:solidFill>
                <a:effectLst/>
                <a:latin typeface="Arial Black" panose="020B0A04020102020204" pitchFamily="34" charset="0"/>
              </a:rPr>
              <a:t>auditing capabilities</a:t>
            </a:r>
            <a:r>
              <a:rPr lang="en-US" sz="7200" b="0" i="0" dirty="0">
                <a:solidFill>
                  <a:schemeClr val="bg1">
                    <a:lumMod val="50000"/>
                  </a:schemeClr>
                </a:solidFill>
                <a:effectLst/>
                <a:latin typeface="Arial Black" panose="020B0A04020102020204" pitchFamily="34" charset="0"/>
              </a:rPr>
              <a:t> which is crucial for regulatory compliance. Log information (regarding which user accessed which resources at what time over which period/date </a:t>
            </a:r>
            <a:r>
              <a:rPr lang="en-US" sz="7200" b="0" i="0" dirty="0" err="1">
                <a:solidFill>
                  <a:schemeClr val="bg1">
                    <a:lumMod val="50000"/>
                  </a:schemeClr>
                </a:solidFill>
                <a:effectLst/>
                <a:latin typeface="Arial Black" panose="020B0A04020102020204" pitchFamily="34" charset="0"/>
              </a:rPr>
              <a:t>etc</a:t>
            </a:r>
            <a:r>
              <a:rPr lang="en-US" sz="7200" b="0" i="0" dirty="0">
                <a:solidFill>
                  <a:schemeClr val="bg1">
                    <a:lumMod val="50000"/>
                  </a:schemeClr>
                </a:solidFill>
                <a:effectLst/>
                <a:latin typeface="Arial Black" panose="020B0A04020102020204" pitchFamily="34" charset="0"/>
              </a:rPr>
              <a:t>) can be taken, stored and analyzed with detailed querying and reporting mechanisms.</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SSL VPN’s can </a:t>
            </a:r>
            <a:r>
              <a:rPr lang="en-US" sz="7200" b="1" i="0" dirty="0">
                <a:solidFill>
                  <a:schemeClr val="bg1">
                    <a:lumMod val="50000"/>
                  </a:schemeClr>
                </a:solidFill>
                <a:effectLst/>
                <a:latin typeface="Arial Black" panose="020B0A04020102020204" pitchFamily="34" charset="0"/>
              </a:rPr>
              <a:t>cluster</a:t>
            </a:r>
            <a:r>
              <a:rPr lang="en-US" sz="7200" b="0" i="0" dirty="0">
                <a:solidFill>
                  <a:schemeClr val="bg1">
                    <a:lumMod val="50000"/>
                  </a:schemeClr>
                </a:solidFill>
                <a:effectLst/>
                <a:latin typeface="Arial Black" panose="020B0A04020102020204" pitchFamily="34" charset="0"/>
              </a:rPr>
              <a:t> VPN devices both within the LAN as well as across the WAN for improved performance, scalability and redundancy.</a:t>
            </a:r>
          </a:p>
          <a:p>
            <a:pPr algn="l" fontAlgn="base">
              <a:buFont typeface="Arial" panose="020B0604020202020204" pitchFamily="34" charset="0"/>
              <a:buChar char="•"/>
            </a:pPr>
            <a:r>
              <a:rPr lang="en-US" sz="7200" b="0" i="0" dirty="0">
                <a:solidFill>
                  <a:schemeClr val="bg1">
                    <a:lumMod val="50000"/>
                  </a:schemeClr>
                </a:solidFill>
                <a:effectLst/>
                <a:latin typeface="Arial Black" panose="020B0A04020102020204" pitchFamily="34" charset="0"/>
              </a:rPr>
              <a:t>SSL VPN’s are better for </a:t>
            </a:r>
            <a:r>
              <a:rPr lang="en-US" sz="7200" b="1" i="0" dirty="0">
                <a:solidFill>
                  <a:schemeClr val="bg1">
                    <a:lumMod val="50000"/>
                  </a:schemeClr>
                </a:solidFill>
                <a:effectLst/>
                <a:latin typeface="Arial Black" panose="020B0A04020102020204" pitchFamily="34" charset="0"/>
              </a:rPr>
              <a:t>disaster recovery/ business continuity</a:t>
            </a:r>
            <a:r>
              <a:rPr lang="en-US" sz="7200" b="0" i="0" dirty="0">
                <a:solidFill>
                  <a:schemeClr val="bg1">
                    <a:lumMod val="50000"/>
                  </a:schemeClr>
                </a:solidFill>
                <a:effectLst/>
                <a:latin typeface="Arial Black" panose="020B0A04020102020204" pitchFamily="34" charset="0"/>
              </a:rPr>
              <a:t> as it allows for anywhere anytime access to the corporate networks for authorized users.</a:t>
            </a:r>
          </a:p>
          <a:p>
            <a:endParaRPr lang="en-MY" dirty="0"/>
          </a:p>
        </p:txBody>
      </p:sp>
      <p:sp>
        <p:nvSpPr>
          <p:cNvPr id="4" name="TextBox 3">
            <a:extLst>
              <a:ext uri="{FF2B5EF4-FFF2-40B4-BE49-F238E27FC236}">
                <a16:creationId xmlns:a16="http://schemas.microsoft.com/office/drawing/2014/main" id="{6A8DA150-6C92-446D-9C61-E6F0A1C19D0E}"/>
              </a:ext>
            </a:extLst>
          </p:cNvPr>
          <p:cNvSpPr txBox="1"/>
          <p:nvPr/>
        </p:nvSpPr>
        <p:spPr>
          <a:xfrm>
            <a:off x="544984" y="6211332"/>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255759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CBA57-0BCE-43D6-B6C8-3BBE79D9EDD7}"/>
              </a:ext>
            </a:extLst>
          </p:cNvPr>
          <p:cNvSpPr>
            <a:spLocks noGrp="1"/>
          </p:cNvSpPr>
          <p:nvPr>
            <p:ph idx="1"/>
          </p:nvPr>
        </p:nvSpPr>
        <p:spPr>
          <a:xfrm>
            <a:off x="677334" y="2160590"/>
            <a:ext cx="8596668" cy="2672668"/>
          </a:xfrm>
        </p:spPr>
        <p:txBody>
          <a:bodyPr/>
          <a:lstStyle/>
          <a:p>
            <a:r>
              <a:rPr lang="en-US" dirty="0">
                <a:solidFill>
                  <a:schemeClr val="bg1">
                    <a:lumMod val="50000"/>
                  </a:schemeClr>
                </a:solidFill>
                <a:latin typeface="Arial Black" panose="020B0A04020102020204" pitchFamily="34" charset="0"/>
              </a:rPr>
              <a:t>Most users don't need to install client software</a:t>
            </a:r>
          </a:p>
          <a:p>
            <a:r>
              <a:rPr lang="en-US" dirty="0">
                <a:solidFill>
                  <a:schemeClr val="bg1">
                    <a:lumMod val="50000"/>
                  </a:schemeClr>
                </a:solidFill>
                <a:latin typeface="Arial Black" panose="020B0A04020102020204" pitchFamily="34" charset="0"/>
              </a:rPr>
              <a:t>SSL VPN uses SSL protocol and its successor, Transport Layer Security (TLS), to provide a secure connection between remote users and internal network resources.</a:t>
            </a:r>
          </a:p>
          <a:p>
            <a:r>
              <a:rPr lang="en-US" dirty="0">
                <a:solidFill>
                  <a:schemeClr val="bg1">
                    <a:lumMod val="50000"/>
                  </a:schemeClr>
                </a:solidFill>
                <a:latin typeface="Arial Black" panose="020B0A04020102020204" pitchFamily="34" charset="0"/>
              </a:rPr>
              <a:t> Because most web browsers now have SSL/TLS, users do not typically need to install client software to use SSL VPN. That's why SSL VPN is also known as "clientless VPN" or "web VPN."</a:t>
            </a:r>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67BBCE74-D3E6-4065-89FA-D860A6A883A7}"/>
              </a:ext>
            </a:extLst>
          </p:cNvPr>
          <p:cNvSpPr txBox="1"/>
          <p:nvPr/>
        </p:nvSpPr>
        <p:spPr>
          <a:xfrm>
            <a:off x="127819" y="6440129"/>
            <a:ext cx="10608802" cy="369332"/>
          </a:xfrm>
          <a:prstGeom prst="rect">
            <a:avLst/>
          </a:prstGeom>
          <a:noFill/>
        </p:spPr>
        <p:txBody>
          <a:bodyPr wrap="none" rtlCol="0">
            <a:spAutoFit/>
          </a:bodyPr>
          <a:lstStyle/>
          <a:p>
            <a:r>
              <a:rPr lang="en-MY" dirty="0"/>
              <a:t>https://www.cisco.com/c/en/us/solutions/small-business/resource-center/security/how-does-a-vpn-work.html</a:t>
            </a:r>
          </a:p>
        </p:txBody>
      </p:sp>
    </p:spTree>
    <p:extLst>
      <p:ext uri="{BB962C8B-B14F-4D97-AF65-F5344CB8AC3E}">
        <p14:creationId xmlns:p14="http://schemas.microsoft.com/office/powerpoint/2010/main" val="358581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5B3E-C51B-4AAB-A815-3C5C9CFCBD99}"/>
              </a:ext>
            </a:extLst>
          </p:cNvPr>
          <p:cNvSpPr>
            <a:spLocks noGrp="1"/>
          </p:cNvSpPr>
          <p:nvPr>
            <p:ph type="title"/>
          </p:nvPr>
        </p:nvSpPr>
        <p:spPr>
          <a:xfrm>
            <a:off x="677334" y="609600"/>
            <a:ext cx="9320776" cy="1320800"/>
          </a:xfrm>
        </p:spPr>
        <p:txBody>
          <a:bodyPr/>
          <a:lstStyle/>
          <a:p>
            <a:r>
              <a:rPr lang="en-MY" dirty="0">
                <a:latin typeface="Arial Black" panose="020B0A04020102020204" pitchFamily="34" charset="0"/>
              </a:rPr>
              <a:t>Differences between SSL and IPsec VPN</a:t>
            </a:r>
          </a:p>
        </p:txBody>
      </p:sp>
      <p:sp>
        <p:nvSpPr>
          <p:cNvPr id="3" name="Content Placeholder 2">
            <a:extLst>
              <a:ext uri="{FF2B5EF4-FFF2-40B4-BE49-F238E27FC236}">
                <a16:creationId xmlns:a16="http://schemas.microsoft.com/office/drawing/2014/main" id="{615CBA57-0BCE-43D6-B6C8-3BBE79D9EDD7}"/>
              </a:ext>
            </a:extLst>
          </p:cNvPr>
          <p:cNvSpPr>
            <a:spLocks noGrp="1"/>
          </p:cNvSpPr>
          <p:nvPr>
            <p:ph idx="1"/>
          </p:nvPr>
        </p:nvSpPr>
        <p:spPr>
          <a:xfrm>
            <a:off x="677334" y="2160589"/>
            <a:ext cx="8596668" cy="2632475"/>
          </a:xfrm>
        </p:spPr>
        <p:txBody>
          <a:bodyPr/>
          <a:lstStyle/>
          <a:p>
            <a:r>
              <a:rPr lang="en-US" dirty="0">
                <a:solidFill>
                  <a:schemeClr val="bg1">
                    <a:lumMod val="50000"/>
                  </a:schemeClr>
                </a:solidFill>
                <a:latin typeface="Arial Black" panose="020B0A04020102020204" pitchFamily="34" charset="0"/>
              </a:rPr>
              <a:t>SSL VPN is  flexible for end users</a:t>
            </a:r>
          </a:p>
          <a:p>
            <a:r>
              <a:rPr lang="en-US" dirty="0">
                <a:solidFill>
                  <a:schemeClr val="bg1">
                    <a:lumMod val="50000"/>
                  </a:schemeClr>
                </a:solidFill>
                <a:latin typeface="Arial Black" panose="020B0A04020102020204" pitchFamily="34" charset="0"/>
              </a:rPr>
              <a:t>SSL VPN is also easy to use. </a:t>
            </a:r>
          </a:p>
          <a:p>
            <a:r>
              <a:rPr lang="en-US" dirty="0">
                <a:solidFill>
                  <a:schemeClr val="bg1">
                    <a:lumMod val="50000"/>
                  </a:schemeClr>
                </a:solidFill>
                <a:latin typeface="Arial Black" panose="020B0A04020102020204" pitchFamily="34" charset="0"/>
              </a:rPr>
              <a:t>SSL VPN only requires users to have a modern web browser. Users may even choose their favorite web browsers without being restricted by the operating system.</a:t>
            </a:r>
          </a:p>
          <a:p>
            <a:r>
              <a:rPr lang="en-US" dirty="0">
                <a:solidFill>
                  <a:schemeClr val="bg1">
                    <a:lumMod val="50000"/>
                  </a:schemeClr>
                </a:solidFill>
                <a:latin typeface="Arial Black" panose="020B0A04020102020204" pitchFamily="34" charset="0"/>
              </a:rPr>
              <a:t>Different IPsec VPN vendors may have different implementation and configuration requirements. </a:t>
            </a:r>
          </a:p>
        </p:txBody>
      </p:sp>
      <p:sp>
        <p:nvSpPr>
          <p:cNvPr id="4" name="TextBox 3">
            <a:extLst>
              <a:ext uri="{FF2B5EF4-FFF2-40B4-BE49-F238E27FC236}">
                <a16:creationId xmlns:a16="http://schemas.microsoft.com/office/drawing/2014/main" id="{67BBCE74-D3E6-4065-89FA-D860A6A883A7}"/>
              </a:ext>
            </a:extLst>
          </p:cNvPr>
          <p:cNvSpPr txBox="1"/>
          <p:nvPr/>
        </p:nvSpPr>
        <p:spPr>
          <a:xfrm>
            <a:off x="127819" y="6440129"/>
            <a:ext cx="10608802" cy="369332"/>
          </a:xfrm>
          <a:prstGeom prst="rect">
            <a:avLst/>
          </a:prstGeom>
          <a:noFill/>
        </p:spPr>
        <p:txBody>
          <a:bodyPr wrap="none" rtlCol="0">
            <a:spAutoFit/>
          </a:bodyPr>
          <a:lstStyle/>
          <a:p>
            <a:r>
              <a:rPr lang="en-MY" dirty="0"/>
              <a:t>https://www.cisco.com/c/en/us/solutions/small-business/resource-center/security/how-does-a-vpn-work.html</a:t>
            </a:r>
          </a:p>
        </p:txBody>
      </p:sp>
    </p:spTree>
    <p:extLst>
      <p:ext uri="{BB962C8B-B14F-4D97-AF65-F5344CB8AC3E}">
        <p14:creationId xmlns:p14="http://schemas.microsoft.com/office/powerpoint/2010/main" val="152700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065AB-30E2-46DB-8A26-21342DDEC091}"/>
              </a:ext>
            </a:extLst>
          </p:cNvPr>
          <p:cNvSpPr>
            <a:spLocks noGrp="1"/>
          </p:cNvSpPr>
          <p:nvPr>
            <p:ph idx="1"/>
          </p:nvPr>
        </p:nvSpPr>
        <p:spPr>
          <a:xfrm>
            <a:off x="1153940" y="1807190"/>
            <a:ext cx="8710646" cy="3086357"/>
          </a:xfrm>
        </p:spPr>
        <p:txBody>
          <a:bodyPr>
            <a:noAutofit/>
          </a:bodyPr>
          <a:lstStyle/>
          <a:p>
            <a:r>
              <a:rPr lang="en-US" sz="2000" b="1" i="0" dirty="0">
                <a:solidFill>
                  <a:schemeClr val="bg1">
                    <a:lumMod val="50000"/>
                  </a:schemeClr>
                </a:solidFill>
                <a:effectLst/>
                <a:latin typeface="Arial Black" panose="020B0A04020102020204" pitchFamily="34" charset="0"/>
              </a:rPr>
              <a:t>Open source VPN</a:t>
            </a:r>
            <a:r>
              <a:rPr lang="en-US" sz="2000" b="0" i="0" dirty="0">
                <a:solidFill>
                  <a:schemeClr val="bg1">
                    <a:lumMod val="50000"/>
                  </a:schemeClr>
                </a:solidFill>
                <a:effectLst/>
                <a:latin typeface="Arial Black" panose="020B0A04020102020204" pitchFamily="34" charset="0"/>
              </a:rPr>
              <a:t>: </a:t>
            </a:r>
          </a:p>
          <a:p>
            <a:pPr lvl="1"/>
            <a:r>
              <a:rPr lang="en-US" sz="2000" b="0" i="0" dirty="0">
                <a:solidFill>
                  <a:schemeClr val="bg1">
                    <a:lumMod val="50000"/>
                  </a:schemeClr>
                </a:solidFill>
                <a:effectLst/>
                <a:latin typeface="Arial Black" panose="020B0A04020102020204" pitchFamily="34" charset="0"/>
              </a:rPr>
              <a:t>Apart from many commercial products available for VPN, there are also free open source alternatives to establish a VPN between two places like </a:t>
            </a:r>
            <a:r>
              <a:rPr lang="en-US" sz="2000" b="0" i="0" u="none" strike="noStrike" dirty="0">
                <a:solidFill>
                  <a:schemeClr val="bg1">
                    <a:lumMod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OpenVPN</a:t>
            </a:r>
            <a:r>
              <a:rPr lang="en-US" sz="2000" b="0" i="0" dirty="0">
                <a:solidFill>
                  <a:schemeClr val="bg1">
                    <a:lumMod val="50000"/>
                  </a:schemeClr>
                </a:solidFill>
                <a:effectLst/>
                <a:latin typeface="Arial Black" panose="020B0A04020102020204" pitchFamily="34" charset="0"/>
              </a:rPr>
              <a:t> and </a:t>
            </a:r>
            <a:r>
              <a:rPr lang="en-US" sz="2000" b="0" i="0" u="none" strike="noStrike" dirty="0">
                <a:solidFill>
                  <a:schemeClr val="bg1">
                    <a:lumMod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OpenSSL</a:t>
            </a:r>
            <a:r>
              <a:rPr lang="en-US" sz="2000" b="0" i="0" dirty="0">
                <a:solidFill>
                  <a:schemeClr val="bg1">
                    <a:lumMod val="50000"/>
                  </a:schemeClr>
                </a:solidFill>
                <a:effectLst/>
                <a:latin typeface="Arial Black" panose="020B0A04020102020204" pitchFamily="34" charset="0"/>
              </a:rPr>
              <a:t>.</a:t>
            </a:r>
          </a:p>
          <a:p>
            <a:pPr lvl="1"/>
            <a:r>
              <a:rPr lang="en-US" sz="2000" b="0" i="0" dirty="0">
                <a:solidFill>
                  <a:schemeClr val="bg1">
                    <a:lumMod val="50000"/>
                  </a:schemeClr>
                </a:solidFill>
                <a:effectLst/>
                <a:latin typeface="Arial Black" panose="020B0A04020102020204" pitchFamily="34" charset="0"/>
              </a:rPr>
              <a:t>You may need a hardware device for running the open source software at both the places.</a:t>
            </a:r>
            <a:endParaRPr lang="en-MY" sz="2000"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4C23021-F8C9-46C2-BFDD-905864678D6E}"/>
              </a:ext>
            </a:extLst>
          </p:cNvPr>
          <p:cNvSpPr txBox="1"/>
          <p:nvPr/>
        </p:nvSpPr>
        <p:spPr>
          <a:xfrm>
            <a:off x="444500" y="5842000"/>
            <a:ext cx="8797088" cy="369332"/>
          </a:xfrm>
          <a:prstGeom prst="rect">
            <a:avLst/>
          </a:prstGeom>
          <a:noFill/>
        </p:spPr>
        <p:txBody>
          <a:bodyPr wrap="none" rtlCol="0">
            <a:spAutoFit/>
          </a:bodyPr>
          <a:lstStyle/>
          <a:p>
            <a:r>
              <a:rPr lang="en-MY" dirty="0"/>
              <a:t>Ref: https://excitingip.com/780/an-introduction-for-enterprise-vpn-virtual-private-network/</a:t>
            </a:r>
          </a:p>
        </p:txBody>
      </p:sp>
    </p:spTree>
    <p:extLst>
      <p:ext uri="{BB962C8B-B14F-4D97-AF65-F5344CB8AC3E}">
        <p14:creationId xmlns:p14="http://schemas.microsoft.com/office/powerpoint/2010/main" val="1156313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CBA57-0BCE-43D6-B6C8-3BBE79D9EDD7}"/>
              </a:ext>
            </a:extLst>
          </p:cNvPr>
          <p:cNvSpPr>
            <a:spLocks noGrp="1"/>
          </p:cNvSpPr>
          <p:nvPr>
            <p:ph idx="1"/>
          </p:nvPr>
        </p:nvSpPr>
        <p:spPr>
          <a:xfrm>
            <a:off x="1446962" y="1203079"/>
            <a:ext cx="7610081" cy="3880773"/>
          </a:xfrm>
        </p:spPr>
        <p:txBody>
          <a:bodyPr>
            <a:normAutofit fontScale="92500"/>
          </a:bodyPr>
          <a:lstStyle/>
          <a:p>
            <a:r>
              <a:rPr lang="en-US" dirty="0">
                <a:solidFill>
                  <a:schemeClr val="bg1">
                    <a:lumMod val="50000"/>
                  </a:schemeClr>
                </a:solidFill>
                <a:latin typeface="Arial Black" panose="020B0A04020102020204" pitchFamily="34" charset="0"/>
              </a:rPr>
              <a:t>VPNs are a cost-effective way to connect remote users to corporate network securely while also improving connectivity speeds. </a:t>
            </a:r>
          </a:p>
          <a:p>
            <a:r>
              <a:rPr lang="en-US" dirty="0">
                <a:solidFill>
                  <a:schemeClr val="bg1">
                    <a:lumMod val="50000"/>
                  </a:schemeClr>
                </a:solidFill>
                <a:latin typeface="Arial Black" panose="020B0A04020102020204" pitchFamily="34" charset="0"/>
              </a:rPr>
              <a:t>With VPNs, businesses can use high-bandwidth, third-party Internet access instead of expensive, dedicated WAN (wide-area network) links or long-distance, remote-dial links.</a:t>
            </a:r>
          </a:p>
          <a:p>
            <a:r>
              <a:rPr lang="en-US" dirty="0">
                <a:solidFill>
                  <a:schemeClr val="bg1">
                    <a:lumMod val="50000"/>
                  </a:schemeClr>
                </a:solidFill>
                <a:latin typeface="Arial Black" panose="020B0A04020102020204" pitchFamily="34" charset="0"/>
              </a:rPr>
              <a:t>Secure remote access is a method for connecting remote users and devices securely to a corporate network. </a:t>
            </a:r>
          </a:p>
          <a:p>
            <a:r>
              <a:rPr lang="en-US" dirty="0">
                <a:solidFill>
                  <a:schemeClr val="bg1">
                    <a:lumMod val="50000"/>
                  </a:schemeClr>
                </a:solidFill>
                <a:latin typeface="Arial Black" panose="020B0A04020102020204" pitchFamily="34" charset="0"/>
              </a:rPr>
              <a:t>It includes VPN technology, which authenticates users or devices, confirming that they meet certain requirements—also known as "posture"—before they can connect to the network remotely.</a:t>
            </a:r>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67BBCE74-D3E6-4065-89FA-D860A6A883A7}"/>
              </a:ext>
            </a:extLst>
          </p:cNvPr>
          <p:cNvSpPr txBox="1"/>
          <p:nvPr/>
        </p:nvSpPr>
        <p:spPr>
          <a:xfrm>
            <a:off x="127819" y="6440129"/>
            <a:ext cx="10608802" cy="369332"/>
          </a:xfrm>
          <a:prstGeom prst="rect">
            <a:avLst/>
          </a:prstGeom>
          <a:noFill/>
        </p:spPr>
        <p:txBody>
          <a:bodyPr wrap="none" rtlCol="0">
            <a:spAutoFit/>
          </a:bodyPr>
          <a:lstStyle/>
          <a:p>
            <a:r>
              <a:rPr lang="en-MY" dirty="0"/>
              <a:t>https://www.cisco.com/c/en/us/solutions/small-business/resource-center/security/how-does-a-vpn-work.html</a:t>
            </a:r>
          </a:p>
        </p:txBody>
      </p:sp>
    </p:spTree>
    <p:extLst>
      <p:ext uri="{BB962C8B-B14F-4D97-AF65-F5344CB8AC3E}">
        <p14:creationId xmlns:p14="http://schemas.microsoft.com/office/powerpoint/2010/main" val="221868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4CE7-4A78-4FAB-9F78-76FD8FBE9690}"/>
              </a:ext>
            </a:extLst>
          </p:cNvPr>
          <p:cNvSpPr>
            <a:spLocks noGrp="1"/>
          </p:cNvSpPr>
          <p:nvPr>
            <p:ph idx="1"/>
          </p:nvPr>
        </p:nvSpPr>
        <p:spPr>
          <a:xfrm>
            <a:off x="1065125" y="492370"/>
            <a:ext cx="9304774" cy="5576835"/>
          </a:xfrm>
        </p:spPr>
        <p:txBody>
          <a:bodyPr>
            <a:normAutofit fontScale="92500" lnSpcReduction="10000"/>
          </a:bodyPr>
          <a:lstStyle/>
          <a:p>
            <a:pPr marL="0" indent="0" algn="l">
              <a:buNone/>
            </a:pPr>
            <a:r>
              <a:rPr lang="en-US" b="1" i="0" dirty="0">
                <a:solidFill>
                  <a:schemeClr val="bg1">
                    <a:lumMod val="50000"/>
                  </a:schemeClr>
                </a:solidFill>
                <a:effectLst/>
                <a:latin typeface="Arial Black" panose="020B0A04020102020204" pitchFamily="34" charset="0"/>
              </a:rPr>
              <a:t>Best VPN Service Providers for Use in Malaysia</a:t>
            </a:r>
          </a:p>
          <a:p>
            <a:pPr algn="l"/>
            <a:r>
              <a:rPr lang="en-US" b="0" i="0" dirty="0">
                <a:solidFill>
                  <a:schemeClr val="bg1">
                    <a:lumMod val="50000"/>
                  </a:schemeClr>
                </a:solidFill>
                <a:effectLst/>
                <a:latin typeface="Arial Black" panose="020B0A04020102020204" pitchFamily="34" charset="0"/>
              </a:rPr>
              <a:t>The following 5 VPN service providers offer the best protection and enhancement for your online activities while residing in or visiting Malaysia. The condensed version is:</a:t>
            </a:r>
          </a:p>
          <a:p>
            <a:pPr lvl="1">
              <a:buFont typeface="+mj-lt"/>
              <a:buAutoNum type="arabicPeriod"/>
            </a:pPr>
            <a:r>
              <a:rPr lang="en-US" b="1" i="0" u="sng" dirty="0" err="1">
                <a:solidFill>
                  <a:schemeClr val="bg1">
                    <a:lumMod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NordVPN</a:t>
            </a:r>
            <a:r>
              <a:rPr lang="en-US" b="0" i="0" dirty="0">
                <a:solidFill>
                  <a:schemeClr val="bg1">
                    <a:lumMod val="50000"/>
                  </a:schemeClr>
                </a:solidFill>
                <a:effectLst/>
                <a:latin typeface="Arial Black" panose="020B0A04020102020204" pitchFamily="34" charset="0"/>
              </a:rPr>
              <a:t>: </a:t>
            </a:r>
            <a:r>
              <a:rPr lang="en-US" b="0" i="0" dirty="0" err="1">
                <a:solidFill>
                  <a:schemeClr val="bg1">
                    <a:lumMod val="50000"/>
                  </a:schemeClr>
                </a:solidFill>
                <a:effectLst/>
                <a:latin typeface="Arial Black" panose="020B0A04020102020204" pitchFamily="34" charset="0"/>
              </a:rPr>
              <a:t>NordVPN</a:t>
            </a:r>
            <a:r>
              <a:rPr lang="en-US" b="0" i="0" dirty="0">
                <a:solidFill>
                  <a:schemeClr val="bg1">
                    <a:lumMod val="50000"/>
                  </a:schemeClr>
                </a:solidFill>
                <a:effectLst/>
                <a:latin typeface="Arial Black" panose="020B0A04020102020204" pitchFamily="34" charset="0"/>
              </a:rPr>
              <a:t> ranks as #1 thanks to its top-notch connection speeds, solid security and privacy protections, excellent app support and more. The provider offers its premium service for a reasonable price.</a:t>
            </a:r>
          </a:p>
          <a:p>
            <a:pPr lvl="1">
              <a:buFont typeface="+mj-lt"/>
              <a:buAutoNum type="arabicPeriod"/>
            </a:pPr>
            <a:r>
              <a:rPr lang="en-US" b="1" i="0" u="sng" dirty="0" err="1">
                <a:solidFill>
                  <a:schemeClr val="bg1">
                    <a:lumMod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Surfshark</a:t>
            </a:r>
            <a:r>
              <a:rPr lang="en-US" b="0" i="0" dirty="0">
                <a:solidFill>
                  <a:schemeClr val="bg1">
                    <a:lumMod val="50000"/>
                  </a:schemeClr>
                </a:solidFill>
                <a:effectLst/>
                <a:latin typeface="Arial Black" panose="020B0A04020102020204" pitchFamily="34" charset="0"/>
              </a:rPr>
              <a:t>: </a:t>
            </a:r>
            <a:r>
              <a:rPr lang="en-US" b="0" i="0" dirty="0" err="1">
                <a:solidFill>
                  <a:schemeClr val="bg1">
                    <a:lumMod val="50000"/>
                  </a:schemeClr>
                </a:solidFill>
                <a:effectLst/>
                <a:latin typeface="Arial Black" panose="020B0A04020102020204" pitchFamily="34" charset="0"/>
              </a:rPr>
              <a:t>Surfshark</a:t>
            </a:r>
            <a:r>
              <a:rPr lang="en-US" b="0" i="0" dirty="0">
                <a:solidFill>
                  <a:schemeClr val="bg1">
                    <a:lumMod val="50000"/>
                  </a:schemeClr>
                </a:solidFill>
                <a:effectLst/>
                <a:latin typeface="Arial Black" panose="020B0A04020102020204" pitchFamily="34" charset="0"/>
              </a:rPr>
              <a:t> charges a pittance for its fast connection speeds, a wide global server network and unlimited simultaneous connections policy, making it best for budget-minded users.</a:t>
            </a:r>
          </a:p>
          <a:p>
            <a:pPr lvl="1">
              <a:buFont typeface="+mj-lt"/>
              <a:buAutoNum type="arabicPeriod"/>
            </a:pPr>
            <a:r>
              <a:rPr lang="en-US" b="1" i="0" u="sng" dirty="0" err="1">
                <a:solidFill>
                  <a:schemeClr val="bg1">
                    <a:lumMod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ExpressVPN</a:t>
            </a:r>
            <a:r>
              <a:rPr lang="en-US" b="0" i="0" dirty="0">
                <a:solidFill>
                  <a:schemeClr val="bg1">
                    <a:lumMod val="50000"/>
                  </a:schemeClr>
                </a:solidFill>
                <a:effectLst/>
                <a:latin typeface="Arial Black" panose="020B0A04020102020204" pitchFamily="34" charset="0"/>
              </a:rPr>
              <a:t>: </a:t>
            </a:r>
            <a:r>
              <a:rPr lang="en-US" b="0" i="0" dirty="0" err="1">
                <a:solidFill>
                  <a:schemeClr val="bg1">
                    <a:lumMod val="50000"/>
                  </a:schemeClr>
                </a:solidFill>
                <a:effectLst/>
                <a:latin typeface="Arial Black" panose="020B0A04020102020204" pitchFamily="34" charset="0"/>
              </a:rPr>
              <a:t>ExpressVPN</a:t>
            </a:r>
            <a:r>
              <a:rPr lang="en-US" b="0" i="0" dirty="0">
                <a:solidFill>
                  <a:schemeClr val="bg1">
                    <a:lumMod val="50000"/>
                  </a:schemeClr>
                </a:solidFill>
                <a:effectLst/>
                <a:latin typeface="Arial Black" panose="020B0A04020102020204" pitchFamily="34" charset="0"/>
              </a:rPr>
              <a:t> offers fast, well-encrypted connections on its extensive global server network. You’ll want to check out this provider if you especially want access to geo-blocked content around the world.</a:t>
            </a:r>
          </a:p>
          <a:p>
            <a:pPr lvl="1">
              <a:buFont typeface="+mj-lt"/>
              <a:buAutoNum type="arabicPeriod"/>
            </a:pPr>
            <a:r>
              <a:rPr lang="en-US" b="1" i="0" u="sng" dirty="0" err="1">
                <a:solidFill>
                  <a:schemeClr val="bg1">
                    <a:lumMod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CyberGhost</a:t>
            </a:r>
            <a:r>
              <a:rPr lang="en-US" b="0" i="0" dirty="0">
                <a:solidFill>
                  <a:schemeClr val="bg1">
                    <a:lumMod val="50000"/>
                  </a:schemeClr>
                </a:solidFill>
                <a:effectLst/>
                <a:latin typeface="Arial Black" panose="020B0A04020102020204" pitchFamily="34" charset="0"/>
              </a:rPr>
              <a:t>: If you’re new to VPNs or don’t have much experience online, I strongly suggest you opt for </a:t>
            </a:r>
            <a:r>
              <a:rPr lang="en-US" b="0" i="0" dirty="0" err="1">
                <a:solidFill>
                  <a:schemeClr val="bg1">
                    <a:lumMod val="50000"/>
                  </a:schemeClr>
                </a:solidFill>
                <a:effectLst/>
                <a:latin typeface="Arial Black" panose="020B0A04020102020204" pitchFamily="34" charset="0"/>
              </a:rPr>
              <a:t>CyberGhost</a:t>
            </a:r>
            <a:r>
              <a:rPr lang="en-US" b="0" i="0" dirty="0">
                <a:solidFill>
                  <a:schemeClr val="bg1">
                    <a:lumMod val="50000"/>
                  </a:schemeClr>
                </a:solidFill>
                <a:effectLst/>
                <a:latin typeface="Arial Black" panose="020B0A04020102020204" pitchFamily="34" charset="0"/>
              </a:rPr>
              <a:t> for your VPN service. The provider’s easy-to-use app provides quick access to server locations around the globe, including streaming- and downloading-optimized servers.</a:t>
            </a:r>
          </a:p>
          <a:p>
            <a:pPr lvl="1">
              <a:buFont typeface="+mj-lt"/>
              <a:buAutoNum type="arabicPeriod"/>
            </a:pPr>
            <a:r>
              <a:rPr lang="en-US" b="1" i="0" u="sng" dirty="0" err="1">
                <a:solidFill>
                  <a:schemeClr val="bg1">
                    <a:lumMod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PrivateVPN</a:t>
            </a:r>
            <a:r>
              <a:rPr lang="en-US" b="0" i="0" dirty="0">
                <a:solidFill>
                  <a:schemeClr val="bg1">
                    <a:lumMod val="50000"/>
                  </a:schemeClr>
                </a:solidFill>
                <a:effectLst/>
                <a:latin typeface="Arial Black" panose="020B0A04020102020204" pitchFamily="34" charset="0"/>
              </a:rPr>
              <a:t>: While this provider’s global server network is lacking when compared to others on this list, it does a good job of working with what it has. The provider offers fast connections that deliver reliable access to geo-blocked content.</a:t>
            </a:r>
          </a:p>
          <a:p>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CDE5E966-D56E-4C42-9A7E-4CDDDD272038}"/>
              </a:ext>
            </a:extLst>
          </p:cNvPr>
          <p:cNvSpPr txBox="1"/>
          <p:nvPr/>
        </p:nvSpPr>
        <p:spPr>
          <a:xfrm>
            <a:off x="843224" y="6069205"/>
            <a:ext cx="5881097" cy="369332"/>
          </a:xfrm>
          <a:prstGeom prst="rect">
            <a:avLst/>
          </a:prstGeom>
          <a:noFill/>
        </p:spPr>
        <p:txBody>
          <a:bodyPr wrap="none" rtlCol="0">
            <a:spAutoFit/>
          </a:bodyPr>
          <a:lstStyle/>
          <a:p>
            <a:r>
              <a:rPr lang="en-MY" dirty="0"/>
              <a:t>Ref: https://pixelprivacy.com/vpn/best-vpn-malaysia/</a:t>
            </a:r>
          </a:p>
        </p:txBody>
      </p:sp>
    </p:spTree>
    <p:extLst>
      <p:ext uri="{BB962C8B-B14F-4D97-AF65-F5344CB8AC3E}">
        <p14:creationId xmlns:p14="http://schemas.microsoft.com/office/powerpoint/2010/main" val="900045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F4F5A-73DD-44A4-ADBA-BC370B0BBC46}"/>
              </a:ext>
            </a:extLst>
          </p:cNvPr>
          <p:cNvSpPr>
            <a:spLocks noGrp="1"/>
          </p:cNvSpPr>
          <p:nvPr>
            <p:ph idx="1"/>
          </p:nvPr>
        </p:nvSpPr>
        <p:spPr>
          <a:xfrm>
            <a:off x="1219945" y="2137883"/>
            <a:ext cx="7652750" cy="2582233"/>
          </a:xfrm>
        </p:spPr>
        <p:txBody>
          <a:bodyPr>
            <a:normAutofit/>
          </a:bodyPr>
          <a:lstStyle/>
          <a:p>
            <a:pPr algn="l"/>
            <a:r>
              <a:rPr lang="en-US" b="0" i="0" dirty="0">
                <a:solidFill>
                  <a:schemeClr val="bg1">
                    <a:lumMod val="50000"/>
                  </a:schemeClr>
                </a:solidFill>
                <a:effectLst/>
                <a:latin typeface="Arial Black" panose="020B0A04020102020204" pitchFamily="34" charset="0"/>
              </a:rPr>
              <a:t>When ranking the providers, the following factors are:</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Global server locations with servers in Malaysia</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Security and user privacy protection offered</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Speed of provided connections</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Native app support</a:t>
            </a:r>
          </a:p>
          <a:p>
            <a:pPr lvl="1">
              <a:buFont typeface="Arial" panose="020B0604020202020204" pitchFamily="34" charset="0"/>
              <a:buChar char="•"/>
            </a:pPr>
            <a:r>
              <a:rPr lang="en-US" b="0" i="0" dirty="0">
                <a:solidFill>
                  <a:schemeClr val="bg1">
                    <a:lumMod val="50000"/>
                  </a:schemeClr>
                </a:solidFill>
                <a:effectLst/>
                <a:latin typeface="Arial Black" panose="020B0A04020102020204" pitchFamily="34" charset="0"/>
              </a:rPr>
              <a:t>Customer support features offered</a:t>
            </a:r>
          </a:p>
          <a:p>
            <a:pPr marL="0" indent="0">
              <a:buNone/>
            </a:pPr>
            <a:endParaRPr lang="en-MY" dirty="0">
              <a:solidFill>
                <a:schemeClr val="bg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E1CEE360-B2A2-4C2D-9C00-63D6055CC818}"/>
              </a:ext>
            </a:extLst>
          </p:cNvPr>
          <p:cNvSpPr txBox="1"/>
          <p:nvPr/>
        </p:nvSpPr>
        <p:spPr>
          <a:xfrm>
            <a:off x="381000" y="6218238"/>
            <a:ext cx="5150064" cy="369332"/>
          </a:xfrm>
          <a:prstGeom prst="rect">
            <a:avLst/>
          </a:prstGeom>
          <a:noFill/>
        </p:spPr>
        <p:txBody>
          <a:bodyPr wrap="none" rtlCol="0">
            <a:spAutoFit/>
          </a:bodyPr>
          <a:lstStyle/>
          <a:p>
            <a:r>
              <a:rPr lang="en-MY" dirty="0"/>
              <a:t>ref: https://pixelprivacy.com/vpn/best-vpn-malaysia/</a:t>
            </a:r>
          </a:p>
        </p:txBody>
      </p:sp>
    </p:spTree>
    <p:extLst>
      <p:ext uri="{BB962C8B-B14F-4D97-AF65-F5344CB8AC3E}">
        <p14:creationId xmlns:p14="http://schemas.microsoft.com/office/powerpoint/2010/main" val="2619002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2FFE-EE53-499F-9C15-019AECCB6BCE}"/>
              </a:ext>
            </a:extLst>
          </p:cNvPr>
          <p:cNvSpPr>
            <a:spLocks noGrp="1"/>
          </p:cNvSpPr>
          <p:nvPr>
            <p:ph type="title"/>
          </p:nvPr>
        </p:nvSpPr>
        <p:spPr/>
        <p:txBody>
          <a:bodyPr>
            <a:normAutofit/>
          </a:bodyPr>
          <a:lstStyle/>
          <a:p>
            <a:r>
              <a:rPr lang="en-US" b="0" i="0" u="none" strike="noStrike" baseline="0" dirty="0">
                <a:solidFill>
                  <a:srgbClr val="92D050"/>
                </a:solidFill>
                <a:latin typeface="Arial Black" panose="020B0A04020102020204" pitchFamily="34" charset="0"/>
              </a:rPr>
              <a:t>Routing and remote access in Linux</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C3CB4E2-9646-4745-BDFD-BF7EC7784623}"/>
              </a:ext>
            </a:extLst>
          </p:cNvPr>
          <p:cNvSpPr>
            <a:spLocks noGrp="1"/>
          </p:cNvSpPr>
          <p:nvPr>
            <p:ph idx="1"/>
          </p:nvPr>
        </p:nvSpPr>
        <p:spPr>
          <a:xfrm>
            <a:off x="838200" y="1825625"/>
            <a:ext cx="8747927" cy="3218647"/>
          </a:xfrm>
        </p:spPr>
        <p:txBody>
          <a:bodyPr>
            <a:noAutofit/>
          </a:bodyPr>
          <a:lstStyle/>
          <a:p>
            <a:r>
              <a:rPr lang="en-US" sz="2000" dirty="0">
                <a:solidFill>
                  <a:srgbClr val="FF0000"/>
                </a:solidFill>
                <a:latin typeface="Arial Black" panose="020B0A04020102020204" pitchFamily="34" charset="0"/>
              </a:rPr>
              <a:t>SSH, Telnet and Rlogin </a:t>
            </a:r>
            <a:r>
              <a:rPr lang="en-US" sz="2000" dirty="0">
                <a:latin typeface="Arial Black" panose="020B0A04020102020204" pitchFamily="34" charset="0"/>
              </a:rPr>
              <a:t>are three ways of doing the same thing: logging in to a multi-user computer from another computer, over a network.</a:t>
            </a:r>
          </a:p>
          <a:p>
            <a:r>
              <a:rPr lang="en-US" sz="2000" b="0" i="0" dirty="0">
                <a:solidFill>
                  <a:srgbClr val="000000"/>
                </a:solidFill>
                <a:effectLst/>
                <a:latin typeface="Arial Black" panose="020B0A04020102020204" pitchFamily="34" charset="0"/>
              </a:rPr>
              <a:t>SSH, Telnet and Rlogin are </a:t>
            </a:r>
            <a:r>
              <a:rPr lang="en-US" sz="2000" b="0" i="1" dirty="0">
                <a:solidFill>
                  <a:srgbClr val="000000"/>
                </a:solidFill>
                <a:effectLst/>
                <a:latin typeface="Arial Black" panose="020B0A04020102020204" pitchFamily="34" charset="0"/>
              </a:rPr>
              <a:t>network protocols</a:t>
            </a:r>
            <a:r>
              <a:rPr lang="en-US" sz="2000" b="0" i="0" dirty="0">
                <a:solidFill>
                  <a:srgbClr val="000000"/>
                </a:solidFill>
                <a:effectLst/>
                <a:latin typeface="Arial Black" panose="020B0A04020102020204" pitchFamily="34" charset="0"/>
              </a:rPr>
              <a:t> that allow you to do this. On the computer you sit at, you run a </a:t>
            </a:r>
            <a:r>
              <a:rPr lang="en-US" sz="2000" b="0" i="1" dirty="0">
                <a:solidFill>
                  <a:srgbClr val="000000"/>
                </a:solidFill>
                <a:effectLst/>
                <a:latin typeface="Arial Black" panose="020B0A04020102020204" pitchFamily="34" charset="0"/>
              </a:rPr>
              <a:t>client</a:t>
            </a:r>
            <a:r>
              <a:rPr lang="en-US" sz="2000" b="0" i="0" dirty="0">
                <a:solidFill>
                  <a:srgbClr val="000000"/>
                </a:solidFill>
                <a:effectLst/>
                <a:latin typeface="Arial Black" panose="020B0A04020102020204" pitchFamily="34" charset="0"/>
              </a:rPr>
              <a:t>, which makes a network connection to the other computer (the </a:t>
            </a:r>
            <a:r>
              <a:rPr lang="en-US" sz="2000" b="0" i="1" dirty="0">
                <a:solidFill>
                  <a:srgbClr val="000000"/>
                </a:solidFill>
                <a:effectLst/>
                <a:latin typeface="Arial Black" panose="020B0A04020102020204" pitchFamily="34" charset="0"/>
              </a:rPr>
              <a:t>server</a:t>
            </a:r>
            <a:r>
              <a:rPr lang="en-US" sz="2000" b="0" i="0" dirty="0">
                <a:solidFill>
                  <a:srgbClr val="000000"/>
                </a:solidFill>
                <a:effectLst/>
                <a:latin typeface="Arial Black" panose="020B0A04020102020204" pitchFamily="34" charset="0"/>
              </a:rPr>
              <a:t>). The network connection carries your keystrokes and commands from the client to the server,  and carries the server's responses back to you.</a:t>
            </a:r>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B8AB5766-AA73-46A2-A4E4-149986CEF386}"/>
              </a:ext>
            </a:extLst>
          </p:cNvPr>
          <p:cNvSpPr txBox="1"/>
          <p:nvPr/>
        </p:nvSpPr>
        <p:spPr>
          <a:xfrm>
            <a:off x="457200" y="5969000"/>
            <a:ext cx="9834881" cy="369332"/>
          </a:xfrm>
          <a:prstGeom prst="rect">
            <a:avLst/>
          </a:prstGeom>
          <a:noFill/>
        </p:spPr>
        <p:txBody>
          <a:bodyPr wrap="square" rtlCol="0">
            <a:spAutoFit/>
          </a:bodyPr>
          <a:lstStyle/>
          <a:p>
            <a:r>
              <a:rPr lang="en-MY" dirty="0"/>
              <a:t>Ref: http://the.earth.li/~sgtatham/putty/0.53b/htmldoc/Chapter1.html</a:t>
            </a:r>
          </a:p>
        </p:txBody>
      </p:sp>
    </p:spTree>
    <p:extLst>
      <p:ext uri="{BB962C8B-B14F-4D97-AF65-F5344CB8AC3E}">
        <p14:creationId xmlns:p14="http://schemas.microsoft.com/office/powerpoint/2010/main" val="413223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FE4FF-4B1C-460D-AEDD-522B7252D583}"/>
              </a:ext>
            </a:extLst>
          </p:cNvPr>
          <p:cNvSpPr>
            <a:spLocks noGrp="1"/>
          </p:cNvSpPr>
          <p:nvPr>
            <p:ph idx="1"/>
          </p:nvPr>
        </p:nvSpPr>
        <p:spPr>
          <a:xfrm>
            <a:off x="1929284" y="2160590"/>
            <a:ext cx="7344718" cy="2210444"/>
          </a:xfrm>
        </p:spPr>
        <p:txBody>
          <a:bodyPr/>
          <a:lstStyle/>
          <a:p>
            <a:r>
              <a:rPr lang="en-US" b="0" i="0" dirty="0">
                <a:effectLst/>
                <a:latin typeface="Arial Black" panose="020B0A04020102020204" pitchFamily="34" charset="0"/>
              </a:rPr>
              <a:t>SSH Basics 2020 - Set-up SSH, Connect to a remote server, create a SSH config Mac, Windows and Linux</a:t>
            </a:r>
          </a:p>
          <a:p>
            <a:r>
              <a:rPr lang="en-US" dirty="0">
                <a:latin typeface="Arial Black" panose="020B0A04020102020204" pitchFamily="34" charset="0"/>
                <a:hlinkClick r:id="rId2"/>
              </a:rPr>
              <a:t>https://www.youtube.com/watch?v=B_lZt9_9UCc</a:t>
            </a:r>
            <a:endParaRPr lang="en-US" dirty="0">
              <a:latin typeface="Arial Black" panose="020B0A04020102020204" pitchFamily="34" charset="0"/>
            </a:endParaRPr>
          </a:p>
          <a:p>
            <a:r>
              <a:rPr lang="en-US" b="0" i="0" dirty="0">
                <a:effectLst/>
                <a:latin typeface="Arial Black" panose="020B0A04020102020204" pitchFamily="34" charset="0"/>
              </a:rPr>
              <a:t>SSH Crash Course | With Some DevOps</a:t>
            </a:r>
          </a:p>
          <a:p>
            <a:r>
              <a:rPr lang="en-MY" dirty="0">
                <a:latin typeface="Arial Black" panose="020B0A04020102020204" pitchFamily="34" charset="0"/>
              </a:rPr>
              <a:t>https://www.youtube.com/watch?v=hQWRp-FdTpc</a:t>
            </a:r>
          </a:p>
        </p:txBody>
      </p:sp>
    </p:spTree>
    <p:extLst>
      <p:ext uri="{BB962C8B-B14F-4D97-AF65-F5344CB8AC3E}">
        <p14:creationId xmlns:p14="http://schemas.microsoft.com/office/powerpoint/2010/main" val="278706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B7ED-40FF-4DD2-9A78-B04FC38C8BCB}"/>
              </a:ext>
            </a:extLst>
          </p:cNvPr>
          <p:cNvSpPr>
            <a:spLocks noGrp="1"/>
          </p:cNvSpPr>
          <p:nvPr>
            <p:ph type="title"/>
          </p:nvPr>
        </p:nvSpPr>
        <p:spPr/>
        <p:txBody>
          <a:bodyPr/>
          <a:lstStyle/>
          <a:p>
            <a:r>
              <a:rPr lang="en-US" dirty="0">
                <a:latin typeface="Arial Black" panose="020B0A04020102020204" pitchFamily="34" charset="0"/>
              </a:rPr>
              <a:t>Introduction </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EC4F294-A4C8-4473-8A57-561FC5E9D129}"/>
              </a:ext>
            </a:extLst>
          </p:cNvPr>
          <p:cNvSpPr>
            <a:spLocks noGrp="1"/>
          </p:cNvSpPr>
          <p:nvPr>
            <p:ph idx="1"/>
          </p:nvPr>
        </p:nvSpPr>
        <p:spPr>
          <a:xfrm>
            <a:off x="677334" y="1930400"/>
            <a:ext cx="8596668" cy="3880773"/>
          </a:xfrm>
        </p:spPr>
        <p:txBody>
          <a:bodyPr>
            <a:noAutofit/>
          </a:bodyPr>
          <a:lstStyle/>
          <a:p>
            <a:pPr algn="just"/>
            <a:r>
              <a:rPr lang="en-US" dirty="0">
                <a:latin typeface="Arial Black" panose="020B0A04020102020204" pitchFamily="34" charset="0"/>
              </a:rPr>
              <a:t>What is routing and remote access in network administration?</a:t>
            </a:r>
          </a:p>
          <a:p>
            <a:pPr lvl="1" algn="just"/>
            <a:r>
              <a:rPr lang="en-US" sz="1800" dirty="0">
                <a:latin typeface="Arial Black" panose="020B0A04020102020204" pitchFamily="34" charset="0"/>
              </a:rPr>
              <a:t>to do remote access between client and server.</a:t>
            </a:r>
          </a:p>
          <a:p>
            <a:pPr lvl="1" algn="just"/>
            <a:r>
              <a:rPr lang="en-US" sz="1800" dirty="0">
                <a:latin typeface="Arial Black" panose="020B0A04020102020204" pitchFamily="34" charset="0"/>
              </a:rPr>
              <a:t>In order to do that, we need a to  install and configure </a:t>
            </a:r>
            <a:r>
              <a:rPr lang="en-US" sz="1800" dirty="0">
                <a:solidFill>
                  <a:schemeClr val="accent1"/>
                </a:solidFill>
                <a:latin typeface="Arial Black" panose="020B0A04020102020204" pitchFamily="34" charset="0"/>
              </a:rPr>
              <a:t>software</a:t>
            </a:r>
            <a:r>
              <a:rPr lang="en-US" sz="1800" dirty="0">
                <a:latin typeface="Arial Black" panose="020B0A04020102020204" pitchFamily="34" charset="0"/>
              </a:rPr>
              <a:t>.</a:t>
            </a:r>
          </a:p>
          <a:p>
            <a:pPr lvl="1" algn="just"/>
            <a:r>
              <a:rPr lang="en-US" sz="1800" dirty="0">
                <a:latin typeface="Arial Black" panose="020B0A04020102020204" pitchFamily="34" charset="0"/>
              </a:rPr>
              <a:t>In windows server using  </a:t>
            </a:r>
            <a:r>
              <a:rPr lang="en-US" sz="1800" dirty="0">
                <a:solidFill>
                  <a:schemeClr val="accent1">
                    <a:lumMod val="75000"/>
                  </a:schemeClr>
                </a:solidFill>
                <a:latin typeface="Arial Black" panose="020B0A04020102020204" pitchFamily="34" charset="0"/>
              </a:rPr>
              <a:t>Routing and Remote Access Service (RRAS) </a:t>
            </a:r>
          </a:p>
          <a:p>
            <a:pPr lvl="1" algn="just"/>
            <a:r>
              <a:rPr lang="en-US" sz="1800" dirty="0">
                <a:latin typeface="Arial Black" panose="020B0A04020102020204" pitchFamily="34" charset="0"/>
              </a:rPr>
              <a:t>In Linux </a:t>
            </a:r>
            <a:r>
              <a:rPr lang="en-US" sz="1800" dirty="0">
                <a:solidFill>
                  <a:schemeClr val="accent1">
                    <a:lumMod val="75000"/>
                  </a:schemeClr>
                </a:solidFill>
                <a:latin typeface="Arial Black" panose="020B0A04020102020204" pitchFamily="34" charset="0"/>
              </a:rPr>
              <a:t>using Secure Shell (SSH)</a:t>
            </a:r>
            <a:r>
              <a:rPr lang="en-US" sz="1800" dirty="0">
                <a:latin typeface="Arial Black" panose="020B0A04020102020204" pitchFamily="34" charset="0"/>
              </a:rPr>
              <a:t> via </a:t>
            </a:r>
            <a:r>
              <a:rPr lang="en-US" sz="1800" dirty="0" err="1">
                <a:latin typeface="Arial Black" panose="020B0A04020102020204" pitchFamily="34" charset="0"/>
              </a:rPr>
              <a:t>PuTTy</a:t>
            </a:r>
            <a:r>
              <a:rPr lang="en-US" sz="1800" dirty="0">
                <a:latin typeface="Arial Black" panose="020B0A04020102020204" pitchFamily="34" charset="0"/>
              </a:rPr>
              <a:t>.</a:t>
            </a:r>
          </a:p>
          <a:p>
            <a:pPr marL="457200" lvl="1" indent="0" algn="just">
              <a:buNone/>
            </a:pPr>
            <a:r>
              <a:rPr lang="en-US" sz="1800" dirty="0">
                <a:latin typeface="Arial Black" panose="020B0A04020102020204" pitchFamily="34" charset="0"/>
              </a:rPr>
              <a:t>** </a:t>
            </a:r>
            <a:r>
              <a:rPr lang="en-US" sz="1800" dirty="0" err="1">
                <a:latin typeface="Arial Black" panose="020B0A04020102020204" pitchFamily="34" charset="0"/>
              </a:rPr>
              <a:t>PuTTy</a:t>
            </a:r>
            <a:r>
              <a:rPr lang="en-US" sz="1800" dirty="0">
                <a:latin typeface="Arial Black" panose="020B0A04020102020204" pitchFamily="34" charset="0"/>
              </a:rPr>
              <a:t> is a free and open-source terminal emulator, serial console and network file transfer application. It supports several network protocols, including SCP, SSH, Telnet, rlogin, and raw socket connection. It can also connect to a serial port. The name "PuTTY" has no official meaning.</a:t>
            </a:r>
          </a:p>
        </p:txBody>
      </p:sp>
    </p:spTree>
    <p:extLst>
      <p:ext uri="{BB962C8B-B14F-4D97-AF65-F5344CB8AC3E}">
        <p14:creationId xmlns:p14="http://schemas.microsoft.com/office/powerpoint/2010/main" val="5643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4626-0543-431E-9C4A-744A5E66FEF8}"/>
              </a:ext>
            </a:extLst>
          </p:cNvPr>
          <p:cNvSpPr>
            <a:spLocks noGrp="1"/>
          </p:cNvSpPr>
          <p:nvPr>
            <p:ph type="title"/>
          </p:nvPr>
        </p:nvSpPr>
        <p:spPr>
          <a:xfrm>
            <a:off x="743578" y="727062"/>
            <a:ext cx="8626994" cy="2284325"/>
          </a:xfrm>
        </p:spPr>
        <p:txBody>
          <a:bodyPr>
            <a:noAutofit/>
          </a:bodyPr>
          <a:lstStyle/>
          <a:p>
            <a:r>
              <a:rPr lang="en-US" sz="1800" b="1" i="0" dirty="0">
                <a:solidFill>
                  <a:schemeClr val="tx1">
                    <a:lumMod val="50000"/>
                    <a:lumOff val="50000"/>
                  </a:schemeClr>
                </a:solidFill>
                <a:effectLst/>
                <a:latin typeface="Arial Black" panose="020B0A04020102020204" pitchFamily="34" charset="0"/>
              </a:rPr>
              <a:t>SSH</a:t>
            </a:r>
            <a:r>
              <a:rPr lang="en-US" sz="1800" b="0" i="0" dirty="0">
                <a:solidFill>
                  <a:schemeClr val="tx1">
                    <a:lumMod val="50000"/>
                    <a:lumOff val="50000"/>
                  </a:schemeClr>
                </a:solidFill>
                <a:effectLst/>
                <a:latin typeface="Arial Black" panose="020B0A04020102020204" pitchFamily="34" charset="0"/>
              </a:rPr>
              <a:t> or Secure Shell is a network communication protocol that enables two computers to communicate (http or hypertext transfer protocol, which is the protocol </a:t>
            </a:r>
            <a:r>
              <a:rPr lang="en-US" sz="1800" b="1" i="0" dirty="0">
                <a:solidFill>
                  <a:schemeClr val="tx1">
                    <a:lumMod val="50000"/>
                    <a:lumOff val="50000"/>
                  </a:schemeClr>
                </a:solidFill>
                <a:effectLst/>
                <a:latin typeface="Arial Black" panose="020B0A04020102020204" pitchFamily="34" charset="0"/>
              </a:rPr>
              <a:t>used</a:t>
            </a:r>
            <a:r>
              <a:rPr lang="en-US" sz="1800" b="0" i="0" dirty="0">
                <a:solidFill>
                  <a:schemeClr val="tx1">
                    <a:lumMod val="50000"/>
                    <a:lumOff val="50000"/>
                  </a:schemeClr>
                </a:solidFill>
                <a:effectLst/>
                <a:latin typeface="Arial Black" panose="020B0A04020102020204" pitchFamily="34" charset="0"/>
              </a:rPr>
              <a:t> to transfer hypertext such as web pages) and share data.</a:t>
            </a:r>
            <a:br>
              <a:rPr lang="en-US" sz="1800" b="0" i="0" dirty="0">
                <a:solidFill>
                  <a:schemeClr val="tx1">
                    <a:lumMod val="50000"/>
                    <a:lumOff val="50000"/>
                  </a:schemeClr>
                </a:solidFill>
                <a:effectLst/>
                <a:latin typeface="Arial Black" panose="020B0A04020102020204" pitchFamily="34" charset="0"/>
              </a:rPr>
            </a:br>
            <a:br>
              <a:rPr lang="en-US" sz="1800" b="0" i="0" dirty="0">
                <a:solidFill>
                  <a:schemeClr val="tx1">
                    <a:lumMod val="50000"/>
                    <a:lumOff val="50000"/>
                  </a:schemeClr>
                </a:solidFill>
                <a:effectLst/>
                <a:latin typeface="Arial Black" panose="020B0A04020102020204" pitchFamily="34" charset="0"/>
              </a:rPr>
            </a:br>
            <a:r>
              <a:rPr lang="en-US" sz="1800" dirty="0">
                <a:solidFill>
                  <a:schemeClr val="tx1">
                    <a:lumMod val="50000"/>
                    <a:lumOff val="50000"/>
                  </a:schemeClr>
                </a:solidFill>
                <a:latin typeface="Arial Black" panose="020B0A04020102020204" pitchFamily="34" charset="0"/>
              </a:rPr>
              <a:t>Additional </a:t>
            </a:r>
            <a:r>
              <a:rPr lang="en-US" sz="1800" dirty="0" err="1">
                <a:solidFill>
                  <a:schemeClr val="tx1">
                    <a:lumMod val="50000"/>
                    <a:lumOff val="50000"/>
                  </a:schemeClr>
                </a:solidFill>
                <a:latin typeface="Arial Black" panose="020B0A04020102020204" pitchFamily="34" charset="0"/>
              </a:rPr>
              <a:t>info:https</a:t>
            </a:r>
            <a:r>
              <a:rPr lang="en-US" sz="1800" dirty="0">
                <a:solidFill>
                  <a:schemeClr val="tx1">
                    <a:lumMod val="50000"/>
                    <a:lumOff val="50000"/>
                  </a:schemeClr>
                </a:solidFill>
                <a:latin typeface="Arial Black" panose="020B0A04020102020204" pitchFamily="34" charset="0"/>
              </a:rPr>
              <a:t>://</a:t>
            </a:r>
            <a:r>
              <a:rPr lang="en-US" sz="1800" dirty="0" err="1">
                <a:solidFill>
                  <a:schemeClr val="tx1">
                    <a:lumMod val="50000"/>
                    <a:lumOff val="50000"/>
                  </a:schemeClr>
                </a:solidFill>
                <a:latin typeface="Arial Black" panose="020B0A04020102020204" pitchFamily="34" charset="0"/>
              </a:rPr>
              <a:t>searchsecurity.techtarget.com</a:t>
            </a:r>
            <a:r>
              <a:rPr lang="en-US" sz="1800" dirty="0">
                <a:solidFill>
                  <a:schemeClr val="tx1">
                    <a:lumMod val="50000"/>
                    <a:lumOff val="50000"/>
                  </a:schemeClr>
                </a:solidFill>
                <a:latin typeface="Arial Black" panose="020B0A04020102020204" pitchFamily="34" charset="0"/>
              </a:rPr>
              <a:t>/definition/Secure-Shell</a:t>
            </a:r>
            <a:br>
              <a:rPr lang="en-US" sz="1800" dirty="0">
                <a:solidFill>
                  <a:schemeClr val="tx1">
                    <a:lumMod val="50000"/>
                    <a:lumOff val="50000"/>
                  </a:schemeClr>
                </a:solidFill>
                <a:latin typeface="Arial Black" panose="020B0A04020102020204" pitchFamily="34" charset="0"/>
              </a:rPr>
            </a:br>
            <a:endParaRPr lang="en-MY" sz="1800" dirty="0">
              <a:solidFill>
                <a:schemeClr val="tx1">
                  <a:lumMod val="50000"/>
                  <a:lumOff val="50000"/>
                </a:schemeClr>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FC92D439-5A6B-4D0D-A076-8B34EDE34EF7}"/>
              </a:ext>
            </a:extLst>
          </p:cNvPr>
          <p:cNvSpPr>
            <a:spLocks noGrp="1"/>
          </p:cNvSpPr>
          <p:nvPr>
            <p:ph idx="1"/>
          </p:nvPr>
        </p:nvSpPr>
        <p:spPr>
          <a:xfrm>
            <a:off x="743578" y="3011387"/>
            <a:ext cx="9073662" cy="2025695"/>
          </a:xfrm>
        </p:spPr>
        <p:txBody>
          <a:bodyPr/>
          <a:lstStyle/>
          <a:p>
            <a:r>
              <a:rPr lang="en-US" b="1" i="0" dirty="0">
                <a:solidFill>
                  <a:schemeClr val="tx1">
                    <a:lumMod val="50000"/>
                    <a:lumOff val="50000"/>
                  </a:schemeClr>
                </a:solidFill>
                <a:effectLst/>
                <a:latin typeface="Arial Black" panose="020B0A04020102020204" pitchFamily="34" charset="0"/>
              </a:rPr>
              <a:t>PuTTY</a:t>
            </a:r>
            <a:r>
              <a:rPr lang="en-US" b="0" i="0" dirty="0">
                <a:solidFill>
                  <a:schemeClr val="tx1">
                    <a:lumMod val="50000"/>
                    <a:lumOff val="50000"/>
                  </a:schemeClr>
                </a:solidFill>
                <a:effectLst/>
                <a:latin typeface="Arial Black" panose="020B0A04020102020204" pitchFamily="34" charset="0"/>
              </a:rPr>
              <a:t> is a versatile terminal program for Windows. </a:t>
            </a:r>
          </a:p>
          <a:p>
            <a:pPr lvl="1"/>
            <a:r>
              <a:rPr lang="en-US" b="0" i="0" dirty="0">
                <a:solidFill>
                  <a:schemeClr val="tx1">
                    <a:lumMod val="50000"/>
                    <a:lumOff val="50000"/>
                  </a:schemeClr>
                </a:solidFill>
                <a:effectLst/>
                <a:latin typeface="Arial Black" panose="020B0A04020102020204" pitchFamily="34" charset="0"/>
              </a:rPr>
              <a:t>It is the world's most popular free SSH client.</a:t>
            </a:r>
          </a:p>
          <a:p>
            <a:pPr lvl="1"/>
            <a:r>
              <a:rPr lang="en-US" b="0" i="0">
                <a:solidFill>
                  <a:schemeClr val="tx1">
                    <a:lumMod val="50000"/>
                    <a:lumOff val="50000"/>
                  </a:schemeClr>
                </a:solidFill>
                <a:effectLst/>
                <a:latin typeface="Arial Black" panose="020B0A04020102020204" pitchFamily="34" charset="0"/>
              </a:rPr>
              <a:t>It </a:t>
            </a:r>
            <a:r>
              <a:rPr lang="en-US" b="0" i="0" dirty="0">
                <a:solidFill>
                  <a:schemeClr val="tx1">
                    <a:lumMod val="50000"/>
                    <a:lumOff val="50000"/>
                  </a:schemeClr>
                </a:solidFill>
                <a:effectLst/>
                <a:latin typeface="Arial Black" panose="020B0A04020102020204" pitchFamily="34" charset="0"/>
              </a:rPr>
              <a:t>supports SSH, telnet, and raw socket connections with good terminal emulation. </a:t>
            </a:r>
          </a:p>
          <a:p>
            <a:pPr lvl="1"/>
            <a:r>
              <a:rPr lang="en-US" b="0" i="0" dirty="0">
                <a:solidFill>
                  <a:schemeClr val="tx1">
                    <a:lumMod val="50000"/>
                    <a:lumOff val="50000"/>
                  </a:schemeClr>
                </a:solidFill>
                <a:effectLst/>
                <a:latin typeface="Arial Black" panose="020B0A04020102020204" pitchFamily="34" charset="0"/>
              </a:rPr>
              <a:t>It supports public key authentication and Kerberos single-sign-on.</a:t>
            </a:r>
            <a:endParaRPr lang="en-MY" dirty="0">
              <a:solidFill>
                <a:schemeClr val="tx1">
                  <a:lumMod val="50000"/>
                  <a:lumOff val="5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89253AE1-27A8-43BE-8B2A-3F2180DED1C4}"/>
              </a:ext>
            </a:extLst>
          </p:cNvPr>
          <p:cNvSpPr txBox="1"/>
          <p:nvPr/>
        </p:nvSpPr>
        <p:spPr>
          <a:xfrm>
            <a:off x="1229033" y="5037082"/>
            <a:ext cx="8014646" cy="923330"/>
          </a:xfrm>
          <a:prstGeom prst="rect">
            <a:avLst/>
          </a:prstGeom>
          <a:noFill/>
          <a:ln>
            <a:solidFill>
              <a:schemeClr val="accent1"/>
            </a:solidFill>
          </a:ln>
        </p:spPr>
        <p:txBody>
          <a:bodyPr wrap="square">
            <a:spAutoFit/>
          </a:bodyPr>
          <a:lstStyle/>
          <a:p>
            <a:r>
              <a:rPr lang="en-MY" b="0" i="0" dirty="0">
                <a:solidFill>
                  <a:srgbClr val="92D050"/>
                </a:solidFill>
                <a:effectLst/>
                <a:latin typeface="Arial Black" panose="020B0A04020102020204" pitchFamily="34" charset="0"/>
              </a:rPr>
              <a:t>PuTTY/SSH Intro Tutorial</a:t>
            </a:r>
          </a:p>
          <a:p>
            <a:endParaRPr lang="en-MY" dirty="0">
              <a:solidFill>
                <a:srgbClr val="92D050"/>
              </a:solidFill>
              <a:latin typeface="Arial Black" panose="020B0A04020102020204" pitchFamily="34" charset="0"/>
            </a:endParaRPr>
          </a:p>
          <a:p>
            <a:r>
              <a:rPr lang="en-MY" dirty="0">
                <a:solidFill>
                  <a:srgbClr val="92D050"/>
                </a:solidFill>
                <a:latin typeface="Arial Black" panose="020B0A04020102020204" pitchFamily="34" charset="0"/>
              </a:rPr>
              <a:t>https://www.youtube.com/watch?v=9CZphjhQxIQ</a:t>
            </a:r>
          </a:p>
        </p:txBody>
      </p:sp>
    </p:spTree>
    <p:extLst>
      <p:ext uri="{BB962C8B-B14F-4D97-AF65-F5344CB8AC3E}">
        <p14:creationId xmlns:p14="http://schemas.microsoft.com/office/powerpoint/2010/main" val="477186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56F5-153D-4654-8EE6-DBF11556E98D}"/>
              </a:ext>
            </a:extLst>
          </p:cNvPr>
          <p:cNvSpPr>
            <a:spLocks noGrp="1"/>
          </p:cNvSpPr>
          <p:nvPr>
            <p:ph type="title"/>
          </p:nvPr>
        </p:nvSpPr>
        <p:spPr/>
        <p:txBody>
          <a:bodyPr/>
          <a:lstStyle/>
          <a:p>
            <a:pPr algn="ctr"/>
            <a:r>
              <a:rPr lang="en-MY" dirty="0">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64D38208-9E70-412E-86E5-E7A54B85DF70}"/>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329617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7BEC-2D80-48A4-8BBC-9CAB362B9168}"/>
              </a:ext>
            </a:extLst>
          </p:cNvPr>
          <p:cNvSpPr>
            <a:spLocks noGrp="1"/>
          </p:cNvSpPr>
          <p:nvPr>
            <p:ph type="title"/>
          </p:nvPr>
        </p:nvSpPr>
        <p:spPr/>
        <p:txBody>
          <a:bodyPr>
            <a:normAutofit/>
          </a:bodyPr>
          <a:lstStyle/>
          <a:p>
            <a:r>
              <a:rPr lang="en-US" b="0" i="0" u="none" strike="noStrike" baseline="0" dirty="0">
                <a:solidFill>
                  <a:srgbClr val="92D050"/>
                </a:solidFill>
                <a:latin typeface="Arial Black" panose="020B0A04020102020204" pitchFamily="34" charset="0"/>
              </a:rPr>
              <a:t>Routing and remote access in Windows</a:t>
            </a:r>
            <a:endParaRPr lang="en-MY"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C8D514A-9620-47CB-8AF7-A0B623506449}"/>
              </a:ext>
            </a:extLst>
          </p:cNvPr>
          <p:cNvSpPr>
            <a:spLocks noGrp="1"/>
          </p:cNvSpPr>
          <p:nvPr>
            <p:ph idx="1"/>
          </p:nvPr>
        </p:nvSpPr>
        <p:spPr>
          <a:xfrm>
            <a:off x="838200" y="1930400"/>
            <a:ext cx="10515600" cy="3084052"/>
          </a:xfrm>
        </p:spPr>
        <p:txBody>
          <a:bodyPr>
            <a:normAutofit/>
          </a:bodyPr>
          <a:lstStyle/>
          <a:p>
            <a:r>
              <a:rPr lang="en-US" sz="2400" b="0" i="0" dirty="0">
                <a:effectLst/>
                <a:latin typeface="Arial Black" panose="020B0A04020102020204" pitchFamily="34" charset="0"/>
              </a:rPr>
              <a:t>Routing and Remote Access Service (RRAS) is a Microsoft API and server software that makes it possible to create applications:</a:t>
            </a:r>
          </a:p>
          <a:p>
            <a:pPr marL="914400" lvl="1" indent="-514350">
              <a:buFont typeface="+mj-lt"/>
              <a:buAutoNum type="arabicPeriod"/>
            </a:pPr>
            <a:r>
              <a:rPr lang="en-US" sz="2200" b="0" i="0" dirty="0">
                <a:effectLst/>
                <a:latin typeface="Arial Black" panose="020B0A04020102020204" pitchFamily="34" charset="0"/>
              </a:rPr>
              <a:t>to administer the routing and remote access service capabilities of the operating system,</a:t>
            </a:r>
          </a:p>
          <a:p>
            <a:pPr marL="914400" lvl="1" indent="-514350">
              <a:buFont typeface="+mj-lt"/>
              <a:buAutoNum type="arabicPeriod"/>
            </a:pPr>
            <a:r>
              <a:rPr lang="en-US" sz="2200" b="0" i="0" dirty="0">
                <a:effectLst/>
                <a:latin typeface="Arial Black" panose="020B0A04020102020204" pitchFamily="34" charset="0"/>
              </a:rPr>
              <a:t>to function as a network router. </a:t>
            </a:r>
          </a:p>
          <a:p>
            <a:pPr marL="914400" lvl="1" indent="-514350">
              <a:buFont typeface="+mj-lt"/>
              <a:buAutoNum type="arabicPeriod"/>
            </a:pPr>
            <a:r>
              <a:rPr lang="en-US" sz="2200" b="0" i="0" dirty="0">
                <a:effectLst/>
                <a:latin typeface="Arial Black" panose="020B0A04020102020204" pitchFamily="34" charset="0"/>
              </a:rPr>
              <a:t>to implement routing protocols.</a:t>
            </a:r>
            <a:endParaRPr lang="en-MY" sz="2200" dirty="0">
              <a:latin typeface="Arial Black" panose="020B0A04020102020204" pitchFamily="34" charset="0"/>
            </a:endParaRPr>
          </a:p>
          <a:p>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9BBD1263-A426-40A0-B280-51BC427CB4BD}"/>
              </a:ext>
            </a:extLst>
          </p:cNvPr>
          <p:cNvSpPr txBox="1"/>
          <p:nvPr/>
        </p:nvSpPr>
        <p:spPr>
          <a:xfrm>
            <a:off x="488912" y="5402339"/>
            <a:ext cx="9830255" cy="646331"/>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 application programming interface (</a:t>
            </a:r>
            <a:r>
              <a:rPr lang="en-US" b="1" i="0" dirty="0">
                <a:solidFill>
                  <a:schemeClr val="tx1">
                    <a:lumMod val="50000"/>
                    <a:lumOff val="50000"/>
                  </a:schemeClr>
                </a:solidFill>
                <a:effectLst/>
                <a:latin typeface="Arial Black" panose="020B0A04020102020204" pitchFamily="34" charset="0"/>
              </a:rPr>
              <a:t>API</a:t>
            </a:r>
            <a:r>
              <a:rPr lang="en-US" b="0" i="0" dirty="0">
                <a:solidFill>
                  <a:schemeClr val="tx1">
                    <a:lumMod val="50000"/>
                    <a:lumOff val="50000"/>
                  </a:schemeClr>
                </a:solidFill>
                <a:effectLst/>
                <a:latin typeface="Arial Black" panose="020B0A04020102020204" pitchFamily="34" charset="0"/>
              </a:rPr>
              <a:t>) is a web service that provides </a:t>
            </a:r>
          </a:p>
          <a:p>
            <a:r>
              <a:rPr lang="en-US" b="0" i="0" dirty="0">
                <a:solidFill>
                  <a:schemeClr val="tx1">
                    <a:lumMod val="50000"/>
                    <a:lumOff val="50000"/>
                  </a:schemeClr>
                </a:solidFill>
                <a:effectLst/>
                <a:latin typeface="Arial Black" panose="020B0A04020102020204" pitchFamily="34" charset="0"/>
              </a:rPr>
              <a:t>the connection between the application and the data sources.</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45828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9D92-7FDA-42C3-BAE9-2EBEDEEC7AA8}"/>
              </a:ext>
            </a:extLst>
          </p:cNvPr>
          <p:cNvSpPr>
            <a:spLocks noGrp="1"/>
          </p:cNvSpPr>
          <p:nvPr>
            <p:ph type="title"/>
          </p:nvPr>
        </p:nvSpPr>
        <p:spPr>
          <a:xfrm>
            <a:off x="752475" y="18255"/>
            <a:ext cx="10515600" cy="1325563"/>
          </a:xfrm>
        </p:spPr>
        <p:txBody>
          <a:bodyPr/>
          <a:lstStyle/>
          <a:p>
            <a:br>
              <a:rPr lang="en-US" dirty="0">
                <a:latin typeface="Arial Black" panose="020B0A04020102020204" pitchFamily="34" charset="0"/>
              </a:rPr>
            </a:br>
            <a:r>
              <a:rPr lang="en-US" dirty="0">
                <a:latin typeface="Arial Black" panose="020B0A04020102020204" pitchFamily="34" charset="0"/>
              </a:rPr>
              <a:t>Definition </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5E973FF-8350-498D-BDF9-9072E5965378}"/>
              </a:ext>
            </a:extLst>
          </p:cNvPr>
          <p:cNvSpPr>
            <a:spLocks noGrp="1"/>
          </p:cNvSpPr>
          <p:nvPr>
            <p:ph idx="1"/>
          </p:nvPr>
        </p:nvSpPr>
        <p:spPr>
          <a:xfrm>
            <a:off x="838200" y="1487155"/>
            <a:ext cx="10515600" cy="4689807"/>
          </a:xfrm>
        </p:spPr>
        <p:txBody>
          <a:bodyPr>
            <a:normAutofit/>
          </a:bodyPr>
          <a:lstStyle/>
          <a:p>
            <a:r>
              <a:rPr lang="en-US" sz="2200" b="0" i="0" u="none" strike="noStrike" baseline="0" dirty="0">
                <a:solidFill>
                  <a:srgbClr val="FF0000"/>
                </a:solidFill>
                <a:latin typeface="Arial Black" panose="020B0A04020102020204" pitchFamily="34" charset="0"/>
              </a:rPr>
              <a:t>R</a:t>
            </a:r>
            <a:r>
              <a:rPr lang="en-US" sz="2200" b="0" i="0" u="none" strike="noStrike" baseline="0" dirty="0">
                <a:latin typeface="Arial Black" panose="020B0A04020102020204" pitchFamily="34" charset="0"/>
              </a:rPr>
              <a:t>outing and </a:t>
            </a:r>
            <a:r>
              <a:rPr lang="en-US" sz="2200" b="0" i="0" u="none" strike="noStrike" baseline="0" dirty="0">
                <a:solidFill>
                  <a:srgbClr val="FF0000"/>
                </a:solidFill>
                <a:latin typeface="Arial Black" panose="020B0A04020102020204" pitchFamily="34" charset="0"/>
              </a:rPr>
              <a:t>r</a:t>
            </a:r>
            <a:r>
              <a:rPr lang="en-US" sz="2200" b="0" i="0" u="none" strike="noStrike" baseline="0" dirty="0">
                <a:latin typeface="Arial Black" panose="020B0A04020102020204" pitchFamily="34" charset="0"/>
              </a:rPr>
              <a:t>emote </a:t>
            </a:r>
            <a:r>
              <a:rPr lang="en-US" sz="2200" b="0" i="0" u="none" strike="noStrike" baseline="0" dirty="0">
                <a:solidFill>
                  <a:srgbClr val="FF0000"/>
                </a:solidFill>
                <a:latin typeface="Arial Black" panose="020B0A04020102020204" pitchFamily="34" charset="0"/>
              </a:rPr>
              <a:t>a</a:t>
            </a:r>
            <a:r>
              <a:rPr lang="en-US" sz="2200" b="0" i="0" u="none" strike="noStrike" baseline="0" dirty="0">
                <a:latin typeface="Arial Black" panose="020B0A04020102020204" pitchFamily="34" charset="0"/>
              </a:rPr>
              <a:t>ccess </a:t>
            </a:r>
            <a:r>
              <a:rPr lang="en-US" sz="2200" b="0" i="0" u="none" strike="noStrike" baseline="0" dirty="0">
                <a:solidFill>
                  <a:srgbClr val="FF0000"/>
                </a:solidFill>
                <a:latin typeface="Arial Black" panose="020B0A04020102020204" pitchFamily="34" charset="0"/>
              </a:rPr>
              <a:t>s</a:t>
            </a:r>
            <a:r>
              <a:rPr lang="en-US" sz="2200" b="0" i="0" u="none" strike="noStrike" baseline="0" dirty="0">
                <a:latin typeface="Arial Black" panose="020B0A04020102020204" pitchFamily="34" charset="0"/>
              </a:rPr>
              <a:t>ervice (RRAS):</a:t>
            </a:r>
          </a:p>
          <a:p>
            <a:pPr lvl="1"/>
            <a:r>
              <a:rPr lang="en-US" sz="2000" b="0" i="0" u="none" strike="noStrike" baseline="0" dirty="0">
                <a:latin typeface="Arial Black" panose="020B0A04020102020204" pitchFamily="34" charset="0"/>
              </a:rPr>
              <a:t>is a suite of </a:t>
            </a:r>
            <a:r>
              <a:rPr lang="en-US" sz="2000" b="0" i="0" u="none" strike="noStrike" baseline="0" dirty="0">
                <a:solidFill>
                  <a:srgbClr val="FF0000"/>
                </a:solidFill>
                <a:latin typeface="Arial Black" panose="020B0A04020102020204" pitchFamily="34" charset="0"/>
              </a:rPr>
              <a:t>network services </a:t>
            </a:r>
            <a:r>
              <a:rPr lang="en-US" sz="2000" b="0" i="0" u="none" strike="noStrike" baseline="0" dirty="0">
                <a:latin typeface="Arial Black" panose="020B0A04020102020204" pitchFamily="34" charset="0"/>
              </a:rPr>
              <a:t>in the Windows Server family that enables a server to </a:t>
            </a:r>
            <a:r>
              <a:rPr lang="en-US" sz="2000" b="0" i="0" u="none" strike="noStrike" baseline="0" dirty="0">
                <a:solidFill>
                  <a:schemeClr val="accent1"/>
                </a:solidFill>
                <a:latin typeface="Arial Black" panose="020B0A04020102020204" pitchFamily="34" charset="0"/>
              </a:rPr>
              <a:t>perform the services of a conventional router.</a:t>
            </a:r>
          </a:p>
          <a:p>
            <a:pPr lvl="1"/>
            <a:r>
              <a:rPr lang="en-US" sz="1800" dirty="0">
                <a:latin typeface="Arial Black" panose="020B0A04020102020204" pitchFamily="34" charset="0"/>
              </a:rPr>
              <a:t>It </a:t>
            </a:r>
            <a:r>
              <a:rPr lang="en-US" sz="1800" b="0" i="0" u="none" strike="noStrike" baseline="0" dirty="0">
                <a:latin typeface="Arial Black" panose="020B0A04020102020204" pitchFamily="34" charset="0"/>
              </a:rPr>
              <a:t>provides </a:t>
            </a:r>
            <a:r>
              <a:rPr lang="en-US" sz="1800" b="0" i="0" u="none" strike="noStrike" baseline="0" dirty="0">
                <a:solidFill>
                  <a:schemeClr val="accent1"/>
                </a:solidFill>
                <a:latin typeface="Arial Black" panose="020B0A04020102020204" pitchFamily="34" charset="0"/>
              </a:rPr>
              <a:t>connectivity</a:t>
            </a:r>
            <a:r>
              <a:rPr lang="en-US" sz="1800" b="0" i="0" u="none" strike="noStrike" baseline="0" dirty="0">
                <a:latin typeface="Arial Black" panose="020B0A04020102020204" pitchFamily="34" charset="0"/>
              </a:rPr>
              <a:t> for remote users and remote offices to the corporate network. </a:t>
            </a:r>
          </a:p>
          <a:p>
            <a:pPr lvl="1"/>
            <a:r>
              <a:rPr lang="en-US" sz="1800" b="0" i="0" u="none" strike="noStrike" baseline="0" dirty="0">
                <a:latin typeface="Arial Black" panose="020B0A04020102020204" pitchFamily="34" charset="0"/>
              </a:rPr>
              <a:t>RRAS includes an </a:t>
            </a:r>
            <a:r>
              <a:rPr lang="en-US" sz="1800" b="0" i="0" u="none" strike="noStrike" baseline="0" dirty="0">
                <a:solidFill>
                  <a:srgbClr val="FF0000"/>
                </a:solidFill>
                <a:latin typeface="Arial Black" panose="020B0A04020102020204" pitchFamily="34" charset="0"/>
              </a:rPr>
              <a:t>application programming interface (API</a:t>
            </a:r>
            <a:r>
              <a:rPr lang="en-US" sz="1800" b="0" i="0" u="none" strike="noStrike" baseline="0" dirty="0">
                <a:latin typeface="Arial Black" panose="020B0A04020102020204" pitchFamily="34" charset="0"/>
              </a:rPr>
              <a:t>) that facilitates the development of applications and processes for administering a range of network services. </a:t>
            </a:r>
          </a:p>
          <a:p>
            <a:pPr lvl="1"/>
            <a:r>
              <a:rPr lang="en-US" sz="1800" dirty="0">
                <a:latin typeface="Arial Black" panose="020B0A04020102020204" pitchFamily="34" charset="0"/>
              </a:rPr>
              <a:t>It provides a</a:t>
            </a:r>
            <a:r>
              <a:rPr lang="en-US" sz="1800" b="0" i="0" dirty="0">
                <a:effectLst/>
                <a:latin typeface="Arial Black" panose="020B0A04020102020204" pitchFamily="34" charset="0"/>
              </a:rPr>
              <a:t> remote access connection enables services such as </a:t>
            </a:r>
            <a:r>
              <a:rPr lang="en-US" sz="1800" b="0" i="0" dirty="0">
                <a:solidFill>
                  <a:srgbClr val="0070C0"/>
                </a:solidFill>
                <a:effectLst/>
                <a:latin typeface="Arial Black" panose="020B0A04020102020204" pitchFamily="34" charset="0"/>
              </a:rPr>
              <a:t>file and print sharing</a:t>
            </a:r>
            <a:r>
              <a:rPr lang="en-US" sz="1800" b="0" i="0" dirty="0">
                <a:effectLst/>
                <a:latin typeface="Arial Black" panose="020B0A04020102020204" pitchFamily="34" charset="0"/>
              </a:rPr>
              <a:t> to be available to remote users.</a:t>
            </a:r>
          </a:p>
          <a:p>
            <a:r>
              <a:rPr lang="en-US" sz="2000" b="0" i="0" dirty="0">
                <a:effectLst/>
                <a:latin typeface="Arial Black" panose="020B0A04020102020204" pitchFamily="34" charset="0"/>
              </a:rPr>
              <a:t> To access network resources, remote access clients can use standard Windows tools.</a:t>
            </a:r>
            <a:endParaRPr lang="en-MY" sz="2000" dirty="0">
              <a:latin typeface="Arial Black" panose="020B0A04020102020204" pitchFamily="34" charset="0"/>
            </a:endParaRPr>
          </a:p>
          <a:p>
            <a:endParaRPr lang="en-US" sz="2600" b="0" i="0" u="none" strike="noStrike" baseline="0" dirty="0">
              <a:latin typeface="Arial" panose="020B0604020202020204" pitchFamily="34" charset="0"/>
            </a:endParaRPr>
          </a:p>
          <a:p>
            <a:endParaRPr lang="en-US" sz="1800" dirty="0">
              <a:latin typeface="Arial" panose="020B0604020202020204" pitchFamily="34" charset="0"/>
            </a:endParaRPr>
          </a:p>
        </p:txBody>
      </p:sp>
      <p:sp>
        <p:nvSpPr>
          <p:cNvPr id="4" name="TextBox 3">
            <a:extLst>
              <a:ext uri="{FF2B5EF4-FFF2-40B4-BE49-F238E27FC236}">
                <a16:creationId xmlns:a16="http://schemas.microsoft.com/office/drawing/2014/main" id="{61E13F3E-6FF6-47C7-B7EF-4C8435E4EB0F}"/>
              </a:ext>
            </a:extLst>
          </p:cNvPr>
          <p:cNvSpPr txBox="1"/>
          <p:nvPr/>
        </p:nvSpPr>
        <p:spPr>
          <a:xfrm>
            <a:off x="1094453" y="6176963"/>
            <a:ext cx="6947158" cy="369332"/>
          </a:xfrm>
          <a:prstGeom prst="rect">
            <a:avLst/>
          </a:prstGeom>
          <a:noFill/>
        </p:spPr>
        <p:txBody>
          <a:bodyPr wrap="none" rtlCol="0">
            <a:spAutoFit/>
          </a:bodyPr>
          <a:lstStyle/>
          <a:p>
            <a:r>
              <a:rPr lang="en-US" dirty="0"/>
              <a:t>Ref: https://www.tech-faq.com/routing-and-remote-access-service.html</a:t>
            </a:r>
            <a:endParaRPr lang="en-MY" dirty="0"/>
          </a:p>
        </p:txBody>
      </p:sp>
    </p:spTree>
    <p:extLst>
      <p:ext uri="{BB962C8B-B14F-4D97-AF65-F5344CB8AC3E}">
        <p14:creationId xmlns:p14="http://schemas.microsoft.com/office/powerpoint/2010/main" val="30314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0E704-4D2C-4459-A235-90E28551FEFF}"/>
              </a:ext>
            </a:extLst>
          </p:cNvPr>
          <p:cNvSpPr>
            <a:spLocks noGrp="1"/>
          </p:cNvSpPr>
          <p:nvPr>
            <p:ph idx="1"/>
          </p:nvPr>
        </p:nvSpPr>
        <p:spPr>
          <a:xfrm>
            <a:off x="727576" y="1002268"/>
            <a:ext cx="8596668" cy="3880773"/>
          </a:xfrm>
        </p:spPr>
        <p:txBody>
          <a:bodyPr>
            <a:normAutofit/>
          </a:bodyPr>
          <a:lstStyle/>
          <a:p>
            <a:pPr marL="0" indent="0">
              <a:buNone/>
            </a:pPr>
            <a:r>
              <a:rPr lang="en-US" sz="2000" dirty="0">
                <a:solidFill>
                  <a:srgbClr val="FF0000"/>
                </a:solidFill>
                <a:latin typeface="Arial Black" panose="020B0A04020102020204" pitchFamily="34" charset="0"/>
              </a:rPr>
              <a:t>S</a:t>
            </a:r>
            <a:r>
              <a:rPr lang="en-US" sz="2000" b="0" i="0" u="none" strike="noStrike" baseline="0" dirty="0">
                <a:solidFill>
                  <a:srgbClr val="FF0000"/>
                </a:solidFill>
                <a:latin typeface="Arial Black" panose="020B0A04020102020204" pitchFamily="34" charset="0"/>
              </a:rPr>
              <a:t>ervices</a:t>
            </a:r>
            <a:r>
              <a:rPr lang="en-US" sz="2000" b="0" i="0" u="none" strike="noStrike" baseline="0" dirty="0">
                <a:latin typeface="Arial Black" panose="020B0A04020102020204" pitchFamily="34" charset="0"/>
              </a:rPr>
              <a:t> included in the RRAS suite </a:t>
            </a:r>
            <a:r>
              <a:rPr lang="en-US" sz="2000" dirty="0">
                <a:latin typeface="Arial Black" panose="020B0A04020102020204" pitchFamily="34" charset="0"/>
              </a:rPr>
              <a:t>include</a:t>
            </a:r>
            <a:r>
              <a:rPr lang="en-US" sz="2000" b="0" i="0" u="none" strike="noStrike" baseline="0" dirty="0">
                <a:latin typeface="Arial Black" panose="020B0A04020102020204" pitchFamily="34" charset="0"/>
              </a:rPr>
              <a:t>: </a:t>
            </a:r>
          </a:p>
          <a:p>
            <a:pPr lvl="1"/>
            <a:r>
              <a:rPr lang="en-MY" sz="2000" b="0" i="0" u="none" strike="noStrike" baseline="0" dirty="0">
                <a:latin typeface="Arial Black" panose="020B0A04020102020204" pitchFamily="34" charset="0"/>
              </a:rPr>
              <a:t>Remote access </a:t>
            </a:r>
          </a:p>
          <a:p>
            <a:pPr lvl="1"/>
            <a:r>
              <a:rPr lang="en-MY" sz="2000" b="0" i="0" u="none" strike="noStrike" baseline="0" dirty="0">
                <a:latin typeface="Arial Black" panose="020B0A04020102020204" pitchFamily="34" charset="0"/>
              </a:rPr>
              <a:t>Dial-up remote access server </a:t>
            </a:r>
          </a:p>
          <a:p>
            <a:pPr lvl="1"/>
            <a:r>
              <a:rPr lang="en-MY" sz="2000" b="1" i="0" u="none" strike="noStrike" baseline="0" dirty="0">
                <a:solidFill>
                  <a:schemeClr val="accent1">
                    <a:lumMod val="75000"/>
                  </a:schemeClr>
                </a:solidFill>
                <a:latin typeface="Arial Black" panose="020B0A04020102020204" pitchFamily="34" charset="0"/>
              </a:rPr>
              <a:t>VPN remote access server </a:t>
            </a:r>
          </a:p>
          <a:p>
            <a:pPr lvl="1"/>
            <a:r>
              <a:rPr lang="en-US" sz="2000" b="0" i="0" u="none" strike="noStrike" baseline="0" dirty="0">
                <a:latin typeface="Arial Black" panose="020B0A04020102020204" pitchFamily="34" charset="0"/>
              </a:rPr>
              <a:t>IP router for connecting subnets of networks </a:t>
            </a:r>
          </a:p>
          <a:p>
            <a:pPr lvl="1"/>
            <a:r>
              <a:rPr lang="en-MY" sz="2000" b="0" i="0" u="none" strike="noStrike" baseline="0" dirty="0">
                <a:latin typeface="Arial Black" panose="020B0A04020102020204" pitchFamily="34" charset="0"/>
              </a:rPr>
              <a:t>Network address translation services </a:t>
            </a:r>
          </a:p>
          <a:p>
            <a:pPr lvl="1"/>
            <a:r>
              <a:rPr lang="en-MY" sz="2000" b="0" i="0" u="none" strike="noStrike" baseline="0" dirty="0">
                <a:latin typeface="Arial Black" panose="020B0A04020102020204" pitchFamily="34" charset="0"/>
              </a:rPr>
              <a:t>Other router-specific services </a:t>
            </a:r>
          </a:p>
          <a:p>
            <a:pPr lvl="1"/>
            <a:r>
              <a:rPr lang="en-US" sz="2000" b="0" i="0" u="none" strike="noStrike" baseline="0" dirty="0">
                <a:latin typeface="Arial Black" panose="020B0A04020102020204" pitchFamily="34" charset="0"/>
              </a:rPr>
              <a:t>Dial-up and VPN site-to-site demand-dial router </a:t>
            </a:r>
          </a:p>
          <a:p>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1C4C7590-0BB7-4E2D-A8F3-2A00B08ED508}"/>
              </a:ext>
            </a:extLst>
          </p:cNvPr>
          <p:cNvSpPr txBox="1"/>
          <p:nvPr/>
        </p:nvSpPr>
        <p:spPr>
          <a:xfrm>
            <a:off x="492369" y="5436159"/>
            <a:ext cx="10994923" cy="646331"/>
          </a:xfrm>
          <a:prstGeom prst="rect">
            <a:avLst/>
          </a:prstGeom>
          <a:noFill/>
        </p:spPr>
        <p:txBody>
          <a:bodyPr wrap="square" rtlCol="0">
            <a:spAutoFit/>
          </a:bodyPr>
          <a:lstStyle/>
          <a:p>
            <a:r>
              <a:rPr lang="en-US" dirty="0"/>
              <a:t>Ref: https://docs.microsoft.com/en-us/previous-versions/windows/it-pro/windows-server-2012-r2-and-2012/dn614140(v=ws.11)</a:t>
            </a:r>
            <a:endParaRPr lang="en-MY" dirty="0"/>
          </a:p>
        </p:txBody>
      </p:sp>
    </p:spTree>
    <p:extLst>
      <p:ext uri="{BB962C8B-B14F-4D97-AF65-F5344CB8AC3E}">
        <p14:creationId xmlns:p14="http://schemas.microsoft.com/office/powerpoint/2010/main" val="37911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BCC73-F726-4287-9FBA-49C7E9C45872}"/>
              </a:ext>
            </a:extLst>
          </p:cNvPr>
          <p:cNvSpPr>
            <a:spLocks noGrp="1"/>
          </p:cNvSpPr>
          <p:nvPr>
            <p:ph idx="1"/>
          </p:nvPr>
        </p:nvSpPr>
        <p:spPr>
          <a:xfrm>
            <a:off x="620661" y="1102294"/>
            <a:ext cx="10950677" cy="5019565"/>
          </a:xfrm>
        </p:spPr>
        <p:txBody>
          <a:bodyPr>
            <a:normAutofit fontScale="92500" lnSpcReduction="10000"/>
          </a:bodyPr>
          <a:lstStyle/>
          <a:p>
            <a:pPr algn="l" fontAlgn="base"/>
            <a:r>
              <a:rPr lang="en-US" b="0" i="0" dirty="0">
                <a:solidFill>
                  <a:srgbClr val="333333"/>
                </a:solidFill>
                <a:effectLst/>
                <a:latin typeface="Arial Black" panose="020B0A04020102020204" pitchFamily="34" charset="0"/>
              </a:rPr>
              <a:t>The Routing and Remote Access service (RRAS) includes integrated </a:t>
            </a:r>
          </a:p>
          <a:p>
            <a:pPr marL="0" indent="0" algn="l" fontAlgn="base">
              <a:buNone/>
            </a:pPr>
            <a:r>
              <a:rPr lang="en-US" b="0" i="0" dirty="0">
                <a:solidFill>
                  <a:srgbClr val="333333"/>
                </a:solidFill>
                <a:effectLst/>
                <a:latin typeface="Arial Black" panose="020B0A04020102020204" pitchFamily="34" charset="0"/>
              </a:rPr>
              <a:t>support for the following </a:t>
            </a:r>
            <a:r>
              <a:rPr lang="en-US" b="0" i="0" dirty="0">
                <a:solidFill>
                  <a:srgbClr val="FF0000"/>
                </a:solidFill>
                <a:effectLst/>
                <a:latin typeface="Arial Black" panose="020B0A04020102020204" pitchFamily="34" charset="0"/>
              </a:rPr>
              <a:t>dynamic routing protocols</a:t>
            </a:r>
            <a:r>
              <a:rPr lang="en-US" b="0" i="0" dirty="0">
                <a:solidFill>
                  <a:srgbClr val="333333"/>
                </a:solidFill>
                <a:effectLst/>
                <a:latin typeface="Arial Black" panose="020B0A04020102020204" pitchFamily="34" charset="0"/>
              </a:rPr>
              <a:t>:</a:t>
            </a:r>
          </a:p>
          <a:p>
            <a:pPr lvl="1" fontAlgn="base"/>
            <a:r>
              <a:rPr lang="en-US" sz="1800" b="0" i="0" dirty="0">
                <a:solidFill>
                  <a:srgbClr val="333333"/>
                </a:solidFill>
                <a:effectLst/>
                <a:latin typeface="Arial Black" panose="020B0A04020102020204" pitchFamily="34" charset="0"/>
              </a:rPr>
              <a:t>Routing Information Protocol (RIP) version 2</a:t>
            </a:r>
          </a:p>
          <a:p>
            <a:pPr lvl="1" fontAlgn="base"/>
            <a:r>
              <a:rPr lang="en-US" sz="1800" b="0" i="0" dirty="0">
                <a:solidFill>
                  <a:srgbClr val="333333"/>
                </a:solidFill>
                <a:effectLst/>
                <a:latin typeface="Arial Black" panose="020B0A04020102020204" pitchFamily="34" charset="0"/>
              </a:rPr>
              <a:t>Open Shortest Path First (OSPF)</a:t>
            </a:r>
          </a:p>
          <a:p>
            <a:pPr lvl="1" fontAlgn="base"/>
            <a:r>
              <a:rPr lang="en-US" sz="1800" b="0" i="0" dirty="0">
                <a:solidFill>
                  <a:srgbClr val="333333"/>
                </a:solidFill>
                <a:effectLst/>
                <a:latin typeface="Arial Black" panose="020B0A04020102020204" pitchFamily="34" charset="0"/>
              </a:rPr>
              <a:t>Routing and Remote Access service can be configured for:</a:t>
            </a:r>
          </a:p>
          <a:p>
            <a:pPr lvl="1" fontAlgn="base"/>
            <a:r>
              <a:rPr lang="en-US" sz="1800" b="0" i="0" dirty="0">
                <a:solidFill>
                  <a:srgbClr val="333333"/>
                </a:solidFill>
                <a:effectLst/>
                <a:latin typeface="Arial Black" panose="020B0A04020102020204" pitchFamily="34" charset="0"/>
              </a:rPr>
              <a:t>LAN-to-LAN routing</a:t>
            </a:r>
          </a:p>
          <a:p>
            <a:pPr lvl="1" fontAlgn="base"/>
            <a:r>
              <a:rPr lang="en-US" sz="1800" b="0" i="0" dirty="0">
                <a:solidFill>
                  <a:srgbClr val="333333"/>
                </a:solidFill>
                <a:effectLst/>
                <a:latin typeface="Arial Black" panose="020B0A04020102020204" pitchFamily="34" charset="0"/>
              </a:rPr>
              <a:t>LAN-to-WAN routing</a:t>
            </a:r>
          </a:p>
          <a:p>
            <a:pPr lvl="1" fontAlgn="base"/>
            <a:r>
              <a:rPr lang="en-US" sz="1800" b="0" i="0" dirty="0">
                <a:solidFill>
                  <a:schemeClr val="accent1">
                    <a:lumMod val="75000"/>
                  </a:schemeClr>
                </a:solidFill>
                <a:effectLst/>
                <a:latin typeface="Arial Black" panose="020B0A04020102020204" pitchFamily="34" charset="0"/>
              </a:rPr>
              <a:t>Virtual private network (VPN) routing</a:t>
            </a:r>
          </a:p>
          <a:p>
            <a:pPr lvl="1" fontAlgn="base"/>
            <a:r>
              <a:rPr lang="en-US" sz="1800" b="0" i="0" dirty="0">
                <a:solidFill>
                  <a:srgbClr val="333333"/>
                </a:solidFill>
                <a:effectLst/>
                <a:latin typeface="Arial Black" panose="020B0A04020102020204" pitchFamily="34" charset="0"/>
              </a:rPr>
              <a:t>Network Address Translation (</a:t>
            </a:r>
            <a:r>
              <a:rPr lang="en-US" sz="1800" b="0" i="0" u="none" strike="noStrike" dirty="0">
                <a:solidFill>
                  <a:srgbClr val="19A2DE"/>
                </a:solidFill>
                <a:effectLst/>
                <a:latin typeface="Arial Black" panose="020B0A04020102020204" pitchFamily="34" charset="0"/>
                <a:hlinkClick r:id="rId2"/>
              </a:rPr>
              <a:t>NAT</a:t>
            </a:r>
            <a:r>
              <a:rPr lang="en-US" sz="1800" b="0" i="0" dirty="0">
                <a:solidFill>
                  <a:srgbClr val="333333"/>
                </a:solidFill>
                <a:effectLst/>
                <a:latin typeface="Arial Black" panose="020B0A04020102020204" pitchFamily="34" charset="0"/>
              </a:rPr>
              <a:t>) routing</a:t>
            </a:r>
          </a:p>
          <a:p>
            <a:pPr lvl="1" fontAlgn="base"/>
            <a:r>
              <a:rPr lang="en-US" sz="1800" b="0" i="0" dirty="0">
                <a:solidFill>
                  <a:srgbClr val="333333"/>
                </a:solidFill>
                <a:effectLst/>
                <a:latin typeface="Arial Black" panose="020B0A04020102020204" pitchFamily="34" charset="0"/>
              </a:rPr>
              <a:t>Routing features, including</a:t>
            </a:r>
          </a:p>
          <a:p>
            <a:pPr marL="1200150" lvl="2" indent="-285750" fontAlgn="base"/>
            <a:r>
              <a:rPr lang="en-US" sz="1800" b="0" i="0" dirty="0">
                <a:solidFill>
                  <a:srgbClr val="333333"/>
                </a:solidFill>
                <a:effectLst/>
                <a:latin typeface="Arial Black" panose="020B0A04020102020204" pitchFamily="34" charset="0"/>
              </a:rPr>
              <a:t>IP multicasting</a:t>
            </a:r>
          </a:p>
          <a:p>
            <a:pPr marL="1200150" lvl="2" indent="-285750" fontAlgn="base"/>
            <a:r>
              <a:rPr lang="en-US" sz="1800" b="0" i="0" dirty="0">
                <a:solidFill>
                  <a:srgbClr val="333333"/>
                </a:solidFill>
                <a:effectLst/>
                <a:latin typeface="Arial Black" panose="020B0A04020102020204" pitchFamily="34" charset="0"/>
              </a:rPr>
              <a:t>Packet filtering</a:t>
            </a:r>
          </a:p>
          <a:p>
            <a:pPr marL="1200150" lvl="2" indent="-285750" fontAlgn="base"/>
            <a:r>
              <a:rPr lang="en-US" sz="1800" b="0" i="0" dirty="0">
                <a:solidFill>
                  <a:srgbClr val="333333"/>
                </a:solidFill>
                <a:effectLst/>
                <a:latin typeface="Arial Black" panose="020B0A04020102020204" pitchFamily="34" charset="0"/>
              </a:rPr>
              <a:t>Demand-dial routing</a:t>
            </a:r>
          </a:p>
          <a:p>
            <a:pPr marL="1200150" lvl="2" indent="-285750" fontAlgn="base"/>
            <a:r>
              <a:rPr lang="en-US" sz="1800" b="0" i="0" dirty="0">
                <a:solidFill>
                  <a:srgbClr val="333333"/>
                </a:solidFill>
                <a:effectLst/>
                <a:latin typeface="Arial Black" panose="020B0A04020102020204" pitchFamily="34" charset="0"/>
              </a:rPr>
              <a:t>DHCP relay</a:t>
            </a:r>
          </a:p>
          <a:p>
            <a:endParaRPr lang="en-MY" dirty="0"/>
          </a:p>
        </p:txBody>
      </p:sp>
      <p:sp>
        <p:nvSpPr>
          <p:cNvPr id="4" name="TextBox 3">
            <a:extLst>
              <a:ext uri="{FF2B5EF4-FFF2-40B4-BE49-F238E27FC236}">
                <a16:creationId xmlns:a16="http://schemas.microsoft.com/office/drawing/2014/main" id="{216FCA2E-3D3C-445D-9CEB-621F46E03FEA}"/>
              </a:ext>
            </a:extLst>
          </p:cNvPr>
          <p:cNvSpPr txBox="1"/>
          <p:nvPr/>
        </p:nvSpPr>
        <p:spPr>
          <a:xfrm>
            <a:off x="0" y="6492875"/>
            <a:ext cx="6947158" cy="369332"/>
          </a:xfrm>
          <a:prstGeom prst="rect">
            <a:avLst/>
          </a:prstGeom>
          <a:noFill/>
        </p:spPr>
        <p:txBody>
          <a:bodyPr wrap="none" rtlCol="0">
            <a:spAutoFit/>
          </a:bodyPr>
          <a:lstStyle/>
          <a:p>
            <a:r>
              <a:rPr lang="en-US" dirty="0"/>
              <a:t>Ref: https://www.tech-faq.com/routing-and-remote-access-service.html</a:t>
            </a:r>
            <a:endParaRPr lang="en-MY" dirty="0"/>
          </a:p>
        </p:txBody>
      </p:sp>
    </p:spTree>
    <p:extLst>
      <p:ext uri="{BB962C8B-B14F-4D97-AF65-F5344CB8AC3E}">
        <p14:creationId xmlns:p14="http://schemas.microsoft.com/office/powerpoint/2010/main" val="273418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8D7AB-5A15-4F8D-9AF9-FE2315DAC15E}"/>
              </a:ext>
            </a:extLst>
          </p:cNvPr>
          <p:cNvSpPr>
            <a:spLocks noGrp="1"/>
          </p:cNvSpPr>
          <p:nvPr>
            <p:ph idx="1"/>
          </p:nvPr>
        </p:nvSpPr>
        <p:spPr>
          <a:xfrm>
            <a:off x="693336" y="371061"/>
            <a:ext cx="9576079" cy="4977063"/>
          </a:xfrm>
        </p:spPr>
        <p:txBody>
          <a:bodyPr>
            <a:normAutofit/>
          </a:bodyPr>
          <a:lstStyle/>
          <a:p>
            <a:endParaRPr lang="en-US" b="0" i="0" dirty="0">
              <a:solidFill>
                <a:srgbClr val="171717"/>
              </a:solidFill>
              <a:effectLst/>
              <a:latin typeface="Arial Black" panose="020B0A04020102020204" pitchFamily="34" charset="0"/>
            </a:endParaRPr>
          </a:p>
          <a:p>
            <a:r>
              <a:rPr lang="en-US" b="0" i="0" dirty="0">
                <a:solidFill>
                  <a:srgbClr val="171717"/>
                </a:solidFill>
                <a:effectLst/>
                <a:latin typeface="Arial Black" panose="020B0A04020102020204" pitchFamily="34" charset="0"/>
              </a:rPr>
              <a:t>The Routing and Remote Access service (RRAS) supports remote user or site-to-site connectivity by using </a:t>
            </a:r>
            <a:r>
              <a:rPr lang="en-US" b="0" i="0" dirty="0">
                <a:solidFill>
                  <a:srgbClr val="0070C0"/>
                </a:solidFill>
                <a:effectLst/>
                <a:latin typeface="Arial Black" panose="020B0A04020102020204" pitchFamily="34" charset="0"/>
              </a:rPr>
              <a:t>virtual private network </a:t>
            </a:r>
            <a:r>
              <a:rPr lang="en-US" b="0" i="0" dirty="0">
                <a:solidFill>
                  <a:srgbClr val="171717"/>
                </a:solidFill>
                <a:effectLst/>
                <a:latin typeface="Arial Black" panose="020B0A04020102020204" pitchFamily="34" charset="0"/>
              </a:rPr>
              <a:t>(VPN) or dial-up connections.</a:t>
            </a:r>
          </a:p>
          <a:p>
            <a:r>
              <a:rPr lang="en-US" dirty="0">
                <a:latin typeface="Arial Black" panose="020B0A04020102020204" pitchFamily="34" charset="0"/>
              </a:rPr>
              <a:t>a VPN is a </a:t>
            </a:r>
            <a:r>
              <a:rPr lang="en-US" dirty="0">
                <a:solidFill>
                  <a:srgbClr val="FF0000"/>
                </a:solidFill>
                <a:latin typeface="Arial Black" panose="020B0A04020102020204" pitchFamily="34" charset="0"/>
              </a:rPr>
              <a:t>private network </a:t>
            </a:r>
            <a:r>
              <a:rPr lang="en-US" dirty="0">
                <a:latin typeface="Arial Black" panose="020B0A04020102020204" pitchFamily="34" charset="0"/>
              </a:rPr>
              <a:t>that uses a </a:t>
            </a:r>
            <a:r>
              <a:rPr lang="en-US" dirty="0">
                <a:solidFill>
                  <a:srgbClr val="FF0000"/>
                </a:solidFill>
                <a:latin typeface="Arial Black" panose="020B0A04020102020204" pitchFamily="34" charset="0"/>
              </a:rPr>
              <a:t>public network </a:t>
            </a:r>
            <a:r>
              <a:rPr lang="en-US" dirty="0">
                <a:latin typeface="Arial Black" panose="020B0A04020102020204" pitchFamily="34" charset="0"/>
              </a:rPr>
              <a:t>(usually the Internet) </a:t>
            </a:r>
            <a:r>
              <a:rPr lang="en-US">
                <a:latin typeface="Arial Black" panose="020B0A04020102020204" pitchFamily="34" charset="0"/>
              </a:rPr>
              <a:t>to </a:t>
            </a:r>
            <a:r>
              <a:rPr lang="en-US">
                <a:solidFill>
                  <a:srgbClr val="FF0000"/>
                </a:solidFill>
                <a:latin typeface="Arial Black" panose="020B0A04020102020204" pitchFamily="34" charset="0"/>
              </a:rPr>
              <a:t>connect </a:t>
            </a:r>
            <a:r>
              <a:rPr lang="en-US" dirty="0">
                <a:solidFill>
                  <a:srgbClr val="FF0000"/>
                </a:solidFill>
                <a:latin typeface="Arial Black" panose="020B0A04020102020204" pitchFamily="34" charset="0"/>
              </a:rPr>
              <a:t>remote sites </a:t>
            </a:r>
            <a:r>
              <a:rPr lang="en-US" dirty="0">
                <a:latin typeface="Arial Black" panose="020B0A04020102020204" pitchFamily="34" charset="0"/>
              </a:rPr>
              <a:t>or users together.</a:t>
            </a:r>
          </a:p>
          <a:p>
            <a:r>
              <a:rPr lang="en-US" dirty="0">
                <a:latin typeface="Arial Black" panose="020B0A04020102020204" pitchFamily="34" charset="0"/>
              </a:rPr>
              <a:t> Instead of using a dedicated, real-world connection such as leased line, a VPN uses "virtual" connections routed through the Internet from the company's private network to the remote site or employee</a:t>
            </a:r>
          </a:p>
          <a:p>
            <a:r>
              <a:rPr lang="en-US" b="0" i="0" dirty="0">
                <a:solidFill>
                  <a:srgbClr val="222222"/>
                </a:solidFill>
                <a:effectLst/>
                <a:latin typeface="Arial Black" panose="020B0A04020102020204" pitchFamily="34" charset="0"/>
              </a:rPr>
              <a:t>A VPN (Virtual Private Network) is a concept which helps enterprise companies with distributed offices to connect to each other securely over the Internet </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18D0C8FA-BD1F-4549-83CF-1F696E38D8A9}"/>
              </a:ext>
            </a:extLst>
          </p:cNvPr>
          <p:cNvSpPr txBox="1"/>
          <p:nvPr/>
        </p:nvSpPr>
        <p:spPr>
          <a:xfrm>
            <a:off x="442127" y="5011482"/>
            <a:ext cx="10289512" cy="1077218"/>
          </a:xfrm>
          <a:prstGeom prst="rect">
            <a:avLst/>
          </a:prstGeom>
          <a:noFill/>
        </p:spPr>
        <p:txBody>
          <a:bodyPr wrap="square" rtlCol="0">
            <a:spAutoFit/>
          </a:bodyPr>
          <a:lstStyle/>
          <a:p>
            <a:r>
              <a:rPr lang="en-US" sz="1600" dirty="0"/>
              <a:t>Ref: </a:t>
            </a:r>
            <a:r>
              <a:rPr lang="en-US" sz="1600" dirty="0">
                <a:hlinkClick r:id="rId2"/>
              </a:rPr>
              <a:t>https://docs.microsoft.com/en-us/previous-versions/windows/it-pro/windows-server-2012-r2-and-2012/dn614140(v=ws.11)</a:t>
            </a:r>
            <a:endParaRPr lang="en-US" sz="1600" dirty="0"/>
          </a:p>
          <a:p>
            <a:r>
              <a:rPr lang="en-MY" sz="1600" dirty="0">
                <a:hlinkClick r:id="rId3"/>
              </a:rPr>
              <a:t>https://www.communicat.com.au/wp-content/uploads/2013/04/how_vpn_work.pdf</a:t>
            </a:r>
            <a:endParaRPr lang="en-MY" sz="1600" dirty="0"/>
          </a:p>
          <a:p>
            <a:r>
              <a:rPr lang="en-US" sz="1600" dirty="0">
                <a:hlinkClick r:id="rId4"/>
              </a:rPr>
              <a:t>https://excitingip.com/780/an-introduction-for-enterprise-vpn-virtual-private-network/</a:t>
            </a:r>
            <a:endParaRPr lang="en-MY" sz="1600" dirty="0"/>
          </a:p>
        </p:txBody>
      </p:sp>
    </p:spTree>
    <p:extLst>
      <p:ext uri="{BB962C8B-B14F-4D97-AF65-F5344CB8AC3E}">
        <p14:creationId xmlns:p14="http://schemas.microsoft.com/office/powerpoint/2010/main" val="31457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1B7E8C-F37D-43FB-8AE0-3C430CA33131}"/>
              </a:ext>
            </a:extLst>
          </p:cNvPr>
          <p:cNvPicPr>
            <a:picLocks noGrp="1" noChangeAspect="1"/>
          </p:cNvPicPr>
          <p:nvPr>
            <p:ph idx="1"/>
          </p:nvPr>
        </p:nvPicPr>
        <p:blipFill>
          <a:blip r:embed="rId2"/>
          <a:stretch>
            <a:fillRect/>
          </a:stretch>
        </p:blipFill>
        <p:spPr>
          <a:xfrm>
            <a:off x="1295427" y="1577591"/>
            <a:ext cx="10146950" cy="4360908"/>
          </a:xfrm>
        </p:spPr>
      </p:pic>
      <p:sp>
        <p:nvSpPr>
          <p:cNvPr id="6" name="Title 1">
            <a:extLst>
              <a:ext uri="{FF2B5EF4-FFF2-40B4-BE49-F238E27FC236}">
                <a16:creationId xmlns:a16="http://schemas.microsoft.com/office/drawing/2014/main" id="{9733F3B4-F78B-41F2-911C-361B20352A4C}"/>
              </a:ext>
            </a:extLst>
          </p:cNvPr>
          <p:cNvSpPr>
            <a:spLocks noGrp="1"/>
          </p:cNvSpPr>
          <p:nvPr>
            <p:ph type="title"/>
          </p:nvPr>
        </p:nvSpPr>
        <p:spPr>
          <a:xfrm>
            <a:off x="677334" y="609600"/>
            <a:ext cx="8596668" cy="1320800"/>
          </a:xfrm>
        </p:spPr>
        <p:txBody>
          <a:bodyPr/>
          <a:lstStyle/>
          <a:p>
            <a:r>
              <a:rPr lang="en-US" dirty="0">
                <a:solidFill>
                  <a:srgbClr val="92D050"/>
                </a:solidFill>
                <a:latin typeface="Arial Black" panose="020B0A04020102020204" pitchFamily="34" charset="0"/>
              </a:rPr>
              <a:t>Window Server 2019</a:t>
            </a:r>
            <a:endParaRPr lang="en-MY"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1031239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5186</TotalTime>
  <Words>3108</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Trebuchet MS</vt:lpstr>
      <vt:lpstr>Wingdings 3</vt:lpstr>
      <vt:lpstr>Facet</vt:lpstr>
      <vt:lpstr>Chapter 5</vt:lpstr>
      <vt:lpstr>Outline</vt:lpstr>
      <vt:lpstr>Introduction </vt:lpstr>
      <vt:lpstr>Routing and remote access in Windows</vt:lpstr>
      <vt:lpstr> Definition </vt:lpstr>
      <vt:lpstr>PowerPoint Presentation</vt:lpstr>
      <vt:lpstr>PowerPoint Presentation</vt:lpstr>
      <vt:lpstr>PowerPoint Presentation</vt:lpstr>
      <vt:lpstr>Window Server 2019</vt:lpstr>
      <vt:lpstr>virtual private network (VPN)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Differences between SSL and IPsec VPN</vt:lpstr>
      <vt:lpstr>PowerPoint Presentation</vt:lpstr>
      <vt:lpstr>PowerPoint Presentation</vt:lpstr>
      <vt:lpstr>PowerPoint Presentation</vt:lpstr>
      <vt:lpstr>PowerPoint Presentation</vt:lpstr>
      <vt:lpstr>Routing and remote access in Linux</vt:lpstr>
      <vt:lpstr>PowerPoint Presentation</vt:lpstr>
      <vt:lpstr>SSH or Secure Shell is a network communication protocol that enables two computers to communicate (http or hypertext transfer protocol, which is the protocol used to transfer hypertext such as web pages) and share data.  Additional info:https://searchsecurity.techtarget.com/definition/Secure-Shell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 8</dc:title>
  <dc:creator>SITI ARPAH BINTI AHMAD</dc:creator>
  <cp:lastModifiedBy>NOR AZIMAH KHALID</cp:lastModifiedBy>
  <cp:revision>80</cp:revision>
  <dcterms:created xsi:type="dcterms:W3CDTF">2020-11-30T22:36:44Z</dcterms:created>
  <dcterms:modified xsi:type="dcterms:W3CDTF">2023-03-16T03:49:08Z</dcterms:modified>
</cp:coreProperties>
</file>