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83" r:id="rId4"/>
    <p:sldId id="284" r:id="rId5"/>
    <p:sldId id="285" r:id="rId6"/>
    <p:sldId id="286" r:id="rId7"/>
    <p:sldId id="287" r:id="rId8"/>
    <p:sldId id="258" r:id="rId9"/>
    <p:sldId id="294" r:id="rId10"/>
    <p:sldId id="259" r:id="rId11"/>
    <p:sldId id="263" r:id="rId12"/>
    <p:sldId id="293" r:id="rId13"/>
    <p:sldId id="289" r:id="rId14"/>
    <p:sldId id="265" r:id="rId15"/>
    <p:sldId id="292" r:id="rId16"/>
    <p:sldId id="288" r:id="rId17"/>
    <p:sldId id="266" r:id="rId18"/>
    <p:sldId id="298" r:id="rId19"/>
    <p:sldId id="264" r:id="rId20"/>
    <p:sldId id="267" r:id="rId21"/>
    <p:sldId id="268" r:id="rId22"/>
    <p:sldId id="269" r:id="rId23"/>
    <p:sldId id="260" r:id="rId24"/>
    <p:sldId id="261" r:id="rId25"/>
    <p:sldId id="271" r:id="rId26"/>
    <p:sldId id="272" r:id="rId27"/>
    <p:sldId id="273" r:id="rId28"/>
    <p:sldId id="274" r:id="rId29"/>
    <p:sldId id="275" r:id="rId30"/>
    <p:sldId id="297" r:id="rId31"/>
    <p:sldId id="276" r:id="rId32"/>
    <p:sldId id="277" r:id="rId33"/>
    <p:sldId id="278" r:id="rId34"/>
    <p:sldId id="279" r:id="rId35"/>
    <p:sldId id="280" r:id="rId36"/>
    <p:sldId id="281" r:id="rId37"/>
    <p:sldId id="29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7B6ADF-34F8-4091-AE2D-C54CA30716C9}"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84D83D-451A-4881-95ED-B9F26269079C}" type="slidenum">
              <a:rPr lang="en-US" smtClean="0"/>
              <a:t>‹#›</a:t>
            </a:fld>
            <a:endParaRPr lang="en-US"/>
          </a:p>
        </p:txBody>
      </p:sp>
    </p:spTree>
    <p:extLst>
      <p:ext uri="{BB962C8B-B14F-4D97-AF65-F5344CB8AC3E}">
        <p14:creationId xmlns:p14="http://schemas.microsoft.com/office/powerpoint/2010/main" val="801354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7B6ADF-34F8-4091-AE2D-C54CA30716C9}"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84D83D-451A-4881-95ED-B9F26269079C}" type="slidenum">
              <a:rPr lang="en-US" smtClean="0"/>
              <a:t>‹#›</a:t>
            </a:fld>
            <a:endParaRPr lang="en-US"/>
          </a:p>
        </p:txBody>
      </p:sp>
    </p:spTree>
    <p:extLst>
      <p:ext uri="{BB962C8B-B14F-4D97-AF65-F5344CB8AC3E}">
        <p14:creationId xmlns:p14="http://schemas.microsoft.com/office/powerpoint/2010/main" val="2760580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7B6ADF-34F8-4091-AE2D-C54CA30716C9}"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84D83D-451A-4881-95ED-B9F26269079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32327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7B6ADF-34F8-4091-AE2D-C54CA30716C9}"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84D83D-451A-4881-95ED-B9F26269079C}" type="slidenum">
              <a:rPr lang="en-US" smtClean="0"/>
              <a:t>‹#›</a:t>
            </a:fld>
            <a:endParaRPr lang="en-US"/>
          </a:p>
        </p:txBody>
      </p:sp>
    </p:spTree>
    <p:extLst>
      <p:ext uri="{BB962C8B-B14F-4D97-AF65-F5344CB8AC3E}">
        <p14:creationId xmlns:p14="http://schemas.microsoft.com/office/powerpoint/2010/main" val="1517964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7B6ADF-34F8-4091-AE2D-C54CA30716C9}"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84D83D-451A-4881-95ED-B9F26269079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17338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7B6ADF-34F8-4091-AE2D-C54CA30716C9}"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84D83D-451A-4881-95ED-B9F26269079C}" type="slidenum">
              <a:rPr lang="en-US" smtClean="0"/>
              <a:t>‹#›</a:t>
            </a:fld>
            <a:endParaRPr lang="en-US"/>
          </a:p>
        </p:txBody>
      </p:sp>
    </p:spTree>
    <p:extLst>
      <p:ext uri="{BB962C8B-B14F-4D97-AF65-F5344CB8AC3E}">
        <p14:creationId xmlns:p14="http://schemas.microsoft.com/office/powerpoint/2010/main" val="3409535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7B6ADF-34F8-4091-AE2D-C54CA30716C9}"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84D83D-451A-4881-95ED-B9F26269079C}" type="slidenum">
              <a:rPr lang="en-US" smtClean="0"/>
              <a:t>‹#›</a:t>
            </a:fld>
            <a:endParaRPr lang="en-US"/>
          </a:p>
        </p:txBody>
      </p:sp>
    </p:spTree>
    <p:extLst>
      <p:ext uri="{BB962C8B-B14F-4D97-AF65-F5344CB8AC3E}">
        <p14:creationId xmlns:p14="http://schemas.microsoft.com/office/powerpoint/2010/main" val="2916122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7B6ADF-34F8-4091-AE2D-C54CA30716C9}"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84D83D-451A-4881-95ED-B9F26269079C}" type="slidenum">
              <a:rPr lang="en-US" smtClean="0"/>
              <a:t>‹#›</a:t>
            </a:fld>
            <a:endParaRPr lang="en-US"/>
          </a:p>
        </p:txBody>
      </p:sp>
    </p:spTree>
    <p:extLst>
      <p:ext uri="{BB962C8B-B14F-4D97-AF65-F5344CB8AC3E}">
        <p14:creationId xmlns:p14="http://schemas.microsoft.com/office/powerpoint/2010/main" val="2857807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7B6ADF-34F8-4091-AE2D-C54CA30716C9}"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84D83D-451A-4881-95ED-B9F26269079C}" type="slidenum">
              <a:rPr lang="en-US" smtClean="0"/>
              <a:t>‹#›</a:t>
            </a:fld>
            <a:endParaRPr lang="en-US"/>
          </a:p>
        </p:txBody>
      </p:sp>
    </p:spTree>
    <p:extLst>
      <p:ext uri="{BB962C8B-B14F-4D97-AF65-F5344CB8AC3E}">
        <p14:creationId xmlns:p14="http://schemas.microsoft.com/office/powerpoint/2010/main" val="3472687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7B6ADF-34F8-4091-AE2D-C54CA30716C9}"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84D83D-451A-4881-95ED-B9F26269079C}" type="slidenum">
              <a:rPr lang="en-US" smtClean="0"/>
              <a:t>‹#›</a:t>
            </a:fld>
            <a:endParaRPr lang="en-US"/>
          </a:p>
        </p:txBody>
      </p:sp>
    </p:spTree>
    <p:extLst>
      <p:ext uri="{BB962C8B-B14F-4D97-AF65-F5344CB8AC3E}">
        <p14:creationId xmlns:p14="http://schemas.microsoft.com/office/powerpoint/2010/main" val="347567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7B6ADF-34F8-4091-AE2D-C54CA30716C9}"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84D83D-451A-4881-95ED-B9F26269079C}" type="slidenum">
              <a:rPr lang="en-US" smtClean="0"/>
              <a:t>‹#›</a:t>
            </a:fld>
            <a:endParaRPr lang="en-US"/>
          </a:p>
        </p:txBody>
      </p:sp>
    </p:spTree>
    <p:extLst>
      <p:ext uri="{BB962C8B-B14F-4D97-AF65-F5344CB8AC3E}">
        <p14:creationId xmlns:p14="http://schemas.microsoft.com/office/powerpoint/2010/main" val="1296822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7B6ADF-34F8-4091-AE2D-C54CA30716C9}" type="datetimeFigureOut">
              <a:rPr lang="en-US" smtClean="0"/>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84D83D-451A-4881-95ED-B9F26269079C}" type="slidenum">
              <a:rPr lang="en-US" smtClean="0"/>
              <a:t>‹#›</a:t>
            </a:fld>
            <a:endParaRPr lang="en-US"/>
          </a:p>
        </p:txBody>
      </p:sp>
    </p:spTree>
    <p:extLst>
      <p:ext uri="{BB962C8B-B14F-4D97-AF65-F5344CB8AC3E}">
        <p14:creationId xmlns:p14="http://schemas.microsoft.com/office/powerpoint/2010/main" val="3692820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7B6ADF-34F8-4091-AE2D-C54CA30716C9}" type="datetimeFigureOut">
              <a:rPr lang="en-US" smtClean="0"/>
              <a:t>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84D83D-451A-4881-95ED-B9F26269079C}" type="slidenum">
              <a:rPr lang="en-US" smtClean="0"/>
              <a:t>‹#›</a:t>
            </a:fld>
            <a:endParaRPr lang="en-US"/>
          </a:p>
        </p:txBody>
      </p:sp>
    </p:spTree>
    <p:extLst>
      <p:ext uri="{BB962C8B-B14F-4D97-AF65-F5344CB8AC3E}">
        <p14:creationId xmlns:p14="http://schemas.microsoft.com/office/powerpoint/2010/main" val="426473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7B6ADF-34F8-4091-AE2D-C54CA30716C9}" type="datetimeFigureOut">
              <a:rPr lang="en-US" smtClean="0"/>
              <a:t>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84D83D-451A-4881-95ED-B9F26269079C}" type="slidenum">
              <a:rPr lang="en-US" smtClean="0"/>
              <a:t>‹#›</a:t>
            </a:fld>
            <a:endParaRPr lang="en-US"/>
          </a:p>
        </p:txBody>
      </p:sp>
    </p:spTree>
    <p:extLst>
      <p:ext uri="{BB962C8B-B14F-4D97-AF65-F5344CB8AC3E}">
        <p14:creationId xmlns:p14="http://schemas.microsoft.com/office/powerpoint/2010/main" val="4029957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7B6ADF-34F8-4091-AE2D-C54CA30716C9}"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84D83D-451A-4881-95ED-B9F26269079C}" type="slidenum">
              <a:rPr lang="en-US" smtClean="0"/>
              <a:t>‹#›</a:t>
            </a:fld>
            <a:endParaRPr lang="en-US"/>
          </a:p>
        </p:txBody>
      </p:sp>
    </p:spTree>
    <p:extLst>
      <p:ext uri="{BB962C8B-B14F-4D97-AF65-F5344CB8AC3E}">
        <p14:creationId xmlns:p14="http://schemas.microsoft.com/office/powerpoint/2010/main" val="3051620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7B6ADF-34F8-4091-AE2D-C54CA30716C9}"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84D83D-451A-4881-95ED-B9F26269079C}" type="slidenum">
              <a:rPr lang="en-US" smtClean="0"/>
              <a:t>‹#›</a:t>
            </a:fld>
            <a:endParaRPr lang="en-US"/>
          </a:p>
        </p:txBody>
      </p:sp>
    </p:spTree>
    <p:extLst>
      <p:ext uri="{BB962C8B-B14F-4D97-AF65-F5344CB8AC3E}">
        <p14:creationId xmlns:p14="http://schemas.microsoft.com/office/powerpoint/2010/main" val="293556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7B6ADF-34F8-4091-AE2D-C54CA30716C9}" type="datetimeFigureOut">
              <a:rPr lang="en-US" smtClean="0"/>
              <a:t>12/7/2021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284D83D-451A-4881-95ED-B9F26269079C}" type="slidenum">
              <a:rPr lang="en-US" smtClean="0"/>
              <a:t>‹#›</a:t>
            </a:fld>
            <a:endParaRPr lang="en-US"/>
          </a:p>
        </p:txBody>
      </p:sp>
    </p:spTree>
    <p:extLst>
      <p:ext uri="{BB962C8B-B14F-4D97-AF65-F5344CB8AC3E}">
        <p14:creationId xmlns:p14="http://schemas.microsoft.com/office/powerpoint/2010/main" val="75738676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windows-server/networking/technologies/nps/nps-top"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ocs.microsoft.com/en-us/windows-server/networking/technologies/nps/nps-plan-serve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microsoft.com/en-us/windows-server/networking/technologies/nps/nps-plan-proxy"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windows-server/networking/core-network-guide/cncg/wireless/a-deploy-8021x-wireless-access" TargetMode="External"/><Relationship Id="rId2" Type="http://schemas.openxmlformats.org/officeDocument/2006/relationships/hyperlink" Target="https://docs.microsoft.com/en-us/windows-server/networking/core-network-guide/cncg/server-certs/deploy-server-certificates-for-802.1x-wired-and-wireless-deployments" TargetMode="External"/><Relationship Id="rId1" Type="http://schemas.openxmlformats.org/officeDocument/2006/relationships/slideLayout" Target="../slideLayouts/slideLayout2.xml"/><Relationship Id="rId4" Type="http://schemas.openxmlformats.org/officeDocument/2006/relationships/hyperlink" Target="https://docs.microsoft.com/en-us/windows-server/remote/remote-access/vpn/always-on-vpn/deploy/always-on-vpn-deploy"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https://docs.microsoft.com/en-us/windows-server/networking/technologies/nps/nps-manage-top"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en-us/windows-server/networking/technologies/nps/nps-admintools#configure-the-local-nps-by-using-the-nps-console" TargetMode="External"/><Relationship Id="rId7" Type="http://schemas.openxmlformats.org/officeDocument/2006/relationships/hyperlink" Target="https://docs.microsoft.com/en-us/windows-server/networking/technologies/nps/nps-admintools#use-windows-powershell-to-manage-npss" TargetMode="External"/><Relationship Id="rId2" Type="http://schemas.openxmlformats.org/officeDocument/2006/relationships/hyperlink" Target="https://docs.microsoft.com/en-us/windows-server/networking/technologies/nps/nps-admintools" TargetMode="External"/><Relationship Id="rId1" Type="http://schemas.openxmlformats.org/officeDocument/2006/relationships/slideLayout" Target="../slideLayouts/slideLayout2.xml"/><Relationship Id="rId6" Type="http://schemas.openxmlformats.org/officeDocument/2006/relationships/hyperlink" Target="https://docs.microsoft.com/en-us/windows-server/networking/technologies/nps/nps-admintools#use-netsh-nps-commands-to-manage-an-nps" TargetMode="External"/><Relationship Id="rId5" Type="http://schemas.openxmlformats.org/officeDocument/2006/relationships/hyperlink" Target="https://docs.microsoft.com/en-us/windows-server/networking/technologies/nps/nps-admintools#manage-an-nps-by-using-remote-desktop-connection" TargetMode="External"/><Relationship Id="rId4" Type="http://schemas.openxmlformats.org/officeDocument/2006/relationships/hyperlink" Target="https://docs.microsoft.com/en-us/windows-server/networking/technologies/nps/nps-admintools#manage-multiple-npss-by-using-the-nps-mmc-snap-in"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s://docs.microsoft.com/en-us/windows-server/networking/technologies/nps/nps-crp-configur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en-us/windows-server/networking/technologies/nps/nps-firewalls-configure#windows-firewall-on-the-local-nps" TargetMode="External"/><Relationship Id="rId2" Type="http://schemas.openxmlformats.org/officeDocument/2006/relationships/hyperlink" Target="https://docs.microsoft.com/en-us/windows-server/networking/technologies/nps/nps-firewalls-configure" TargetMode="External"/><Relationship Id="rId1" Type="http://schemas.openxmlformats.org/officeDocument/2006/relationships/slideLayout" Target="../slideLayouts/slideLayout2.xml"/><Relationship Id="rId5" Type="http://schemas.openxmlformats.org/officeDocument/2006/relationships/hyperlink" Target="https://docs.microsoft.com/en-us/windows-server/networking/technologies/nps/nps-firewalls-configure#configuring-the-internet-firewall" TargetMode="External"/><Relationship Id="rId4" Type="http://schemas.openxmlformats.org/officeDocument/2006/relationships/hyperlink" Target="https://docs.microsoft.com/en-us/windows-server/networking/technologies/nps/nps-firewalls-configure#other-firewalls"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s://docs.microsoft.com/en-us/windows-server/networking/technologies/nps/nps-np-configure#configure-the-eap-payload-size" TargetMode="External"/><Relationship Id="rId3" Type="http://schemas.openxmlformats.org/officeDocument/2006/relationships/hyperlink" Target="https://docs.microsoft.com/en-us/windows-server/networking/technologies/nps/nps-np-configure#add-a-network-policy" TargetMode="External"/><Relationship Id="rId7" Type="http://schemas.openxmlformats.org/officeDocument/2006/relationships/hyperlink" Target="https://docs.microsoft.com/en-us/windows-server/networking/technologies/nps/nps-np-configure#configure-nps-for-vlans" TargetMode="External"/><Relationship Id="rId2" Type="http://schemas.openxmlformats.org/officeDocument/2006/relationships/hyperlink" Target="https://docs.microsoft.com/en-us/windows-server/networking/technologies/nps/nps-np-configure" TargetMode="External"/><Relationship Id="rId1" Type="http://schemas.openxmlformats.org/officeDocument/2006/relationships/slideLayout" Target="../slideLayouts/slideLayout2.xml"/><Relationship Id="rId6" Type="http://schemas.openxmlformats.org/officeDocument/2006/relationships/hyperlink" Target="https://docs.microsoft.com/en-us/windows-server/networking/technologies/nps/nps-np-configure#configure-nps-to-ignore-user-account-dial-in-properties" TargetMode="External"/><Relationship Id="rId5" Type="http://schemas.openxmlformats.org/officeDocument/2006/relationships/hyperlink" Target="https://docs.microsoft.com/en-us/windows-server/networking/technologies/nps/nps-np-configure#create-network-policies-for-8021x-wired-or-wireless-with-a-wizard" TargetMode="External"/><Relationship Id="rId4" Type="http://schemas.openxmlformats.org/officeDocument/2006/relationships/hyperlink" Target="https://docs.microsoft.com/en-us/windows-server/networking/technologies/nps/nps-np-configure#create-network-policies-for-dial-up-or-vpn-with-a-wizard" TargetMode="External"/></Relationships>
</file>

<file path=ppt/slides/_rels/slide29.xml.rels><?xml version="1.0" encoding="UTF-8" standalone="yes"?>
<Relationships xmlns="http://schemas.openxmlformats.org/package/2006/relationships"><Relationship Id="rId2" Type="http://schemas.openxmlformats.org/officeDocument/2006/relationships/hyperlink" Target="https://docs.microsoft.com/en-us/windows-server/networking/technologies/nps/nps-accounting-configur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en-us/windows-server/networking/technologies/nps/nps-accounting-configure#use-the-accounting-configuration-wizard" TargetMode="External"/><Relationship Id="rId2" Type="http://schemas.openxmlformats.org/officeDocument/2006/relationships/hyperlink" Target="https://docs.microsoft.com/en-us/windows-server/networking/technologies/nps/nps-accounting-configure" TargetMode="External"/><Relationship Id="rId1" Type="http://schemas.openxmlformats.org/officeDocument/2006/relationships/slideLayout" Target="../slideLayouts/slideLayout2.xml"/><Relationship Id="rId6" Type="http://schemas.openxmlformats.org/officeDocument/2006/relationships/hyperlink" Target="https://docs.microsoft.com/en-us/windows-server/networking/technologies/nps/nps-accounting-configure#ping-user-name" TargetMode="External"/><Relationship Id="rId5" Type="http://schemas.openxmlformats.org/officeDocument/2006/relationships/hyperlink" Target="https://docs.microsoft.com/en-us/windows-server/networking/technologies/nps/nps-accounting-configure#configure-nps-sql-server-logging" TargetMode="External"/><Relationship Id="rId4" Type="http://schemas.openxmlformats.org/officeDocument/2006/relationships/hyperlink" Target="https://docs.microsoft.com/en-us/windows-server/networking/technologies/nps/nps-accounting-configure#configure-nps-log-file-properties"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docs.microsoft.com/en-us/windows-server/networking/technologies/nps/nps-radius-clients-configure#configure-the-network-access-server" TargetMode="External"/><Relationship Id="rId2" Type="http://schemas.openxmlformats.org/officeDocument/2006/relationships/hyperlink" Target="https://docs.microsoft.com/en-us/windows-server/networking/technologies/nps/nps-radius-clients-configure" TargetMode="External"/><Relationship Id="rId1" Type="http://schemas.openxmlformats.org/officeDocument/2006/relationships/slideLayout" Target="../slideLayouts/slideLayout2.xml"/><Relationship Id="rId5" Type="http://schemas.openxmlformats.org/officeDocument/2006/relationships/hyperlink" Target="https://docs.microsoft.com/en-us/windows-server/networking/technologies/nps/nps-radius-clients-configure#configure-radius-clients-by-ip-address-range-in-windows-server-2016-datacenter" TargetMode="External"/><Relationship Id="rId4" Type="http://schemas.openxmlformats.org/officeDocument/2006/relationships/hyperlink" Target="https://docs.microsoft.com/en-us/windows-server/networking/technologies/nps/nps-radius-clients-configure#add-the-network-access-server-as-a-radius-client-in-nps" TargetMode="External"/></Relationships>
</file>

<file path=ppt/slides/_rels/slide32.xml.rels><?xml version="1.0" encoding="UTF-8" standalone="yes"?>
<Relationships xmlns="http://schemas.openxmlformats.org/package/2006/relationships"><Relationship Id="rId2" Type="http://schemas.openxmlformats.org/officeDocument/2006/relationships/hyperlink" Target="https://docs.microsoft.com/en-us/windows-server/networking/technologies/nps/nps-crp-rrsg-configur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docs.microsoft.com/en-us/windows-server/networking/technologies/nps/nps-manage-certificates#change-the-cached-tls-handle-expiry" TargetMode="External"/><Relationship Id="rId2" Type="http://schemas.openxmlformats.org/officeDocument/2006/relationships/hyperlink" Target="https://docs.microsoft.com/en-us/windows-server/networking/technologies/nps/nps-manage-certificates" TargetMode="External"/><Relationship Id="rId1" Type="http://schemas.openxmlformats.org/officeDocument/2006/relationships/slideLayout" Target="../slideLayouts/slideLayout2.xml"/><Relationship Id="rId6" Type="http://schemas.openxmlformats.org/officeDocument/2006/relationships/hyperlink" Target="https://docs.microsoft.com/en-us/windows-server/networking/technologies/nps/nps-manage-certificates#obtain-the-sha-1-hash-of-a-trusted-root-ca-certificate" TargetMode="External"/><Relationship Id="rId5" Type="http://schemas.openxmlformats.org/officeDocument/2006/relationships/hyperlink" Target="https://docs.microsoft.com/en-us/windows-server/networking/technologies/nps/nps-manage-certificates#configure-the-tls-handle-expiry-time-on-npss" TargetMode="External"/><Relationship Id="rId4" Type="http://schemas.openxmlformats.org/officeDocument/2006/relationships/hyperlink" Target="https://docs.microsoft.com/en-us/windows-server/networking/technologies/nps/nps-manage-certificates#configure-the-tls-handle-expiry-time-on-client-computers" TargetMode="External"/></Relationships>
</file>

<file path=ppt/slides/_rels/slide34.xml.rels><?xml version="1.0" encoding="UTF-8" standalone="yes"?>
<Relationships xmlns="http://schemas.openxmlformats.org/package/2006/relationships"><Relationship Id="rId2" Type="http://schemas.openxmlformats.org/officeDocument/2006/relationships/hyperlink" Target="https://docs.microsoft.com/en-us/windows-server/networking/technologies/nps/nps-manage-server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docs.microsoft.com/en-us/windows-server/networking/technologies/nps/nps-manage-templates#create-an-nps-template" TargetMode="External"/><Relationship Id="rId2" Type="http://schemas.openxmlformats.org/officeDocument/2006/relationships/hyperlink" Target="https://docs.microsoft.com/en-us/windows-server/networking/technologies/nps/nps-manage-templates" TargetMode="External"/><Relationship Id="rId1" Type="http://schemas.openxmlformats.org/officeDocument/2006/relationships/slideLayout" Target="../slideLayouts/slideLayout2.xml"/><Relationship Id="rId5" Type="http://schemas.openxmlformats.org/officeDocument/2006/relationships/hyperlink" Target="https://docs.microsoft.com/en-us/windows-server/networking/technologies/nps/nps-manage-templates#export-or-import-nps-templates" TargetMode="External"/><Relationship Id="rId4" Type="http://schemas.openxmlformats.org/officeDocument/2006/relationships/hyperlink" Target="https://docs.microsoft.com/en-us/windows-server/networking/technologies/nps/nps-manage-templates#apply-an-nps-template"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microsoft.com/en-us/windows-server/networking/technologies/nps/nps-to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973ED-467A-41A6-9E3B-ADB594920CF2}"/>
              </a:ext>
            </a:extLst>
          </p:cNvPr>
          <p:cNvSpPr>
            <a:spLocks noGrp="1"/>
          </p:cNvSpPr>
          <p:nvPr>
            <p:ph type="ctrTitle"/>
          </p:nvPr>
        </p:nvSpPr>
        <p:spPr>
          <a:xfrm>
            <a:off x="1351540" y="2542886"/>
            <a:ext cx="8915399" cy="2262781"/>
          </a:xfrm>
        </p:spPr>
        <p:txBody>
          <a:bodyPr>
            <a:normAutofit fontScale="90000"/>
          </a:bodyPr>
          <a:lstStyle/>
          <a:p>
            <a:pPr algn="ctr"/>
            <a:r>
              <a:rPr lang="en-US" sz="5400" b="1" i="0" u="none" strike="noStrike" baseline="0" dirty="0">
                <a:solidFill>
                  <a:srgbClr val="222222"/>
                </a:solidFill>
                <a:latin typeface="Arial Black" panose="020B0A04020102020204" pitchFamily="34" charset="0"/>
              </a:rPr>
              <a:t>Configure a Network Policy Server Infrastructure</a:t>
            </a:r>
            <a:endParaRPr lang="en-US" b="1" dirty="0">
              <a:latin typeface="Arial Black" panose="020B0A04020102020204" pitchFamily="34" charset="0"/>
            </a:endParaRPr>
          </a:p>
        </p:txBody>
      </p:sp>
    </p:spTree>
    <p:extLst>
      <p:ext uri="{BB962C8B-B14F-4D97-AF65-F5344CB8AC3E}">
        <p14:creationId xmlns:p14="http://schemas.microsoft.com/office/powerpoint/2010/main" val="2078429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ED7FC-89FA-4951-BC27-4AD903880BB3}"/>
              </a:ext>
            </a:extLst>
          </p:cNvPr>
          <p:cNvSpPr>
            <a:spLocks noGrp="1"/>
          </p:cNvSpPr>
          <p:nvPr>
            <p:ph type="title"/>
          </p:nvPr>
        </p:nvSpPr>
        <p:spPr/>
        <p:txBody>
          <a:bodyPr/>
          <a:lstStyle/>
          <a:p>
            <a:r>
              <a:rPr lang="en-US" sz="3600" b="0" i="0" u="none" strike="noStrike" baseline="0" dirty="0">
                <a:latin typeface="Arial Black" panose="020B0A04020102020204" pitchFamily="34" charset="0"/>
              </a:rPr>
              <a:t>Plan Network Policy Server</a:t>
            </a:r>
            <a:br>
              <a:rPr lang="en-US" sz="3600" b="0" i="0" u="none" strike="noStrike" baseline="0" dirty="0">
                <a:latin typeface="Arial Black" panose="020B0A04020102020204" pitchFamily="34" charset="0"/>
              </a:rPr>
            </a:b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9220AB7A-4D13-4353-9B16-D5258C843801}"/>
              </a:ext>
            </a:extLst>
          </p:cNvPr>
          <p:cNvSpPr>
            <a:spLocks noGrp="1"/>
          </p:cNvSpPr>
          <p:nvPr>
            <p:ph idx="1"/>
          </p:nvPr>
        </p:nvSpPr>
        <p:spPr>
          <a:xfrm>
            <a:off x="677334" y="2160589"/>
            <a:ext cx="8596668" cy="979775"/>
          </a:xfrm>
        </p:spPr>
        <p:txBody>
          <a:bodyPr>
            <a:normAutofit/>
          </a:bodyPr>
          <a:lstStyle/>
          <a:p>
            <a:r>
              <a:rPr lang="en-US" sz="2000" dirty="0">
                <a:solidFill>
                  <a:schemeClr val="tx1">
                    <a:lumMod val="50000"/>
                    <a:lumOff val="50000"/>
                  </a:schemeClr>
                </a:solidFill>
                <a:latin typeface="Arial Black" panose="020B0A04020102020204" pitchFamily="34" charset="0"/>
              </a:rPr>
              <a:t>Plan NPS as a RADIUS server</a:t>
            </a:r>
          </a:p>
          <a:p>
            <a:r>
              <a:rPr lang="en-US" sz="2000" dirty="0">
                <a:solidFill>
                  <a:schemeClr val="tx1">
                    <a:lumMod val="50000"/>
                    <a:lumOff val="50000"/>
                  </a:schemeClr>
                </a:solidFill>
                <a:latin typeface="Arial Black" panose="020B0A04020102020204" pitchFamily="34" charset="0"/>
              </a:rPr>
              <a:t>Plan NPS as a RADIUS proxy</a:t>
            </a:r>
          </a:p>
        </p:txBody>
      </p:sp>
    </p:spTree>
    <p:extLst>
      <p:ext uri="{BB962C8B-B14F-4D97-AF65-F5344CB8AC3E}">
        <p14:creationId xmlns:p14="http://schemas.microsoft.com/office/powerpoint/2010/main" val="1121088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86E58-AF01-4521-8C9B-6C37729CD67D}"/>
              </a:ext>
            </a:extLst>
          </p:cNvPr>
          <p:cNvSpPr>
            <a:spLocks noGrp="1"/>
          </p:cNvSpPr>
          <p:nvPr>
            <p:ph type="title"/>
          </p:nvPr>
        </p:nvSpPr>
        <p:spPr>
          <a:xfrm>
            <a:off x="1497858" y="218801"/>
            <a:ext cx="8911687" cy="838474"/>
          </a:xfrm>
        </p:spPr>
        <p:txBody>
          <a:bodyPr/>
          <a:lstStyle/>
          <a:p>
            <a:r>
              <a:rPr lang="en-US" i="0" dirty="0">
                <a:effectLst/>
                <a:latin typeface="Arial Black" panose="020B0A04020102020204" pitchFamily="34" charset="0"/>
              </a:rPr>
              <a:t>Network Policy Server (NPS)</a:t>
            </a: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3B7977E2-8CEC-4394-B54E-2D5BF3F3360E}"/>
              </a:ext>
            </a:extLst>
          </p:cNvPr>
          <p:cNvSpPr>
            <a:spLocks noGrp="1"/>
          </p:cNvSpPr>
          <p:nvPr>
            <p:ph idx="1"/>
          </p:nvPr>
        </p:nvSpPr>
        <p:spPr>
          <a:xfrm>
            <a:off x="647240" y="1278948"/>
            <a:ext cx="9448105" cy="4696980"/>
          </a:xfrm>
        </p:spPr>
        <p:txBody>
          <a:bodyPr>
            <a:normAutofit lnSpcReduction="10000"/>
          </a:bodyPr>
          <a:lstStyle/>
          <a:p>
            <a:pPr algn="just"/>
            <a:r>
              <a:rPr lang="en-US" sz="2400" dirty="0">
                <a:solidFill>
                  <a:schemeClr val="tx1">
                    <a:lumMod val="50000"/>
                    <a:lumOff val="50000"/>
                  </a:schemeClr>
                </a:solidFill>
                <a:latin typeface="Arial Black" panose="020B0A04020102020204" pitchFamily="34" charset="0"/>
              </a:rPr>
              <a:t>NPS allows centrally configure and manage network access authentication, authorization, and accounting with the following features:</a:t>
            </a:r>
          </a:p>
          <a:p>
            <a:pPr marL="457200" indent="-457200" algn="just">
              <a:buAutoNum type="arabicPeriod"/>
            </a:pPr>
            <a:r>
              <a:rPr lang="en-US" sz="2200" b="1" dirty="0">
                <a:solidFill>
                  <a:schemeClr val="tx1">
                    <a:lumMod val="50000"/>
                    <a:lumOff val="50000"/>
                  </a:schemeClr>
                </a:solidFill>
                <a:highlight>
                  <a:srgbClr val="FFFF00"/>
                </a:highlight>
                <a:latin typeface="Arial Black" panose="020B0A04020102020204" pitchFamily="34" charset="0"/>
              </a:rPr>
              <a:t>RADIUS server</a:t>
            </a:r>
            <a:r>
              <a:rPr lang="en-US" sz="2200" b="1" dirty="0">
                <a:solidFill>
                  <a:schemeClr val="tx1">
                    <a:lumMod val="50000"/>
                    <a:lumOff val="50000"/>
                  </a:schemeClr>
                </a:solidFill>
                <a:latin typeface="Arial Black" panose="020B0A04020102020204" pitchFamily="34" charset="0"/>
              </a:rPr>
              <a:t>.</a:t>
            </a:r>
          </a:p>
          <a:p>
            <a:pPr marL="400050" lvl="1" indent="0" algn="just">
              <a:buNone/>
            </a:pPr>
            <a:r>
              <a:rPr lang="en-US" sz="2000" b="1" dirty="0">
                <a:solidFill>
                  <a:schemeClr val="tx1">
                    <a:lumMod val="50000"/>
                    <a:lumOff val="50000"/>
                  </a:schemeClr>
                </a:solidFill>
                <a:latin typeface="Arial Black" panose="020B0A04020102020204" pitchFamily="34" charset="0"/>
              </a:rPr>
              <a:t> </a:t>
            </a:r>
            <a:r>
              <a:rPr lang="en-US" sz="2000" dirty="0">
                <a:solidFill>
                  <a:schemeClr val="tx1">
                    <a:lumMod val="50000"/>
                    <a:lumOff val="50000"/>
                  </a:schemeClr>
                </a:solidFill>
                <a:latin typeface="Arial Black" panose="020B0A04020102020204" pitchFamily="34" charset="0"/>
              </a:rPr>
              <a:t>NPS performs centralized authentication, authorization, and accounting (AAA) for wireless, authenticating switch, remote access dial-up and virtual private network (VPN) connections.</a:t>
            </a:r>
          </a:p>
          <a:p>
            <a:pPr marL="400050" lvl="1" indent="0" algn="just">
              <a:buNone/>
            </a:pPr>
            <a:r>
              <a:rPr lang="en-US" sz="2000" dirty="0">
                <a:solidFill>
                  <a:schemeClr val="tx1">
                    <a:lumMod val="50000"/>
                    <a:lumOff val="50000"/>
                  </a:schemeClr>
                </a:solidFill>
                <a:latin typeface="Arial Black" panose="020B0A04020102020204" pitchFamily="34" charset="0"/>
              </a:rPr>
              <a:t>When </a:t>
            </a:r>
            <a:r>
              <a:rPr lang="en-US" sz="2000" u="sng" dirty="0">
                <a:solidFill>
                  <a:schemeClr val="tx1">
                    <a:lumMod val="50000"/>
                    <a:lumOff val="50000"/>
                  </a:schemeClr>
                </a:solidFill>
                <a:latin typeface="Arial Black" panose="020B0A04020102020204" pitchFamily="34" charset="0"/>
              </a:rPr>
              <a:t>NPS used as a RADIUS server</a:t>
            </a:r>
            <a:r>
              <a:rPr lang="en-US" sz="2000" dirty="0">
                <a:solidFill>
                  <a:schemeClr val="tx1">
                    <a:lumMod val="50000"/>
                    <a:lumOff val="50000"/>
                  </a:schemeClr>
                </a:solidFill>
                <a:latin typeface="Arial Black" panose="020B0A04020102020204" pitchFamily="34" charset="0"/>
              </a:rPr>
              <a:t>, configure network </a:t>
            </a:r>
            <a:r>
              <a:rPr lang="en-US" sz="2000" dirty="0">
                <a:solidFill>
                  <a:srgbClr val="FF0000"/>
                </a:solidFill>
                <a:latin typeface="Arial Black" panose="020B0A04020102020204" pitchFamily="34" charset="0"/>
              </a:rPr>
              <a:t>access</a:t>
            </a:r>
            <a:r>
              <a:rPr lang="en-US" sz="2000" dirty="0">
                <a:solidFill>
                  <a:schemeClr val="tx1">
                    <a:lumMod val="50000"/>
                    <a:lumOff val="50000"/>
                  </a:schemeClr>
                </a:solidFill>
                <a:latin typeface="Arial Black" panose="020B0A04020102020204" pitchFamily="34" charset="0"/>
              </a:rPr>
              <a:t> servers, such as wireless access points and VPN servers, as </a:t>
            </a:r>
            <a:r>
              <a:rPr lang="en-US" sz="2000" b="1" dirty="0">
                <a:solidFill>
                  <a:schemeClr val="tx1">
                    <a:lumMod val="50000"/>
                    <a:lumOff val="50000"/>
                  </a:schemeClr>
                </a:solidFill>
                <a:latin typeface="Arial Black" panose="020B0A04020102020204" pitchFamily="34" charset="0"/>
              </a:rPr>
              <a:t>RADIUS clients in NPS</a:t>
            </a:r>
            <a:r>
              <a:rPr lang="en-US" sz="2000" dirty="0">
                <a:solidFill>
                  <a:schemeClr val="tx1">
                    <a:lumMod val="50000"/>
                    <a:lumOff val="50000"/>
                  </a:schemeClr>
                </a:solidFill>
                <a:latin typeface="Arial Black" panose="020B0A04020102020204" pitchFamily="34" charset="0"/>
              </a:rPr>
              <a:t>. </a:t>
            </a:r>
          </a:p>
          <a:p>
            <a:pPr marL="400050" lvl="1" indent="0" algn="just">
              <a:buNone/>
            </a:pPr>
            <a:r>
              <a:rPr lang="en-US" sz="2000" dirty="0">
                <a:solidFill>
                  <a:schemeClr val="tx1">
                    <a:lumMod val="50000"/>
                    <a:lumOff val="50000"/>
                  </a:schemeClr>
                </a:solidFill>
                <a:latin typeface="Arial Black" panose="020B0A04020102020204" pitchFamily="34" charset="0"/>
              </a:rPr>
              <a:t>Also, configure network policies that NPS uses to authorize connection requests, and can configure RADIUS accounting so that NPS logs accounting information to log files on the local hard disk or in a Microsoft SQL Server database. </a:t>
            </a:r>
          </a:p>
        </p:txBody>
      </p:sp>
    </p:spTree>
    <p:extLst>
      <p:ext uri="{BB962C8B-B14F-4D97-AF65-F5344CB8AC3E}">
        <p14:creationId xmlns:p14="http://schemas.microsoft.com/office/powerpoint/2010/main" val="329821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B38C4CF-93AC-482E-A313-369366E6EB95}"/>
              </a:ext>
            </a:extLst>
          </p:cNvPr>
          <p:cNvPicPr>
            <a:picLocks noGrp="1" noChangeAspect="1"/>
          </p:cNvPicPr>
          <p:nvPr>
            <p:ph idx="1"/>
          </p:nvPr>
        </p:nvPicPr>
        <p:blipFill>
          <a:blip r:embed="rId2"/>
          <a:stretch>
            <a:fillRect/>
          </a:stretch>
        </p:blipFill>
        <p:spPr>
          <a:xfrm>
            <a:off x="462491" y="545608"/>
            <a:ext cx="7021214" cy="3675409"/>
          </a:xfrm>
          <a:ln>
            <a:solidFill>
              <a:schemeClr val="accent1"/>
            </a:solidFill>
          </a:ln>
        </p:spPr>
      </p:pic>
      <p:pic>
        <p:nvPicPr>
          <p:cNvPr id="5" name="Picture 4">
            <a:extLst>
              <a:ext uri="{FF2B5EF4-FFF2-40B4-BE49-F238E27FC236}">
                <a16:creationId xmlns:a16="http://schemas.microsoft.com/office/drawing/2014/main" id="{D141BC2F-9D80-4288-B9B5-FB22EE877AC8}"/>
              </a:ext>
            </a:extLst>
          </p:cNvPr>
          <p:cNvPicPr>
            <a:picLocks noChangeAspect="1"/>
          </p:cNvPicPr>
          <p:nvPr/>
        </p:nvPicPr>
        <p:blipFill>
          <a:blip r:embed="rId3"/>
          <a:stretch>
            <a:fillRect/>
          </a:stretch>
        </p:blipFill>
        <p:spPr>
          <a:xfrm>
            <a:off x="6356687" y="3429000"/>
            <a:ext cx="4509830" cy="2638120"/>
          </a:xfrm>
          <a:prstGeom prst="rect">
            <a:avLst/>
          </a:prstGeom>
          <a:ln>
            <a:solidFill>
              <a:schemeClr val="accent1"/>
            </a:solidFill>
          </a:ln>
        </p:spPr>
      </p:pic>
      <p:sp>
        <p:nvSpPr>
          <p:cNvPr id="8" name="TextBox 7">
            <a:extLst>
              <a:ext uri="{FF2B5EF4-FFF2-40B4-BE49-F238E27FC236}">
                <a16:creationId xmlns:a16="http://schemas.microsoft.com/office/drawing/2014/main" id="{87C7EEAA-7C4A-497B-A779-8196837B6BB3}"/>
              </a:ext>
            </a:extLst>
          </p:cNvPr>
          <p:cNvSpPr txBox="1"/>
          <p:nvPr/>
        </p:nvSpPr>
        <p:spPr>
          <a:xfrm>
            <a:off x="462490" y="5699760"/>
            <a:ext cx="5476491" cy="369332"/>
          </a:xfrm>
          <a:prstGeom prst="rect">
            <a:avLst/>
          </a:prstGeom>
          <a:noFill/>
        </p:spPr>
        <p:txBody>
          <a:bodyPr wrap="square" rtlCol="0">
            <a:spAutoFit/>
          </a:bodyPr>
          <a:lstStyle/>
          <a:p>
            <a:r>
              <a:rPr lang="en-MY" dirty="0"/>
              <a:t>https://</a:t>
            </a:r>
            <a:r>
              <a:rPr lang="en-MY" dirty="0" err="1"/>
              <a:t>www.youtube.com</a:t>
            </a:r>
            <a:r>
              <a:rPr lang="en-MY" dirty="0"/>
              <a:t>/</a:t>
            </a:r>
            <a:r>
              <a:rPr lang="en-MY" dirty="0" err="1"/>
              <a:t>watch?v</a:t>
            </a:r>
            <a:r>
              <a:rPr lang="en-MY" dirty="0"/>
              <a:t>=</a:t>
            </a:r>
            <a:r>
              <a:rPr lang="en-MY" dirty="0" err="1"/>
              <a:t>feHpDc1cLXM</a:t>
            </a:r>
            <a:endParaRPr lang="en-MY" dirty="0"/>
          </a:p>
        </p:txBody>
      </p:sp>
    </p:spTree>
    <p:extLst>
      <p:ext uri="{BB962C8B-B14F-4D97-AF65-F5344CB8AC3E}">
        <p14:creationId xmlns:p14="http://schemas.microsoft.com/office/powerpoint/2010/main" val="4044118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5F7101D-66EC-484F-9E10-6E0C8149BB3B}"/>
              </a:ext>
            </a:extLst>
          </p:cNvPr>
          <p:cNvPicPr>
            <a:picLocks noGrp="1" noChangeAspect="1"/>
          </p:cNvPicPr>
          <p:nvPr>
            <p:ph idx="1"/>
          </p:nvPr>
        </p:nvPicPr>
        <p:blipFill>
          <a:blip r:embed="rId2"/>
          <a:stretch>
            <a:fillRect/>
          </a:stretch>
        </p:blipFill>
        <p:spPr>
          <a:xfrm>
            <a:off x="635433" y="818334"/>
            <a:ext cx="7793231" cy="4664075"/>
          </a:xfrm>
        </p:spPr>
      </p:pic>
      <p:sp>
        <p:nvSpPr>
          <p:cNvPr id="6" name="TextBox 5">
            <a:extLst>
              <a:ext uri="{FF2B5EF4-FFF2-40B4-BE49-F238E27FC236}">
                <a16:creationId xmlns:a16="http://schemas.microsoft.com/office/drawing/2014/main" id="{06A081FC-8048-4E04-9DD6-DE80397FFD67}"/>
              </a:ext>
            </a:extLst>
          </p:cNvPr>
          <p:cNvSpPr txBox="1"/>
          <p:nvPr/>
        </p:nvSpPr>
        <p:spPr>
          <a:xfrm>
            <a:off x="1188720" y="5882640"/>
            <a:ext cx="10543271" cy="646331"/>
          </a:xfrm>
          <a:prstGeom prst="rect">
            <a:avLst/>
          </a:prstGeom>
          <a:noFill/>
        </p:spPr>
        <p:txBody>
          <a:bodyPr wrap="none" rtlCol="0">
            <a:spAutoFit/>
          </a:bodyPr>
          <a:lstStyle/>
          <a:p>
            <a:r>
              <a:rPr lang="en-MY" dirty="0"/>
              <a:t>Ref: </a:t>
            </a:r>
            <a:r>
              <a:rPr lang="en-MY" dirty="0">
                <a:hlinkClick r:id="rId3"/>
              </a:rPr>
              <a:t>https://docs.microsoft.com/en-us/windows-server/networking/technologies/nps/</a:t>
            </a:r>
            <a:r>
              <a:rPr lang="en-MY" dirty="0" err="1">
                <a:hlinkClick r:id="rId3"/>
              </a:rPr>
              <a:t>nps</a:t>
            </a:r>
            <a:r>
              <a:rPr lang="en-MY" dirty="0">
                <a:hlinkClick r:id="rId3"/>
              </a:rPr>
              <a:t>-top</a:t>
            </a:r>
            <a:endParaRPr lang="en-MY" dirty="0"/>
          </a:p>
          <a:p>
            <a:r>
              <a:rPr lang="en-MY" dirty="0"/>
              <a:t>https://</a:t>
            </a:r>
            <a:r>
              <a:rPr lang="en-MY" dirty="0" err="1"/>
              <a:t>www.youtube.com</a:t>
            </a:r>
            <a:r>
              <a:rPr lang="en-MY" dirty="0"/>
              <a:t>/</a:t>
            </a:r>
            <a:r>
              <a:rPr lang="en-MY" dirty="0" err="1"/>
              <a:t>watch?v</a:t>
            </a:r>
            <a:r>
              <a:rPr lang="en-MY" dirty="0"/>
              <a:t>=</a:t>
            </a:r>
            <a:r>
              <a:rPr lang="en-MY" dirty="0" err="1"/>
              <a:t>ZdQqIKoesas</a:t>
            </a:r>
            <a:endParaRPr lang="en-MY" dirty="0"/>
          </a:p>
        </p:txBody>
      </p:sp>
      <p:sp>
        <p:nvSpPr>
          <p:cNvPr id="7" name="Content Placeholder 2">
            <a:extLst>
              <a:ext uri="{FF2B5EF4-FFF2-40B4-BE49-F238E27FC236}">
                <a16:creationId xmlns:a16="http://schemas.microsoft.com/office/drawing/2014/main" id="{476D6B4C-CB23-44C5-B56F-F3A742D032EC}"/>
              </a:ext>
            </a:extLst>
          </p:cNvPr>
          <p:cNvSpPr txBox="1">
            <a:spLocks/>
          </p:cNvSpPr>
          <p:nvPr/>
        </p:nvSpPr>
        <p:spPr>
          <a:xfrm>
            <a:off x="6913417" y="1375591"/>
            <a:ext cx="3846947" cy="3992468"/>
          </a:xfrm>
          <a:prstGeom prst="rect">
            <a:avLst/>
          </a:prstGeom>
          <a:ln>
            <a:solidFill>
              <a:schemeClr val="accent1"/>
            </a:solidFill>
          </a:ln>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600" dirty="0">
                <a:solidFill>
                  <a:srgbClr val="171717"/>
                </a:solidFill>
                <a:latin typeface="Arial Black" panose="020B0A04020102020204" pitchFamily="34" charset="0"/>
              </a:rPr>
              <a:t>You can </a:t>
            </a:r>
            <a:r>
              <a:rPr lang="en-US" sz="1600" b="1" dirty="0">
                <a:solidFill>
                  <a:srgbClr val="171717"/>
                </a:solidFill>
                <a:latin typeface="Arial Black" panose="020B0A04020102020204" pitchFamily="34" charset="0"/>
              </a:rPr>
              <a:t>use NPS as a RADIUS server </a:t>
            </a:r>
            <a:r>
              <a:rPr lang="en-US" sz="1600" dirty="0">
                <a:solidFill>
                  <a:srgbClr val="171717"/>
                </a:solidFill>
                <a:latin typeface="Arial Black" panose="020B0A04020102020204" pitchFamily="34" charset="0"/>
              </a:rPr>
              <a:t>when:</a:t>
            </a:r>
          </a:p>
          <a:p>
            <a:pPr>
              <a:buFont typeface="Arial" panose="020B0604020202020204" pitchFamily="34" charset="0"/>
              <a:buChar char="•"/>
            </a:pPr>
            <a:r>
              <a:rPr lang="en-US" sz="1600" dirty="0">
                <a:solidFill>
                  <a:srgbClr val="171717"/>
                </a:solidFill>
                <a:latin typeface="Arial Black" panose="020B0A04020102020204" pitchFamily="34" charset="0"/>
              </a:rPr>
              <a:t>You are using an AD DS domain or the </a:t>
            </a:r>
            <a:r>
              <a:rPr lang="en-US" sz="1600" b="1" dirty="0">
                <a:solidFill>
                  <a:srgbClr val="171717"/>
                </a:solidFill>
                <a:latin typeface="Arial Black" panose="020B0A04020102020204" pitchFamily="34" charset="0"/>
              </a:rPr>
              <a:t>local Security Access Manager (</a:t>
            </a:r>
            <a:r>
              <a:rPr lang="en-US" sz="1600" dirty="0">
                <a:solidFill>
                  <a:srgbClr val="171717"/>
                </a:solidFill>
                <a:latin typeface="Arial Black" panose="020B0A04020102020204" pitchFamily="34" charset="0"/>
              </a:rPr>
              <a:t>SAM) user accounts database as your user account database for access clients.</a:t>
            </a:r>
          </a:p>
          <a:p>
            <a:pPr>
              <a:buFont typeface="Arial" panose="020B0604020202020204" pitchFamily="34" charset="0"/>
              <a:buChar char="•"/>
            </a:pPr>
            <a:r>
              <a:rPr lang="en-US" sz="1600" dirty="0">
                <a:solidFill>
                  <a:srgbClr val="171717"/>
                </a:solidFill>
                <a:latin typeface="Arial Black" panose="020B0A04020102020204" pitchFamily="34" charset="0"/>
              </a:rPr>
              <a:t>You are using Remote Access on multiple dial-up servers, VPN servers, or demand-dial routers and you want to </a:t>
            </a:r>
            <a:r>
              <a:rPr lang="en-US" sz="1600" dirty="0">
                <a:solidFill>
                  <a:srgbClr val="FF0000"/>
                </a:solidFill>
                <a:latin typeface="Arial Black" panose="020B0A04020102020204" pitchFamily="34" charset="0"/>
              </a:rPr>
              <a:t>centralize both the configuration of network policies and connection logging and accounting</a:t>
            </a:r>
            <a:r>
              <a:rPr lang="en-US" sz="1600" dirty="0">
                <a:solidFill>
                  <a:srgbClr val="171717"/>
                </a:solidFill>
                <a:latin typeface="Arial Black" panose="020B0A04020102020204" pitchFamily="34" charset="0"/>
              </a:rPr>
              <a:t>.</a:t>
            </a:r>
          </a:p>
          <a:p>
            <a:pPr>
              <a:buFont typeface="Arial" panose="020B0604020202020204" pitchFamily="34" charset="0"/>
              <a:buChar char="•"/>
            </a:pPr>
            <a:r>
              <a:rPr lang="en-US" sz="1600" dirty="0">
                <a:solidFill>
                  <a:srgbClr val="171717"/>
                </a:solidFill>
                <a:latin typeface="Arial Black" panose="020B0A04020102020204" pitchFamily="34" charset="0"/>
              </a:rPr>
              <a:t>You are outsourcing your dial-up, VPN, or wireless access to a service provider. The access servers use RADIUS to authenticate and authorize connections that are made by members </a:t>
            </a:r>
            <a:r>
              <a:rPr lang="en-US" sz="1600" b="1" dirty="0">
                <a:solidFill>
                  <a:srgbClr val="171717"/>
                </a:solidFill>
                <a:latin typeface="Arial Black" panose="020B0A04020102020204" pitchFamily="34" charset="0"/>
              </a:rPr>
              <a:t>of your organization</a:t>
            </a:r>
            <a:r>
              <a:rPr lang="en-US" sz="1600" dirty="0">
                <a:solidFill>
                  <a:srgbClr val="171717"/>
                </a:solidFill>
                <a:latin typeface="Arial Black" panose="020B0A04020102020204" pitchFamily="34" charset="0"/>
              </a:rPr>
              <a:t>.</a:t>
            </a:r>
          </a:p>
          <a:p>
            <a:pPr>
              <a:buFont typeface="Arial" panose="020B0604020202020204" pitchFamily="34" charset="0"/>
              <a:buChar char="•"/>
            </a:pPr>
            <a:r>
              <a:rPr lang="en-US" sz="1600" dirty="0">
                <a:solidFill>
                  <a:srgbClr val="171717"/>
                </a:solidFill>
                <a:latin typeface="Arial Black" panose="020B0A04020102020204" pitchFamily="34" charset="0"/>
              </a:rPr>
              <a:t>You want to </a:t>
            </a:r>
            <a:r>
              <a:rPr lang="en-US" sz="1600" dirty="0">
                <a:solidFill>
                  <a:srgbClr val="FF0000"/>
                </a:solidFill>
                <a:latin typeface="Arial Black" panose="020B0A04020102020204" pitchFamily="34" charset="0"/>
              </a:rPr>
              <a:t>centralize authentication</a:t>
            </a:r>
            <a:r>
              <a:rPr lang="en-US" sz="1600" dirty="0">
                <a:solidFill>
                  <a:srgbClr val="171717"/>
                </a:solidFill>
                <a:latin typeface="Arial Black" panose="020B0A04020102020204" pitchFamily="34" charset="0"/>
              </a:rPr>
              <a:t>, authorization, and accounting for a heterogeneous set of access servers.</a:t>
            </a:r>
          </a:p>
          <a:p>
            <a:r>
              <a:rPr lang="en-MY" dirty="0">
                <a:latin typeface="Arial Black" panose="020B0A04020102020204" pitchFamily="34" charset="0"/>
              </a:rPr>
              <a:t>* </a:t>
            </a:r>
            <a:r>
              <a:rPr lang="en-MY" b="0" i="0" dirty="0">
                <a:solidFill>
                  <a:srgbClr val="202124"/>
                </a:solidFill>
                <a:effectLst/>
                <a:latin typeface="Arial Black" panose="020B0A04020102020204" pitchFamily="34" charset="0"/>
              </a:rPr>
              <a:t>The Security </a:t>
            </a:r>
            <a:r>
              <a:rPr lang="en-MY" b="1" i="0" dirty="0">
                <a:solidFill>
                  <a:srgbClr val="202124"/>
                </a:solidFill>
                <a:effectLst/>
                <a:latin typeface="Arial Black" panose="020B0A04020102020204" pitchFamily="34" charset="0"/>
              </a:rPr>
              <a:t>Account</a:t>
            </a:r>
            <a:r>
              <a:rPr lang="en-MY" b="0" i="0" dirty="0">
                <a:solidFill>
                  <a:srgbClr val="202124"/>
                </a:solidFill>
                <a:effectLst/>
                <a:latin typeface="Arial Black" panose="020B0A04020102020204" pitchFamily="34" charset="0"/>
              </a:rPr>
              <a:t> Manager (SAM)</a:t>
            </a:r>
            <a:endParaRPr lang="en-MY" dirty="0">
              <a:latin typeface="Arial Black" panose="020B0A04020102020204" pitchFamily="34" charset="0"/>
            </a:endParaRPr>
          </a:p>
        </p:txBody>
      </p:sp>
    </p:spTree>
    <p:extLst>
      <p:ext uri="{BB962C8B-B14F-4D97-AF65-F5344CB8AC3E}">
        <p14:creationId xmlns:p14="http://schemas.microsoft.com/office/powerpoint/2010/main" val="831146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8A8ED-C8EB-4A26-986C-1E982C849693}"/>
              </a:ext>
            </a:extLst>
          </p:cNvPr>
          <p:cNvSpPr>
            <a:spLocks noGrp="1"/>
          </p:cNvSpPr>
          <p:nvPr>
            <p:ph type="title"/>
          </p:nvPr>
        </p:nvSpPr>
        <p:spPr>
          <a:xfrm>
            <a:off x="1021319" y="488273"/>
            <a:ext cx="8911687" cy="1280890"/>
          </a:xfrm>
        </p:spPr>
        <p:txBody>
          <a:bodyPr>
            <a:normAutofit fontScale="90000"/>
          </a:bodyPr>
          <a:lstStyle/>
          <a:p>
            <a:r>
              <a:rPr lang="en-US" dirty="0">
                <a:latin typeface="Arial Black" panose="020B0A04020102020204" pitchFamily="34" charset="0"/>
              </a:rPr>
              <a:t>Point-to-Point Protocol (PPP) Authentication protocols</a:t>
            </a:r>
            <a:br>
              <a:rPr lang="en-US" dirty="0">
                <a:latin typeface="Arial Black" panose="020B0A04020102020204" pitchFamily="34" charset="0"/>
              </a:rPr>
            </a:b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ED2C2196-CC8C-4558-B83B-3C4C2D9F36FB}"/>
              </a:ext>
            </a:extLst>
          </p:cNvPr>
          <p:cNvSpPr>
            <a:spLocks noGrp="1"/>
          </p:cNvSpPr>
          <p:nvPr>
            <p:ph idx="1"/>
          </p:nvPr>
        </p:nvSpPr>
        <p:spPr>
          <a:xfrm>
            <a:off x="1021319" y="1764944"/>
            <a:ext cx="8911687" cy="4460109"/>
          </a:xfrm>
        </p:spPr>
        <p:txBody>
          <a:bodyPr>
            <a:normAutofit fontScale="92500" lnSpcReduction="20000"/>
          </a:bodyPr>
          <a:lstStyle/>
          <a:p>
            <a:pPr marL="228600" lvl="1" indent="-228600" algn="just"/>
            <a:r>
              <a:rPr lang="en-US" sz="2000" dirty="0">
                <a:solidFill>
                  <a:schemeClr val="tx1">
                    <a:lumMod val="50000"/>
                    <a:lumOff val="50000"/>
                  </a:schemeClr>
                </a:solidFill>
                <a:latin typeface="Arial Black" panose="020B0A04020102020204" pitchFamily="34" charset="0"/>
              </a:rPr>
              <a:t>PAP stands for Password Authentication Protocol. PAP, on the end-user side, works as we all readily understand. For example: the user inputs a username and password. That information is provided by the user to the client who then sends it from the </a:t>
            </a:r>
            <a:r>
              <a:rPr lang="en-US" sz="2000" b="1" dirty="0">
                <a:solidFill>
                  <a:schemeClr val="tx1">
                    <a:lumMod val="50000"/>
                    <a:lumOff val="50000"/>
                  </a:schemeClr>
                </a:solidFill>
                <a:latin typeface="Arial Black" panose="020B0A04020102020204" pitchFamily="34" charset="0"/>
              </a:rPr>
              <a:t>network access server (NAS)</a:t>
            </a:r>
            <a:r>
              <a:rPr lang="en-US" sz="2000" dirty="0">
                <a:solidFill>
                  <a:schemeClr val="tx1">
                    <a:lumMod val="50000"/>
                    <a:lumOff val="50000"/>
                  </a:schemeClr>
                </a:solidFill>
                <a:latin typeface="Arial Black" panose="020B0A04020102020204" pitchFamily="34" charset="0"/>
              </a:rPr>
              <a:t> to </a:t>
            </a:r>
            <a:r>
              <a:rPr lang="en-US" sz="2000" b="1" dirty="0">
                <a:solidFill>
                  <a:schemeClr val="tx1">
                    <a:lumMod val="50000"/>
                    <a:lumOff val="50000"/>
                  </a:schemeClr>
                </a:solidFill>
                <a:latin typeface="Arial Black" panose="020B0A04020102020204" pitchFamily="34" charset="0"/>
              </a:rPr>
              <a:t>the RADIUS server</a:t>
            </a:r>
            <a:r>
              <a:rPr lang="en-US" sz="2000" dirty="0">
                <a:solidFill>
                  <a:schemeClr val="tx1">
                    <a:lumMod val="50000"/>
                    <a:lumOff val="50000"/>
                  </a:schemeClr>
                </a:solidFill>
                <a:latin typeface="Arial Black" panose="020B0A04020102020204" pitchFamily="34" charset="0"/>
              </a:rPr>
              <a:t>. Unfortunately, PAP is terribly insecure because it sends both the username and password in plaintext, meaning that anybody who has the ability to intercept packets between the NAS and RADIUS server would be able to discern the username and password easily.</a:t>
            </a:r>
          </a:p>
          <a:p>
            <a:pPr marL="228600" lvl="1" indent="-228600" algn="just"/>
            <a:r>
              <a:rPr lang="en-US" sz="2000" dirty="0">
                <a:solidFill>
                  <a:schemeClr val="tx1">
                    <a:lumMod val="50000"/>
                    <a:lumOff val="50000"/>
                  </a:schemeClr>
                </a:solidFill>
                <a:latin typeface="Arial Black" panose="020B0A04020102020204" pitchFamily="34" charset="0"/>
              </a:rPr>
              <a:t>CHAP stands for Challenge Handshake Authentication Protocol. It is a more secure method of authentication than PAP (although it wasn’t hard to be more secure than a clear-text password communication). </a:t>
            </a:r>
          </a:p>
          <a:p>
            <a:pPr marL="228600" lvl="1" indent="-228600" algn="just"/>
            <a:r>
              <a:rPr lang="en-US" sz="2000" dirty="0">
                <a:solidFill>
                  <a:schemeClr val="tx1">
                    <a:lumMod val="50000"/>
                    <a:lumOff val="50000"/>
                  </a:schemeClr>
                </a:solidFill>
                <a:latin typeface="Arial Black" panose="020B0A04020102020204" pitchFamily="34" charset="0"/>
              </a:rPr>
              <a:t>CHAP eliminates the process of sending clear-text passwords and instead utilizes encryption to mask the information being transferred.</a:t>
            </a:r>
          </a:p>
          <a:p>
            <a:pPr algn="just"/>
            <a:endParaRPr lang="en-US" sz="2400" dirty="0">
              <a:solidFill>
                <a:schemeClr val="tx1">
                  <a:lumMod val="50000"/>
                  <a:lumOff val="50000"/>
                </a:schemeClr>
              </a:solidFill>
              <a:latin typeface="Arial Black" panose="020B0A04020102020204" pitchFamily="34" charset="0"/>
            </a:endParaRPr>
          </a:p>
        </p:txBody>
      </p:sp>
      <p:sp>
        <p:nvSpPr>
          <p:cNvPr id="5" name="TextBox 4">
            <a:extLst>
              <a:ext uri="{FF2B5EF4-FFF2-40B4-BE49-F238E27FC236}">
                <a16:creationId xmlns:a16="http://schemas.microsoft.com/office/drawing/2014/main" id="{3EF670C0-1472-4C14-A940-F9756808D8A5}"/>
              </a:ext>
            </a:extLst>
          </p:cNvPr>
          <p:cNvSpPr txBox="1"/>
          <p:nvPr/>
        </p:nvSpPr>
        <p:spPr>
          <a:xfrm>
            <a:off x="1771650" y="6229272"/>
            <a:ext cx="9299341" cy="369332"/>
          </a:xfrm>
          <a:prstGeom prst="rect">
            <a:avLst/>
          </a:prstGeom>
          <a:noFill/>
        </p:spPr>
        <p:txBody>
          <a:bodyPr wrap="none" rtlCol="0">
            <a:spAutoFit/>
          </a:bodyPr>
          <a:lstStyle/>
          <a:p>
            <a:r>
              <a:rPr lang="en-MY" dirty="0"/>
              <a:t>https://</a:t>
            </a:r>
            <a:r>
              <a:rPr lang="en-MY" dirty="0" err="1"/>
              <a:t>www.professormesser.com</a:t>
            </a:r>
            <a:r>
              <a:rPr lang="en-MY" dirty="0"/>
              <a:t>/security-plus/</a:t>
            </a:r>
            <a:r>
              <a:rPr lang="en-MY" dirty="0" err="1"/>
              <a:t>sy0</a:t>
            </a:r>
            <a:r>
              <a:rPr lang="en-MY" dirty="0"/>
              <a:t>-501/pap-chap-and-</a:t>
            </a:r>
            <a:r>
              <a:rPr lang="en-MY" dirty="0" err="1"/>
              <a:t>ms</a:t>
            </a:r>
            <a:r>
              <a:rPr lang="en-MY" dirty="0"/>
              <a:t>-chap/</a:t>
            </a:r>
          </a:p>
        </p:txBody>
      </p:sp>
    </p:spTree>
    <p:extLst>
      <p:ext uri="{BB962C8B-B14F-4D97-AF65-F5344CB8AC3E}">
        <p14:creationId xmlns:p14="http://schemas.microsoft.com/office/powerpoint/2010/main" val="520530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BC639D-1AB8-4B65-9001-1F9913634EAA}"/>
              </a:ext>
            </a:extLst>
          </p:cNvPr>
          <p:cNvSpPr>
            <a:spLocks noGrp="1"/>
          </p:cNvSpPr>
          <p:nvPr>
            <p:ph idx="1"/>
          </p:nvPr>
        </p:nvSpPr>
        <p:spPr>
          <a:xfrm>
            <a:off x="178593" y="171031"/>
            <a:ext cx="3702528" cy="369333"/>
          </a:xfrm>
        </p:spPr>
        <p:txBody>
          <a:bodyPr>
            <a:noAutofit/>
          </a:bodyPr>
          <a:lstStyle/>
          <a:p>
            <a:r>
              <a:rPr lang="en-MY" sz="2800" dirty="0">
                <a:latin typeface="Arial Black" panose="020B0A04020102020204" pitchFamily="34" charset="0"/>
              </a:rPr>
              <a:t>PAP VS CHAP</a:t>
            </a:r>
          </a:p>
        </p:txBody>
      </p:sp>
      <p:pic>
        <p:nvPicPr>
          <p:cNvPr id="5" name="Picture 4">
            <a:extLst>
              <a:ext uri="{FF2B5EF4-FFF2-40B4-BE49-F238E27FC236}">
                <a16:creationId xmlns:a16="http://schemas.microsoft.com/office/drawing/2014/main" id="{B948CBD7-DCEA-45D4-B17E-A9BE40009762}"/>
              </a:ext>
            </a:extLst>
          </p:cNvPr>
          <p:cNvPicPr>
            <a:picLocks noChangeAspect="1"/>
          </p:cNvPicPr>
          <p:nvPr/>
        </p:nvPicPr>
        <p:blipFill>
          <a:blip r:embed="rId2"/>
          <a:stretch>
            <a:fillRect/>
          </a:stretch>
        </p:blipFill>
        <p:spPr>
          <a:xfrm>
            <a:off x="371633" y="1174490"/>
            <a:ext cx="5474985" cy="2471102"/>
          </a:xfrm>
          <a:prstGeom prst="rect">
            <a:avLst/>
          </a:prstGeom>
          <a:ln>
            <a:solidFill>
              <a:schemeClr val="accent1"/>
            </a:solidFill>
          </a:ln>
        </p:spPr>
      </p:pic>
      <p:sp>
        <p:nvSpPr>
          <p:cNvPr id="6" name="TextBox 5">
            <a:extLst>
              <a:ext uri="{FF2B5EF4-FFF2-40B4-BE49-F238E27FC236}">
                <a16:creationId xmlns:a16="http://schemas.microsoft.com/office/drawing/2014/main" id="{9F8B9926-992E-452C-95F2-E5ED1578F197}"/>
              </a:ext>
            </a:extLst>
          </p:cNvPr>
          <p:cNvSpPr txBox="1"/>
          <p:nvPr/>
        </p:nvSpPr>
        <p:spPr>
          <a:xfrm>
            <a:off x="519415" y="5617679"/>
            <a:ext cx="10172785" cy="369332"/>
          </a:xfrm>
          <a:prstGeom prst="rect">
            <a:avLst/>
          </a:prstGeom>
          <a:noFill/>
        </p:spPr>
        <p:txBody>
          <a:bodyPr wrap="none" rtlCol="0">
            <a:spAutoFit/>
          </a:bodyPr>
          <a:lstStyle/>
          <a:p>
            <a:r>
              <a:rPr lang="en-MY" dirty="0">
                <a:solidFill>
                  <a:schemeClr val="tx1">
                    <a:lumMod val="50000"/>
                    <a:lumOff val="50000"/>
                  </a:schemeClr>
                </a:solidFill>
                <a:latin typeface="Arial Black" panose="020B0A04020102020204" pitchFamily="34" charset="0"/>
              </a:rPr>
              <a:t>https://</a:t>
            </a:r>
            <a:r>
              <a:rPr lang="en-MY" dirty="0" err="1">
                <a:solidFill>
                  <a:schemeClr val="tx1">
                    <a:lumMod val="50000"/>
                    <a:lumOff val="50000"/>
                  </a:schemeClr>
                </a:solidFill>
                <a:latin typeface="Arial Black" panose="020B0A04020102020204" pitchFamily="34" charset="0"/>
              </a:rPr>
              <a:t>www.professormesser.com</a:t>
            </a:r>
            <a:r>
              <a:rPr lang="en-MY" dirty="0">
                <a:solidFill>
                  <a:schemeClr val="tx1">
                    <a:lumMod val="50000"/>
                    <a:lumOff val="50000"/>
                  </a:schemeClr>
                </a:solidFill>
                <a:latin typeface="Arial Black" panose="020B0A04020102020204" pitchFamily="34" charset="0"/>
              </a:rPr>
              <a:t>/security-plus/</a:t>
            </a:r>
            <a:r>
              <a:rPr lang="en-MY" dirty="0" err="1">
                <a:solidFill>
                  <a:schemeClr val="tx1">
                    <a:lumMod val="50000"/>
                    <a:lumOff val="50000"/>
                  </a:schemeClr>
                </a:solidFill>
                <a:latin typeface="Arial Black" panose="020B0A04020102020204" pitchFamily="34" charset="0"/>
              </a:rPr>
              <a:t>sy0</a:t>
            </a:r>
            <a:r>
              <a:rPr lang="en-MY" dirty="0">
                <a:solidFill>
                  <a:schemeClr val="tx1">
                    <a:lumMod val="50000"/>
                    <a:lumOff val="50000"/>
                  </a:schemeClr>
                </a:solidFill>
                <a:latin typeface="Arial Black" panose="020B0A04020102020204" pitchFamily="34" charset="0"/>
              </a:rPr>
              <a:t>-501/pap-chap-and-</a:t>
            </a:r>
            <a:r>
              <a:rPr lang="en-MY" dirty="0" err="1">
                <a:solidFill>
                  <a:schemeClr val="tx1">
                    <a:lumMod val="50000"/>
                    <a:lumOff val="50000"/>
                  </a:schemeClr>
                </a:solidFill>
                <a:latin typeface="Arial Black" panose="020B0A04020102020204" pitchFamily="34" charset="0"/>
              </a:rPr>
              <a:t>ms</a:t>
            </a:r>
            <a:r>
              <a:rPr lang="en-MY" dirty="0">
                <a:solidFill>
                  <a:schemeClr val="tx1">
                    <a:lumMod val="50000"/>
                    <a:lumOff val="50000"/>
                  </a:schemeClr>
                </a:solidFill>
                <a:latin typeface="Arial Black" panose="020B0A04020102020204" pitchFamily="34" charset="0"/>
              </a:rPr>
              <a:t>-chap/</a:t>
            </a:r>
          </a:p>
        </p:txBody>
      </p:sp>
      <p:pic>
        <p:nvPicPr>
          <p:cNvPr id="8" name="Picture 7">
            <a:extLst>
              <a:ext uri="{FF2B5EF4-FFF2-40B4-BE49-F238E27FC236}">
                <a16:creationId xmlns:a16="http://schemas.microsoft.com/office/drawing/2014/main" id="{DAC3B1CE-3D6C-4E37-8156-229AB3BAA77C}"/>
              </a:ext>
            </a:extLst>
          </p:cNvPr>
          <p:cNvPicPr>
            <a:picLocks noChangeAspect="1"/>
          </p:cNvPicPr>
          <p:nvPr/>
        </p:nvPicPr>
        <p:blipFill>
          <a:blip r:embed="rId3"/>
          <a:stretch>
            <a:fillRect/>
          </a:stretch>
        </p:blipFill>
        <p:spPr>
          <a:xfrm>
            <a:off x="6164549" y="2388797"/>
            <a:ext cx="5275709" cy="2709148"/>
          </a:xfrm>
          <a:prstGeom prst="rect">
            <a:avLst/>
          </a:prstGeom>
          <a:ln>
            <a:solidFill>
              <a:schemeClr val="accent1"/>
            </a:solidFill>
          </a:ln>
        </p:spPr>
      </p:pic>
    </p:spTree>
    <p:extLst>
      <p:ext uri="{BB962C8B-B14F-4D97-AF65-F5344CB8AC3E}">
        <p14:creationId xmlns:p14="http://schemas.microsoft.com/office/powerpoint/2010/main" val="2283359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02257B-DE23-4942-9792-B7AE1050F3E8}"/>
              </a:ext>
            </a:extLst>
          </p:cNvPr>
          <p:cNvSpPr>
            <a:spLocks noGrp="1"/>
          </p:cNvSpPr>
          <p:nvPr>
            <p:ph idx="1"/>
          </p:nvPr>
        </p:nvSpPr>
        <p:spPr>
          <a:xfrm>
            <a:off x="1157575" y="1457498"/>
            <a:ext cx="8915400" cy="3777622"/>
          </a:xfrm>
        </p:spPr>
        <p:txBody>
          <a:bodyPr>
            <a:normAutofit/>
          </a:bodyPr>
          <a:lstStyle/>
          <a:p>
            <a:r>
              <a:rPr lang="en-US" sz="2400" b="0" i="0" dirty="0">
                <a:solidFill>
                  <a:schemeClr val="tx1">
                    <a:lumMod val="50000"/>
                    <a:lumOff val="50000"/>
                  </a:schemeClr>
                </a:solidFill>
                <a:effectLst/>
                <a:latin typeface="Arial Black" panose="020B0A04020102020204" pitchFamily="34" charset="0"/>
              </a:rPr>
              <a:t>In computer networking, Point-to-Point Protocol (</a:t>
            </a:r>
            <a:r>
              <a:rPr lang="en-US" sz="2400" b="1" i="0" dirty="0">
                <a:solidFill>
                  <a:schemeClr val="tx1">
                    <a:lumMod val="50000"/>
                    <a:lumOff val="50000"/>
                  </a:schemeClr>
                </a:solidFill>
                <a:effectLst/>
                <a:latin typeface="Arial Black" panose="020B0A04020102020204" pitchFamily="34" charset="0"/>
              </a:rPr>
              <a:t>PPP</a:t>
            </a:r>
            <a:r>
              <a:rPr lang="en-US" sz="2400" b="0" i="0" dirty="0">
                <a:solidFill>
                  <a:schemeClr val="tx1">
                    <a:lumMod val="50000"/>
                    <a:lumOff val="50000"/>
                  </a:schemeClr>
                </a:solidFill>
                <a:effectLst/>
                <a:latin typeface="Arial Black" panose="020B0A04020102020204" pitchFamily="34" charset="0"/>
              </a:rPr>
              <a:t>) is a Data link layer (layer 2) communications protocol between two routers directly without any host or any other networking in between. </a:t>
            </a:r>
          </a:p>
          <a:p>
            <a:r>
              <a:rPr lang="en-US" sz="2400" b="0" i="0" dirty="0">
                <a:solidFill>
                  <a:schemeClr val="tx1">
                    <a:lumMod val="50000"/>
                    <a:lumOff val="50000"/>
                  </a:schemeClr>
                </a:solidFill>
                <a:effectLst/>
                <a:latin typeface="Arial Black" panose="020B0A04020102020204" pitchFamily="34" charset="0"/>
              </a:rPr>
              <a:t>It can provide connection authentication, transmission encryption, and compression.</a:t>
            </a:r>
            <a:endParaRPr lang="en-MY" sz="2400" dirty="0">
              <a:solidFill>
                <a:schemeClr val="tx1">
                  <a:lumMod val="50000"/>
                  <a:lumOff val="50000"/>
                </a:schemeClr>
              </a:solidFill>
              <a:latin typeface="Arial Black" panose="020B0A04020102020204" pitchFamily="34" charset="0"/>
            </a:endParaRPr>
          </a:p>
        </p:txBody>
      </p:sp>
    </p:spTree>
    <p:extLst>
      <p:ext uri="{BB962C8B-B14F-4D97-AF65-F5344CB8AC3E}">
        <p14:creationId xmlns:p14="http://schemas.microsoft.com/office/powerpoint/2010/main" val="992409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86E58-AF01-4521-8C9B-6C37729CD67D}"/>
              </a:ext>
            </a:extLst>
          </p:cNvPr>
          <p:cNvSpPr>
            <a:spLocks noGrp="1"/>
          </p:cNvSpPr>
          <p:nvPr>
            <p:ph type="title"/>
          </p:nvPr>
        </p:nvSpPr>
        <p:spPr>
          <a:xfrm>
            <a:off x="744229" y="504840"/>
            <a:ext cx="8911687" cy="1280890"/>
          </a:xfrm>
        </p:spPr>
        <p:txBody>
          <a:bodyPr/>
          <a:lstStyle/>
          <a:p>
            <a:r>
              <a:rPr lang="en-US" i="0" dirty="0">
                <a:solidFill>
                  <a:srgbClr val="92D050"/>
                </a:solidFill>
                <a:effectLst/>
                <a:latin typeface="Arial Black" panose="020B0A04020102020204" pitchFamily="34" charset="0"/>
              </a:rPr>
              <a:t>Network Policy Server (NPS)</a:t>
            </a:r>
            <a:endParaRPr lang="en-US" dirty="0">
              <a:solidFill>
                <a:srgbClr val="92D05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3B7977E2-8CEC-4394-B54E-2D5BF3F3360E}"/>
              </a:ext>
            </a:extLst>
          </p:cNvPr>
          <p:cNvSpPr>
            <a:spLocks noGrp="1"/>
          </p:cNvSpPr>
          <p:nvPr>
            <p:ph idx="1"/>
          </p:nvPr>
        </p:nvSpPr>
        <p:spPr>
          <a:xfrm>
            <a:off x="670340" y="1443230"/>
            <a:ext cx="9563552" cy="4909930"/>
          </a:xfrm>
        </p:spPr>
        <p:txBody>
          <a:bodyPr>
            <a:normAutofit/>
          </a:bodyPr>
          <a:lstStyle/>
          <a:p>
            <a:pPr marL="457200" indent="-457200" algn="just">
              <a:buAutoNum type="arabicPeriod" startAt="2"/>
            </a:pPr>
            <a:r>
              <a:rPr lang="en-US" sz="2000" b="1" dirty="0">
                <a:solidFill>
                  <a:schemeClr val="tx1">
                    <a:lumMod val="50000"/>
                    <a:lumOff val="50000"/>
                  </a:schemeClr>
                </a:solidFill>
                <a:latin typeface="Arial Black" panose="020B0A04020102020204" pitchFamily="34" charset="0"/>
              </a:rPr>
              <a:t>RADIUS proxy. </a:t>
            </a:r>
          </a:p>
          <a:p>
            <a:pPr marL="0" indent="0" algn="just">
              <a:buNone/>
            </a:pPr>
            <a:r>
              <a:rPr lang="en-US" sz="2000" b="0" i="0" dirty="0">
                <a:solidFill>
                  <a:schemeClr val="tx1">
                    <a:lumMod val="50000"/>
                    <a:lumOff val="50000"/>
                  </a:schemeClr>
                </a:solidFill>
                <a:effectLst/>
                <a:latin typeface="Arial Black" panose="020B0A04020102020204" pitchFamily="34" charset="0"/>
              </a:rPr>
              <a:t>Use NPS as a </a:t>
            </a:r>
            <a:r>
              <a:rPr lang="en-US" sz="2000" b="1" i="0" dirty="0">
                <a:solidFill>
                  <a:schemeClr val="tx1">
                    <a:lumMod val="50000"/>
                    <a:lumOff val="50000"/>
                  </a:schemeClr>
                </a:solidFill>
                <a:effectLst/>
                <a:latin typeface="Arial Black" panose="020B0A04020102020204" pitchFamily="34" charset="0"/>
              </a:rPr>
              <a:t>RADIUS proxy </a:t>
            </a:r>
            <a:r>
              <a:rPr lang="en-US" sz="2000" b="0" i="0" dirty="0">
                <a:solidFill>
                  <a:schemeClr val="tx1">
                    <a:lumMod val="50000"/>
                    <a:lumOff val="50000"/>
                  </a:schemeClr>
                </a:solidFill>
                <a:effectLst/>
                <a:latin typeface="Arial Black" panose="020B0A04020102020204" pitchFamily="34" charset="0"/>
              </a:rPr>
              <a:t>when:</a:t>
            </a:r>
          </a:p>
          <a:p>
            <a:pPr lvl="1" algn="just"/>
            <a:r>
              <a:rPr lang="en-US" sz="2000" dirty="0">
                <a:solidFill>
                  <a:schemeClr val="tx1">
                    <a:lumMod val="50000"/>
                    <a:lumOff val="50000"/>
                  </a:schemeClr>
                </a:solidFill>
                <a:latin typeface="Arial Black" panose="020B0A04020102020204" pitchFamily="34" charset="0"/>
              </a:rPr>
              <a:t>a service provider who offers outsourced dial-up, VPN, or wireless network access </a:t>
            </a:r>
            <a:r>
              <a:rPr lang="en-US" sz="2000" dirty="0">
                <a:solidFill>
                  <a:srgbClr val="FF0000"/>
                </a:solidFill>
                <a:latin typeface="Arial Black" panose="020B0A04020102020204" pitchFamily="34" charset="0"/>
              </a:rPr>
              <a:t>services to </a:t>
            </a:r>
            <a:r>
              <a:rPr lang="en-US" sz="2000" b="1" dirty="0">
                <a:solidFill>
                  <a:srgbClr val="FF0000"/>
                </a:solidFill>
                <a:latin typeface="Arial Black" panose="020B0A04020102020204" pitchFamily="34" charset="0"/>
              </a:rPr>
              <a:t>multiple customers</a:t>
            </a:r>
            <a:r>
              <a:rPr lang="en-US" sz="2000" dirty="0">
                <a:solidFill>
                  <a:schemeClr val="tx1">
                    <a:lumMod val="50000"/>
                    <a:lumOff val="50000"/>
                  </a:schemeClr>
                </a:solidFill>
                <a:latin typeface="Arial Black" panose="020B0A04020102020204" pitchFamily="34" charset="0"/>
              </a:rPr>
              <a:t>. </a:t>
            </a:r>
          </a:p>
          <a:p>
            <a:pPr lvl="1" algn="just"/>
            <a:r>
              <a:rPr lang="en-US" sz="2000" dirty="0">
                <a:solidFill>
                  <a:schemeClr val="tx1">
                    <a:lumMod val="50000"/>
                    <a:lumOff val="50000"/>
                  </a:schemeClr>
                </a:solidFill>
                <a:latin typeface="Arial Black" panose="020B0A04020102020204" pitchFamily="34" charset="0"/>
              </a:rPr>
              <a:t>to provide authentication and authorization for user accounts that </a:t>
            </a:r>
            <a:r>
              <a:rPr lang="en-US" sz="2000" b="1" dirty="0">
                <a:solidFill>
                  <a:schemeClr val="tx1">
                    <a:lumMod val="50000"/>
                    <a:lumOff val="50000"/>
                  </a:schemeClr>
                </a:solidFill>
                <a:latin typeface="Arial Black" panose="020B0A04020102020204" pitchFamily="34" charset="0"/>
              </a:rPr>
              <a:t>are not members</a:t>
            </a:r>
            <a:r>
              <a:rPr lang="en-US" sz="2000" dirty="0">
                <a:solidFill>
                  <a:schemeClr val="tx1">
                    <a:lumMod val="50000"/>
                    <a:lumOff val="50000"/>
                  </a:schemeClr>
                </a:solidFill>
                <a:latin typeface="Arial Black" panose="020B0A04020102020204" pitchFamily="34" charset="0"/>
              </a:rPr>
              <a:t> of either the domain </a:t>
            </a:r>
          </a:p>
          <a:p>
            <a:pPr lvl="1" algn="just"/>
            <a:r>
              <a:rPr lang="en-US" sz="2000" dirty="0">
                <a:solidFill>
                  <a:schemeClr val="tx1">
                    <a:lumMod val="50000"/>
                    <a:lumOff val="50000"/>
                  </a:schemeClr>
                </a:solidFill>
                <a:latin typeface="Arial Black" panose="020B0A04020102020204" pitchFamily="34" charset="0"/>
              </a:rPr>
              <a:t>to perform authentication and authorization by using a database that is </a:t>
            </a:r>
            <a:r>
              <a:rPr lang="en-US" sz="2000" b="1" dirty="0">
                <a:solidFill>
                  <a:schemeClr val="tx1">
                    <a:lumMod val="50000"/>
                    <a:lumOff val="50000"/>
                  </a:schemeClr>
                </a:solidFill>
                <a:latin typeface="Arial Black" panose="020B0A04020102020204" pitchFamily="34" charset="0"/>
              </a:rPr>
              <a:t>not </a:t>
            </a:r>
            <a:r>
              <a:rPr lang="en-US" sz="2000" dirty="0">
                <a:solidFill>
                  <a:schemeClr val="tx1">
                    <a:lumMod val="50000"/>
                    <a:lumOff val="50000"/>
                  </a:schemeClr>
                </a:solidFill>
                <a:latin typeface="Arial Black" panose="020B0A04020102020204" pitchFamily="34" charset="0"/>
              </a:rPr>
              <a:t>a Windows account database.</a:t>
            </a:r>
          </a:p>
          <a:p>
            <a:pPr lvl="1" algn="just"/>
            <a:r>
              <a:rPr lang="en-US" sz="2000" dirty="0">
                <a:solidFill>
                  <a:schemeClr val="tx1">
                    <a:lumMod val="50000"/>
                    <a:lumOff val="50000"/>
                  </a:schemeClr>
                </a:solidFill>
                <a:latin typeface="Arial Black" panose="020B0A04020102020204" pitchFamily="34" charset="0"/>
              </a:rPr>
              <a:t>to process a </a:t>
            </a:r>
            <a:r>
              <a:rPr lang="en-US" sz="2000" dirty="0">
                <a:solidFill>
                  <a:srgbClr val="FF0000"/>
                </a:solidFill>
                <a:latin typeface="Arial Black" panose="020B0A04020102020204" pitchFamily="34" charset="0"/>
              </a:rPr>
              <a:t>large number of connection requests</a:t>
            </a:r>
            <a:r>
              <a:rPr lang="en-US" sz="2000" dirty="0">
                <a:solidFill>
                  <a:schemeClr val="tx1">
                    <a:lumMod val="50000"/>
                    <a:lumOff val="50000"/>
                  </a:schemeClr>
                </a:solidFill>
                <a:latin typeface="Arial Black" panose="020B0A04020102020204" pitchFamily="34" charset="0"/>
              </a:rPr>
              <a:t>.</a:t>
            </a:r>
          </a:p>
          <a:p>
            <a:pPr lvl="1" algn="just"/>
            <a:r>
              <a:rPr lang="en-US" sz="2000" dirty="0">
                <a:solidFill>
                  <a:schemeClr val="tx1">
                    <a:lumMod val="50000"/>
                    <a:lumOff val="50000"/>
                  </a:schemeClr>
                </a:solidFill>
                <a:latin typeface="Arial Black" panose="020B0A04020102020204" pitchFamily="34" charset="0"/>
              </a:rPr>
              <a:t>to provide RADIUS authentication and authorization for </a:t>
            </a:r>
            <a:r>
              <a:rPr lang="en-US" sz="2000" b="1" dirty="0">
                <a:solidFill>
                  <a:schemeClr val="tx1">
                    <a:lumMod val="50000"/>
                    <a:lumOff val="50000"/>
                  </a:schemeClr>
                </a:solidFill>
                <a:latin typeface="Arial Black" panose="020B0A04020102020204" pitchFamily="34" charset="0"/>
              </a:rPr>
              <a:t>outsourced service </a:t>
            </a:r>
            <a:r>
              <a:rPr lang="en-US" sz="2000" dirty="0">
                <a:solidFill>
                  <a:schemeClr val="tx1">
                    <a:lumMod val="50000"/>
                    <a:lumOff val="50000"/>
                  </a:schemeClr>
                </a:solidFill>
                <a:latin typeface="Arial Black" panose="020B0A04020102020204" pitchFamily="34" charset="0"/>
              </a:rPr>
              <a:t>providers and minimize intranet firewall configuration. </a:t>
            </a:r>
          </a:p>
        </p:txBody>
      </p:sp>
    </p:spTree>
    <p:extLst>
      <p:ext uri="{BB962C8B-B14F-4D97-AF65-F5344CB8AC3E}">
        <p14:creationId xmlns:p14="http://schemas.microsoft.com/office/powerpoint/2010/main" val="1996040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33D05CC-F505-4800-A8C5-6CD9CEB55C3C}"/>
              </a:ext>
            </a:extLst>
          </p:cNvPr>
          <p:cNvPicPr>
            <a:picLocks noGrp="1" noChangeAspect="1"/>
          </p:cNvPicPr>
          <p:nvPr>
            <p:ph idx="1"/>
          </p:nvPr>
        </p:nvPicPr>
        <p:blipFill>
          <a:blip r:embed="rId2"/>
          <a:stretch>
            <a:fillRect/>
          </a:stretch>
        </p:blipFill>
        <p:spPr bwMode="auto">
          <a:xfrm>
            <a:off x="2229434" y="885970"/>
            <a:ext cx="7286864" cy="4997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653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E032-6B4D-4164-8CB8-A98300DCE93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CC8B912-1EB2-4701-8694-F63A5C6A6D25}"/>
              </a:ext>
            </a:extLst>
          </p:cNvPr>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p:txBody>
      </p:sp>
      <p:pic>
        <p:nvPicPr>
          <p:cNvPr id="1026" name="Picture 2" descr="RADIUS authentication">
            <a:extLst>
              <a:ext uri="{FF2B5EF4-FFF2-40B4-BE49-F238E27FC236}">
                <a16:creationId xmlns:a16="http://schemas.microsoft.com/office/drawing/2014/main" id="{EB02B2D7-1AF9-47DD-8F5D-8156A6F051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27" y="308547"/>
            <a:ext cx="9522540" cy="596646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A266007-1322-41D8-B64D-4D6A20ABC400}"/>
              </a:ext>
            </a:extLst>
          </p:cNvPr>
          <p:cNvSpPr txBox="1"/>
          <p:nvPr/>
        </p:nvSpPr>
        <p:spPr>
          <a:xfrm>
            <a:off x="0" y="6287764"/>
            <a:ext cx="12357870" cy="369332"/>
          </a:xfrm>
          <a:prstGeom prst="rect">
            <a:avLst/>
          </a:prstGeom>
          <a:noFill/>
        </p:spPr>
        <p:txBody>
          <a:bodyPr wrap="none" rtlCol="0">
            <a:spAutoFit/>
          </a:bodyPr>
          <a:lstStyle/>
          <a:p>
            <a:r>
              <a:rPr lang="en-MY" dirty="0"/>
              <a:t>Ref: https://forum.huawei.com/enterprise/en/how-to-configure-the-radius-authentication/thread/450231-861</a:t>
            </a:r>
          </a:p>
        </p:txBody>
      </p:sp>
      <p:sp>
        <p:nvSpPr>
          <p:cNvPr id="6" name="Title 1">
            <a:extLst>
              <a:ext uri="{FF2B5EF4-FFF2-40B4-BE49-F238E27FC236}">
                <a16:creationId xmlns:a16="http://schemas.microsoft.com/office/drawing/2014/main" id="{D24D29AA-3CDF-4291-9CE8-9CC6FBCC2F3E}"/>
              </a:ext>
            </a:extLst>
          </p:cNvPr>
          <p:cNvSpPr txBox="1">
            <a:spLocks/>
          </p:cNvSpPr>
          <p:nvPr/>
        </p:nvSpPr>
        <p:spPr>
          <a:xfrm>
            <a:off x="2740286" y="5140345"/>
            <a:ext cx="8911687" cy="971154"/>
          </a:xfrm>
          <a:prstGeom prst="rect">
            <a:avLst/>
          </a:prstGeom>
          <a:ln>
            <a:solidFill>
              <a:schemeClr val="accent1"/>
            </a:solidFill>
          </a:ln>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MY" sz="1800" dirty="0">
                <a:latin typeface="Arial Black" panose="020B0A04020102020204" pitchFamily="34" charset="0"/>
              </a:rPr>
              <a:t>RADIUS is a client server protocol that </a:t>
            </a:r>
            <a:r>
              <a:rPr lang="en-MY" sz="1800" dirty="0">
                <a:solidFill>
                  <a:srgbClr val="0070C0"/>
                </a:solidFill>
                <a:latin typeface="Arial Black" panose="020B0A04020102020204" pitchFamily="34" charset="0"/>
              </a:rPr>
              <a:t>enable</a:t>
            </a:r>
            <a:r>
              <a:rPr lang="en-MY" sz="1800" dirty="0">
                <a:latin typeface="Arial Black" panose="020B0A04020102020204" pitchFamily="34" charset="0"/>
              </a:rPr>
              <a:t> network access server (NAS) to communicate with central server to authentic dial-in user, authorize their access to the network and keep track of their activities.</a:t>
            </a:r>
          </a:p>
        </p:txBody>
      </p:sp>
    </p:spTree>
    <p:extLst>
      <p:ext uri="{BB962C8B-B14F-4D97-AF65-F5344CB8AC3E}">
        <p14:creationId xmlns:p14="http://schemas.microsoft.com/office/powerpoint/2010/main" val="428532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4B0B2-D5A5-4989-AFA9-3EB812CA5480}"/>
              </a:ext>
            </a:extLst>
          </p:cNvPr>
          <p:cNvSpPr>
            <a:spLocks noGrp="1"/>
          </p:cNvSpPr>
          <p:nvPr>
            <p:ph type="title"/>
          </p:nvPr>
        </p:nvSpPr>
        <p:spPr/>
        <p:txBody>
          <a:bodyPr>
            <a:normAutofit/>
          </a:bodyPr>
          <a:lstStyle/>
          <a:p>
            <a:r>
              <a:rPr lang="en-US" b="1" dirty="0">
                <a:latin typeface="Arial Black" panose="020B0A04020102020204" pitchFamily="34" charset="0"/>
              </a:rPr>
              <a:t>Outline</a:t>
            </a:r>
            <a:br>
              <a:rPr lang="en-US" sz="3600" b="0" i="0" u="none" strike="noStrike" baseline="0" dirty="0">
                <a:latin typeface="Arial Black" panose="020B0A04020102020204" pitchFamily="34" charset="0"/>
              </a:rPr>
            </a:b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FCDFA22D-0B99-445B-9E09-EE50D540FB99}"/>
              </a:ext>
            </a:extLst>
          </p:cNvPr>
          <p:cNvSpPr>
            <a:spLocks noGrp="1"/>
          </p:cNvSpPr>
          <p:nvPr>
            <p:ph idx="1"/>
          </p:nvPr>
        </p:nvSpPr>
        <p:spPr>
          <a:xfrm>
            <a:off x="1524000" y="2160589"/>
            <a:ext cx="7750002" cy="1811047"/>
          </a:xfrm>
        </p:spPr>
        <p:txBody>
          <a:bodyPr>
            <a:normAutofit/>
          </a:bodyPr>
          <a:lstStyle/>
          <a:p>
            <a:pPr algn="l"/>
            <a:r>
              <a:rPr lang="en-US" sz="2400" b="0" i="0" u="none" strike="noStrike" baseline="0" dirty="0">
                <a:solidFill>
                  <a:schemeClr val="tx1">
                    <a:lumMod val="50000"/>
                    <a:lumOff val="50000"/>
                  </a:schemeClr>
                </a:solidFill>
                <a:latin typeface="Arial Black" panose="020B0A04020102020204" pitchFamily="34" charset="0"/>
              </a:rPr>
              <a:t>Plan Network Policy Server</a:t>
            </a:r>
          </a:p>
          <a:p>
            <a:pPr algn="l"/>
            <a:r>
              <a:rPr lang="en-US" sz="2400" b="0" i="0" u="none" strike="noStrike" baseline="0" dirty="0">
                <a:solidFill>
                  <a:schemeClr val="tx1">
                    <a:lumMod val="50000"/>
                    <a:lumOff val="50000"/>
                  </a:schemeClr>
                </a:solidFill>
                <a:latin typeface="Arial Black" panose="020B0A04020102020204" pitchFamily="34" charset="0"/>
              </a:rPr>
              <a:t>Configure Network Policy Server</a:t>
            </a:r>
          </a:p>
          <a:p>
            <a:pPr algn="l"/>
            <a:r>
              <a:rPr lang="en-US" sz="2400" b="0" i="0" u="none" strike="noStrike" baseline="0" dirty="0">
                <a:solidFill>
                  <a:schemeClr val="tx1">
                    <a:lumMod val="50000"/>
                    <a:lumOff val="50000"/>
                  </a:schemeClr>
                </a:solidFill>
                <a:latin typeface="Arial Black" panose="020B0A04020102020204" pitchFamily="34" charset="0"/>
              </a:rPr>
              <a:t>Manage Network Policy Server</a:t>
            </a:r>
            <a:endParaRPr lang="en-US" sz="2400" dirty="0">
              <a:solidFill>
                <a:schemeClr val="tx1">
                  <a:lumMod val="50000"/>
                  <a:lumOff val="50000"/>
                </a:schemeClr>
              </a:solidFill>
              <a:latin typeface="Arial Black" panose="020B0A04020102020204" pitchFamily="34" charset="0"/>
            </a:endParaRPr>
          </a:p>
        </p:txBody>
      </p:sp>
    </p:spTree>
    <p:extLst>
      <p:ext uri="{BB962C8B-B14F-4D97-AF65-F5344CB8AC3E}">
        <p14:creationId xmlns:p14="http://schemas.microsoft.com/office/powerpoint/2010/main" val="4100992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72CD0D5-6144-41BF-80E6-1B5B70DF4325}"/>
              </a:ext>
            </a:extLst>
          </p:cNvPr>
          <p:cNvSpPr>
            <a:spLocks noGrp="1"/>
          </p:cNvSpPr>
          <p:nvPr>
            <p:ph type="title"/>
          </p:nvPr>
        </p:nvSpPr>
        <p:spPr>
          <a:xfrm>
            <a:off x="737652" y="526249"/>
            <a:ext cx="8911687" cy="1025786"/>
          </a:xfrm>
        </p:spPr>
        <p:txBody>
          <a:bodyPr/>
          <a:lstStyle/>
          <a:p>
            <a:r>
              <a:rPr lang="en-US" i="0" dirty="0">
                <a:solidFill>
                  <a:srgbClr val="92D050"/>
                </a:solidFill>
                <a:effectLst/>
                <a:latin typeface="Arial Black" panose="020B0A04020102020204" pitchFamily="34" charset="0"/>
              </a:rPr>
              <a:t>Network Policy Server (NPS)</a:t>
            </a:r>
            <a:endParaRPr lang="en-US" dirty="0">
              <a:solidFill>
                <a:srgbClr val="92D05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145F945C-EC61-4859-A534-061FC6F96D45}"/>
              </a:ext>
            </a:extLst>
          </p:cNvPr>
          <p:cNvSpPr>
            <a:spLocks noGrp="1"/>
          </p:cNvSpPr>
          <p:nvPr>
            <p:ph idx="1"/>
          </p:nvPr>
        </p:nvSpPr>
        <p:spPr>
          <a:xfrm>
            <a:off x="614919" y="1438262"/>
            <a:ext cx="9157154" cy="4380596"/>
          </a:xfrm>
        </p:spPr>
        <p:txBody>
          <a:bodyPr>
            <a:normAutofit lnSpcReduction="10000"/>
          </a:bodyPr>
          <a:lstStyle/>
          <a:p>
            <a:pPr algn="just"/>
            <a:r>
              <a:rPr lang="en-US" sz="2000" dirty="0">
                <a:solidFill>
                  <a:schemeClr val="tx1">
                    <a:lumMod val="50000"/>
                    <a:lumOff val="50000"/>
                  </a:schemeClr>
                </a:solidFill>
                <a:latin typeface="Arial Black" panose="020B0A04020102020204" pitchFamily="34" charset="0"/>
              </a:rPr>
              <a:t>With NPS, organizations can also outsource remote access infrastructure to a service provider while retaining control over user authentication, authorization, and accounting.</a:t>
            </a:r>
          </a:p>
          <a:p>
            <a:pPr algn="just"/>
            <a:endParaRPr lang="en-US" sz="2000" dirty="0">
              <a:solidFill>
                <a:schemeClr val="tx1">
                  <a:lumMod val="50000"/>
                  <a:lumOff val="50000"/>
                </a:schemeClr>
              </a:solidFill>
              <a:latin typeface="Arial Black" panose="020B0A04020102020204" pitchFamily="34" charset="0"/>
            </a:endParaRPr>
          </a:p>
          <a:p>
            <a:pPr algn="just"/>
            <a:r>
              <a:rPr lang="en-US" sz="2000" dirty="0">
                <a:solidFill>
                  <a:schemeClr val="tx1">
                    <a:lumMod val="50000"/>
                    <a:lumOff val="50000"/>
                  </a:schemeClr>
                </a:solidFill>
                <a:latin typeface="Arial Black" panose="020B0A04020102020204" pitchFamily="34" charset="0"/>
              </a:rPr>
              <a:t>NPS configurations can be created for the following scenarios:</a:t>
            </a:r>
          </a:p>
          <a:p>
            <a:pPr lvl="1" algn="just">
              <a:lnSpc>
                <a:spcPct val="110000"/>
              </a:lnSpc>
              <a:spcBef>
                <a:spcPts val="0"/>
              </a:spcBef>
            </a:pPr>
            <a:r>
              <a:rPr lang="en-US" sz="2000" dirty="0">
                <a:solidFill>
                  <a:schemeClr val="tx1">
                    <a:lumMod val="50000"/>
                    <a:lumOff val="50000"/>
                  </a:schemeClr>
                </a:solidFill>
                <a:latin typeface="Arial Black" panose="020B0A04020102020204" pitchFamily="34" charset="0"/>
              </a:rPr>
              <a:t>Wireless access</a:t>
            </a:r>
          </a:p>
          <a:p>
            <a:pPr lvl="1" algn="just">
              <a:lnSpc>
                <a:spcPct val="110000"/>
              </a:lnSpc>
              <a:spcBef>
                <a:spcPts val="0"/>
              </a:spcBef>
            </a:pPr>
            <a:r>
              <a:rPr lang="en-US" sz="2000" dirty="0">
                <a:solidFill>
                  <a:schemeClr val="tx1">
                    <a:lumMod val="50000"/>
                    <a:lumOff val="50000"/>
                  </a:schemeClr>
                </a:solidFill>
                <a:latin typeface="Arial Black" panose="020B0A04020102020204" pitchFamily="34" charset="0"/>
              </a:rPr>
              <a:t>Organization dial-up or virtual private network (VPN) remote access</a:t>
            </a:r>
          </a:p>
          <a:p>
            <a:pPr lvl="1" algn="just">
              <a:lnSpc>
                <a:spcPct val="110000"/>
              </a:lnSpc>
              <a:spcBef>
                <a:spcPts val="0"/>
              </a:spcBef>
            </a:pPr>
            <a:r>
              <a:rPr lang="en-US" sz="2000" dirty="0">
                <a:solidFill>
                  <a:schemeClr val="tx1">
                    <a:lumMod val="50000"/>
                    <a:lumOff val="50000"/>
                  </a:schemeClr>
                </a:solidFill>
                <a:latin typeface="Arial Black" panose="020B0A04020102020204" pitchFamily="34" charset="0"/>
              </a:rPr>
              <a:t>Outsourced dial-up or wireless access</a:t>
            </a:r>
          </a:p>
          <a:p>
            <a:pPr lvl="1" algn="just">
              <a:lnSpc>
                <a:spcPct val="110000"/>
              </a:lnSpc>
              <a:spcBef>
                <a:spcPts val="0"/>
              </a:spcBef>
            </a:pPr>
            <a:r>
              <a:rPr lang="en-US" sz="2000" dirty="0">
                <a:solidFill>
                  <a:schemeClr val="tx1">
                    <a:lumMod val="50000"/>
                    <a:lumOff val="50000"/>
                  </a:schemeClr>
                </a:solidFill>
                <a:latin typeface="Arial Black" panose="020B0A04020102020204" pitchFamily="34" charset="0"/>
              </a:rPr>
              <a:t>Internet access</a:t>
            </a:r>
          </a:p>
          <a:p>
            <a:pPr lvl="1" algn="just">
              <a:lnSpc>
                <a:spcPct val="110000"/>
              </a:lnSpc>
              <a:spcBef>
                <a:spcPts val="0"/>
              </a:spcBef>
            </a:pPr>
            <a:r>
              <a:rPr lang="en-US" sz="2000" dirty="0">
                <a:solidFill>
                  <a:schemeClr val="tx1">
                    <a:lumMod val="50000"/>
                    <a:lumOff val="50000"/>
                  </a:schemeClr>
                </a:solidFill>
                <a:latin typeface="Arial Black" panose="020B0A04020102020204" pitchFamily="34" charset="0"/>
              </a:rPr>
              <a:t>Authenticated access to extranet resources for business partners</a:t>
            </a:r>
          </a:p>
        </p:txBody>
      </p:sp>
    </p:spTree>
    <p:extLst>
      <p:ext uri="{BB962C8B-B14F-4D97-AF65-F5344CB8AC3E}">
        <p14:creationId xmlns:p14="http://schemas.microsoft.com/office/powerpoint/2010/main" val="1442062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58F94-1C64-4F44-BBE7-BEC6DBF86D47}"/>
              </a:ext>
            </a:extLst>
          </p:cNvPr>
          <p:cNvSpPr>
            <a:spLocks noGrp="1"/>
          </p:cNvSpPr>
          <p:nvPr>
            <p:ph type="title"/>
          </p:nvPr>
        </p:nvSpPr>
        <p:spPr/>
        <p:txBody>
          <a:bodyPr/>
          <a:lstStyle/>
          <a:p>
            <a:r>
              <a:rPr lang="en-US" sz="3600" dirty="0">
                <a:latin typeface="Arial Black" panose="020B0A04020102020204" pitchFamily="34" charset="0"/>
                <a:hlinkClick r:id="rId2">
                  <a:extLst>
                    <a:ext uri="{A12FA001-AC4F-418D-AE19-62706E023703}">
                      <ahyp:hlinkClr xmlns:ahyp="http://schemas.microsoft.com/office/drawing/2018/hyperlinkcolor" val="tx"/>
                    </a:ext>
                  </a:extLst>
                </a:hlinkClick>
              </a:rPr>
              <a:t>Plan NPS as a RADIUS server</a:t>
            </a:r>
            <a:br>
              <a:rPr lang="en-US" sz="3600" dirty="0">
                <a:latin typeface="Arial Black" panose="020B0A04020102020204" pitchFamily="34" charset="0"/>
              </a:rPr>
            </a:b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7AE34310-682D-4152-A09F-0CD1EDED20EB}"/>
              </a:ext>
            </a:extLst>
          </p:cNvPr>
          <p:cNvSpPr>
            <a:spLocks noGrp="1"/>
          </p:cNvSpPr>
          <p:nvPr>
            <p:ph idx="1"/>
          </p:nvPr>
        </p:nvSpPr>
        <p:spPr>
          <a:xfrm>
            <a:off x="1490085" y="1930400"/>
            <a:ext cx="8688388" cy="2819401"/>
          </a:xfrm>
        </p:spPr>
        <p:txBody>
          <a:bodyPr>
            <a:noAutofit/>
          </a:bodyPr>
          <a:lstStyle/>
          <a:p>
            <a:r>
              <a:rPr lang="en-US" sz="2000" dirty="0">
                <a:solidFill>
                  <a:schemeClr val="tx1">
                    <a:lumMod val="50000"/>
                    <a:lumOff val="50000"/>
                  </a:schemeClr>
                </a:solidFill>
                <a:latin typeface="Arial Black" panose="020B0A04020102020204" pitchFamily="34" charset="0"/>
              </a:rPr>
              <a:t>Guidelines to deploy NPS as a RADIUS server on the network</a:t>
            </a:r>
          </a:p>
          <a:p>
            <a:pPr lvl="1"/>
            <a:r>
              <a:rPr lang="en-US" sz="2000" dirty="0">
                <a:solidFill>
                  <a:schemeClr val="tx1">
                    <a:lumMod val="50000"/>
                    <a:lumOff val="50000"/>
                  </a:schemeClr>
                </a:solidFill>
                <a:latin typeface="Arial Black" panose="020B0A04020102020204" pitchFamily="34" charset="0"/>
              </a:rPr>
              <a:t>Plan NPS configuration.</a:t>
            </a:r>
          </a:p>
          <a:p>
            <a:pPr lvl="1">
              <a:spcBef>
                <a:spcPts val="0"/>
              </a:spcBef>
            </a:pPr>
            <a:r>
              <a:rPr lang="en-US" sz="2000" dirty="0">
                <a:solidFill>
                  <a:schemeClr val="tx1">
                    <a:lumMod val="50000"/>
                    <a:lumOff val="50000"/>
                  </a:schemeClr>
                </a:solidFill>
                <a:latin typeface="Arial Black" panose="020B0A04020102020204" pitchFamily="34" charset="0"/>
              </a:rPr>
              <a:t>Plan RADIUS clients.</a:t>
            </a:r>
          </a:p>
          <a:p>
            <a:pPr lvl="1">
              <a:spcBef>
                <a:spcPts val="0"/>
              </a:spcBef>
            </a:pPr>
            <a:r>
              <a:rPr lang="en-US" sz="2000" dirty="0">
                <a:solidFill>
                  <a:schemeClr val="tx1">
                    <a:lumMod val="50000"/>
                    <a:lumOff val="50000"/>
                  </a:schemeClr>
                </a:solidFill>
                <a:latin typeface="Arial Black" panose="020B0A04020102020204" pitchFamily="34" charset="0"/>
              </a:rPr>
              <a:t>Plan the use of authentication methods.</a:t>
            </a:r>
          </a:p>
          <a:p>
            <a:pPr lvl="1">
              <a:spcBef>
                <a:spcPts val="0"/>
              </a:spcBef>
            </a:pPr>
            <a:r>
              <a:rPr lang="en-US" sz="2000" dirty="0">
                <a:solidFill>
                  <a:schemeClr val="tx1">
                    <a:lumMod val="50000"/>
                    <a:lumOff val="50000"/>
                  </a:schemeClr>
                </a:solidFill>
                <a:latin typeface="Arial Black" panose="020B0A04020102020204" pitchFamily="34" charset="0"/>
              </a:rPr>
              <a:t>Plan network policies.</a:t>
            </a:r>
          </a:p>
          <a:p>
            <a:pPr lvl="1">
              <a:spcBef>
                <a:spcPts val="0"/>
              </a:spcBef>
            </a:pPr>
            <a:r>
              <a:rPr lang="en-US" sz="2000" dirty="0">
                <a:solidFill>
                  <a:schemeClr val="tx1">
                    <a:lumMod val="50000"/>
                    <a:lumOff val="50000"/>
                  </a:schemeClr>
                </a:solidFill>
                <a:latin typeface="Arial Black" panose="020B0A04020102020204" pitchFamily="34" charset="0"/>
              </a:rPr>
              <a:t>Plan NPS accounting.</a:t>
            </a:r>
          </a:p>
        </p:txBody>
      </p:sp>
      <p:sp>
        <p:nvSpPr>
          <p:cNvPr id="4" name="TextBox 3">
            <a:extLst>
              <a:ext uri="{FF2B5EF4-FFF2-40B4-BE49-F238E27FC236}">
                <a16:creationId xmlns:a16="http://schemas.microsoft.com/office/drawing/2014/main" id="{7C788F59-DBB6-4359-9527-864240F8AF02}"/>
              </a:ext>
            </a:extLst>
          </p:cNvPr>
          <p:cNvSpPr txBox="1"/>
          <p:nvPr/>
        </p:nvSpPr>
        <p:spPr>
          <a:xfrm>
            <a:off x="495300" y="6305550"/>
            <a:ext cx="11392862" cy="369332"/>
          </a:xfrm>
          <a:prstGeom prst="rect">
            <a:avLst/>
          </a:prstGeom>
          <a:noFill/>
        </p:spPr>
        <p:txBody>
          <a:bodyPr wrap="none" rtlCol="0">
            <a:spAutoFit/>
          </a:bodyPr>
          <a:lstStyle/>
          <a:p>
            <a:r>
              <a:rPr lang="en-MY" dirty="0"/>
              <a:t>Ref: https://docs.microsoft.com/en-us/windows-server/networking/technologies/nps/nps-plan-server</a:t>
            </a:r>
          </a:p>
        </p:txBody>
      </p:sp>
    </p:spTree>
    <p:extLst>
      <p:ext uri="{BB962C8B-B14F-4D97-AF65-F5344CB8AC3E}">
        <p14:creationId xmlns:p14="http://schemas.microsoft.com/office/powerpoint/2010/main" val="854733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58F94-1C64-4F44-BBE7-BEC6DBF86D47}"/>
              </a:ext>
            </a:extLst>
          </p:cNvPr>
          <p:cNvSpPr>
            <a:spLocks noGrp="1"/>
          </p:cNvSpPr>
          <p:nvPr>
            <p:ph type="title"/>
          </p:nvPr>
        </p:nvSpPr>
        <p:spPr/>
        <p:txBody>
          <a:bodyPr>
            <a:noAutofit/>
          </a:bodyPr>
          <a:lstStyle/>
          <a:p>
            <a:r>
              <a:rPr lang="en-US" dirty="0">
                <a:latin typeface="Arial Black" panose="020B0A04020102020204" pitchFamily="34" charset="0"/>
                <a:hlinkClick r:id="rId2">
                  <a:extLst>
                    <a:ext uri="{A12FA001-AC4F-418D-AE19-62706E023703}">
                      <ahyp:hlinkClr xmlns:ahyp="http://schemas.microsoft.com/office/drawing/2018/hyperlinkcolor" val="tx"/>
                    </a:ext>
                  </a:extLst>
                </a:hlinkClick>
              </a:rPr>
              <a:t>Plan NPS as a RADIUS proxy</a:t>
            </a:r>
            <a:br>
              <a:rPr lang="en-US" dirty="0">
                <a:latin typeface="Arial Black" panose="020B0A04020102020204" pitchFamily="34" charset="0"/>
              </a:rPr>
            </a:br>
            <a:br>
              <a:rPr lang="en-US" dirty="0">
                <a:latin typeface="Arial Black" panose="020B0A04020102020204" pitchFamily="34" charset="0"/>
              </a:rPr>
            </a:b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7AE34310-682D-4152-A09F-0CD1EDED20EB}"/>
              </a:ext>
            </a:extLst>
          </p:cNvPr>
          <p:cNvSpPr>
            <a:spLocks noGrp="1"/>
          </p:cNvSpPr>
          <p:nvPr>
            <p:ph idx="1"/>
          </p:nvPr>
        </p:nvSpPr>
        <p:spPr>
          <a:xfrm>
            <a:off x="852776" y="1791854"/>
            <a:ext cx="8911687" cy="2994212"/>
          </a:xfrm>
        </p:spPr>
        <p:txBody>
          <a:bodyPr>
            <a:noAutofit/>
          </a:bodyPr>
          <a:lstStyle/>
          <a:p>
            <a:r>
              <a:rPr lang="en-US" sz="2000" dirty="0">
                <a:solidFill>
                  <a:schemeClr val="tx1">
                    <a:lumMod val="50000"/>
                    <a:lumOff val="50000"/>
                  </a:schemeClr>
                </a:solidFill>
                <a:latin typeface="Arial Black" panose="020B0A04020102020204" pitchFamily="34" charset="0"/>
              </a:rPr>
              <a:t>Guidelines to deploy NPS as a RADIUS proxy on the network</a:t>
            </a:r>
          </a:p>
          <a:p>
            <a:pPr lvl="1"/>
            <a:r>
              <a:rPr lang="en-US" sz="2000" dirty="0">
                <a:solidFill>
                  <a:schemeClr val="tx1">
                    <a:lumMod val="50000"/>
                    <a:lumOff val="50000"/>
                  </a:schemeClr>
                </a:solidFill>
                <a:latin typeface="Arial Black" panose="020B0A04020102020204" pitchFamily="34" charset="0"/>
              </a:rPr>
              <a:t>Plan NPS configuration.</a:t>
            </a:r>
          </a:p>
          <a:p>
            <a:pPr lvl="1"/>
            <a:r>
              <a:rPr lang="en-US" sz="2000" dirty="0">
                <a:solidFill>
                  <a:schemeClr val="tx1">
                    <a:lumMod val="50000"/>
                    <a:lumOff val="50000"/>
                  </a:schemeClr>
                </a:solidFill>
                <a:latin typeface="Arial Black" panose="020B0A04020102020204" pitchFamily="34" charset="0"/>
              </a:rPr>
              <a:t>Plan RADIUS clients.</a:t>
            </a:r>
          </a:p>
          <a:p>
            <a:pPr lvl="1"/>
            <a:r>
              <a:rPr lang="en-US" sz="2000" dirty="0">
                <a:solidFill>
                  <a:schemeClr val="tx1">
                    <a:lumMod val="50000"/>
                    <a:lumOff val="50000"/>
                  </a:schemeClr>
                </a:solidFill>
                <a:latin typeface="Arial Black" panose="020B0A04020102020204" pitchFamily="34" charset="0"/>
              </a:rPr>
              <a:t>Plan remote RADIUS server groups.</a:t>
            </a:r>
          </a:p>
          <a:p>
            <a:pPr lvl="1"/>
            <a:r>
              <a:rPr lang="en-US" sz="2000" dirty="0">
                <a:solidFill>
                  <a:schemeClr val="tx1">
                    <a:lumMod val="50000"/>
                    <a:lumOff val="50000"/>
                  </a:schemeClr>
                </a:solidFill>
                <a:latin typeface="Arial Black" panose="020B0A04020102020204" pitchFamily="34" charset="0"/>
              </a:rPr>
              <a:t>Plan attribute manipulation rules for message forwarding.</a:t>
            </a:r>
          </a:p>
          <a:p>
            <a:pPr lvl="1"/>
            <a:r>
              <a:rPr lang="en-US" sz="2000" dirty="0">
                <a:solidFill>
                  <a:schemeClr val="tx1">
                    <a:lumMod val="50000"/>
                    <a:lumOff val="50000"/>
                  </a:schemeClr>
                </a:solidFill>
                <a:latin typeface="Arial Black" panose="020B0A04020102020204" pitchFamily="34" charset="0"/>
              </a:rPr>
              <a:t>Plan connection request policies.</a:t>
            </a:r>
          </a:p>
          <a:p>
            <a:pPr lvl="1"/>
            <a:r>
              <a:rPr lang="en-US" sz="2000" dirty="0">
                <a:solidFill>
                  <a:schemeClr val="tx1">
                    <a:lumMod val="50000"/>
                    <a:lumOff val="50000"/>
                  </a:schemeClr>
                </a:solidFill>
                <a:latin typeface="Arial Black" panose="020B0A04020102020204" pitchFamily="34" charset="0"/>
              </a:rPr>
              <a:t>Plan NPS accounting.</a:t>
            </a:r>
          </a:p>
        </p:txBody>
      </p:sp>
      <p:sp>
        <p:nvSpPr>
          <p:cNvPr id="4" name="TextBox 3">
            <a:extLst>
              <a:ext uri="{FF2B5EF4-FFF2-40B4-BE49-F238E27FC236}">
                <a16:creationId xmlns:a16="http://schemas.microsoft.com/office/drawing/2014/main" id="{90E46B72-2F59-4748-A49D-E4DA921A33FD}"/>
              </a:ext>
            </a:extLst>
          </p:cNvPr>
          <p:cNvSpPr txBox="1"/>
          <p:nvPr/>
        </p:nvSpPr>
        <p:spPr>
          <a:xfrm>
            <a:off x="266700" y="6334125"/>
            <a:ext cx="11346376" cy="369332"/>
          </a:xfrm>
          <a:prstGeom prst="rect">
            <a:avLst/>
          </a:prstGeom>
          <a:noFill/>
        </p:spPr>
        <p:txBody>
          <a:bodyPr wrap="none" rtlCol="0">
            <a:spAutoFit/>
          </a:bodyPr>
          <a:lstStyle/>
          <a:p>
            <a:r>
              <a:rPr lang="en-MY" dirty="0"/>
              <a:t>Ref: https://docs.microsoft.com/en-us/windows-server/networking/technologies/nps/nps-plan-proxy</a:t>
            </a:r>
          </a:p>
        </p:txBody>
      </p:sp>
      <p:sp>
        <p:nvSpPr>
          <p:cNvPr id="5" name="TextBox 4">
            <a:extLst>
              <a:ext uri="{FF2B5EF4-FFF2-40B4-BE49-F238E27FC236}">
                <a16:creationId xmlns:a16="http://schemas.microsoft.com/office/drawing/2014/main" id="{2C3F090B-B8BF-4693-9DD1-B327082B070F}"/>
              </a:ext>
            </a:extLst>
          </p:cNvPr>
          <p:cNvSpPr txBox="1"/>
          <p:nvPr/>
        </p:nvSpPr>
        <p:spPr>
          <a:xfrm>
            <a:off x="1152525" y="5762625"/>
            <a:ext cx="9879628" cy="646331"/>
          </a:xfrm>
          <a:prstGeom prst="rect">
            <a:avLst/>
          </a:prstGeom>
          <a:noFill/>
        </p:spPr>
        <p:txBody>
          <a:bodyPr wrap="none" rtlCol="0">
            <a:spAutoFit/>
          </a:bodyPr>
          <a:lstStyle/>
          <a:p>
            <a:r>
              <a:rPr lang="en-US" b="0" i="0" dirty="0">
                <a:solidFill>
                  <a:srgbClr val="4D5156"/>
                </a:solidFill>
                <a:effectLst/>
                <a:latin typeface="arial" panose="020B0604020202020204" pitchFamily="34" charset="0"/>
              </a:rPr>
              <a:t>** Accounting relate to monitoring network resources,  information needed for billing of services </a:t>
            </a:r>
          </a:p>
          <a:p>
            <a:endParaRPr lang="en-MY" dirty="0"/>
          </a:p>
        </p:txBody>
      </p:sp>
    </p:spTree>
    <p:extLst>
      <p:ext uri="{BB962C8B-B14F-4D97-AF65-F5344CB8AC3E}">
        <p14:creationId xmlns:p14="http://schemas.microsoft.com/office/powerpoint/2010/main" val="2960234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6AA04-02BC-4B78-8B10-EDA7B9595172}"/>
              </a:ext>
            </a:extLst>
          </p:cNvPr>
          <p:cNvSpPr>
            <a:spLocks noGrp="1"/>
          </p:cNvSpPr>
          <p:nvPr>
            <p:ph type="title"/>
          </p:nvPr>
        </p:nvSpPr>
        <p:spPr/>
        <p:txBody>
          <a:bodyPr/>
          <a:lstStyle/>
          <a:p>
            <a:r>
              <a:rPr lang="en-US" sz="3600" b="0" i="0" u="none" strike="noStrike" baseline="0" dirty="0">
                <a:latin typeface="Arial Black" panose="020B0A04020102020204" pitchFamily="34" charset="0"/>
              </a:rPr>
              <a:t>Configure Network Policy Server</a:t>
            </a:r>
            <a:br>
              <a:rPr lang="en-US" sz="3600" b="0" i="0" u="none" strike="noStrike" baseline="0" dirty="0">
                <a:latin typeface="Arial Black" panose="020B0A04020102020204" pitchFamily="34" charset="0"/>
              </a:rPr>
            </a:b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EDC5F2D3-398C-42EB-9431-121FF1CADEE5}"/>
              </a:ext>
            </a:extLst>
          </p:cNvPr>
          <p:cNvSpPr>
            <a:spLocks noGrp="1"/>
          </p:cNvSpPr>
          <p:nvPr>
            <p:ph idx="1"/>
          </p:nvPr>
        </p:nvSpPr>
        <p:spPr>
          <a:xfrm>
            <a:off x="677334" y="2160590"/>
            <a:ext cx="8596668" cy="1320800"/>
          </a:xfrm>
        </p:spPr>
        <p:txBody>
          <a:bodyPr>
            <a:normAutofit/>
          </a:bodyPr>
          <a:lstStyle/>
          <a:p>
            <a:r>
              <a:rPr lang="en-US" sz="2000" dirty="0">
                <a:solidFill>
                  <a:schemeClr val="tx1">
                    <a:lumMod val="50000"/>
                    <a:lumOff val="50000"/>
                  </a:schemeClr>
                </a:solidFill>
                <a:latin typeface="Arial Black" panose="020B0A04020102020204" pitchFamily="34" charset="0"/>
                <a:hlinkClick r:id="rId2">
                  <a:extLst>
                    <a:ext uri="{A12FA001-AC4F-418D-AE19-62706E023703}">
                      <ahyp:hlinkClr xmlns:ahyp="http://schemas.microsoft.com/office/drawing/2018/hyperlinkcolor" val="tx"/>
                    </a:ext>
                  </a:extLst>
                </a:hlinkClick>
              </a:rPr>
              <a:t>Deploy NPS Certificates for VPN and 802.1X Access</a:t>
            </a:r>
            <a:endParaRPr lang="en-US" sz="2000" dirty="0">
              <a:solidFill>
                <a:schemeClr val="tx1">
                  <a:lumMod val="50000"/>
                  <a:lumOff val="50000"/>
                </a:schemeClr>
              </a:solidFill>
              <a:latin typeface="Arial Black" panose="020B0A04020102020204" pitchFamily="34" charset="0"/>
            </a:endParaRPr>
          </a:p>
          <a:p>
            <a:r>
              <a:rPr lang="en-US" sz="2000" dirty="0">
                <a:solidFill>
                  <a:schemeClr val="tx1">
                    <a:lumMod val="50000"/>
                    <a:lumOff val="50000"/>
                  </a:schemeClr>
                </a:solidFill>
                <a:latin typeface="Arial Black" panose="020B0A04020102020204" pitchFamily="34" charset="0"/>
                <a:hlinkClick r:id="rId3">
                  <a:extLst>
                    <a:ext uri="{A12FA001-AC4F-418D-AE19-62706E023703}">
                      <ahyp:hlinkClr xmlns:ahyp="http://schemas.microsoft.com/office/drawing/2018/hyperlinkcolor" val="tx"/>
                    </a:ext>
                  </a:extLst>
                </a:hlinkClick>
              </a:rPr>
              <a:t>Deploy NPS for 802.1X Wireless Access</a:t>
            </a:r>
            <a:endParaRPr lang="en-US" sz="2000" dirty="0">
              <a:solidFill>
                <a:srgbClr val="99CA3C"/>
              </a:solidFill>
              <a:latin typeface="Arial Black" panose="020B0A04020102020204" pitchFamily="34" charset="0"/>
              <a:hlinkClick r:id="rId4">
                <a:extLst>
                  <a:ext uri="{A12FA001-AC4F-418D-AE19-62706E023703}">
                    <ahyp:hlinkClr xmlns:ahyp="http://schemas.microsoft.com/office/drawing/2018/hyperlinkcolor" val="tx"/>
                  </a:ext>
                </a:extLst>
              </a:hlinkClick>
            </a:endParaRPr>
          </a:p>
          <a:p>
            <a:r>
              <a:rPr lang="en-US" sz="2000" dirty="0">
                <a:solidFill>
                  <a:schemeClr val="tx1">
                    <a:lumMod val="50000"/>
                    <a:lumOff val="50000"/>
                  </a:schemeClr>
                </a:solidFill>
                <a:latin typeface="Arial Black" panose="020B0A04020102020204" pitchFamily="34" charset="0"/>
                <a:hlinkClick r:id="rId4">
                  <a:extLst>
                    <a:ext uri="{A12FA001-AC4F-418D-AE19-62706E023703}">
                      <ahyp:hlinkClr xmlns:ahyp="http://schemas.microsoft.com/office/drawing/2018/hyperlinkcolor" val="tx"/>
                    </a:ext>
                  </a:extLst>
                </a:hlinkClick>
              </a:rPr>
              <a:t>Deploy NPS for Windows 10 VPN Access</a:t>
            </a:r>
            <a:endParaRPr lang="en-US" sz="2000" dirty="0">
              <a:solidFill>
                <a:schemeClr val="tx1">
                  <a:lumMod val="50000"/>
                  <a:lumOff val="50000"/>
                </a:schemeClr>
              </a:solidFill>
              <a:latin typeface="Arial Black" panose="020B0A04020102020204" pitchFamily="34" charset="0"/>
            </a:endParaRPr>
          </a:p>
        </p:txBody>
      </p:sp>
    </p:spTree>
    <p:extLst>
      <p:ext uri="{BB962C8B-B14F-4D97-AF65-F5344CB8AC3E}">
        <p14:creationId xmlns:p14="http://schemas.microsoft.com/office/powerpoint/2010/main" val="279295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589E2-C16F-4C37-BE7A-E8CCFC79CA66}"/>
              </a:ext>
            </a:extLst>
          </p:cNvPr>
          <p:cNvSpPr>
            <a:spLocks noGrp="1"/>
          </p:cNvSpPr>
          <p:nvPr>
            <p:ph type="title"/>
          </p:nvPr>
        </p:nvSpPr>
        <p:spPr/>
        <p:txBody>
          <a:bodyPr/>
          <a:lstStyle/>
          <a:p>
            <a:r>
              <a:rPr lang="en-US" sz="3600" b="0" i="0" strike="noStrike" baseline="0" dirty="0">
                <a:solidFill>
                  <a:srgbClr val="222222"/>
                </a:solidFill>
                <a:latin typeface="Arial Black" panose="020B0A04020102020204" pitchFamily="34" charset="0"/>
                <a:hlinkClick r:id="rId2"/>
              </a:rPr>
              <a:t>Manage Network Policy Server</a:t>
            </a:r>
            <a:br>
              <a:rPr lang="en-US" sz="3600" dirty="0">
                <a:latin typeface="Arial Black" panose="020B0A04020102020204" pitchFamily="34" charset="0"/>
              </a:rPr>
            </a:b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73340CF4-6E5B-464B-9D50-DA11DB336C4C}"/>
              </a:ext>
            </a:extLst>
          </p:cNvPr>
          <p:cNvSpPr>
            <a:spLocks noGrp="1"/>
          </p:cNvSpPr>
          <p:nvPr>
            <p:ph idx="1"/>
          </p:nvPr>
        </p:nvSpPr>
        <p:spPr>
          <a:xfrm>
            <a:off x="1480849" y="1727200"/>
            <a:ext cx="8915400" cy="4456043"/>
          </a:xfrm>
        </p:spPr>
        <p:txBody>
          <a:bodyPr>
            <a:normAutofit lnSpcReduction="10000"/>
          </a:bodyPr>
          <a:lstStyle/>
          <a:p>
            <a:pPr marL="457200" indent="-457200">
              <a:buFont typeface="+mj-lt"/>
              <a:buAutoNum type="arabicPeriod"/>
            </a:pPr>
            <a:r>
              <a:rPr lang="en-US" sz="2000" dirty="0">
                <a:solidFill>
                  <a:schemeClr val="tx1">
                    <a:lumMod val="50000"/>
                    <a:lumOff val="50000"/>
                  </a:schemeClr>
                </a:solidFill>
                <a:latin typeface="Arial Black" panose="020B0A04020102020204" pitchFamily="34" charset="0"/>
              </a:rPr>
              <a:t>Network Policy Server Management with Administration Tools</a:t>
            </a:r>
          </a:p>
          <a:p>
            <a:pPr marL="457200" indent="-457200">
              <a:buFont typeface="+mj-lt"/>
              <a:buAutoNum type="arabicPeriod"/>
            </a:pPr>
            <a:r>
              <a:rPr lang="en-US" sz="2000" dirty="0">
                <a:solidFill>
                  <a:schemeClr val="tx1">
                    <a:lumMod val="50000"/>
                    <a:lumOff val="50000"/>
                  </a:schemeClr>
                </a:solidFill>
                <a:latin typeface="Arial Black" panose="020B0A04020102020204" pitchFamily="34" charset="0"/>
              </a:rPr>
              <a:t>Configure Connection Request Policies</a:t>
            </a:r>
          </a:p>
          <a:p>
            <a:pPr marL="457200" indent="-457200">
              <a:buFont typeface="+mj-lt"/>
              <a:buAutoNum type="arabicPeriod"/>
            </a:pPr>
            <a:r>
              <a:rPr lang="en-US" sz="2000" dirty="0">
                <a:solidFill>
                  <a:schemeClr val="tx1">
                    <a:lumMod val="50000"/>
                    <a:lumOff val="50000"/>
                  </a:schemeClr>
                </a:solidFill>
                <a:latin typeface="Arial Black" panose="020B0A04020102020204" pitchFamily="34" charset="0"/>
              </a:rPr>
              <a:t>Configure Firewalls for RADIUS Traffic</a:t>
            </a:r>
          </a:p>
          <a:p>
            <a:pPr marL="457200" indent="-457200">
              <a:buFont typeface="+mj-lt"/>
              <a:buAutoNum type="arabicPeriod"/>
            </a:pPr>
            <a:r>
              <a:rPr lang="en-US" sz="2000" dirty="0">
                <a:solidFill>
                  <a:schemeClr val="tx1">
                    <a:lumMod val="50000"/>
                    <a:lumOff val="50000"/>
                  </a:schemeClr>
                </a:solidFill>
                <a:latin typeface="Arial Black" panose="020B0A04020102020204" pitchFamily="34" charset="0"/>
              </a:rPr>
              <a:t>Configure Network Policies</a:t>
            </a:r>
          </a:p>
          <a:p>
            <a:pPr marL="457200" indent="-457200">
              <a:buFont typeface="+mj-lt"/>
              <a:buAutoNum type="arabicPeriod"/>
            </a:pPr>
            <a:r>
              <a:rPr lang="en-US" sz="2000" dirty="0">
                <a:solidFill>
                  <a:schemeClr val="tx1">
                    <a:lumMod val="50000"/>
                    <a:lumOff val="50000"/>
                  </a:schemeClr>
                </a:solidFill>
                <a:latin typeface="Arial Black" panose="020B0A04020102020204" pitchFamily="34" charset="0"/>
              </a:rPr>
              <a:t>Configure Network Policy Server Accounting</a:t>
            </a:r>
          </a:p>
          <a:p>
            <a:pPr marL="457200" indent="-457200">
              <a:buFont typeface="+mj-lt"/>
              <a:buAutoNum type="arabicPeriod"/>
            </a:pPr>
            <a:r>
              <a:rPr lang="en-US" sz="2000" dirty="0">
                <a:solidFill>
                  <a:schemeClr val="tx1">
                    <a:lumMod val="50000"/>
                    <a:lumOff val="50000"/>
                  </a:schemeClr>
                </a:solidFill>
                <a:latin typeface="Arial Black" panose="020B0A04020102020204" pitchFamily="34" charset="0"/>
              </a:rPr>
              <a:t>Configure RADIUS Clients</a:t>
            </a:r>
          </a:p>
          <a:p>
            <a:pPr marL="457200" indent="-457200">
              <a:buFont typeface="+mj-lt"/>
              <a:buAutoNum type="arabicPeriod"/>
            </a:pPr>
            <a:r>
              <a:rPr lang="en-US" sz="2000" dirty="0">
                <a:solidFill>
                  <a:schemeClr val="tx1">
                    <a:lumMod val="50000"/>
                    <a:lumOff val="50000"/>
                  </a:schemeClr>
                </a:solidFill>
                <a:latin typeface="Arial Black" panose="020B0A04020102020204" pitchFamily="34" charset="0"/>
              </a:rPr>
              <a:t>Configure Remote RADIUS Server Groups</a:t>
            </a:r>
          </a:p>
          <a:p>
            <a:pPr marL="457200" indent="-457200">
              <a:buFont typeface="+mj-lt"/>
              <a:buAutoNum type="arabicPeriod"/>
            </a:pPr>
            <a:r>
              <a:rPr lang="en-US" sz="2000" dirty="0">
                <a:solidFill>
                  <a:schemeClr val="tx1">
                    <a:lumMod val="50000"/>
                    <a:lumOff val="50000"/>
                  </a:schemeClr>
                </a:solidFill>
                <a:latin typeface="Arial Black" panose="020B0A04020102020204" pitchFamily="34" charset="0"/>
              </a:rPr>
              <a:t>Manage Certificates Used with NPS</a:t>
            </a:r>
          </a:p>
          <a:p>
            <a:pPr marL="457200" indent="-457200">
              <a:buFont typeface="+mj-lt"/>
              <a:buAutoNum type="arabicPeriod"/>
            </a:pPr>
            <a:r>
              <a:rPr lang="en-US" sz="2000" dirty="0">
                <a:solidFill>
                  <a:schemeClr val="tx1">
                    <a:lumMod val="50000"/>
                    <a:lumOff val="50000"/>
                  </a:schemeClr>
                </a:solidFill>
                <a:latin typeface="Arial Black" panose="020B0A04020102020204" pitchFamily="34" charset="0"/>
              </a:rPr>
              <a:t>Manage NPSs</a:t>
            </a:r>
          </a:p>
          <a:p>
            <a:pPr marL="457200" indent="-457200">
              <a:buFont typeface="+mj-lt"/>
              <a:buAutoNum type="arabicPeriod"/>
            </a:pPr>
            <a:r>
              <a:rPr lang="en-US" sz="2000" dirty="0">
                <a:solidFill>
                  <a:schemeClr val="tx1">
                    <a:lumMod val="50000"/>
                    <a:lumOff val="50000"/>
                  </a:schemeClr>
                </a:solidFill>
                <a:latin typeface="Arial Black" panose="020B0A04020102020204" pitchFamily="34" charset="0"/>
              </a:rPr>
              <a:t>Manage NPS Templates</a:t>
            </a:r>
          </a:p>
        </p:txBody>
      </p:sp>
    </p:spTree>
    <p:extLst>
      <p:ext uri="{BB962C8B-B14F-4D97-AF65-F5344CB8AC3E}">
        <p14:creationId xmlns:p14="http://schemas.microsoft.com/office/powerpoint/2010/main" val="3879554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1C77-B42E-4815-BB85-D45D93E5886A}"/>
              </a:ext>
            </a:extLst>
          </p:cNvPr>
          <p:cNvSpPr>
            <a:spLocks noGrp="1"/>
          </p:cNvSpPr>
          <p:nvPr>
            <p:ph type="title"/>
          </p:nvPr>
        </p:nvSpPr>
        <p:spPr/>
        <p:txBody>
          <a:bodyPr>
            <a:normAutofit fontScale="90000"/>
          </a:bodyPr>
          <a:lstStyle/>
          <a:p>
            <a:r>
              <a:rPr lang="en-US" dirty="0">
                <a:latin typeface="Arial Black" panose="020B0A04020102020204" pitchFamily="34" charset="0"/>
                <a:hlinkClick r:id="rId2"/>
              </a:rPr>
              <a:t>Network Policy Server Management with Administration Tools</a:t>
            </a: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67DDD347-784F-414E-9F68-B163FA0D3EE6}"/>
              </a:ext>
            </a:extLst>
          </p:cNvPr>
          <p:cNvSpPr>
            <a:spLocks noGrp="1"/>
          </p:cNvSpPr>
          <p:nvPr>
            <p:ph idx="1"/>
          </p:nvPr>
        </p:nvSpPr>
        <p:spPr>
          <a:xfrm>
            <a:off x="895926" y="2160590"/>
            <a:ext cx="8378075" cy="2346756"/>
          </a:xfrm>
        </p:spPr>
        <p:txBody>
          <a:bodyPr/>
          <a:lstStyle/>
          <a:p>
            <a:pPr algn="l">
              <a:buFont typeface="+mj-lt"/>
              <a:buAutoNum type="arabicPeriod"/>
            </a:pPr>
            <a:r>
              <a:rPr lang="en-US" sz="2000" i="0" dirty="0">
                <a:solidFill>
                  <a:schemeClr val="tx1">
                    <a:lumMod val="50000"/>
                    <a:lumOff val="50000"/>
                  </a:schemeClr>
                </a:solidFill>
                <a:effectLst/>
                <a:latin typeface="Arial Black" panose="020B0A04020102020204" pitchFamily="34" charset="0"/>
                <a:hlinkClick r:id="rId3">
                  <a:extLst>
                    <a:ext uri="{A12FA001-AC4F-418D-AE19-62706E023703}">
                      <ahyp:hlinkClr xmlns:ahyp="http://schemas.microsoft.com/office/drawing/2018/hyperlinkcolor" val="tx"/>
                    </a:ext>
                  </a:extLst>
                </a:hlinkClick>
              </a:rPr>
              <a:t>Configure the Local NPS by Using the NPS Console</a:t>
            </a:r>
            <a:endParaRPr lang="en-US" sz="2000" dirty="0">
              <a:solidFill>
                <a:schemeClr val="tx1">
                  <a:lumMod val="50000"/>
                  <a:lumOff val="50000"/>
                </a:schemeClr>
              </a:solidFill>
              <a:latin typeface="Arial Black" panose="020B0A04020102020204" pitchFamily="34" charset="0"/>
            </a:endParaRPr>
          </a:p>
          <a:p>
            <a:pPr algn="l">
              <a:buFont typeface="+mj-lt"/>
              <a:buAutoNum type="arabicPeriod"/>
            </a:pPr>
            <a:r>
              <a:rPr lang="en-US" sz="2000" i="0" strike="noStrike" dirty="0">
                <a:solidFill>
                  <a:schemeClr val="tx1">
                    <a:lumMod val="50000"/>
                    <a:lumOff val="50000"/>
                  </a:schemeClr>
                </a:solidFill>
                <a:effectLst/>
                <a:latin typeface="Arial Black" panose="020B0A04020102020204" pitchFamily="34" charset="0"/>
                <a:hlinkClick r:id="rId4">
                  <a:extLst>
                    <a:ext uri="{A12FA001-AC4F-418D-AE19-62706E023703}">
                      <ahyp:hlinkClr xmlns:ahyp="http://schemas.microsoft.com/office/drawing/2018/hyperlinkcolor" val="tx"/>
                    </a:ext>
                  </a:extLst>
                </a:hlinkClick>
              </a:rPr>
              <a:t>Manage Multiple NPSs by Using the NPS MMC Snap-in</a:t>
            </a:r>
            <a:endParaRPr lang="en-US" sz="2000" strike="noStrike" dirty="0">
              <a:solidFill>
                <a:schemeClr val="tx1">
                  <a:lumMod val="50000"/>
                  <a:lumOff val="50000"/>
                </a:schemeClr>
              </a:solidFill>
              <a:latin typeface="Arial Black" panose="020B0A04020102020204" pitchFamily="34" charset="0"/>
            </a:endParaRPr>
          </a:p>
          <a:p>
            <a:pPr algn="l">
              <a:buFont typeface="+mj-lt"/>
              <a:buAutoNum type="arabicPeriod"/>
            </a:pPr>
            <a:r>
              <a:rPr lang="en-US" sz="2000" i="0" dirty="0">
                <a:solidFill>
                  <a:schemeClr val="tx1">
                    <a:lumMod val="50000"/>
                    <a:lumOff val="50000"/>
                  </a:schemeClr>
                </a:solidFill>
                <a:effectLst/>
                <a:latin typeface="Arial Black" panose="020B0A04020102020204" pitchFamily="34" charset="0"/>
                <a:hlinkClick r:id="rId5">
                  <a:extLst>
                    <a:ext uri="{A12FA001-AC4F-418D-AE19-62706E023703}">
                      <ahyp:hlinkClr xmlns:ahyp="http://schemas.microsoft.com/office/drawing/2018/hyperlinkcolor" val="tx"/>
                    </a:ext>
                  </a:extLst>
                </a:hlinkClick>
              </a:rPr>
              <a:t>Manage an NPS by Using Remote Desktop Connection</a:t>
            </a:r>
            <a:endParaRPr lang="en-US" sz="2000" i="0" dirty="0">
              <a:solidFill>
                <a:schemeClr val="tx1">
                  <a:lumMod val="50000"/>
                  <a:lumOff val="50000"/>
                </a:schemeClr>
              </a:solidFill>
              <a:effectLst/>
              <a:latin typeface="Arial Black" panose="020B0A04020102020204" pitchFamily="34" charset="0"/>
            </a:endParaRPr>
          </a:p>
          <a:p>
            <a:pPr>
              <a:buFont typeface="+mj-lt"/>
              <a:buAutoNum type="arabicPeriod"/>
            </a:pPr>
            <a:r>
              <a:rPr lang="en-US" sz="2000" i="0" dirty="0">
                <a:solidFill>
                  <a:srgbClr val="99CA3C"/>
                </a:solidFill>
                <a:effectLst/>
                <a:latin typeface="Arial Black" panose="020B0A04020102020204" pitchFamily="34" charset="0"/>
                <a:hlinkClick r:id="rId6">
                  <a:extLst>
                    <a:ext uri="{A12FA001-AC4F-418D-AE19-62706E023703}">
                      <ahyp:hlinkClr xmlns:ahyp="http://schemas.microsoft.com/office/drawing/2018/hyperlinkcolor" val="tx"/>
                    </a:ext>
                  </a:extLst>
                </a:hlinkClick>
              </a:rPr>
              <a:t>Use </a:t>
            </a:r>
            <a:r>
              <a:rPr lang="en-US" sz="2000" i="0" dirty="0" err="1">
                <a:solidFill>
                  <a:srgbClr val="99CA3C"/>
                </a:solidFill>
                <a:effectLst/>
                <a:latin typeface="Arial Black" panose="020B0A04020102020204" pitchFamily="34" charset="0"/>
                <a:hlinkClick r:id="rId6">
                  <a:extLst>
                    <a:ext uri="{A12FA001-AC4F-418D-AE19-62706E023703}">
                      <ahyp:hlinkClr xmlns:ahyp="http://schemas.microsoft.com/office/drawing/2018/hyperlinkcolor" val="tx"/>
                    </a:ext>
                  </a:extLst>
                </a:hlinkClick>
              </a:rPr>
              <a:t>Netsh</a:t>
            </a:r>
            <a:r>
              <a:rPr lang="en-US" sz="2000" i="0" dirty="0">
                <a:solidFill>
                  <a:schemeClr val="tx1">
                    <a:lumMod val="50000"/>
                    <a:lumOff val="50000"/>
                  </a:schemeClr>
                </a:solidFill>
                <a:effectLst/>
                <a:latin typeface="Arial Black" panose="020B0A04020102020204" pitchFamily="34" charset="0"/>
                <a:hlinkClick r:id="rId6">
                  <a:extLst>
                    <a:ext uri="{A12FA001-AC4F-418D-AE19-62706E023703}">
                      <ahyp:hlinkClr xmlns:ahyp="http://schemas.microsoft.com/office/drawing/2018/hyperlinkcolor" val="tx"/>
                    </a:ext>
                  </a:extLst>
                </a:hlinkClick>
              </a:rPr>
              <a:t> NPS commands to manage an NPS</a:t>
            </a:r>
            <a:endParaRPr lang="en-US" sz="2000" i="0" dirty="0">
              <a:solidFill>
                <a:schemeClr val="tx1">
                  <a:lumMod val="50000"/>
                  <a:lumOff val="50000"/>
                </a:schemeClr>
              </a:solidFill>
              <a:effectLst/>
              <a:latin typeface="Arial Black" panose="020B0A04020102020204" pitchFamily="34" charset="0"/>
            </a:endParaRPr>
          </a:p>
          <a:p>
            <a:pPr>
              <a:buFont typeface="+mj-lt"/>
              <a:buAutoNum type="arabicPeriod"/>
            </a:pPr>
            <a:r>
              <a:rPr lang="en-US" sz="2000" i="0" dirty="0">
                <a:solidFill>
                  <a:schemeClr val="tx1">
                    <a:lumMod val="50000"/>
                    <a:lumOff val="50000"/>
                  </a:schemeClr>
                </a:solidFill>
                <a:effectLst/>
                <a:latin typeface="Arial Black" panose="020B0A04020102020204" pitchFamily="34" charset="0"/>
                <a:hlinkClick r:id="rId7">
                  <a:extLst>
                    <a:ext uri="{A12FA001-AC4F-418D-AE19-62706E023703}">
                      <ahyp:hlinkClr xmlns:ahyp="http://schemas.microsoft.com/office/drawing/2018/hyperlinkcolor" val="tx"/>
                    </a:ext>
                  </a:extLst>
                </a:hlinkClick>
              </a:rPr>
              <a:t>Use Windows PowerShell to manage NPSs</a:t>
            </a:r>
            <a:endParaRPr lang="en-US" sz="2000" i="0" dirty="0">
              <a:solidFill>
                <a:schemeClr val="tx1">
                  <a:lumMod val="50000"/>
                  <a:lumOff val="50000"/>
                </a:schemeClr>
              </a:solidFill>
              <a:effectLst/>
              <a:latin typeface="Arial Black" panose="020B0A04020102020204" pitchFamily="34" charset="0"/>
            </a:endParaRPr>
          </a:p>
          <a:p>
            <a:pPr algn="l">
              <a:buFont typeface="+mj-lt"/>
              <a:buAutoNum type="arabicPeriod"/>
            </a:pPr>
            <a:endParaRPr lang="en-US" b="0" i="0" dirty="0">
              <a:solidFill>
                <a:schemeClr val="tx1">
                  <a:lumMod val="50000"/>
                  <a:lumOff val="50000"/>
                </a:schemeClr>
              </a:solidFill>
              <a:effectLst/>
              <a:latin typeface="Arial Black" panose="020B0A04020102020204" pitchFamily="34" charset="0"/>
            </a:endParaRPr>
          </a:p>
          <a:p>
            <a:endParaRPr lang="en-US" dirty="0">
              <a:solidFill>
                <a:schemeClr val="tx1">
                  <a:lumMod val="50000"/>
                  <a:lumOff val="50000"/>
                </a:schemeClr>
              </a:solidFill>
              <a:latin typeface="Arial Black" panose="020B0A04020102020204" pitchFamily="34" charset="0"/>
            </a:endParaRPr>
          </a:p>
        </p:txBody>
      </p:sp>
    </p:spTree>
    <p:extLst>
      <p:ext uri="{BB962C8B-B14F-4D97-AF65-F5344CB8AC3E}">
        <p14:creationId xmlns:p14="http://schemas.microsoft.com/office/powerpoint/2010/main" val="3954431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7368-BCCD-490F-8063-35435EEEB651}"/>
              </a:ext>
            </a:extLst>
          </p:cNvPr>
          <p:cNvSpPr>
            <a:spLocks noGrp="1"/>
          </p:cNvSpPr>
          <p:nvPr>
            <p:ph type="title"/>
          </p:nvPr>
        </p:nvSpPr>
        <p:spPr/>
        <p:txBody>
          <a:bodyPr/>
          <a:lstStyle/>
          <a:p>
            <a:r>
              <a:rPr lang="en-US" dirty="0">
                <a:latin typeface="Arial Black" panose="020B0A04020102020204" pitchFamily="34" charset="0"/>
                <a:hlinkClick r:id="rId2"/>
              </a:rPr>
              <a:t>Configure Connection Request Policies</a:t>
            </a: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58961D9F-E5A4-48EC-97A7-7B14F24C7231}"/>
              </a:ext>
            </a:extLst>
          </p:cNvPr>
          <p:cNvSpPr>
            <a:spLocks noGrp="1"/>
          </p:cNvSpPr>
          <p:nvPr>
            <p:ph idx="1"/>
          </p:nvPr>
        </p:nvSpPr>
        <p:spPr>
          <a:xfrm>
            <a:off x="997526" y="2160590"/>
            <a:ext cx="8276475" cy="1423120"/>
          </a:xfrm>
        </p:spPr>
        <p:txBody>
          <a:bodyPr>
            <a:normAutofit/>
          </a:bodyPr>
          <a:lstStyle/>
          <a:p>
            <a:r>
              <a:rPr lang="en-US" sz="2000" dirty="0">
                <a:solidFill>
                  <a:schemeClr val="tx1">
                    <a:lumMod val="50000"/>
                    <a:lumOff val="50000"/>
                  </a:schemeClr>
                </a:solidFill>
                <a:latin typeface="Arial Black" panose="020B0A04020102020204" pitchFamily="34" charset="0"/>
              </a:rPr>
              <a:t>Add a Connection Request Policy</a:t>
            </a:r>
          </a:p>
          <a:p>
            <a:r>
              <a:rPr lang="en-US" sz="2000" dirty="0">
                <a:solidFill>
                  <a:schemeClr val="tx1">
                    <a:lumMod val="50000"/>
                    <a:lumOff val="50000"/>
                  </a:schemeClr>
                </a:solidFill>
                <a:latin typeface="Arial Black" panose="020B0A04020102020204" pitchFamily="34" charset="0"/>
              </a:rPr>
              <a:t>Membership in Domain Admins, or equivalent, is the minimum required to complete this procedure.</a:t>
            </a:r>
          </a:p>
        </p:txBody>
      </p:sp>
    </p:spTree>
    <p:extLst>
      <p:ext uri="{BB962C8B-B14F-4D97-AF65-F5344CB8AC3E}">
        <p14:creationId xmlns:p14="http://schemas.microsoft.com/office/powerpoint/2010/main" val="3183263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B9B21-B707-4694-BC6F-E21DBB55D231}"/>
              </a:ext>
            </a:extLst>
          </p:cNvPr>
          <p:cNvSpPr>
            <a:spLocks noGrp="1"/>
          </p:cNvSpPr>
          <p:nvPr>
            <p:ph type="title"/>
          </p:nvPr>
        </p:nvSpPr>
        <p:spPr/>
        <p:txBody>
          <a:bodyPr/>
          <a:lstStyle/>
          <a:p>
            <a:r>
              <a:rPr lang="en-US" dirty="0">
                <a:latin typeface="Arial Black" panose="020B0A04020102020204" pitchFamily="34" charset="0"/>
                <a:hlinkClick r:id="rId2"/>
              </a:rPr>
              <a:t>Configure Firewalls for RADIUS Traffic</a:t>
            </a: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6426DB91-6CDA-435C-98AC-99BE6D860DF4}"/>
              </a:ext>
            </a:extLst>
          </p:cNvPr>
          <p:cNvSpPr>
            <a:spLocks noGrp="1"/>
          </p:cNvSpPr>
          <p:nvPr>
            <p:ph idx="1"/>
          </p:nvPr>
        </p:nvSpPr>
        <p:spPr>
          <a:xfrm>
            <a:off x="797407" y="2151354"/>
            <a:ext cx="8596668" cy="1681738"/>
          </a:xfrm>
        </p:spPr>
        <p:txBody>
          <a:bodyPr>
            <a:normAutofit/>
          </a:bodyPr>
          <a:lstStyle/>
          <a:p>
            <a:pPr algn="l">
              <a:buFont typeface="+mj-lt"/>
              <a:buAutoNum type="arabicPeriod"/>
            </a:pPr>
            <a:r>
              <a:rPr lang="en-US" sz="2000" b="0" i="0" u="sng" dirty="0">
                <a:solidFill>
                  <a:schemeClr val="tx1">
                    <a:lumMod val="50000"/>
                    <a:lumOff val="50000"/>
                  </a:schemeClr>
                </a:solidFill>
                <a:effectLst/>
                <a:latin typeface="Arial Black" panose="020B0A04020102020204" pitchFamily="34" charset="0"/>
                <a:hlinkClick r:id="rId3">
                  <a:extLst>
                    <a:ext uri="{A12FA001-AC4F-418D-AE19-62706E023703}">
                      <ahyp:hlinkClr xmlns:ahyp="http://schemas.microsoft.com/office/drawing/2018/hyperlinkcolor" val="tx"/>
                    </a:ext>
                  </a:extLst>
                </a:hlinkClick>
              </a:rPr>
              <a:t>Windows Firewall on the local NPS</a:t>
            </a:r>
            <a:endParaRPr lang="en-US" sz="2000" b="0" i="0" u="sng" dirty="0">
              <a:solidFill>
                <a:schemeClr val="tx1">
                  <a:lumMod val="50000"/>
                  <a:lumOff val="50000"/>
                </a:schemeClr>
              </a:solidFill>
              <a:effectLst/>
              <a:latin typeface="Arial Black" panose="020B0A04020102020204" pitchFamily="34" charset="0"/>
            </a:endParaRPr>
          </a:p>
          <a:p>
            <a:pPr algn="l">
              <a:buFont typeface="+mj-lt"/>
              <a:buAutoNum type="arabicPeriod"/>
            </a:pPr>
            <a:r>
              <a:rPr lang="en-US" sz="2000" b="0" i="0" u="sng" strike="noStrike" dirty="0">
                <a:solidFill>
                  <a:schemeClr val="tx1">
                    <a:lumMod val="50000"/>
                    <a:lumOff val="50000"/>
                  </a:schemeClr>
                </a:solidFill>
                <a:effectLst/>
                <a:latin typeface="Arial Black" panose="020B0A04020102020204" pitchFamily="34" charset="0"/>
                <a:hlinkClick r:id="rId4">
                  <a:extLst>
                    <a:ext uri="{A12FA001-AC4F-418D-AE19-62706E023703}">
                      <ahyp:hlinkClr xmlns:ahyp="http://schemas.microsoft.com/office/drawing/2018/hyperlinkcolor" val="tx"/>
                    </a:ext>
                  </a:extLst>
                </a:hlinkClick>
              </a:rPr>
              <a:t>Other firewalls</a:t>
            </a:r>
            <a:endParaRPr lang="en-US" sz="2000" b="0" i="0" u="sng" dirty="0">
              <a:solidFill>
                <a:schemeClr val="tx1">
                  <a:lumMod val="50000"/>
                  <a:lumOff val="50000"/>
                </a:schemeClr>
              </a:solidFill>
              <a:effectLst/>
              <a:latin typeface="Arial Black" panose="020B0A04020102020204" pitchFamily="34" charset="0"/>
            </a:endParaRPr>
          </a:p>
          <a:p>
            <a:pPr algn="l">
              <a:buFont typeface="+mj-lt"/>
              <a:buAutoNum type="arabicPeriod"/>
            </a:pPr>
            <a:r>
              <a:rPr lang="en-US" sz="2000" i="0" u="sng" strike="noStrike" dirty="0">
                <a:solidFill>
                  <a:schemeClr val="tx1">
                    <a:lumMod val="50000"/>
                    <a:lumOff val="50000"/>
                  </a:schemeClr>
                </a:solidFill>
                <a:effectLst/>
                <a:latin typeface="Arial Black" panose="020B0A04020102020204" pitchFamily="34" charset="0"/>
                <a:hlinkClick r:id="rId5">
                  <a:extLst>
                    <a:ext uri="{A12FA001-AC4F-418D-AE19-62706E023703}">
                      <ahyp:hlinkClr xmlns:ahyp="http://schemas.microsoft.com/office/drawing/2018/hyperlinkcolor" val="tx"/>
                    </a:ext>
                  </a:extLst>
                </a:hlinkClick>
              </a:rPr>
              <a:t>Configuring the Internet firewall</a:t>
            </a:r>
            <a:endParaRPr lang="en-US" sz="2000" i="0" u="sng" dirty="0">
              <a:solidFill>
                <a:schemeClr val="tx1">
                  <a:lumMod val="50000"/>
                  <a:lumOff val="50000"/>
                </a:schemeClr>
              </a:solidFill>
              <a:effectLst/>
              <a:latin typeface="Arial Black" panose="020B0A04020102020204" pitchFamily="34" charset="0"/>
            </a:endParaRPr>
          </a:p>
          <a:p>
            <a:endParaRPr lang="en-US" sz="2000" u="sng" dirty="0">
              <a:solidFill>
                <a:schemeClr val="tx1">
                  <a:lumMod val="50000"/>
                  <a:lumOff val="50000"/>
                </a:schemeClr>
              </a:solidFill>
              <a:latin typeface="Arial Black" panose="020B0A04020102020204" pitchFamily="34" charset="0"/>
            </a:endParaRPr>
          </a:p>
        </p:txBody>
      </p:sp>
    </p:spTree>
    <p:extLst>
      <p:ext uri="{BB962C8B-B14F-4D97-AF65-F5344CB8AC3E}">
        <p14:creationId xmlns:p14="http://schemas.microsoft.com/office/powerpoint/2010/main" val="21856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9229D-E694-4EBA-AD4A-BAD3FC8EA859}"/>
              </a:ext>
            </a:extLst>
          </p:cNvPr>
          <p:cNvSpPr>
            <a:spLocks noGrp="1"/>
          </p:cNvSpPr>
          <p:nvPr>
            <p:ph type="title"/>
          </p:nvPr>
        </p:nvSpPr>
        <p:spPr/>
        <p:txBody>
          <a:bodyPr/>
          <a:lstStyle/>
          <a:p>
            <a:r>
              <a:rPr lang="en-US" dirty="0">
                <a:latin typeface="Arial Black" panose="020B0A04020102020204" pitchFamily="34" charset="0"/>
                <a:hlinkClick r:id="rId2"/>
              </a:rPr>
              <a:t>Configure Network Policies</a:t>
            </a: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5DF57239-10DF-42AE-AC93-4F4037A92E01}"/>
              </a:ext>
            </a:extLst>
          </p:cNvPr>
          <p:cNvSpPr>
            <a:spLocks noGrp="1"/>
          </p:cNvSpPr>
          <p:nvPr>
            <p:ph idx="1"/>
          </p:nvPr>
        </p:nvSpPr>
        <p:spPr>
          <a:xfrm>
            <a:off x="1191490" y="2160590"/>
            <a:ext cx="8082511" cy="3085666"/>
          </a:xfrm>
        </p:spPr>
        <p:txBody>
          <a:bodyPr>
            <a:normAutofit fontScale="92500"/>
          </a:bodyPr>
          <a:lstStyle/>
          <a:p>
            <a:pPr algn="l">
              <a:buFont typeface="+mj-lt"/>
              <a:buAutoNum type="arabicPeriod"/>
            </a:pPr>
            <a:r>
              <a:rPr lang="en-US" sz="2000" i="0" u="none" strike="noStrike" dirty="0">
                <a:solidFill>
                  <a:schemeClr val="tx1">
                    <a:lumMod val="50000"/>
                    <a:lumOff val="50000"/>
                  </a:schemeClr>
                </a:solidFill>
                <a:effectLst/>
                <a:latin typeface="Arial Black" panose="020B0A04020102020204" pitchFamily="34" charset="0"/>
                <a:hlinkClick r:id="rId3">
                  <a:extLst>
                    <a:ext uri="{A12FA001-AC4F-418D-AE19-62706E023703}">
                      <ahyp:hlinkClr xmlns:ahyp="http://schemas.microsoft.com/office/drawing/2018/hyperlinkcolor" val="tx"/>
                    </a:ext>
                  </a:extLst>
                </a:hlinkClick>
              </a:rPr>
              <a:t>Add a Network Policy</a:t>
            </a:r>
            <a:endParaRPr lang="en-US" sz="2000" i="0" dirty="0">
              <a:solidFill>
                <a:schemeClr val="tx1">
                  <a:lumMod val="50000"/>
                  <a:lumOff val="50000"/>
                </a:schemeClr>
              </a:solidFill>
              <a:effectLst/>
              <a:latin typeface="Arial Black" panose="020B0A04020102020204" pitchFamily="34" charset="0"/>
            </a:endParaRPr>
          </a:p>
          <a:p>
            <a:pPr algn="l">
              <a:buFont typeface="+mj-lt"/>
              <a:buAutoNum type="arabicPeriod"/>
            </a:pPr>
            <a:r>
              <a:rPr lang="en-US" sz="2000" i="0" u="none" strike="noStrike" dirty="0">
                <a:solidFill>
                  <a:schemeClr val="tx1">
                    <a:lumMod val="50000"/>
                    <a:lumOff val="50000"/>
                  </a:schemeClr>
                </a:solidFill>
                <a:effectLst/>
                <a:latin typeface="Arial Black" panose="020B0A04020102020204" pitchFamily="34" charset="0"/>
                <a:hlinkClick r:id="rId4">
                  <a:extLst>
                    <a:ext uri="{A12FA001-AC4F-418D-AE19-62706E023703}">
                      <ahyp:hlinkClr xmlns:ahyp="http://schemas.microsoft.com/office/drawing/2018/hyperlinkcolor" val="tx"/>
                    </a:ext>
                  </a:extLst>
                </a:hlinkClick>
              </a:rPr>
              <a:t>Create Network Policies for Dial-Up or VPN with a Wizard</a:t>
            </a:r>
            <a:endParaRPr lang="en-US" sz="2000" i="0" dirty="0">
              <a:solidFill>
                <a:schemeClr val="tx1">
                  <a:lumMod val="50000"/>
                  <a:lumOff val="50000"/>
                </a:schemeClr>
              </a:solidFill>
              <a:effectLst/>
              <a:latin typeface="Arial Black" panose="020B0A04020102020204" pitchFamily="34" charset="0"/>
            </a:endParaRPr>
          </a:p>
          <a:p>
            <a:pPr algn="l">
              <a:buFont typeface="+mj-lt"/>
              <a:buAutoNum type="arabicPeriod"/>
            </a:pPr>
            <a:r>
              <a:rPr lang="en-US" sz="2000" i="0" u="none" strike="noStrike" dirty="0">
                <a:solidFill>
                  <a:schemeClr val="tx1">
                    <a:lumMod val="50000"/>
                    <a:lumOff val="50000"/>
                  </a:schemeClr>
                </a:solidFill>
                <a:effectLst/>
                <a:latin typeface="Arial Black" panose="020B0A04020102020204" pitchFamily="34" charset="0"/>
                <a:hlinkClick r:id="rId5">
                  <a:extLst>
                    <a:ext uri="{A12FA001-AC4F-418D-AE19-62706E023703}">
                      <ahyp:hlinkClr xmlns:ahyp="http://schemas.microsoft.com/office/drawing/2018/hyperlinkcolor" val="tx"/>
                    </a:ext>
                  </a:extLst>
                </a:hlinkClick>
              </a:rPr>
              <a:t>Create Network Policies for 802.1X Wired or Wireless with a Wizard</a:t>
            </a:r>
            <a:endParaRPr lang="en-US" sz="2000" i="0" dirty="0">
              <a:solidFill>
                <a:schemeClr val="tx1">
                  <a:lumMod val="50000"/>
                  <a:lumOff val="50000"/>
                </a:schemeClr>
              </a:solidFill>
              <a:effectLst/>
              <a:latin typeface="Arial Black" panose="020B0A04020102020204" pitchFamily="34" charset="0"/>
            </a:endParaRPr>
          </a:p>
          <a:p>
            <a:pPr algn="l">
              <a:buFont typeface="+mj-lt"/>
              <a:buAutoNum type="arabicPeriod"/>
            </a:pPr>
            <a:r>
              <a:rPr lang="en-US" sz="2000" i="0" u="none" strike="noStrike" dirty="0">
                <a:solidFill>
                  <a:schemeClr val="tx1">
                    <a:lumMod val="50000"/>
                    <a:lumOff val="50000"/>
                  </a:schemeClr>
                </a:solidFill>
                <a:effectLst/>
                <a:latin typeface="Arial Black" panose="020B0A04020102020204" pitchFamily="34" charset="0"/>
                <a:hlinkClick r:id="rId6">
                  <a:extLst>
                    <a:ext uri="{A12FA001-AC4F-418D-AE19-62706E023703}">
                      <ahyp:hlinkClr xmlns:ahyp="http://schemas.microsoft.com/office/drawing/2018/hyperlinkcolor" val="tx"/>
                    </a:ext>
                  </a:extLst>
                </a:hlinkClick>
              </a:rPr>
              <a:t>Configure NPS to Ignore User Account Dial-in Properties</a:t>
            </a:r>
            <a:endParaRPr lang="en-US" sz="2000" i="0" dirty="0">
              <a:solidFill>
                <a:schemeClr val="tx1">
                  <a:lumMod val="50000"/>
                  <a:lumOff val="50000"/>
                </a:schemeClr>
              </a:solidFill>
              <a:effectLst/>
              <a:latin typeface="Arial Black" panose="020B0A04020102020204" pitchFamily="34" charset="0"/>
            </a:endParaRPr>
          </a:p>
          <a:p>
            <a:pPr algn="l">
              <a:buFont typeface="+mj-lt"/>
              <a:buAutoNum type="arabicPeriod"/>
            </a:pPr>
            <a:r>
              <a:rPr lang="en-US" sz="2000" i="0" u="none" strike="noStrike" dirty="0">
                <a:solidFill>
                  <a:schemeClr val="tx1">
                    <a:lumMod val="50000"/>
                    <a:lumOff val="50000"/>
                  </a:schemeClr>
                </a:solidFill>
                <a:effectLst/>
                <a:latin typeface="Arial Black" panose="020B0A04020102020204" pitchFamily="34" charset="0"/>
                <a:hlinkClick r:id="rId7">
                  <a:extLst>
                    <a:ext uri="{A12FA001-AC4F-418D-AE19-62706E023703}">
                      <ahyp:hlinkClr xmlns:ahyp="http://schemas.microsoft.com/office/drawing/2018/hyperlinkcolor" val="tx"/>
                    </a:ext>
                  </a:extLst>
                </a:hlinkClick>
              </a:rPr>
              <a:t>Configure NPS for VLANs</a:t>
            </a:r>
            <a:endParaRPr lang="en-US" sz="2000" i="0" dirty="0">
              <a:solidFill>
                <a:schemeClr val="tx1">
                  <a:lumMod val="50000"/>
                  <a:lumOff val="50000"/>
                </a:schemeClr>
              </a:solidFill>
              <a:effectLst/>
              <a:latin typeface="Arial Black" panose="020B0A04020102020204" pitchFamily="34" charset="0"/>
            </a:endParaRPr>
          </a:p>
          <a:p>
            <a:pPr algn="l">
              <a:buFont typeface="+mj-lt"/>
              <a:buAutoNum type="arabicPeriod"/>
            </a:pPr>
            <a:r>
              <a:rPr lang="en-US" sz="2000" i="0" u="none" strike="noStrike" dirty="0">
                <a:solidFill>
                  <a:schemeClr val="tx1">
                    <a:lumMod val="50000"/>
                    <a:lumOff val="50000"/>
                  </a:schemeClr>
                </a:solidFill>
                <a:effectLst/>
                <a:latin typeface="Arial Black" panose="020B0A04020102020204" pitchFamily="34" charset="0"/>
                <a:hlinkClick r:id="rId8">
                  <a:extLst>
                    <a:ext uri="{A12FA001-AC4F-418D-AE19-62706E023703}">
                      <ahyp:hlinkClr xmlns:ahyp="http://schemas.microsoft.com/office/drawing/2018/hyperlinkcolor" val="tx"/>
                    </a:ext>
                  </a:extLst>
                </a:hlinkClick>
              </a:rPr>
              <a:t>Configure the EAP Payload Size</a:t>
            </a:r>
            <a:endParaRPr lang="en-US" sz="2000" i="0" dirty="0">
              <a:solidFill>
                <a:schemeClr val="tx1">
                  <a:lumMod val="50000"/>
                  <a:lumOff val="50000"/>
                </a:schemeClr>
              </a:solidFill>
              <a:effectLst/>
              <a:latin typeface="Arial Black" panose="020B0A04020102020204" pitchFamily="34" charset="0"/>
            </a:endParaRPr>
          </a:p>
          <a:p>
            <a:endParaRPr lang="en-US" sz="2000" dirty="0">
              <a:solidFill>
                <a:schemeClr val="tx1">
                  <a:lumMod val="50000"/>
                  <a:lumOff val="50000"/>
                </a:schemeClr>
              </a:solidFill>
              <a:latin typeface="Arial Black" panose="020B0A04020102020204" pitchFamily="34" charset="0"/>
            </a:endParaRPr>
          </a:p>
        </p:txBody>
      </p:sp>
    </p:spTree>
    <p:extLst>
      <p:ext uri="{BB962C8B-B14F-4D97-AF65-F5344CB8AC3E}">
        <p14:creationId xmlns:p14="http://schemas.microsoft.com/office/powerpoint/2010/main" val="1621490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2995B-52DC-4DBC-AB7B-2000EC594BD7}"/>
              </a:ext>
            </a:extLst>
          </p:cNvPr>
          <p:cNvSpPr>
            <a:spLocks noGrp="1"/>
          </p:cNvSpPr>
          <p:nvPr>
            <p:ph type="title"/>
          </p:nvPr>
        </p:nvSpPr>
        <p:spPr>
          <a:xfrm>
            <a:off x="774547" y="476328"/>
            <a:ext cx="10003803" cy="1280890"/>
          </a:xfrm>
        </p:spPr>
        <p:txBody>
          <a:bodyPr/>
          <a:lstStyle/>
          <a:p>
            <a:r>
              <a:rPr lang="en-US" dirty="0">
                <a:latin typeface="Arial Black" panose="020B0A04020102020204" pitchFamily="34" charset="0"/>
                <a:hlinkClick r:id="rId2"/>
              </a:rPr>
              <a:t>Configure Network Policy Server Accounting</a:t>
            </a: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4C43C337-731C-4924-A3DE-F1BE0DEAF45B}"/>
              </a:ext>
            </a:extLst>
          </p:cNvPr>
          <p:cNvSpPr>
            <a:spLocks noGrp="1"/>
          </p:cNvSpPr>
          <p:nvPr>
            <p:ph idx="1"/>
          </p:nvPr>
        </p:nvSpPr>
        <p:spPr>
          <a:xfrm>
            <a:off x="1125130" y="1757218"/>
            <a:ext cx="8305197" cy="4957618"/>
          </a:xfrm>
        </p:spPr>
        <p:txBody>
          <a:bodyPr>
            <a:noAutofit/>
          </a:bodyPr>
          <a:lstStyle/>
          <a:p>
            <a:pPr algn="just"/>
            <a:r>
              <a:rPr lang="en-US" sz="1600" dirty="0">
                <a:solidFill>
                  <a:schemeClr val="tx1">
                    <a:lumMod val="50000"/>
                    <a:lumOff val="50000"/>
                  </a:schemeClr>
                </a:solidFill>
                <a:latin typeface="Arial Black" panose="020B0A04020102020204" pitchFamily="34" charset="0"/>
              </a:rPr>
              <a:t>There are three types of </a:t>
            </a:r>
            <a:r>
              <a:rPr lang="en-US" sz="1600" b="1" dirty="0">
                <a:solidFill>
                  <a:srgbClr val="FF0000"/>
                </a:solidFill>
                <a:latin typeface="Arial Black" panose="020B0A04020102020204" pitchFamily="34" charset="0"/>
              </a:rPr>
              <a:t>logging</a:t>
            </a:r>
            <a:r>
              <a:rPr lang="en-US" sz="1600" dirty="0">
                <a:solidFill>
                  <a:schemeClr val="tx1">
                    <a:lumMod val="50000"/>
                    <a:lumOff val="50000"/>
                  </a:schemeClr>
                </a:solidFill>
                <a:latin typeface="Arial Black" panose="020B0A04020102020204" pitchFamily="34" charset="0"/>
              </a:rPr>
              <a:t> for Network Policy Server (NPS):</a:t>
            </a:r>
          </a:p>
          <a:p>
            <a:pPr marL="800100" lvl="1" indent="-342900" algn="just">
              <a:buFont typeface="+mj-lt"/>
              <a:buAutoNum type="arabicPeriod"/>
            </a:pPr>
            <a:r>
              <a:rPr lang="en-US" b="1" dirty="0">
                <a:solidFill>
                  <a:schemeClr val="tx1">
                    <a:lumMod val="50000"/>
                    <a:lumOff val="50000"/>
                  </a:schemeClr>
                </a:solidFill>
                <a:latin typeface="Arial Black" panose="020B0A04020102020204" pitchFamily="34" charset="0"/>
              </a:rPr>
              <a:t>Event logging. </a:t>
            </a:r>
            <a:r>
              <a:rPr lang="en-US" dirty="0">
                <a:solidFill>
                  <a:schemeClr val="tx1">
                    <a:lumMod val="50000"/>
                    <a:lumOff val="50000"/>
                  </a:schemeClr>
                </a:solidFill>
                <a:latin typeface="Arial Black" panose="020B0A04020102020204" pitchFamily="34" charset="0"/>
              </a:rPr>
              <a:t>Used primarily for auditing and troubleshooting connection attempts.  Configure NPS event logging by obtaining the NPS properties in the NPS console.</a:t>
            </a:r>
          </a:p>
          <a:p>
            <a:pPr marL="800100" lvl="1" indent="-342900" algn="just">
              <a:buFont typeface="+mj-lt"/>
              <a:buAutoNum type="arabicPeriod"/>
            </a:pPr>
            <a:r>
              <a:rPr lang="en-US" dirty="0">
                <a:solidFill>
                  <a:schemeClr val="tx1">
                    <a:lumMod val="50000"/>
                    <a:lumOff val="50000"/>
                  </a:schemeClr>
                </a:solidFill>
                <a:latin typeface="Arial Black" panose="020B0A04020102020204" pitchFamily="34" charset="0"/>
              </a:rPr>
              <a:t>Logging user authentication and accounting </a:t>
            </a:r>
            <a:r>
              <a:rPr lang="en-US" b="1" dirty="0">
                <a:solidFill>
                  <a:schemeClr val="tx1">
                    <a:lumMod val="50000"/>
                    <a:lumOff val="50000"/>
                  </a:schemeClr>
                </a:solidFill>
                <a:latin typeface="Arial Black" panose="020B0A04020102020204" pitchFamily="34" charset="0"/>
              </a:rPr>
              <a:t>requests to a local file</a:t>
            </a:r>
            <a:r>
              <a:rPr lang="en-US" dirty="0">
                <a:solidFill>
                  <a:schemeClr val="tx1">
                    <a:lumMod val="50000"/>
                    <a:lumOff val="50000"/>
                  </a:schemeClr>
                </a:solidFill>
                <a:latin typeface="Arial Black" panose="020B0A04020102020204" pitchFamily="34" charset="0"/>
              </a:rPr>
              <a:t>. Used primarily for connection analysis and billing purposes. Also useful as a security investigation tool because it provides a method of tracking the activity of a malicious user after an attack. Configure local file logging using the Accounting Configuration wizard.</a:t>
            </a:r>
          </a:p>
          <a:p>
            <a:pPr marL="800100" lvl="1" indent="-342900" algn="just">
              <a:buFont typeface="+mj-lt"/>
              <a:buAutoNum type="arabicPeriod"/>
            </a:pPr>
            <a:r>
              <a:rPr lang="en-US" dirty="0">
                <a:solidFill>
                  <a:schemeClr val="tx1">
                    <a:lumMod val="50000"/>
                    <a:lumOff val="50000"/>
                  </a:schemeClr>
                </a:solidFill>
                <a:latin typeface="Arial Black" panose="020B0A04020102020204" pitchFamily="34" charset="0"/>
              </a:rPr>
              <a:t>Logging user authentication and accounting requests to a </a:t>
            </a:r>
            <a:r>
              <a:rPr lang="en-US" b="1" dirty="0">
                <a:solidFill>
                  <a:schemeClr val="tx1">
                    <a:lumMod val="50000"/>
                    <a:lumOff val="50000"/>
                  </a:schemeClr>
                </a:solidFill>
                <a:latin typeface="Arial Black" panose="020B0A04020102020204" pitchFamily="34" charset="0"/>
              </a:rPr>
              <a:t>Microsoft SQL Server </a:t>
            </a:r>
            <a:r>
              <a:rPr lang="en-US" dirty="0">
                <a:solidFill>
                  <a:schemeClr val="tx1">
                    <a:lumMod val="50000"/>
                    <a:lumOff val="50000"/>
                  </a:schemeClr>
                </a:solidFill>
                <a:latin typeface="Arial Black" panose="020B0A04020102020204" pitchFamily="34" charset="0"/>
              </a:rPr>
              <a:t>XML-compliant database. Used to allow multiple servers running NPS to have one data source. Also provides the advantages of using a relational database. Configure SQL Server logging by using the Accounting Configuration wizard.</a:t>
            </a:r>
          </a:p>
        </p:txBody>
      </p:sp>
    </p:spTree>
    <p:extLst>
      <p:ext uri="{BB962C8B-B14F-4D97-AF65-F5344CB8AC3E}">
        <p14:creationId xmlns:p14="http://schemas.microsoft.com/office/powerpoint/2010/main" val="1449530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8D056-E49F-4D8D-A1B8-56B0FD8EA076}"/>
              </a:ext>
            </a:extLst>
          </p:cNvPr>
          <p:cNvSpPr>
            <a:spLocks noGrp="1"/>
          </p:cNvSpPr>
          <p:nvPr>
            <p:ph type="title"/>
          </p:nvPr>
        </p:nvSpPr>
        <p:spPr>
          <a:xfrm>
            <a:off x="677334" y="609600"/>
            <a:ext cx="8596668" cy="868218"/>
          </a:xfrm>
        </p:spPr>
        <p:txBody>
          <a:bodyPr/>
          <a:lstStyle/>
          <a:p>
            <a:r>
              <a:rPr lang="en-MY" dirty="0">
                <a:latin typeface="Arial Black" panose="020B0A04020102020204" pitchFamily="34" charset="0"/>
              </a:rPr>
              <a:t>What are network policies?</a:t>
            </a:r>
          </a:p>
        </p:txBody>
      </p:sp>
      <p:sp>
        <p:nvSpPr>
          <p:cNvPr id="3" name="Content Placeholder 2">
            <a:extLst>
              <a:ext uri="{FF2B5EF4-FFF2-40B4-BE49-F238E27FC236}">
                <a16:creationId xmlns:a16="http://schemas.microsoft.com/office/drawing/2014/main" id="{B1863AD5-50DB-4A18-94E1-E20AC4920D5A}"/>
              </a:ext>
            </a:extLst>
          </p:cNvPr>
          <p:cNvSpPr>
            <a:spLocks noGrp="1"/>
          </p:cNvSpPr>
          <p:nvPr>
            <p:ph idx="1"/>
          </p:nvPr>
        </p:nvSpPr>
        <p:spPr>
          <a:xfrm>
            <a:off x="838200" y="1825625"/>
            <a:ext cx="9582110" cy="3127376"/>
          </a:xfrm>
        </p:spPr>
        <p:txBody>
          <a:bodyPr>
            <a:normAutofit fontScale="92500"/>
          </a:bodyPr>
          <a:lstStyle/>
          <a:p>
            <a:pPr algn="l"/>
            <a:r>
              <a:rPr lang="en-US" sz="2400" b="0" i="0" dirty="0">
                <a:solidFill>
                  <a:schemeClr val="tx1">
                    <a:lumMod val="50000"/>
                    <a:lumOff val="50000"/>
                  </a:schemeClr>
                </a:solidFill>
                <a:effectLst/>
                <a:latin typeface="Arial Black" panose="020B0A04020102020204" pitchFamily="34" charset="0"/>
              </a:rPr>
              <a:t>Network policies are sets of conditions, constraints, and settings that allow you to designate who is authorized to connect to the network and the circumstances under which they can or cannot connect.</a:t>
            </a:r>
          </a:p>
          <a:p>
            <a:pPr algn="l"/>
            <a:r>
              <a:rPr lang="en-US" sz="2400" b="0" i="0" dirty="0">
                <a:solidFill>
                  <a:schemeClr val="tx1">
                    <a:lumMod val="50000"/>
                    <a:lumOff val="50000"/>
                  </a:schemeClr>
                </a:solidFill>
                <a:effectLst/>
                <a:latin typeface="Arial Black" panose="020B0A04020102020204" pitchFamily="34" charset="0"/>
              </a:rPr>
              <a:t>Network policy is a </a:t>
            </a:r>
            <a:r>
              <a:rPr lang="en-US" sz="2400" b="1" i="0" dirty="0">
                <a:solidFill>
                  <a:schemeClr val="tx1">
                    <a:lumMod val="50000"/>
                    <a:lumOff val="50000"/>
                  </a:schemeClr>
                </a:solidFill>
                <a:effectLst/>
                <a:latin typeface="Arial Black" panose="020B0A04020102020204" pitchFamily="34" charset="0"/>
              </a:rPr>
              <a:t>collection of rules that govern the behaviors of network devices</a:t>
            </a:r>
            <a:r>
              <a:rPr lang="en-US" sz="2400" b="0" i="0" dirty="0">
                <a:solidFill>
                  <a:schemeClr val="tx1">
                    <a:lumMod val="50000"/>
                    <a:lumOff val="50000"/>
                  </a:schemeClr>
                </a:solidFill>
                <a:effectLst/>
                <a:latin typeface="Arial Black" panose="020B0A04020102020204" pitchFamily="34" charset="0"/>
              </a:rPr>
              <a:t>.</a:t>
            </a:r>
          </a:p>
          <a:p>
            <a:pPr marL="0" indent="0">
              <a:buNone/>
            </a:pPr>
            <a:br>
              <a:rPr lang="en-US" sz="2400" dirty="0">
                <a:latin typeface="Arial Black" panose="020B0A04020102020204" pitchFamily="34" charset="0"/>
              </a:rPr>
            </a:br>
            <a:endParaRPr lang="en-MY" sz="2400" dirty="0">
              <a:latin typeface="Arial Black" panose="020B0A04020102020204" pitchFamily="34" charset="0"/>
            </a:endParaRPr>
          </a:p>
        </p:txBody>
      </p:sp>
      <p:sp>
        <p:nvSpPr>
          <p:cNvPr id="4" name="TextBox 3">
            <a:extLst>
              <a:ext uri="{FF2B5EF4-FFF2-40B4-BE49-F238E27FC236}">
                <a16:creationId xmlns:a16="http://schemas.microsoft.com/office/drawing/2014/main" id="{F21F94AD-BB81-46D8-9606-C2791E55A19A}"/>
              </a:ext>
            </a:extLst>
          </p:cNvPr>
          <p:cNvSpPr txBox="1"/>
          <p:nvPr/>
        </p:nvSpPr>
        <p:spPr>
          <a:xfrm>
            <a:off x="238125" y="5553075"/>
            <a:ext cx="9582110" cy="369332"/>
          </a:xfrm>
          <a:prstGeom prst="rect">
            <a:avLst/>
          </a:prstGeom>
          <a:noFill/>
        </p:spPr>
        <p:txBody>
          <a:bodyPr wrap="none" rtlCol="0">
            <a:spAutoFit/>
          </a:bodyPr>
          <a:lstStyle/>
          <a:p>
            <a:r>
              <a:rPr lang="en-MY" dirty="0"/>
              <a:t>https://docs.microsoft.com/ms-my/windows-server/networking/technologies/nps/nps-np-overview</a:t>
            </a:r>
          </a:p>
        </p:txBody>
      </p:sp>
    </p:spTree>
    <p:extLst>
      <p:ext uri="{BB962C8B-B14F-4D97-AF65-F5344CB8AC3E}">
        <p14:creationId xmlns:p14="http://schemas.microsoft.com/office/powerpoint/2010/main" val="1339107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2995B-52DC-4DBC-AB7B-2000EC594BD7}"/>
              </a:ext>
            </a:extLst>
          </p:cNvPr>
          <p:cNvSpPr>
            <a:spLocks noGrp="1"/>
          </p:cNvSpPr>
          <p:nvPr>
            <p:ph type="title"/>
          </p:nvPr>
        </p:nvSpPr>
        <p:spPr>
          <a:xfrm>
            <a:off x="774547" y="476328"/>
            <a:ext cx="10003803" cy="1280890"/>
          </a:xfrm>
        </p:spPr>
        <p:txBody>
          <a:bodyPr/>
          <a:lstStyle/>
          <a:p>
            <a:r>
              <a:rPr lang="en-US" dirty="0">
                <a:latin typeface="Arial Black" panose="020B0A04020102020204" pitchFamily="34" charset="0"/>
                <a:hlinkClick r:id="rId2"/>
              </a:rPr>
              <a:t>Configure Network Policy Server Accounting</a:t>
            </a: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4C43C337-731C-4924-A3DE-F1BE0DEAF45B}"/>
              </a:ext>
            </a:extLst>
          </p:cNvPr>
          <p:cNvSpPr>
            <a:spLocks noGrp="1"/>
          </p:cNvSpPr>
          <p:nvPr>
            <p:ph idx="1"/>
          </p:nvPr>
        </p:nvSpPr>
        <p:spPr>
          <a:xfrm>
            <a:off x="1125130" y="1757218"/>
            <a:ext cx="7926506" cy="1965037"/>
          </a:xfrm>
        </p:spPr>
        <p:txBody>
          <a:bodyPr>
            <a:noAutofit/>
          </a:bodyPr>
          <a:lstStyle/>
          <a:p>
            <a:pPr algn="just">
              <a:buFont typeface="+mj-lt"/>
              <a:buAutoNum type="arabicPeriod"/>
            </a:pPr>
            <a:r>
              <a:rPr lang="en-US" sz="1700" i="0" u="sng" dirty="0">
                <a:solidFill>
                  <a:schemeClr val="tx1">
                    <a:lumMod val="50000"/>
                    <a:lumOff val="50000"/>
                  </a:schemeClr>
                </a:solidFill>
                <a:effectLst/>
                <a:latin typeface="Arial Black" panose="020B0A04020102020204" pitchFamily="34" charset="0"/>
                <a:hlinkClick r:id="rId3">
                  <a:extLst>
                    <a:ext uri="{A12FA001-AC4F-418D-AE19-62706E023703}">
                      <ahyp:hlinkClr xmlns:ahyp="http://schemas.microsoft.com/office/drawing/2018/hyperlinkcolor" val="tx"/>
                    </a:ext>
                  </a:extLst>
                </a:hlinkClick>
              </a:rPr>
              <a:t>Use the Accounting Configuration wizard</a:t>
            </a:r>
            <a:endParaRPr lang="en-US" sz="1700" i="0" dirty="0">
              <a:solidFill>
                <a:schemeClr val="tx1">
                  <a:lumMod val="50000"/>
                  <a:lumOff val="50000"/>
                </a:schemeClr>
              </a:solidFill>
              <a:effectLst/>
              <a:latin typeface="Arial Black" panose="020B0A04020102020204" pitchFamily="34" charset="0"/>
            </a:endParaRPr>
          </a:p>
          <a:p>
            <a:pPr algn="just">
              <a:buFont typeface="+mj-lt"/>
              <a:buAutoNum type="arabicPeriod"/>
            </a:pPr>
            <a:r>
              <a:rPr lang="en-US" sz="1700" i="0" u="none" strike="noStrike" dirty="0">
                <a:solidFill>
                  <a:schemeClr val="tx1">
                    <a:lumMod val="50000"/>
                    <a:lumOff val="50000"/>
                  </a:schemeClr>
                </a:solidFill>
                <a:effectLst/>
                <a:latin typeface="Arial Black" panose="020B0A04020102020204" pitchFamily="34" charset="0"/>
                <a:hlinkClick r:id="rId4">
                  <a:extLst>
                    <a:ext uri="{A12FA001-AC4F-418D-AE19-62706E023703}">
                      <ahyp:hlinkClr xmlns:ahyp="http://schemas.microsoft.com/office/drawing/2018/hyperlinkcolor" val="tx"/>
                    </a:ext>
                  </a:extLst>
                </a:hlinkClick>
              </a:rPr>
              <a:t>Configure NPS Log File Properties</a:t>
            </a:r>
            <a:endParaRPr lang="en-US" sz="1700" i="0" dirty="0">
              <a:solidFill>
                <a:schemeClr val="tx1">
                  <a:lumMod val="50000"/>
                  <a:lumOff val="50000"/>
                </a:schemeClr>
              </a:solidFill>
              <a:effectLst/>
              <a:latin typeface="Arial Black" panose="020B0A04020102020204" pitchFamily="34" charset="0"/>
            </a:endParaRPr>
          </a:p>
          <a:p>
            <a:pPr algn="just">
              <a:buFont typeface="+mj-lt"/>
              <a:buAutoNum type="arabicPeriod"/>
            </a:pPr>
            <a:r>
              <a:rPr lang="en-US" sz="1700" i="0" u="none" strike="noStrike" dirty="0">
                <a:solidFill>
                  <a:schemeClr val="tx1">
                    <a:lumMod val="50000"/>
                    <a:lumOff val="50000"/>
                  </a:schemeClr>
                </a:solidFill>
                <a:effectLst/>
                <a:latin typeface="Arial Black" panose="020B0A04020102020204" pitchFamily="34" charset="0"/>
                <a:hlinkClick r:id="rId5">
                  <a:extLst>
                    <a:ext uri="{A12FA001-AC4F-418D-AE19-62706E023703}">
                      <ahyp:hlinkClr xmlns:ahyp="http://schemas.microsoft.com/office/drawing/2018/hyperlinkcolor" val="tx"/>
                    </a:ext>
                  </a:extLst>
                </a:hlinkClick>
              </a:rPr>
              <a:t>Configure NPS SQL Server Logging</a:t>
            </a:r>
            <a:endParaRPr lang="en-US" sz="1700" i="0" dirty="0">
              <a:solidFill>
                <a:schemeClr val="tx1">
                  <a:lumMod val="50000"/>
                  <a:lumOff val="50000"/>
                </a:schemeClr>
              </a:solidFill>
              <a:effectLst/>
              <a:latin typeface="Arial Black" panose="020B0A04020102020204" pitchFamily="34" charset="0"/>
            </a:endParaRPr>
          </a:p>
          <a:p>
            <a:pPr algn="just">
              <a:buFont typeface="+mj-lt"/>
              <a:buAutoNum type="arabicPeriod"/>
            </a:pPr>
            <a:r>
              <a:rPr lang="en-US" sz="1700" i="0" u="none" strike="noStrike" dirty="0">
                <a:solidFill>
                  <a:schemeClr val="tx1">
                    <a:lumMod val="50000"/>
                    <a:lumOff val="50000"/>
                  </a:schemeClr>
                </a:solidFill>
                <a:effectLst/>
                <a:latin typeface="Arial Black" panose="020B0A04020102020204" pitchFamily="34" charset="0"/>
                <a:hlinkClick r:id="rId6">
                  <a:extLst>
                    <a:ext uri="{A12FA001-AC4F-418D-AE19-62706E023703}">
                      <ahyp:hlinkClr xmlns:ahyp="http://schemas.microsoft.com/office/drawing/2018/hyperlinkcolor" val="tx"/>
                    </a:ext>
                  </a:extLst>
                </a:hlinkClick>
              </a:rPr>
              <a:t>Ping user-name</a:t>
            </a:r>
            <a:endParaRPr lang="en-US" sz="1700" i="0" dirty="0">
              <a:solidFill>
                <a:schemeClr val="tx1">
                  <a:lumMod val="50000"/>
                  <a:lumOff val="50000"/>
                </a:schemeClr>
              </a:solidFill>
              <a:effectLst/>
              <a:latin typeface="Arial Black" panose="020B0A04020102020204" pitchFamily="34" charset="0"/>
            </a:endParaRPr>
          </a:p>
        </p:txBody>
      </p:sp>
    </p:spTree>
    <p:extLst>
      <p:ext uri="{BB962C8B-B14F-4D97-AF65-F5344CB8AC3E}">
        <p14:creationId xmlns:p14="http://schemas.microsoft.com/office/powerpoint/2010/main" val="13457417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42CAF-BD9E-4AFC-BC07-D63DFA1C8446}"/>
              </a:ext>
            </a:extLst>
          </p:cNvPr>
          <p:cNvSpPr>
            <a:spLocks noGrp="1"/>
          </p:cNvSpPr>
          <p:nvPr>
            <p:ph type="title"/>
          </p:nvPr>
        </p:nvSpPr>
        <p:spPr/>
        <p:txBody>
          <a:bodyPr/>
          <a:lstStyle/>
          <a:p>
            <a:r>
              <a:rPr lang="en-US" dirty="0">
                <a:latin typeface="Arial Black" panose="020B0A04020102020204" pitchFamily="34" charset="0"/>
                <a:hlinkClick r:id="rId2"/>
              </a:rPr>
              <a:t>Configure RADIUS Clients</a:t>
            </a: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CB9454CA-43E8-4569-953A-F07F85ECD7B2}"/>
              </a:ext>
            </a:extLst>
          </p:cNvPr>
          <p:cNvSpPr>
            <a:spLocks noGrp="1"/>
          </p:cNvSpPr>
          <p:nvPr>
            <p:ph idx="1"/>
          </p:nvPr>
        </p:nvSpPr>
        <p:spPr>
          <a:xfrm>
            <a:off x="1009793" y="1613452"/>
            <a:ext cx="8189625" cy="4634948"/>
          </a:xfrm>
        </p:spPr>
        <p:txBody>
          <a:bodyPr>
            <a:noAutofit/>
          </a:bodyPr>
          <a:lstStyle/>
          <a:p>
            <a:pPr algn="just"/>
            <a:r>
              <a:rPr lang="en-US" sz="2000" i="0" dirty="0">
                <a:solidFill>
                  <a:schemeClr val="tx1">
                    <a:lumMod val="50000"/>
                    <a:lumOff val="50000"/>
                  </a:schemeClr>
                </a:solidFill>
                <a:effectLst/>
                <a:latin typeface="Arial Black" panose="020B0A04020102020204" pitchFamily="34" charset="0"/>
              </a:rPr>
              <a:t>On the NPS proxy, configure a remote RADIUS server group that contains the NPS.</a:t>
            </a:r>
          </a:p>
          <a:p>
            <a:pPr algn="just"/>
            <a:r>
              <a:rPr lang="en-US" sz="2000" i="0" dirty="0">
                <a:solidFill>
                  <a:schemeClr val="tx1">
                    <a:lumMod val="50000"/>
                    <a:lumOff val="50000"/>
                  </a:schemeClr>
                </a:solidFill>
                <a:effectLst/>
                <a:latin typeface="Arial Black" panose="020B0A04020102020204" pitchFamily="34" charset="0"/>
              </a:rPr>
              <a:t>On the remote NPS, configure the NPS proxy as a RADIUS client.</a:t>
            </a:r>
          </a:p>
          <a:p>
            <a:pPr algn="just"/>
            <a:r>
              <a:rPr lang="en-US" sz="2000" i="0" dirty="0">
                <a:solidFill>
                  <a:schemeClr val="tx1">
                    <a:lumMod val="50000"/>
                    <a:lumOff val="50000"/>
                  </a:schemeClr>
                </a:solidFill>
                <a:effectLst/>
                <a:latin typeface="Arial Black" panose="020B0A04020102020204" pitchFamily="34" charset="0"/>
              </a:rPr>
              <a:t>To perform the procedures in this topic, must have at least one network access server (VPN server, wireless access point, authenticating switch, or dial-up server) or NPS proxy physically installed on </a:t>
            </a:r>
            <a:r>
              <a:rPr lang="en-US" sz="2000" dirty="0">
                <a:solidFill>
                  <a:schemeClr val="tx1">
                    <a:lumMod val="50000"/>
                    <a:lumOff val="50000"/>
                  </a:schemeClr>
                </a:solidFill>
                <a:latin typeface="Arial Black" panose="020B0A04020102020204" pitchFamily="34" charset="0"/>
              </a:rPr>
              <a:t>the</a:t>
            </a:r>
            <a:r>
              <a:rPr lang="en-US" sz="2000" i="0" dirty="0">
                <a:solidFill>
                  <a:schemeClr val="tx1">
                    <a:lumMod val="50000"/>
                    <a:lumOff val="50000"/>
                  </a:schemeClr>
                </a:solidFill>
                <a:effectLst/>
                <a:latin typeface="Arial Black" panose="020B0A04020102020204" pitchFamily="34" charset="0"/>
              </a:rPr>
              <a:t> network.</a:t>
            </a:r>
            <a:endParaRPr lang="en-US" sz="2000" u="sng" dirty="0">
              <a:solidFill>
                <a:srgbClr val="99CA3C"/>
              </a:solidFill>
              <a:latin typeface="Arial Black" panose="020B0A04020102020204" pitchFamily="34" charset="0"/>
              <a:hlinkClick r:id="rId3">
                <a:extLst>
                  <a:ext uri="{A12FA001-AC4F-418D-AE19-62706E023703}">
                    <ahyp:hlinkClr xmlns:ahyp="http://schemas.microsoft.com/office/drawing/2018/hyperlinkcolor" val="tx"/>
                  </a:ext>
                </a:extLst>
              </a:hlinkClick>
            </a:endParaRPr>
          </a:p>
          <a:p>
            <a:pPr lvl="1" algn="just">
              <a:buFont typeface="+mj-lt"/>
              <a:buAutoNum type="arabicPeriod"/>
            </a:pPr>
            <a:r>
              <a:rPr lang="en-US" sz="1800" i="0" u="sng" dirty="0">
                <a:solidFill>
                  <a:schemeClr val="tx1">
                    <a:lumMod val="50000"/>
                    <a:lumOff val="50000"/>
                  </a:schemeClr>
                </a:solidFill>
                <a:effectLst/>
                <a:latin typeface="Arial Black" panose="020B0A04020102020204" pitchFamily="34" charset="0"/>
                <a:hlinkClick r:id="rId3">
                  <a:extLst>
                    <a:ext uri="{A12FA001-AC4F-418D-AE19-62706E023703}">
                      <ahyp:hlinkClr xmlns:ahyp="http://schemas.microsoft.com/office/drawing/2018/hyperlinkcolor" val="tx"/>
                    </a:ext>
                  </a:extLst>
                </a:hlinkClick>
              </a:rPr>
              <a:t>Configure the Network Access Server</a:t>
            </a:r>
            <a:endParaRPr lang="en-US" sz="1800" i="0" dirty="0">
              <a:solidFill>
                <a:schemeClr val="tx1">
                  <a:lumMod val="50000"/>
                  <a:lumOff val="50000"/>
                </a:schemeClr>
              </a:solidFill>
              <a:effectLst/>
              <a:latin typeface="Arial Black" panose="020B0A04020102020204" pitchFamily="34" charset="0"/>
            </a:endParaRPr>
          </a:p>
          <a:p>
            <a:pPr lvl="1" algn="just">
              <a:buFont typeface="+mj-lt"/>
              <a:buAutoNum type="arabicPeriod"/>
            </a:pPr>
            <a:r>
              <a:rPr lang="en-US" sz="1800" i="0" u="none" strike="noStrike" dirty="0">
                <a:solidFill>
                  <a:schemeClr val="tx1">
                    <a:lumMod val="50000"/>
                    <a:lumOff val="50000"/>
                  </a:schemeClr>
                </a:solidFill>
                <a:effectLst/>
                <a:latin typeface="Arial Black" panose="020B0A04020102020204" pitchFamily="34" charset="0"/>
                <a:hlinkClick r:id="rId4">
                  <a:extLst>
                    <a:ext uri="{A12FA001-AC4F-418D-AE19-62706E023703}">
                      <ahyp:hlinkClr xmlns:ahyp="http://schemas.microsoft.com/office/drawing/2018/hyperlinkcolor" val="tx"/>
                    </a:ext>
                  </a:extLst>
                </a:hlinkClick>
              </a:rPr>
              <a:t>Add the Network Access Server as a RADIUS Client in NPS</a:t>
            </a:r>
            <a:endParaRPr lang="en-US" sz="1800" i="0" dirty="0">
              <a:solidFill>
                <a:schemeClr val="tx1">
                  <a:lumMod val="50000"/>
                  <a:lumOff val="50000"/>
                </a:schemeClr>
              </a:solidFill>
              <a:effectLst/>
              <a:latin typeface="Arial Black" panose="020B0A04020102020204" pitchFamily="34" charset="0"/>
            </a:endParaRPr>
          </a:p>
          <a:p>
            <a:pPr lvl="1" algn="just">
              <a:buFont typeface="+mj-lt"/>
              <a:buAutoNum type="arabicPeriod"/>
            </a:pPr>
            <a:r>
              <a:rPr lang="en-US" sz="1800" i="0" u="none" strike="noStrike" dirty="0">
                <a:solidFill>
                  <a:schemeClr val="tx1">
                    <a:lumMod val="50000"/>
                    <a:lumOff val="50000"/>
                  </a:schemeClr>
                </a:solidFill>
                <a:effectLst/>
                <a:latin typeface="Arial Black" panose="020B0A04020102020204" pitchFamily="34" charset="0"/>
                <a:hlinkClick r:id="rId5">
                  <a:extLst>
                    <a:ext uri="{A12FA001-AC4F-418D-AE19-62706E023703}">
                      <ahyp:hlinkClr xmlns:ahyp="http://schemas.microsoft.com/office/drawing/2018/hyperlinkcolor" val="tx"/>
                    </a:ext>
                  </a:extLst>
                </a:hlinkClick>
              </a:rPr>
              <a:t>Configure RADIUS Clients by IP Address Range in Windows Server 2016 Datacenter</a:t>
            </a:r>
            <a:endParaRPr lang="en-US" sz="1800" i="0" dirty="0">
              <a:solidFill>
                <a:schemeClr val="tx1">
                  <a:lumMod val="50000"/>
                  <a:lumOff val="50000"/>
                </a:schemeClr>
              </a:solidFill>
              <a:effectLst/>
              <a:latin typeface="Arial Black" panose="020B0A04020102020204" pitchFamily="34" charset="0"/>
            </a:endParaRPr>
          </a:p>
          <a:p>
            <a:pPr algn="just"/>
            <a:endParaRPr lang="en-US" sz="2000" dirty="0">
              <a:solidFill>
                <a:schemeClr val="tx1">
                  <a:lumMod val="50000"/>
                  <a:lumOff val="50000"/>
                </a:schemeClr>
              </a:solidFill>
              <a:latin typeface="Arial Black" panose="020B0A04020102020204" pitchFamily="34" charset="0"/>
            </a:endParaRPr>
          </a:p>
        </p:txBody>
      </p:sp>
    </p:spTree>
    <p:extLst>
      <p:ext uri="{BB962C8B-B14F-4D97-AF65-F5344CB8AC3E}">
        <p14:creationId xmlns:p14="http://schemas.microsoft.com/office/powerpoint/2010/main" val="5415127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2971-5227-47E3-90E1-304F4741A061}"/>
              </a:ext>
            </a:extLst>
          </p:cNvPr>
          <p:cNvSpPr>
            <a:spLocks noGrp="1"/>
          </p:cNvSpPr>
          <p:nvPr>
            <p:ph type="title"/>
          </p:nvPr>
        </p:nvSpPr>
        <p:spPr/>
        <p:txBody>
          <a:bodyPr/>
          <a:lstStyle/>
          <a:p>
            <a:r>
              <a:rPr lang="en-US" dirty="0">
                <a:latin typeface="Arial Black" panose="020B0A04020102020204" pitchFamily="34" charset="0"/>
                <a:hlinkClick r:id="rId2"/>
              </a:rPr>
              <a:t>Configure Remote RADIUS Server Groups</a:t>
            </a: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B15CD383-57E7-41EB-8E25-9E2CE1865CDE}"/>
              </a:ext>
            </a:extLst>
          </p:cNvPr>
          <p:cNvSpPr>
            <a:spLocks noGrp="1"/>
          </p:cNvSpPr>
          <p:nvPr>
            <p:ph idx="1"/>
          </p:nvPr>
        </p:nvSpPr>
        <p:spPr>
          <a:xfrm>
            <a:off x="1056025" y="1930400"/>
            <a:ext cx="8596668" cy="3880773"/>
          </a:xfrm>
        </p:spPr>
        <p:txBody>
          <a:bodyPr>
            <a:normAutofit/>
          </a:bodyPr>
          <a:lstStyle/>
          <a:p>
            <a:pPr algn="just"/>
            <a:r>
              <a:rPr lang="en-US" sz="2000" b="1" i="0" dirty="0">
                <a:solidFill>
                  <a:schemeClr val="tx1">
                    <a:lumMod val="50000"/>
                    <a:lumOff val="50000"/>
                  </a:schemeClr>
                </a:solidFill>
                <a:effectLst/>
                <a:latin typeface="Arial Black" panose="020B0A04020102020204" pitchFamily="34" charset="0"/>
              </a:rPr>
              <a:t>Add a Remote RADIUS Server Group</a:t>
            </a:r>
            <a:endParaRPr lang="en-US" sz="2000" dirty="0">
              <a:solidFill>
                <a:schemeClr val="tx1">
                  <a:lumMod val="50000"/>
                  <a:lumOff val="50000"/>
                </a:schemeClr>
              </a:solidFill>
              <a:latin typeface="Arial Black" panose="020B0A04020102020204" pitchFamily="34" charset="0"/>
            </a:endParaRPr>
          </a:p>
          <a:p>
            <a:pPr algn="just"/>
            <a:r>
              <a:rPr lang="en-US" sz="2000" dirty="0">
                <a:solidFill>
                  <a:schemeClr val="tx1">
                    <a:lumMod val="50000"/>
                    <a:lumOff val="50000"/>
                  </a:schemeClr>
                </a:solidFill>
                <a:latin typeface="Arial Black" panose="020B0A04020102020204" pitchFamily="34" charset="0"/>
              </a:rPr>
              <a:t>C</a:t>
            </a:r>
            <a:r>
              <a:rPr lang="en-US" sz="2000" b="0" i="0" dirty="0">
                <a:solidFill>
                  <a:schemeClr val="tx1">
                    <a:lumMod val="50000"/>
                    <a:lumOff val="50000"/>
                  </a:schemeClr>
                </a:solidFill>
                <a:effectLst/>
                <a:latin typeface="Arial Black" panose="020B0A04020102020204" pitchFamily="34" charset="0"/>
              </a:rPr>
              <a:t>reate a new connection request policy that NPS uses to determine which connection requests to forward to other RADIUS servers.</a:t>
            </a:r>
          </a:p>
          <a:p>
            <a:pPr algn="just"/>
            <a:r>
              <a:rPr lang="en-US" sz="2000" b="0" i="0" dirty="0">
                <a:solidFill>
                  <a:schemeClr val="tx1">
                    <a:lumMod val="50000"/>
                    <a:lumOff val="50000"/>
                  </a:schemeClr>
                </a:solidFill>
                <a:effectLst/>
                <a:latin typeface="Arial Black" panose="020B0A04020102020204" pitchFamily="34" charset="0"/>
              </a:rPr>
              <a:t>In addition, the connection request policy is configured by specifying a remote RADIUS server group that contains one or more RADIUS servers, which tells NPS where to send the connection requests that match the connection request policy.</a:t>
            </a:r>
          </a:p>
          <a:p>
            <a:pPr algn="just"/>
            <a:endParaRPr lang="en-US" sz="2000" dirty="0">
              <a:solidFill>
                <a:schemeClr val="tx1">
                  <a:lumMod val="50000"/>
                  <a:lumOff val="50000"/>
                </a:schemeClr>
              </a:solidFill>
              <a:latin typeface="Arial Black" panose="020B0A04020102020204" pitchFamily="34" charset="0"/>
            </a:endParaRPr>
          </a:p>
        </p:txBody>
      </p:sp>
    </p:spTree>
    <p:extLst>
      <p:ext uri="{BB962C8B-B14F-4D97-AF65-F5344CB8AC3E}">
        <p14:creationId xmlns:p14="http://schemas.microsoft.com/office/powerpoint/2010/main" val="28850897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BF110-4FDD-4B6B-BFB1-48F0BDD2EA9F}"/>
              </a:ext>
            </a:extLst>
          </p:cNvPr>
          <p:cNvSpPr>
            <a:spLocks noGrp="1"/>
          </p:cNvSpPr>
          <p:nvPr>
            <p:ph type="title"/>
          </p:nvPr>
        </p:nvSpPr>
        <p:spPr/>
        <p:txBody>
          <a:bodyPr/>
          <a:lstStyle/>
          <a:p>
            <a:r>
              <a:rPr lang="en-US" dirty="0">
                <a:latin typeface="Arial Black" panose="020B0A04020102020204" pitchFamily="34" charset="0"/>
                <a:hlinkClick r:id="rId2"/>
              </a:rPr>
              <a:t>Manage Certificates Used with NPS</a:t>
            </a: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4A9487F1-914A-41A8-B277-79D53B87A181}"/>
              </a:ext>
            </a:extLst>
          </p:cNvPr>
          <p:cNvSpPr>
            <a:spLocks noGrp="1"/>
          </p:cNvSpPr>
          <p:nvPr>
            <p:ph idx="1"/>
          </p:nvPr>
        </p:nvSpPr>
        <p:spPr>
          <a:xfrm>
            <a:off x="1268411" y="1819564"/>
            <a:ext cx="8124971" cy="4636654"/>
          </a:xfrm>
        </p:spPr>
        <p:txBody>
          <a:bodyPr>
            <a:noAutofit/>
          </a:bodyPr>
          <a:lstStyle/>
          <a:p>
            <a:pPr marL="0" indent="0" algn="just">
              <a:buNone/>
            </a:pPr>
            <a:r>
              <a:rPr lang="en-US" i="0" u="none" strike="noStrike" dirty="0">
                <a:solidFill>
                  <a:schemeClr val="tx1">
                    <a:lumMod val="50000"/>
                    <a:lumOff val="50000"/>
                  </a:schemeClr>
                </a:solidFill>
                <a:effectLst/>
                <a:latin typeface="Arial Black" panose="020B0A04020102020204" pitchFamily="34" charset="0"/>
              </a:rPr>
              <a:t>Enroll a server certificate to all NPSs. The server certificate must:</a:t>
            </a:r>
          </a:p>
          <a:p>
            <a:pPr algn="just"/>
            <a:r>
              <a:rPr lang="en-US" i="0" u="none" strike="noStrike" dirty="0">
                <a:solidFill>
                  <a:schemeClr val="tx1">
                    <a:lumMod val="50000"/>
                    <a:lumOff val="50000"/>
                  </a:schemeClr>
                </a:solidFill>
                <a:effectLst/>
                <a:latin typeface="Arial Black" panose="020B0A04020102020204" pitchFamily="34" charset="0"/>
              </a:rPr>
              <a:t>Meet the minimum server certificate requirements as described in Configure Certificate Templates for PEAP and EAP Requirements</a:t>
            </a:r>
          </a:p>
          <a:p>
            <a:pPr algn="just"/>
            <a:r>
              <a:rPr lang="en-US" i="0" u="none" strike="noStrike" dirty="0">
                <a:solidFill>
                  <a:schemeClr val="tx1">
                    <a:lumMod val="50000"/>
                    <a:lumOff val="50000"/>
                  </a:schemeClr>
                </a:solidFill>
                <a:effectLst/>
                <a:latin typeface="Arial Black" panose="020B0A04020102020204" pitchFamily="34" charset="0"/>
              </a:rPr>
              <a:t>Be issued by a certification authority (CA) that is trusted by client computers. A CA is trusted when its certificate exists in the Trusted Root Certification Authorities certificate store for the current user and local computer.</a:t>
            </a:r>
            <a:endParaRPr lang="en-US" i="0" u="none" strike="noStrike" dirty="0">
              <a:solidFill>
                <a:srgbClr val="99CA3C"/>
              </a:solidFill>
              <a:effectLst/>
              <a:latin typeface="Arial Black" panose="020B0A04020102020204" pitchFamily="34" charset="0"/>
              <a:hlinkClick r:id="rId3">
                <a:extLst>
                  <a:ext uri="{A12FA001-AC4F-418D-AE19-62706E023703}">
                    <ahyp:hlinkClr xmlns:ahyp="http://schemas.microsoft.com/office/drawing/2018/hyperlinkcolor" val="tx"/>
                  </a:ext>
                </a:extLst>
              </a:hlinkClick>
            </a:endParaRPr>
          </a:p>
          <a:p>
            <a:pPr algn="just">
              <a:buFont typeface="+mj-lt"/>
              <a:buAutoNum type="arabicPeriod"/>
            </a:pPr>
            <a:r>
              <a:rPr lang="en-US" i="0" u="none" strike="noStrike" dirty="0">
                <a:solidFill>
                  <a:schemeClr val="tx1">
                    <a:lumMod val="50000"/>
                    <a:lumOff val="50000"/>
                  </a:schemeClr>
                </a:solidFill>
                <a:effectLst/>
                <a:latin typeface="Arial Black" panose="020B0A04020102020204" pitchFamily="34" charset="0"/>
                <a:hlinkClick r:id="rId3">
                  <a:extLst>
                    <a:ext uri="{A12FA001-AC4F-418D-AE19-62706E023703}">
                      <ahyp:hlinkClr xmlns:ahyp="http://schemas.microsoft.com/office/drawing/2018/hyperlinkcolor" val="tx"/>
                    </a:ext>
                  </a:extLst>
                </a:hlinkClick>
              </a:rPr>
              <a:t>Change the Cached TLS Handle Expiry</a:t>
            </a:r>
            <a:endParaRPr lang="en-US" i="0" dirty="0">
              <a:solidFill>
                <a:schemeClr val="tx1">
                  <a:lumMod val="50000"/>
                  <a:lumOff val="50000"/>
                </a:schemeClr>
              </a:solidFill>
              <a:effectLst/>
              <a:latin typeface="Arial Black" panose="020B0A04020102020204" pitchFamily="34" charset="0"/>
            </a:endParaRPr>
          </a:p>
          <a:p>
            <a:pPr algn="just">
              <a:buFont typeface="+mj-lt"/>
              <a:buAutoNum type="arabicPeriod"/>
            </a:pPr>
            <a:r>
              <a:rPr lang="en-US" i="0" u="none" strike="noStrike" dirty="0">
                <a:solidFill>
                  <a:schemeClr val="tx1">
                    <a:lumMod val="50000"/>
                    <a:lumOff val="50000"/>
                  </a:schemeClr>
                </a:solidFill>
                <a:effectLst/>
                <a:latin typeface="Arial Black" panose="020B0A04020102020204" pitchFamily="34" charset="0"/>
                <a:hlinkClick r:id="rId4">
                  <a:extLst>
                    <a:ext uri="{A12FA001-AC4F-418D-AE19-62706E023703}">
                      <ahyp:hlinkClr xmlns:ahyp="http://schemas.microsoft.com/office/drawing/2018/hyperlinkcolor" val="tx"/>
                    </a:ext>
                  </a:extLst>
                </a:hlinkClick>
              </a:rPr>
              <a:t>Configure the TLS Handle Expiry Time on Client Computers</a:t>
            </a:r>
            <a:endParaRPr lang="en-US" i="0" dirty="0">
              <a:solidFill>
                <a:schemeClr val="tx1">
                  <a:lumMod val="50000"/>
                  <a:lumOff val="50000"/>
                </a:schemeClr>
              </a:solidFill>
              <a:effectLst/>
              <a:latin typeface="Arial Black" panose="020B0A04020102020204" pitchFamily="34" charset="0"/>
            </a:endParaRPr>
          </a:p>
          <a:p>
            <a:pPr algn="just">
              <a:buFont typeface="+mj-lt"/>
              <a:buAutoNum type="arabicPeriod"/>
            </a:pPr>
            <a:r>
              <a:rPr lang="en-US" i="0" u="none" strike="noStrike" dirty="0">
                <a:solidFill>
                  <a:schemeClr val="tx1">
                    <a:lumMod val="50000"/>
                    <a:lumOff val="50000"/>
                  </a:schemeClr>
                </a:solidFill>
                <a:effectLst/>
                <a:latin typeface="Arial Black" panose="020B0A04020102020204" pitchFamily="34" charset="0"/>
                <a:hlinkClick r:id="rId5">
                  <a:extLst>
                    <a:ext uri="{A12FA001-AC4F-418D-AE19-62706E023703}">
                      <ahyp:hlinkClr xmlns:ahyp="http://schemas.microsoft.com/office/drawing/2018/hyperlinkcolor" val="tx"/>
                    </a:ext>
                  </a:extLst>
                </a:hlinkClick>
              </a:rPr>
              <a:t>Configure the TLS Handle Expiry Time on NPSs</a:t>
            </a:r>
            <a:endParaRPr lang="en-US" i="0" dirty="0">
              <a:solidFill>
                <a:schemeClr val="tx1">
                  <a:lumMod val="50000"/>
                  <a:lumOff val="50000"/>
                </a:schemeClr>
              </a:solidFill>
              <a:effectLst/>
              <a:latin typeface="Arial Black" panose="020B0A04020102020204" pitchFamily="34" charset="0"/>
            </a:endParaRPr>
          </a:p>
          <a:p>
            <a:pPr algn="just">
              <a:buFont typeface="+mj-lt"/>
              <a:buAutoNum type="arabicPeriod"/>
            </a:pPr>
            <a:r>
              <a:rPr lang="en-US" i="0" u="none" strike="noStrike" dirty="0">
                <a:solidFill>
                  <a:schemeClr val="tx1">
                    <a:lumMod val="50000"/>
                    <a:lumOff val="50000"/>
                  </a:schemeClr>
                </a:solidFill>
                <a:effectLst/>
                <a:latin typeface="Arial Black" panose="020B0A04020102020204" pitchFamily="34" charset="0"/>
                <a:hlinkClick r:id="rId6">
                  <a:extLst>
                    <a:ext uri="{A12FA001-AC4F-418D-AE19-62706E023703}">
                      <ahyp:hlinkClr xmlns:ahyp="http://schemas.microsoft.com/office/drawing/2018/hyperlinkcolor" val="tx"/>
                    </a:ext>
                  </a:extLst>
                </a:hlinkClick>
              </a:rPr>
              <a:t>Obtain the SHA-1 Hash of a Trusted Root CA Certificate</a:t>
            </a:r>
            <a:endParaRPr lang="en-US" i="0" dirty="0">
              <a:solidFill>
                <a:schemeClr val="tx1">
                  <a:lumMod val="50000"/>
                  <a:lumOff val="50000"/>
                </a:schemeClr>
              </a:solidFill>
              <a:effectLst/>
              <a:latin typeface="Arial Black" panose="020B0A04020102020204" pitchFamily="34" charset="0"/>
            </a:endParaRPr>
          </a:p>
          <a:p>
            <a:pPr algn="just"/>
            <a:endParaRPr lang="en-US" dirty="0">
              <a:solidFill>
                <a:schemeClr val="tx1">
                  <a:lumMod val="50000"/>
                  <a:lumOff val="50000"/>
                </a:schemeClr>
              </a:solidFill>
              <a:latin typeface="Arial Black" panose="020B0A04020102020204" pitchFamily="34" charset="0"/>
            </a:endParaRPr>
          </a:p>
        </p:txBody>
      </p:sp>
    </p:spTree>
    <p:extLst>
      <p:ext uri="{BB962C8B-B14F-4D97-AF65-F5344CB8AC3E}">
        <p14:creationId xmlns:p14="http://schemas.microsoft.com/office/powerpoint/2010/main" val="3600787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7E3B0-ED04-4C7C-8268-134F6001DC33}"/>
              </a:ext>
            </a:extLst>
          </p:cNvPr>
          <p:cNvSpPr>
            <a:spLocks noGrp="1"/>
          </p:cNvSpPr>
          <p:nvPr>
            <p:ph type="title"/>
          </p:nvPr>
        </p:nvSpPr>
        <p:spPr/>
        <p:txBody>
          <a:bodyPr/>
          <a:lstStyle/>
          <a:p>
            <a:r>
              <a:rPr lang="en-US" dirty="0">
                <a:latin typeface="Arial Black" panose="020B0A04020102020204" pitchFamily="34" charset="0"/>
                <a:hlinkClick r:id="rId2"/>
              </a:rPr>
              <a:t>Manage NPSs</a:t>
            </a: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98AC3B07-D32B-4F76-9762-1F16DCFC3610}"/>
              </a:ext>
            </a:extLst>
          </p:cNvPr>
          <p:cNvSpPr>
            <a:spLocks noGrp="1"/>
          </p:cNvSpPr>
          <p:nvPr>
            <p:ph idx="1"/>
          </p:nvPr>
        </p:nvSpPr>
        <p:spPr>
          <a:xfrm>
            <a:off x="1859539" y="1362940"/>
            <a:ext cx="8915400" cy="4885459"/>
          </a:xfrm>
        </p:spPr>
        <p:txBody>
          <a:bodyPr>
            <a:noAutofit/>
          </a:bodyPr>
          <a:lstStyle/>
          <a:p>
            <a:r>
              <a:rPr lang="en-US" sz="2000" dirty="0">
                <a:solidFill>
                  <a:schemeClr val="tx1">
                    <a:lumMod val="50000"/>
                    <a:lumOff val="50000"/>
                  </a:schemeClr>
                </a:solidFill>
                <a:latin typeface="Arial Black" panose="020B0A04020102020204" pitchFamily="34" charset="0"/>
              </a:rPr>
              <a:t>Configure NPS on a </a:t>
            </a:r>
            <a:r>
              <a:rPr lang="en-US" sz="2000" dirty="0">
                <a:solidFill>
                  <a:srgbClr val="00B0F0"/>
                </a:solidFill>
                <a:latin typeface="Arial Black" panose="020B0A04020102020204" pitchFamily="34" charset="0"/>
              </a:rPr>
              <a:t>Multihomed Computer</a:t>
            </a:r>
          </a:p>
          <a:p>
            <a:r>
              <a:rPr lang="en-US" sz="2000" dirty="0">
                <a:solidFill>
                  <a:schemeClr val="tx1">
                    <a:lumMod val="50000"/>
                    <a:lumOff val="50000"/>
                  </a:schemeClr>
                </a:solidFill>
                <a:latin typeface="Arial Black" panose="020B0A04020102020204" pitchFamily="34" charset="0"/>
              </a:rPr>
              <a:t>Configure NPS UDP Port Information</a:t>
            </a:r>
          </a:p>
          <a:p>
            <a:r>
              <a:rPr lang="en-US" sz="2000" dirty="0">
                <a:solidFill>
                  <a:schemeClr val="tx1">
                    <a:lumMod val="50000"/>
                    <a:lumOff val="50000"/>
                  </a:schemeClr>
                </a:solidFill>
                <a:latin typeface="Arial Black" panose="020B0A04020102020204" pitchFamily="34" charset="0"/>
              </a:rPr>
              <a:t>Disable NAS Notification Forwarding</a:t>
            </a:r>
          </a:p>
          <a:p>
            <a:r>
              <a:rPr lang="en-US" sz="2000" dirty="0">
                <a:solidFill>
                  <a:schemeClr val="tx1">
                    <a:lumMod val="50000"/>
                    <a:lumOff val="50000"/>
                  </a:schemeClr>
                </a:solidFill>
                <a:latin typeface="Arial Black" panose="020B0A04020102020204" pitchFamily="34" charset="0"/>
              </a:rPr>
              <a:t>Export an NPS Configuration for Import on Another Server</a:t>
            </a:r>
          </a:p>
          <a:p>
            <a:r>
              <a:rPr lang="en-US" sz="2000" dirty="0">
                <a:solidFill>
                  <a:schemeClr val="tx1">
                    <a:lumMod val="50000"/>
                    <a:lumOff val="50000"/>
                  </a:schemeClr>
                </a:solidFill>
                <a:latin typeface="Arial Black" panose="020B0A04020102020204" pitchFamily="34" charset="0"/>
              </a:rPr>
              <a:t>Increase Concurrent Authentications Processed by NPS</a:t>
            </a:r>
          </a:p>
          <a:p>
            <a:r>
              <a:rPr lang="en-US" sz="2000" dirty="0">
                <a:solidFill>
                  <a:schemeClr val="tx1">
                    <a:lumMod val="50000"/>
                    <a:lumOff val="50000"/>
                  </a:schemeClr>
                </a:solidFill>
                <a:latin typeface="Arial Black" panose="020B0A04020102020204" pitchFamily="34" charset="0"/>
              </a:rPr>
              <a:t>Install Network Policy Server</a:t>
            </a:r>
          </a:p>
          <a:p>
            <a:r>
              <a:rPr lang="en-US" sz="2000" dirty="0">
                <a:solidFill>
                  <a:schemeClr val="tx1">
                    <a:lumMod val="50000"/>
                    <a:lumOff val="50000"/>
                  </a:schemeClr>
                </a:solidFill>
                <a:latin typeface="Arial Black" panose="020B0A04020102020204" pitchFamily="34" charset="0"/>
              </a:rPr>
              <a:t>NPS Proxy Server Load Balancing</a:t>
            </a:r>
          </a:p>
          <a:p>
            <a:r>
              <a:rPr lang="en-US" sz="2000" dirty="0">
                <a:solidFill>
                  <a:schemeClr val="tx1">
                    <a:lumMod val="50000"/>
                    <a:lumOff val="50000"/>
                  </a:schemeClr>
                </a:solidFill>
                <a:latin typeface="Arial Black" panose="020B0A04020102020204" pitchFamily="34" charset="0"/>
              </a:rPr>
              <a:t>Register an NPS in an Active Directory Domain</a:t>
            </a:r>
          </a:p>
          <a:p>
            <a:r>
              <a:rPr lang="en-US" sz="2000" dirty="0">
                <a:solidFill>
                  <a:schemeClr val="tx1">
                    <a:lumMod val="50000"/>
                    <a:lumOff val="50000"/>
                  </a:schemeClr>
                </a:solidFill>
                <a:latin typeface="Arial Black" panose="020B0A04020102020204" pitchFamily="34" charset="0"/>
              </a:rPr>
              <a:t>Unregister an NPS from an Active Directory Domain</a:t>
            </a:r>
          </a:p>
          <a:p>
            <a:r>
              <a:rPr lang="en-US" sz="2000" dirty="0">
                <a:solidFill>
                  <a:schemeClr val="tx1">
                    <a:lumMod val="50000"/>
                    <a:lumOff val="50000"/>
                  </a:schemeClr>
                </a:solidFill>
                <a:latin typeface="Arial Black" panose="020B0A04020102020204" pitchFamily="34" charset="0"/>
              </a:rPr>
              <a:t>Use Regular Expressions in NPS</a:t>
            </a:r>
          </a:p>
          <a:p>
            <a:r>
              <a:rPr lang="en-US" sz="2000" dirty="0">
                <a:solidFill>
                  <a:schemeClr val="tx1">
                    <a:lumMod val="50000"/>
                    <a:lumOff val="50000"/>
                  </a:schemeClr>
                </a:solidFill>
                <a:latin typeface="Arial Black" panose="020B0A04020102020204" pitchFamily="34" charset="0"/>
              </a:rPr>
              <a:t>Verify Configuration After NPS Changes</a:t>
            </a:r>
          </a:p>
        </p:txBody>
      </p:sp>
    </p:spTree>
    <p:extLst>
      <p:ext uri="{BB962C8B-B14F-4D97-AF65-F5344CB8AC3E}">
        <p14:creationId xmlns:p14="http://schemas.microsoft.com/office/powerpoint/2010/main" val="14243044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3B5D5-4487-4C54-906A-91FEFC44BD8D}"/>
              </a:ext>
            </a:extLst>
          </p:cNvPr>
          <p:cNvSpPr>
            <a:spLocks noGrp="1"/>
          </p:cNvSpPr>
          <p:nvPr>
            <p:ph type="title"/>
          </p:nvPr>
        </p:nvSpPr>
        <p:spPr/>
        <p:txBody>
          <a:bodyPr/>
          <a:lstStyle/>
          <a:p>
            <a:r>
              <a:rPr lang="en-US" dirty="0">
                <a:latin typeface="Arial Black" panose="020B0A04020102020204" pitchFamily="34" charset="0"/>
                <a:hlinkClick r:id="rId2"/>
              </a:rPr>
              <a:t>Manage NPS Templates</a:t>
            </a: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8719619C-0B60-43C4-9F98-4958AE1A0066}"/>
              </a:ext>
            </a:extLst>
          </p:cNvPr>
          <p:cNvSpPr>
            <a:spLocks noGrp="1"/>
          </p:cNvSpPr>
          <p:nvPr>
            <p:ph idx="1"/>
          </p:nvPr>
        </p:nvSpPr>
        <p:spPr>
          <a:xfrm>
            <a:off x="1328732" y="1384248"/>
            <a:ext cx="8443342" cy="5088835"/>
          </a:xfrm>
        </p:spPr>
        <p:txBody>
          <a:bodyPr>
            <a:noAutofit/>
          </a:bodyPr>
          <a:lstStyle/>
          <a:p>
            <a:pPr algn="just"/>
            <a:r>
              <a:rPr lang="en-US" sz="1400" b="0" i="0" dirty="0">
                <a:solidFill>
                  <a:schemeClr val="tx1">
                    <a:lumMod val="50000"/>
                    <a:lumOff val="50000"/>
                  </a:schemeClr>
                </a:solidFill>
                <a:effectLst/>
                <a:latin typeface="Arial Black" panose="020B0A04020102020204" pitchFamily="34" charset="0"/>
              </a:rPr>
              <a:t>Templates Management provides a node in the NPS console where you can create, modify, delete, duplicate, and view the use of NPS templates. NPS templates are designed to reduce the amount of time and cost that it takes to configure NPS on one or more servers.</a:t>
            </a:r>
            <a:endParaRPr lang="en-US" sz="1400" dirty="0">
              <a:solidFill>
                <a:schemeClr val="tx1">
                  <a:lumMod val="50000"/>
                  <a:lumOff val="50000"/>
                </a:schemeClr>
              </a:solidFill>
              <a:latin typeface="Arial Black" panose="020B0A04020102020204" pitchFamily="34" charset="0"/>
            </a:endParaRPr>
          </a:p>
          <a:p>
            <a:pPr algn="just"/>
            <a:r>
              <a:rPr lang="en-US" sz="1400" dirty="0">
                <a:solidFill>
                  <a:schemeClr val="tx1">
                    <a:lumMod val="50000"/>
                    <a:lumOff val="50000"/>
                  </a:schemeClr>
                </a:solidFill>
                <a:latin typeface="Arial Black" panose="020B0A04020102020204" pitchFamily="34" charset="0"/>
              </a:rPr>
              <a:t>The following NPS template types are available for configuration in Templates Management.</a:t>
            </a:r>
          </a:p>
          <a:p>
            <a:pPr lvl="1" algn="just"/>
            <a:r>
              <a:rPr lang="en-US" sz="1200" dirty="0">
                <a:solidFill>
                  <a:schemeClr val="tx1">
                    <a:lumMod val="50000"/>
                    <a:lumOff val="50000"/>
                  </a:schemeClr>
                </a:solidFill>
                <a:latin typeface="Arial Black" panose="020B0A04020102020204" pitchFamily="34" charset="0"/>
              </a:rPr>
              <a:t>Shared Secrets. To specify a shared secret that can reuse (by selecting the template in the appropriate location in the NPS console) when configure RADIUS clients and servers.</a:t>
            </a:r>
          </a:p>
          <a:p>
            <a:pPr lvl="1" algn="just"/>
            <a:r>
              <a:rPr lang="en-US" sz="1200" dirty="0">
                <a:solidFill>
                  <a:schemeClr val="tx1">
                    <a:lumMod val="50000"/>
                    <a:lumOff val="50000"/>
                  </a:schemeClr>
                </a:solidFill>
                <a:latin typeface="Arial Black" panose="020B0A04020102020204" pitchFamily="34" charset="0"/>
              </a:rPr>
              <a:t>RADIUS Clients. To configure RADIUS client settings that can reuse by selecting the template in the appropriate location in the NPS console.</a:t>
            </a:r>
          </a:p>
          <a:p>
            <a:pPr lvl="1" algn="just"/>
            <a:r>
              <a:rPr lang="en-US" sz="1200" dirty="0">
                <a:solidFill>
                  <a:schemeClr val="tx1">
                    <a:lumMod val="50000"/>
                    <a:lumOff val="50000"/>
                  </a:schemeClr>
                </a:solidFill>
                <a:latin typeface="Arial Black" panose="020B0A04020102020204" pitchFamily="34" charset="0"/>
              </a:rPr>
              <a:t>Remote RADIUS Servers. To configure remote RADIUS server settings that can reuse by selecting the template in the appropriate location in the NPS console.</a:t>
            </a:r>
          </a:p>
          <a:p>
            <a:pPr lvl="1" algn="just"/>
            <a:r>
              <a:rPr lang="en-US" sz="1200" dirty="0">
                <a:solidFill>
                  <a:schemeClr val="tx1">
                    <a:lumMod val="50000"/>
                    <a:lumOff val="50000"/>
                  </a:schemeClr>
                </a:solidFill>
                <a:latin typeface="Arial Black" panose="020B0A04020102020204" pitchFamily="34" charset="0"/>
              </a:rPr>
              <a:t>IP Filters. To create Internet Protocol version 4 (IPv4) and Internet Protocol version 6 (IPv6) filters that can reuse (by selecting the template in the appropriate location in the NPS console) when configure network policies.</a:t>
            </a:r>
          </a:p>
          <a:p>
            <a:pPr algn="l">
              <a:buFont typeface="+mj-lt"/>
              <a:buAutoNum type="arabicPeriod"/>
            </a:pPr>
            <a:r>
              <a:rPr lang="en-US" i="0" u="none" strike="noStrike" dirty="0">
                <a:solidFill>
                  <a:srgbClr val="171717"/>
                </a:solidFill>
                <a:effectLst/>
                <a:latin typeface="Arial Black" panose="020B0A04020102020204" pitchFamily="34" charset="0"/>
                <a:hlinkClick r:id="rId3"/>
              </a:rPr>
              <a:t>Create an NPS Template</a:t>
            </a:r>
            <a:endParaRPr lang="en-US" i="0" dirty="0">
              <a:solidFill>
                <a:srgbClr val="171717"/>
              </a:solidFill>
              <a:effectLst/>
              <a:latin typeface="Arial Black" panose="020B0A04020102020204" pitchFamily="34" charset="0"/>
            </a:endParaRPr>
          </a:p>
          <a:p>
            <a:pPr algn="l">
              <a:buFont typeface="+mj-lt"/>
              <a:buAutoNum type="arabicPeriod"/>
            </a:pPr>
            <a:r>
              <a:rPr lang="en-US" i="0" u="none" strike="noStrike" dirty="0">
                <a:solidFill>
                  <a:srgbClr val="171717"/>
                </a:solidFill>
                <a:effectLst/>
                <a:latin typeface="Arial Black" panose="020B0A04020102020204" pitchFamily="34" charset="0"/>
                <a:hlinkClick r:id="rId4"/>
              </a:rPr>
              <a:t>Apply an NPS Template</a:t>
            </a:r>
            <a:endParaRPr lang="en-US" i="0" dirty="0">
              <a:solidFill>
                <a:srgbClr val="171717"/>
              </a:solidFill>
              <a:effectLst/>
              <a:latin typeface="Arial Black" panose="020B0A04020102020204" pitchFamily="34" charset="0"/>
            </a:endParaRPr>
          </a:p>
          <a:p>
            <a:pPr algn="l">
              <a:buFont typeface="+mj-lt"/>
              <a:buAutoNum type="arabicPeriod"/>
            </a:pPr>
            <a:r>
              <a:rPr lang="en-US" i="0" u="sng" dirty="0">
                <a:solidFill>
                  <a:srgbClr val="171717"/>
                </a:solidFill>
                <a:effectLst/>
                <a:latin typeface="Arial Black" panose="020B0A04020102020204" pitchFamily="34" charset="0"/>
                <a:hlinkClick r:id="rId5"/>
              </a:rPr>
              <a:t>Export or Import NPS Templates</a:t>
            </a:r>
            <a:endParaRPr lang="en-US" i="0" dirty="0">
              <a:solidFill>
                <a:srgbClr val="171717"/>
              </a:solidFill>
              <a:effectLst/>
              <a:latin typeface="Arial Black" panose="020B0A04020102020204" pitchFamily="34" charset="0"/>
            </a:endParaRPr>
          </a:p>
        </p:txBody>
      </p:sp>
    </p:spTree>
    <p:extLst>
      <p:ext uri="{BB962C8B-B14F-4D97-AF65-F5344CB8AC3E}">
        <p14:creationId xmlns:p14="http://schemas.microsoft.com/office/powerpoint/2010/main" val="19374572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68BFC-C666-40E6-BDAE-5C5092144380}"/>
              </a:ext>
            </a:extLst>
          </p:cNvPr>
          <p:cNvSpPr>
            <a:spLocks noGrp="1"/>
          </p:cNvSpPr>
          <p:nvPr>
            <p:ph type="title"/>
          </p:nvPr>
        </p:nvSpPr>
        <p:spPr/>
        <p:txBody>
          <a:bodyPr>
            <a:normAutofit fontScale="90000"/>
          </a:bodyPr>
          <a:lstStyle/>
          <a:p>
            <a:r>
              <a:rPr lang="en-US" sz="3600" dirty="0">
                <a:latin typeface="Arial Black" panose="020B0A04020102020204" pitchFamily="34" charset="0"/>
              </a:rPr>
              <a:t>After install NPS, administer NPSs via:</a:t>
            </a:r>
            <a:br>
              <a:rPr lang="en-US" sz="3600" dirty="0">
                <a:latin typeface="Arial Black" panose="020B0A04020102020204" pitchFamily="34" charset="0"/>
              </a:rPr>
            </a:b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0AFB3194-BCB6-4BEE-BC4E-1DCAAFC4D7D8}"/>
              </a:ext>
            </a:extLst>
          </p:cNvPr>
          <p:cNvSpPr>
            <a:spLocks noGrp="1"/>
          </p:cNvSpPr>
          <p:nvPr>
            <p:ph idx="1"/>
          </p:nvPr>
        </p:nvSpPr>
        <p:spPr>
          <a:xfrm>
            <a:off x="991370" y="1855789"/>
            <a:ext cx="8596668" cy="3880773"/>
          </a:xfrm>
        </p:spPr>
        <p:txBody>
          <a:bodyPr>
            <a:normAutofit/>
          </a:bodyPr>
          <a:lstStyle/>
          <a:p>
            <a:r>
              <a:rPr lang="en-US" dirty="0">
                <a:solidFill>
                  <a:schemeClr val="tx1">
                    <a:lumMod val="50000"/>
                    <a:lumOff val="50000"/>
                  </a:schemeClr>
                </a:solidFill>
                <a:latin typeface="Arial Black" panose="020B0A04020102020204" pitchFamily="34" charset="0"/>
              </a:rPr>
              <a:t>Locally, by using the NPS Microsoft Management Console (MMC) snap-in, the static NPS console in Administrative Tools, Windows PowerShell commands, or the Network Shell (</a:t>
            </a:r>
            <a:r>
              <a:rPr lang="en-US" dirty="0" err="1">
                <a:solidFill>
                  <a:schemeClr val="tx1">
                    <a:lumMod val="50000"/>
                    <a:lumOff val="50000"/>
                  </a:schemeClr>
                </a:solidFill>
                <a:latin typeface="Arial Black" panose="020B0A04020102020204" pitchFamily="34" charset="0"/>
              </a:rPr>
              <a:t>Netsh</a:t>
            </a:r>
            <a:r>
              <a:rPr lang="en-US" dirty="0">
                <a:solidFill>
                  <a:schemeClr val="tx1">
                    <a:lumMod val="50000"/>
                    <a:lumOff val="50000"/>
                  </a:schemeClr>
                </a:solidFill>
                <a:latin typeface="Arial Black" panose="020B0A04020102020204" pitchFamily="34" charset="0"/>
              </a:rPr>
              <a:t>) commands for NPS.</a:t>
            </a:r>
          </a:p>
          <a:p>
            <a:r>
              <a:rPr lang="en-US" dirty="0">
                <a:solidFill>
                  <a:schemeClr val="tx1">
                    <a:lumMod val="50000"/>
                    <a:lumOff val="50000"/>
                  </a:schemeClr>
                </a:solidFill>
                <a:latin typeface="Arial Black" panose="020B0A04020102020204" pitchFamily="34" charset="0"/>
              </a:rPr>
              <a:t>From a remote NPS, by using the NPS MMC snap-in, the </a:t>
            </a:r>
            <a:r>
              <a:rPr lang="en-US" dirty="0" err="1">
                <a:solidFill>
                  <a:schemeClr val="tx1">
                    <a:lumMod val="50000"/>
                    <a:lumOff val="50000"/>
                  </a:schemeClr>
                </a:solidFill>
                <a:latin typeface="Arial Black" panose="020B0A04020102020204" pitchFamily="34" charset="0"/>
              </a:rPr>
              <a:t>Netsh</a:t>
            </a:r>
            <a:r>
              <a:rPr lang="en-US" dirty="0">
                <a:solidFill>
                  <a:schemeClr val="tx1">
                    <a:lumMod val="50000"/>
                    <a:lumOff val="50000"/>
                  </a:schemeClr>
                </a:solidFill>
                <a:latin typeface="Arial Black" panose="020B0A04020102020204" pitchFamily="34" charset="0"/>
              </a:rPr>
              <a:t> commands for NPS, the Windows PowerShell commands for NPS, or Remote Desktop Connection.</a:t>
            </a:r>
          </a:p>
          <a:p>
            <a:r>
              <a:rPr lang="en-US" dirty="0">
                <a:solidFill>
                  <a:schemeClr val="tx1">
                    <a:lumMod val="50000"/>
                    <a:lumOff val="50000"/>
                  </a:schemeClr>
                </a:solidFill>
                <a:latin typeface="Arial Black" panose="020B0A04020102020204" pitchFamily="34" charset="0"/>
              </a:rPr>
              <a:t>From a remote workstation, by using Remote Desktop Connection in combination with other tools, such as the NPS MMC or Windows PowerShell.</a:t>
            </a:r>
          </a:p>
          <a:p>
            <a:endParaRPr lang="en-US" dirty="0">
              <a:solidFill>
                <a:schemeClr val="tx1">
                  <a:lumMod val="50000"/>
                  <a:lumOff val="50000"/>
                </a:schemeClr>
              </a:solidFill>
              <a:latin typeface="Arial Black" panose="020B0A04020102020204" pitchFamily="34" charset="0"/>
            </a:endParaRPr>
          </a:p>
        </p:txBody>
      </p:sp>
    </p:spTree>
    <p:extLst>
      <p:ext uri="{BB962C8B-B14F-4D97-AF65-F5344CB8AC3E}">
        <p14:creationId xmlns:p14="http://schemas.microsoft.com/office/powerpoint/2010/main" val="2186099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C2EA2-B3B3-403A-86CA-70E24E79CAAA}"/>
              </a:ext>
            </a:extLst>
          </p:cNvPr>
          <p:cNvSpPr>
            <a:spLocks noGrp="1"/>
          </p:cNvSpPr>
          <p:nvPr>
            <p:ph type="title"/>
          </p:nvPr>
        </p:nvSpPr>
        <p:spPr/>
        <p:txBody>
          <a:bodyPr/>
          <a:lstStyle/>
          <a:p>
            <a:pPr algn="ctr"/>
            <a:r>
              <a:rPr lang="en-MY">
                <a:latin typeface="Arial Black" panose="020B0A04020102020204" pitchFamily="34" charset="0"/>
              </a:rPr>
              <a:t>The End</a:t>
            </a:r>
          </a:p>
        </p:txBody>
      </p:sp>
      <p:pic>
        <p:nvPicPr>
          <p:cNvPr id="4" name="Content Placeholder 4">
            <a:extLst>
              <a:ext uri="{FF2B5EF4-FFF2-40B4-BE49-F238E27FC236}">
                <a16:creationId xmlns:a16="http://schemas.microsoft.com/office/drawing/2014/main" id="{F3C46207-F025-45C3-A529-0D86C60D9CA9}"/>
              </a:ext>
            </a:extLst>
          </p:cNvPr>
          <p:cNvPicPr>
            <a:picLocks noGrp="1" noChangeAspect="1"/>
          </p:cNvPicPr>
          <p:nvPr>
            <p:ph idx="1"/>
          </p:nvPr>
        </p:nvPicPr>
        <p:blipFill>
          <a:blip r:embed="rId2"/>
          <a:stretch>
            <a:fillRect/>
          </a:stretch>
        </p:blipFill>
        <p:spPr>
          <a:xfrm>
            <a:off x="3312546" y="2160588"/>
            <a:ext cx="3326946" cy="3881437"/>
          </a:xfrm>
          <a:ln>
            <a:solidFill>
              <a:schemeClr val="accent1"/>
            </a:solidFill>
          </a:ln>
        </p:spPr>
      </p:pic>
    </p:spTree>
    <p:extLst>
      <p:ext uri="{BB962C8B-B14F-4D97-AF65-F5344CB8AC3E}">
        <p14:creationId xmlns:p14="http://schemas.microsoft.com/office/powerpoint/2010/main" val="1787709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3DA07-724F-457A-8229-20F2F57E0ACA}"/>
              </a:ext>
            </a:extLst>
          </p:cNvPr>
          <p:cNvSpPr>
            <a:spLocks noGrp="1"/>
          </p:cNvSpPr>
          <p:nvPr>
            <p:ph type="title"/>
          </p:nvPr>
        </p:nvSpPr>
        <p:spPr/>
        <p:txBody>
          <a:bodyPr/>
          <a:lstStyle/>
          <a:p>
            <a:r>
              <a:rPr lang="en-MY" dirty="0">
                <a:latin typeface="Arial Black" panose="020B0A04020102020204" pitchFamily="34" charset="0"/>
              </a:rPr>
              <a:t>Network Policies in Windows</a:t>
            </a:r>
          </a:p>
        </p:txBody>
      </p:sp>
      <p:sp>
        <p:nvSpPr>
          <p:cNvPr id="3" name="Content Placeholder 2">
            <a:extLst>
              <a:ext uri="{FF2B5EF4-FFF2-40B4-BE49-F238E27FC236}">
                <a16:creationId xmlns:a16="http://schemas.microsoft.com/office/drawing/2014/main" id="{B0B5FF23-0F22-41C6-B249-F516430F657C}"/>
              </a:ext>
            </a:extLst>
          </p:cNvPr>
          <p:cNvSpPr>
            <a:spLocks noGrp="1"/>
          </p:cNvSpPr>
          <p:nvPr>
            <p:ph idx="1"/>
          </p:nvPr>
        </p:nvSpPr>
        <p:spPr>
          <a:xfrm>
            <a:off x="677334" y="1581150"/>
            <a:ext cx="8793017" cy="4667250"/>
          </a:xfrm>
        </p:spPr>
        <p:txBody>
          <a:bodyPr>
            <a:normAutofit/>
          </a:bodyPr>
          <a:lstStyle/>
          <a:p>
            <a:r>
              <a:rPr lang="en-US" sz="2000" b="1" i="0" dirty="0">
                <a:solidFill>
                  <a:schemeClr val="tx1">
                    <a:lumMod val="50000"/>
                    <a:lumOff val="50000"/>
                  </a:schemeClr>
                </a:solidFill>
                <a:effectLst/>
                <a:latin typeface="Arial Black" panose="020B0A04020102020204" pitchFamily="34" charset="0"/>
              </a:rPr>
              <a:t>Network Policy Server</a:t>
            </a:r>
            <a:r>
              <a:rPr lang="en-US" sz="2000" b="0" i="0" dirty="0">
                <a:solidFill>
                  <a:schemeClr val="tx1">
                    <a:lumMod val="50000"/>
                    <a:lumOff val="50000"/>
                  </a:schemeClr>
                </a:solidFill>
                <a:effectLst/>
                <a:latin typeface="Arial Black" panose="020B0A04020102020204" pitchFamily="34" charset="0"/>
              </a:rPr>
              <a:t> (NPS) allows you to create and enforce organization-wide </a:t>
            </a:r>
            <a:r>
              <a:rPr lang="en-US" sz="2000" b="1" i="0" dirty="0">
                <a:solidFill>
                  <a:schemeClr val="tx1">
                    <a:lumMod val="50000"/>
                    <a:lumOff val="50000"/>
                  </a:schemeClr>
                </a:solidFill>
                <a:effectLst/>
                <a:latin typeface="Arial Black" panose="020B0A04020102020204" pitchFamily="34" charset="0"/>
              </a:rPr>
              <a:t>network</a:t>
            </a:r>
            <a:r>
              <a:rPr lang="en-US" sz="2000" b="0" i="0" dirty="0">
                <a:solidFill>
                  <a:schemeClr val="tx1">
                    <a:lumMod val="50000"/>
                    <a:lumOff val="50000"/>
                  </a:schemeClr>
                </a:solidFill>
                <a:effectLst/>
                <a:latin typeface="Arial Black" panose="020B0A04020102020204" pitchFamily="34" charset="0"/>
              </a:rPr>
              <a:t> access policies for connection request authentication and authorization.</a:t>
            </a:r>
          </a:p>
          <a:p>
            <a:r>
              <a:rPr lang="en-US" sz="2000" b="1" i="0" dirty="0">
                <a:solidFill>
                  <a:schemeClr val="tx1">
                    <a:lumMod val="50000"/>
                    <a:lumOff val="50000"/>
                  </a:schemeClr>
                </a:solidFill>
                <a:effectLst/>
                <a:latin typeface="Arial Black" panose="020B0A04020102020204" pitchFamily="34" charset="0"/>
              </a:rPr>
              <a:t>Network Policies</a:t>
            </a:r>
            <a:r>
              <a:rPr lang="en-US" sz="2000" b="0" i="0" dirty="0">
                <a:solidFill>
                  <a:schemeClr val="tx1">
                    <a:lumMod val="50000"/>
                    <a:lumOff val="50000"/>
                  </a:schemeClr>
                </a:solidFill>
                <a:effectLst/>
                <a:latin typeface="Arial Black" panose="020B0A04020102020204" pitchFamily="34" charset="0"/>
              </a:rPr>
              <a:t> - An Ordered Set of Rules</a:t>
            </a:r>
          </a:p>
          <a:p>
            <a:pPr marL="400050" lvl="1" indent="0">
              <a:buNone/>
            </a:pPr>
            <a:r>
              <a:rPr lang="en-US" sz="2000" b="0" i="0" dirty="0">
                <a:solidFill>
                  <a:schemeClr val="tx1">
                    <a:lumMod val="50000"/>
                    <a:lumOff val="50000"/>
                  </a:schemeClr>
                </a:solidFill>
                <a:effectLst/>
                <a:latin typeface="Arial Black" panose="020B0A04020102020204" pitchFamily="34" charset="0"/>
              </a:rPr>
              <a:t>Each rule has a set of conditions and settings.</a:t>
            </a:r>
          </a:p>
          <a:p>
            <a:r>
              <a:rPr lang="en-US" sz="2000" b="0" i="0" dirty="0">
                <a:solidFill>
                  <a:schemeClr val="tx1">
                    <a:lumMod val="50000"/>
                    <a:lumOff val="50000"/>
                  </a:schemeClr>
                </a:solidFill>
                <a:effectLst/>
                <a:latin typeface="Arial Black" panose="020B0A04020102020204" pitchFamily="34" charset="0"/>
              </a:rPr>
              <a:t> NPS compares the conditions of the rule to the properties of connection requests. </a:t>
            </a:r>
          </a:p>
          <a:p>
            <a:r>
              <a:rPr lang="en-US" sz="2000" b="0" i="0" dirty="0">
                <a:solidFill>
                  <a:schemeClr val="tx1">
                    <a:lumMod val="50000"/>
                    <a:lumOff val="50000"/>
                  </a:schemeClr>
                </a:solidFill>
                <a:effectLst/>
                <a:latin typeface="Arial Black" panose="020B0A04020102020204" pitchFamily="34" charset="0"/>
              </a:rPr>
              <a:t>If a match occurs between the rule and the connection request, the settings defined in the rule are applied to the connection.</a:t>
            </a:r>
          </a:p>
          <a:p>
            <a:endParaRPr lang="en-MY" sz="2000" dirty="0">
              <a:solidFill>
                <a:schemeClr val="tx1">
                  <a:lumMod val="50000"/>
                  <a:lumOff val="50000"/>
                </a:schemeClr>
              </a:solidFill>
              <a:latin typeface="Arial Black" panose="020B0A04020102020204" pitchFamily="34" charset="0"/>
            </a:endParaRPr>
          </a:p>
        </p:txBody>
      </p:sp>
    </p:spTree>
    <p:extLst>
      <p:ext uri="{BB962C8B-B14F-4D97-AF65-F5344CB8AC3E}">
        <p14:creationId xmlns:p14="http://schemas.microsoft.com/office/powerpoint/2010/main" val="910662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5B475-A4DC-47AC-AB4E-C4E8C4BC5B7D}"/>
              </a:ext>
            </a:extLst>
          </p:cNvPr>
          <p:cNvSpPr>
            <a:spLocks noGrp="1"/>
          </p:cNvSpPr>
          <p:nvPr>
            <p:ph type="title"/>
          </p:nvPr>
        </p:nvSpPr>
        <p:spPr/>
        <p:txBody>
          <a:bodyPr/>
          <a:lstStyle/>
          <a:p>
            <a:r>
              <a:rPr lang="en-MY" dirty="0">
                <a:latin typeface="Arial Black" panose="020B0A04020102020204" pitchFamily="34" charset="0"/>
              </a:rPr>
              <a:t>Network Policies in Windows</a:t>
            </a:r>
          </a:p>
        </p:txBody>
      </p:sp>
      <p:sp>
        <p:nvSpPr>
          <p:cNvPr id="3" name="Content Placeholder 2">
            <a:extLst>
              <a:ext uri="{FF2B5EF4-FFF2-40B4-BE49-F238E27FC236}">
                <a16:creationId xmlns:a16="http://schemas.microsoft.com/office/drawing/2014/main" id="{CDE02405-ED5F-4B10-B458-DBC3CE15A469}"/>
              </a:ext>
            </a:extLst>
          </p:cNvPr>
          <p:cNvSpPr>
            <a:spLocks noGrp="1"/>
          </p:cNvSpPr>
          <p:nvPr>
            <p:ph idx="1"/>
          </p:nvPr>
        </p:nvSpPr>
        <p:spPr>
          <a:xfrm>
            <a:off x="843588" y="1855789"/>
            <a:ext cx="8596668" cy="3880773"/>
          </a:xfrm>
        </p:spPr>
        <p:txBody>
          <a:bodyPr>
            <a:normAutofit/>
          </a:bodyPr>
          <a:lstStyle/>
          <a:p>
            <a:r>
              <a:rPr lang="en-US" sz="2400" b="0" i="0" dirty="0">
                <a:solidFill>
                  <a:schemeClr val="tx1">
                    <a:lumMod val="50000"/>
                    <a:lumOff val="50000"/>
                  </a:schemeClr>
                </a:solidFill>
                <a:effectLst/>
                <a:latin typeface="Arial Black" panose="020B0A04020102020204" pitchFamily="34" charset="0"/>
              </a:rPr>
              <a:t>The primary purpose of a </a:t>
            </a:r>
            <a:r>
              <a:rPr lang="en-US" sz="2400" b="1" i="0" dirty="0">
                <a:solidFill>
                  <a:schemeClr val="tx1">
                    <a:lumMod val="50000"/>
                    <a:lumOff val="50000"/>
                  </a:schemeClr>
                </a:solidFill>
                <a:effectLst/>
                <a:latin typeface="Arial Black" panose="020B0A04020102020204" pitchFamily="34" charset="0"/>
              </a:rPr>
              <a:t>network</a:t>
            </a:r>
            <a:r>
              <a:rPr lang="en-US" sz="2400" b="0" i="0" dirty="0">
                <a:solidFill>
                  <a:schemeClr val="tx1">
                    <a:lumMod val="50000"/>
                    <a:lumOff val="50000"/>
                  </a:schemeClr>
                </a:solidFill>
                <a:effectLst/>
                <a:latin typeface="Arial Black" panose="020B0A04020102020204" pitchFamily="34" charset="0"/>
              </a:rPr>
              <a:t> security </a:t>
            </a:r>
            <a:r>
              <a:rPr lang="en-US" sz="2400" b="1" i="0" dirty="0">
                <a:solidFill>
                  <a:schemeClr val="tx1">
                    <a:lumMod val="50000"/>
                    <a:lumOff val="50000"/>
                  </a:schemeClr>
                </a:solidFill>
                <a:effectLst/>
                <a:latin typeface="Arial Black" panose="020B0A04020102020204" pitchFamily="34" charset="0"/>
              </a:rPr>
              <a:t>policy</a:t>
            </a:r>
            <a:r>
              <a:rPr lang="en-US" sz="2400" b="0" i="0" dirty="0">
                <a:solidFill>
                  <a:schemeClr val="tx1">
                    <a:lumMod val="50000"/>
                    <a:lumOff val="50000"/>
                  </a:schemeClr>
                </a:solidFill>
                <a:effectLst/>
                <a:latin typeface="Arial Black" panose="020B0A04020102020204" pitchFamily="34" charset="0"/>
              </a:rPr>
              <a:t> is to inform users and staff the requirements for protecting various assets.</a:t>
            </a:r>
          </a:p>
          <a:p>
            <a:r>
              <a:rPr lang="en-US" sz="2400" b="0" i="0" dirty="0">
                <a:solidFill>
                  <a:schemeClr val="tx1">
                    <a:lumMod val="50000"/>
                    <a:lumOff val="50000"/>
                  </a:schemeClr>
                </a:solidFill>
                <a:effectLst/>
                <a:latin typeface="Arial Black" panose="020B0A04020102020204" pitchFamily="34" charset="0"/>
              </a:rPr>
              <a:t> These assets take many forms, including passwords, documents, or even servers. </a:t>
            </a:r>
          </a:p>
          <a:p>
            <a:r>
              <a:rPr lang="en-US" sz="2400" b="0" i="0" dirty="0">
                <a:solidFill>
                  <a:schemeClr val="tx1">
                    <a:lumMod val="50000"/>
                    <a:lumOff val="50000"/>
                  </a:schemeClr>
                </a:solidFill>
                <a:effectLst/>
                <a:latin typeface="Arial Black" panose="020B0A04020102020204" pitchFamily="34" charset="0"/>
              </a:rPr>
              <a:t>These </a:t>
            </a:r>
            <a:r>
              <a:rPr lang="en-US" sz="2400" b="1" i="0" dirty="0">
                <a:solidFill>
                  <a:schemeClr val="tx1">
                    <a:lumMod val="50000"/>
                    <a:lumOff val="50000"/>
                  </a:schemeClr>
                </a:solidFill>
                <a:effectLst/>
                <a:latin typeface="Arial Black" panose="020B0A04020102020204" pitchFamily="34" charset="0"/>
              </a:rPr>
              <a:t>policies</a:t>
            </a:r>
            <a:r>
              <a:rPr lang="en-US" sz="2400" b="0" i="0" dirty="0">
                <a:solidFill>
                  <a:schemeClr val="tx1">
                    <a:lumMod val="50000"/>
                    <a:lumOff val="50000"/>
                  </a:schemeClr>
                </a:solidFill>
                <a:effectLst/>
                <a:latin typeface="Arial Black" panose="020B0A04020102020204" pitchFamily="34" charset="0"/>
              </a:rPr>
              <a:t> also lay guidelines for acquiring, configuring, and auditing computer systems and </a:t>
            </a:r>
            <a:r>
              <a:rPr lang="en-US" sz="2400" b="1" i="0" dirty="0">
                <a:solidFill>
                  <a:schemeClr val="tx1">
                    <a:lumMod val="50000"/>
                    <a:lumOff val="50000"/>
                  </a:schemeClr>
                </a:solidFill>
                <a:effectLst/>
                <a:latin typeface="Arial Black" panose="020B0A04020102020204" pitchFamily="34" charset="0"/>
              </a:rPr>
              <a:t>networks</a:t>
            </a:r>
            <a:r>
              <a:rPr lang="en-US" sz="2400" b="0" i="0" dirty="0">
                <a:solidFill>
                  <a:schemeClr val="tx1">
                    <a:lumMod val="50000"/>
                    <a:lumOff val="50000"/>
                  </a:schemeClr>
                </a:solidFill>
                <a:effectLst/>
                <a:latin typeface="Arial Black" panose="020B0A04020102020204" pitchFamily="34" charset="0"/>
              </a:rPr>
              <a:t>.</a:t>
            </a:r>
            <a:endParaRPr lang="en-MY" sz="2400" dirty="0">
              <a:solidFill>
                <a:schemeClr val="tx1">
                  <a:lumMod val="50000"/>
                  <a:lumOff val="50000"/>
                </a:schemeClr>
              </a:solidFill>
              <a:latin typeface="Arial Black" panose="020B0A04020102020204" pitchFamily="34" charset="0"/>
            </a:endParaRPr>
          </a:p>
        </p:txBody>
      </p:sp>
    </p:spTree>
    <p:extLst>
      <p:ext uri="{BB962C8B-B14F-4D97-AF65-F5344CB8AC3E}">
        <p14:creationId xmlns:p14="http://schemas.microsoft.com/office/powerpoint/2010/main" val="665537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2CDBF-6EB0-418A-B772-DB35D15648ED}"/>
              </a:ext>
            </a:extLst>
          </p:cNvPr>
          <p:cNvSpPr>
            <a:spLocks noGrp="1"/>
          </p:cNvSpPr>
          <p:nvPr>
            <p:ph type="title"/>
          </p:nvPr>
        </p:nvSpPr>
        <p:spPr>
          <a:xfrm>
            <a:off x="628651" y="149156"/>
            <a:ext cx="9982199" cy="971550"/>
          </a:xfrm>
        </p:spPr>
        <p:txBody>
          <a:bodyPr>
            <a:normAutofit fontScale="90000"/>
          </a:bodyPr>
          <a:lstStyle/>
          <a:p>
            <a:r>
              <a:rPr lang="en-US" dirty="0">
                <a:latin typeface="Arial Black" panose="020B0A04020102020204" pitchFamily="34" charset="0"/>
              </a:rPr>
              <a:t>O</a:t>
            </a:r>
            <a:r>
              <a:rPr lang="en-US" sz="4400" b="0" i="0" u="none" strike="noStrike" baseline="0" dirty="0">
                <a:latin typeface="Arial Black" panose="020B0A04020102020204" pitchFamily="34" charset="0"/>
              </a:rPr>
              <a:t>verview of Network Policy Server (NPS)</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91D450F8-CE98-47BD-B025-2438A16A9BBC}"/>
              </a:ext>
            </a:extLst>
          </p:cNvPr>
          <p:cNvSpPr>
            <a:spLocks noGrp="1"/>
          </p:cNvSpPr>
          <p:nvPr>
            <p:ph idx="1"/>
          </p:nvPr>
        </p:nvSpPr>
        <p:spPr>
          <a:xfrm>
            <a:off x="628651" y="1409700"/>
            <a:ext cx="8801676" cy="2571173"/>
          </a:xfrm>
        </p:spPr>
        <p:txBody>
          <a:bodyPr>
            <a:noAutofit/>
          </a:bodyPr>
          <a:lstStyle/>
          <a:p>
            <a:r>
              <a:rPr lang="en-US" dirty="0">
                <a:solidFill>
                  <a:schemeClr val="tx1">
                    <a:lumMod val="50000"/>
                    <a:lumOff val="50000"/>
                  </a:schemeClr>
                </a:solidFill>
                <a:latin typeface="Arial Black" panose="020B0A04020102020204" pitchFamily="34" charset="0"/>
                <a:cs typeface="Arial" panose="020B0604020202020204" pitchFamily="34" charset="0"/>
              </a:rPr>
              <a:t>in</a:t>
            </a:r>
            <a:r>
              <a:rPr lang="en-US" b="0" i="0" u="none" strike="noStrike" baseline="0" dirty="0">
                <a:solidFill>
                  <a:schemeClr val="tx1">
                    <a:lumMod val="50000"/>
                    <a:lumOff val="50000"/>
                  </a:schemeClr>
                </a:solidFill>
                <a:latin typeface="Arial Black" panose="020B0A04020102020204" pitchFamily="34" charset="0"/>
                <a:cs typeface="Arial" panose="020B0604020202020204" pitchFamily="34" charset="0"/>
              </a:rPr>
              <a:t> Windows Server 2016 and Windows Server 2019. </a:t>
            </a:r>
          </a:p>
          <a:p>
            <a:r>
              <a:rPr lang="en-US" b="0" i="0" u="none" strike="noStrike" baseline="0" dirty="0">
                <a:solidFill>
                  <a:schemeClr val="tx1">
                    <a:lumMod val="50000"/>
                    <a:lumOff val="50000"/>
                  </a:schemeClr>
                </a:solidFill>
                <a:latin typeface="Arial Black" panose="020B0A04020102020204" pitchFamily="34" charset="0"/>
                <a:cs typeface="Arial" panose="020B0604020202020204" pitchFamily="34" charset="0"/>
              </a:rPr>
              <a:t>NPS is installed when you install the Network Policy and Access Services (NPAS) feature in Windows Server 2016 and Server 2019.</a:t>
            </a:r>
          </a:p>
          <a:p>
            <a:pPr algn="just"/>
            <a:r>
              <a:rPr lang="en-US" dirty="0">
                <a:solidFill>
                  <a:schemeClr val="tx1">
                    <a:lumMod val="50000"/>
                    <a:lumOff val="50000"/>
                  </a:schemeClr>
                </a:solidFill>
                <a:latin typeface="Arial Black" panose="020B0A04020102020204" pitchFamily="34" charset="0"/>
                <a:cs typeface="Arial" panose="020B0604020202020204" pitchFamily="34" charset="0"/>
              </a:rPr>
              <a:t>In Server Manager, select Tools, and then select Network Policy Server. The NPS console opens. In the NPS console, right-click NPS (Local), then select Register server in Active Directory. The Network Policy Server dialog box opens</a:t>
            </a:r>
          </a:p>
          <a:p>
            <a:endParaRPr lang="en-MY" dirty="0">
              <a:solidFill>
                <a:schemeClr val="tx1">
                  <a:lumMod val="50000"/>
                  <a:lumOff val="50000"/>
                </a:schemeClr>
              </a:solidFill>
              <a:latin typeface="Arial Black" panose="020B0A04020102020204" pitchFamily="34" charset="0"/>
            </a:endParaRPr>
          </a:p>
        </p:txBody>
      </p:sp>
      <p:pic>
        <p:nvPicPr>
          <p:cNvPr id="4" name="Content Placeholder 3">
            <a:extLst>
              <a:ext uri="{FF2B5EF4-FFF2-40B4-BE49-F238E27FC236}">
                <a16:creationId xmlns:a16="http://schemas.microsoft.com/office/drawing/2014/main" id="{1BE4CEA8-11B8-4C15-BCFA-A5806FA01699}"/>
              </a:ext>
            </a:extLst>
          </p:cNvPr>
          <p:cNvPicPr>
            <a:picLocks noChangeAspect="1"/>
          </p:cNvPicPr>
          <p:nvPr/>
        </p:nvPicPr>
        <p:blipFill>
          <a:blip r:embed="rId2"/>
          <a:stretch>
            <a:fillRect/>
          </a:stretch>
        </p:blipFill>
        <p:spPr>
          <a:xfrm>
            <a:off x="6812226" y="3369003"/>
            <a:ext cx="5236201" cy="3488997"/>
          </a:xfrm>
          <a:prstGeom prst="rect">
            <a:avLst/>
          </a:prstGeom>
        </p:spPr>
      </p:pic>
      <p:sp>
        <p:nvSpPr>
          <p:cNvPr id="5" name="TextBox 4">
            <a:extLst>
              <a:ext uri="{FF2B5EF4-FFF2-40B4-BE49-F238E27FC236}">
                <a16:creationId xmlns:a16="http://schemas.microsoft.com/office/drawing/2014/main" id="{50DA0CBE-3DC5-48C0-B792-C47CD2725288}"/>
              </a:ext>
            </a:extLst>
          </p:cNvPr>
          <p:cNvSpPr txBox="1"/>
          <p:nvPr/>
        </p:nvSpPr>
        <p:spPr>
          <a:xfrm>
            <a:off x="343535" y="6339512"/>
            <a:ext cx="6429375" cy="369332"/>
          </a:xfrm>
          <a:prstGeom prst="rect">
            <a:avLst/>
          </a:prstGeom>
          <a:noFill/>
        </p:spPr>
        <p:txBody>
          <a:bodyPr wrap="square" rtlCol="0">
            <a:spAutoFit/>
          </a:bodyPr>
          <a:lstStyle/>
          <a:p>
            <a:r>
              <a:rPr lang="en-MY" dirty="0"/>
              <a:t>https://</a:t>
            </a:r>
            <a:r>
              <a:rPr lang="en-MY" dirty="0" err="1"/>
              <a:t>www.youtube.com</a:t>
            </a:r>
            <a:r>
              <a:rPr lang="en-MY" dirty="0"/>
              <a:t>/</a:t>
            </a:r>
            <a:r>
              <a:rPr lang="en-MY" dirty="0" err="1"/>
              <a:t>watch?v</a:t>
            </a:r>
            <a:r>
              <a:rPr lang="en-MY" dirty="0"/>
              <a:t>=</a:t>
            </a:r>
            <a:r>
              <a:rPr lang="en-MY" dirty="0" err="1"/>
              <a:t>GSAClWmg8y0</a:t>
            </a:r>
            <a:endParaRPr lang="en-MY" dirty="0"/>
          </a:p>
        </p:txBody>
      </p:sp>
    </p:spTree>
    <p:extLst>
      <p:ext uri="{BB962C8B-B14F-4D97-AF65-F5344CB8AC3E}">
        <p14:creationId xmlns:p14="http://schemas.microsoft.com/office/powerpoint/2010/main" val="2619144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6335B9-1DF1-420E-8A78-C6A5983A6331}"/>
              </a:ext>
            </a:extLst>
          </p:cNvPr>
          <p:cNvSpPr>
            <a:spLocks noGrp="1"/>
          </p:cNvSpPr>
          <p:nvPr>
            <p:ph idx="1"/>
          </p:nvPr>
        </p:nvSpPr>
        <p:spPr>
          <a:xfrm>
            <a:off x="972898" y="424153"/>
            <a:ext cx="8596668" cy="2115848"/>
          </a:xfrm>
        </p:spPr>
        <p:txBody>
          <a:bodyPr>
            <a:normAutofit/>
          </a:bodyPr>
          <a:lstStyle/>
          <a:p>
            <a:r>
              <a:rPr lang="en-US" sz="2000" b="1" i="0" dirty="0">
                <a:solidFill>
                  <a:schemeClr val="tx1">
                    <a:lumMod val="50000"/>
                    <a:lumOff val="50000"/>
                  </a:schemeClr>
                </a:solidFill>
                <a:effectLst/>
                <a:latin typeface="Arial Black" panose="020B0A04020102020204" pitchFamily="34" charset="0"/>
              </a:rPr>
              <a:t>Network Policy and Access Services</a:t>
            </a:r>
            <a:r>
              <a:rPr lang="en-US" sz="2000" b="0" i="0" dirty="0">
                <a:solidFill>
                  <a:schemeClr val="tx1">
                    <a:lumMod val="50000"/>
                    <a:lumOff val="50000"/>
                  </a:schemeClr>
                </a:solidFill>
                <a:effectLst/>
                <a:latin typeface="Arial Black" panose="020B0A04020102020204" pitchFamily="34" charset="0"/>
              </a:rPr>
              <a:t> (NPAS) is used to provide secure remote </a:t>
            </a:r>
            <a:r>
              <a:rPr lang="en-US" sz="2000" b="1" i="0" dirty="0">
                <a:solidFill>
                  <a:schemeClr val="tx1">
                    <a:lumMod val="50000"/>
                    <a:lumOff val="50000"/>
                  </a:schemeClr>
                </a:solidFill>
                <a:effectLst/>
                <a:latin typeface="Arial Black" panose="020B0A04020102020204" pitchFamily="34" charset="0"/>
              </a:rPr>
              <a:t>access</a:t>
            </a:r>
            <a:r>
              <a:rPr lang="en-US" sz="2000" b="0" i="0" dirty="0">
                <a:solidFill>
                  <a:schemeClr val="tx1">
                    <a:lumMod val="50000"/>
                    <a:lumOff val="50000"/>
                  </a:schemeClr>
                </a:solidFill>
                <a:effectLst/>
                <a:latin typeface="Arial Black" panose="020B0A04020102020204" pitchFamily="34" charset="0"/>
              </a:rPr>
              <a:t>. </a:t>
            </a:r>
          </a:p>
          <a:p>
            <a:r>
              <a:rPr lang="en-US" sz="2000" b="0" i="0" dirty="0">
                <a:solidFill>
                  <a:schemeClr val="tx1">
                    <a:lumMod val="50000"/>
                    <a:lumOff val="50000"/>
                  </a:schemeClr>
                </a:solidFill>
                <a:effectLst/>
                <a:latin typeface="Arial Black" panose="020B0A04020102020204" pitchFamily="34" charset="0"/>
              </a:rPr>
              <a:t>This </a:t>
            </a:r>
            <a:r>
              <a:rPr lang="en-US" sz="2000" b="1" i="0" dirty="0">
                <a:solidFill>
                  <a:schemeClr val="tx1">
                    <a:lumMod val="50000"/>
                    <a:lumOff val="50000"/>
                  </a:schemeClr>
                </a:solidFill>
                <a:effectLst/>
                <a:latin typeface="Arial Black" panose="020B0A04020102020204" pitchFamily="34" charset="0"/>
              </a:rPr>
              <a:t>access</a:t>
            </a:r>
            <a:r>
              <a:rPr lang="en-US" sz="2000" b="0" i="0" dirty="0">
                <a:solidFill>
                  <a:schemeClr val="tx1">
                    <a:lumMod val="50000"/>
                    <a:lumOff val="50000"/>
                  </a:schemeClr>
                </a:solidFill>
                <a:effectLst/>
                <a:latin typeface="Arial Black" panose="020B0A04020102020204" pitchFamily="34" charset="0"/>
              </a:rPr>
              <a:t> is provided via a few different methods. </a:t>
            </a:r>
          </a:p>
          <a:p>
            <a:r>
              <a:rPr lang="en-US" sz="2000" b="0" i="0" dirty="0">
                <a:solidFill>
                  <a:schemeClr val="tx1">
                    <a:lumMod val="50000"/>
                    <a:lumOff val="50000"/>
                  </a:schemeClr>
                </a:solidFill>
                <a:effectLst/>
                <a:latin typeface="Arial Black" panose="020B0A04020102020204" pitchFamily="34" charset="0"/>
              </a:rPr>
              <a:t>NPAS is used to deploy RADIUS, </a:t>
            </a:r>
            <a:r>
              <a:rPr lang="en-US" sz="2000" b="1" i="0" dirty="0">
                <a:solidFill>
                  <a:schemeClr val="tx1">
                    <a:lumMod val="50000"/>
                    <a:lumOff val="50000"/>
                  </a:schemeClr>
                </a:solidFill>
                <a:effectLst/>
                <a:latin typeface="Arial Black" panose="020B0A04020102020204" pitchFamily="34" charset="0"/>
              </a:rPr>
              <a:t>Network Access</a:t>
            </a:r>
            <a:r>
              <a:rPr lang="en-US" sz="2000" b="0" i="0" dirty="0">
                <a:solidFill>
                  <a:schemeClr val="tx1">
                    <a:lumMod val="50000"/>
                    <a:lumOff val="50000"/>
                  </a:schemeClr>
                </a:solidFill>
                <a:effectLst/>
                <a:latin typeface="Arial Black" panose="020B0A04020102020204" pitchFamily="34" charset="0"/>
              </a:rPr>
              <a:t> Protection (NAP), and secure </a:t>
            </a:r>
            <a:r>
              <a:rPr lang="en-US" sz="2000" b="1" i="0" dirty="0">
                <a:solidFill>
                  <a:schemeClr val="tx1">
                    <a:lumMod val="50000"/>
                    <a:lumOff val="50000"/>
                  </a:schemeClr>
                </a:solidFill>
                <a:effectLst/>
                <a:latin typeface="Arial Black" panose="020B0A04020102020204" pitchFamily="34" charset="0"/>
              </a:rPr>
              <a:t>access</a:t>
            </a:r>
            <a:r>
              <a:rPr lang="en-US" sz="2000" b="0" i="0" dirty="0">
                <a:solidFill>
                  <a:schemeClr val="tx1">
                    <a:lumMod val="50000"/>
                    <a:lumOff val="50000"/>
                  </a:schemeClr>
                </a:solidFill>
                <a:effectLst/>
                <a:latin typeface="Arial Black" panose="020B0A04020102020204" pitchFamily="34" charset="0"/>
              </a:rPr>
              <a:t> points.</a:t>
            </a:r>
            <a:endParaRPr lang="en-US" sz="2000" b="1" i="0" dirty="0">
              <a:solidFill>
                <a:schemeClr val="tx1">
                  <a:lumMod val="50000"/>
                  <a:lumOff val="50000"/>
                </a:schemeClr>
              </a:solidFill>
              <a:effectLst/>
              <a:latin typeface="Arial Black" panose="020B0A04020102020204" pitchFamily="34" charset="0"/>
            </a:endParaRPr>
          </a:p>
          <a:p>
            <a:endParaRPr lang="en-MY" sz="2000" dirty="0">
              <a:solidFill>
                <a:schemeClr val="tx1">
                  <a:lumMod val="50000"/>
                  <a:lumOff val="50000"/>
                </a:schemeClr>
              </a:solidFill>
              <a:latin typeface="Arial Black" panose="020B0A04020102020204" pitchFamily="34" charset="0"/>
            </a:endParaRPr>
          </a:p>
        </p:txBody>
      </p:sp>
      <p:pic>
        <p:nvPicPr>
          <p:cNvPr id="5" name="Picture 4">
            <a:extLst>
              <a:ext uri="{FF2B5EF4-FFF2-40B4-BE49-F238E27FC236}">
                <a16:creationId xmlns:a16="http://schemas.microsoft.com/office/drawing/2014/main" id="{1FFACF45-9D76-4E94-A9BB-42F9869CE77E}"/>
              </a:ext>
            </a:extLst>
          </p:cNvPr>
          <p:cNvPicPr>
            <a:picLocks noChangeAspect="1"/>
          </p:cNvPicPr>
          <p:nvPr/>
        </p:nvPicPr>
        <p:blipFill>
          <a:blip r:embed="rId2"/>
          <a:stretch>
            <a:fillRect/>
          </a:stretch>
        </p:blipFill>
        <p:spPr>
          <a:xfrm>
            <a:off x="2622434" y="2538122"/>
            <a:ext cx="6305550" cy="3895725"/>
          </a:xfrm>
          <a:prstGeom prst="rect">
            <a:avLst/>
          </a:prstGeom>
        </p:spPr>
      </p:pic>
    </p:spTree>
    <p:extLst>
      <p:ext uri="{BB962C8B-B14F-4D97-AF65-F5344CB8AC3E}">
        <p14:creationId xmlns:p14="http://schemas.microsoft.com/office/powerpoint/2010/main" val="465235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86E58-AF01-4521-8C9B-6C37729CD67D}"/>
              </a:ext>
            </a:extLst>
          </p:cNvPr>
          <p:cNvSpPr>
            <a:spLocks noGrp="1"/>
          </p:cNvSpPr>
          <p:nvPr>
            <p:ph type="title"/>
          </p:nvPr>
        </p:nvSpPr>
        <p:spPr>
          <a:xfrm>
            <a:off x="1022743" y="624110"/>
            <a:ext cx="9502997" cy="1280890"/>
          </a:xfrm>
        </p:spPr>
        <p:txBody>
          <a:bodyPr>
            <a:normAutofit/>
          </a:bodyPr>
          <a:lstStyle/>
          <a:p>
            <a:r>
              <a:rPr lang="en-US" i="0" dirty="0">
                <a:solidFill>
                  <a:srgbClr val="171717"/>
                </a:solidFill>
                <a:effectLst/>
                <a:latin typeface="Arial Black" panose="020B0A04020102020204" pitchFamily="34" charset="0"/>
                <a:hlinkClick r:id="rId2"/>
              </a:rPr>
              <a:t>Network Policy Server (NPS)</a:t>
            </a:r>
            <a:br>
              <a:rPr lang="en-US" i="0" dirty="0">
                <a:solidFill>
                  <a:srgbClr val="171717"/>
                </a:solidFill>
                <a:effectLst/>
                <a:latin typeface="Arial Black" panose="020B0A04020102020204" pitchFamily="34" charset="0"/>
              </a:rPr>
            </a:br>
            <a:r>
              <a:rPr lang="en-US" sz="1600" i="0" dirty="0">
                <a:solidFill>
                  <a:srgbClr val="171717"/>
                </a:solidFill>
                <a:effectLst/>
                <a:latin typeface="Arial Black" panose="020B0A04020102020204" pitchFamily="34" charset="0"/>
              </a:rPr>
              <a:t>Applies to: Windows Server (Semi-Annual Channel), Windows Server 2016, Windows Server 2019</a:t>
            </a: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3B7977E2-8CEC-4394-B54E-2D5BF3F3360E}"/>
              </a:ext>
            </a:extLst>
          </p:cNvPr>
          <p:cNvSpPr>
            <a:spLocks noGrp="1"/>
          </p:cNvSpPr>
          <p:nvPr>
            <p:ph idx="1"/>
          </p:nvPr>
        </p:nvSpPr>
        <p:spPr>
          <a:xfrm>
            <a:off x="1152053" y="2142837"/>
            <a:ext cx="8915400" cy="3777622"/>
          </a:xfrm>
        </p:spPr>
        <p:txBody>
          <a:bodyPr>
            <a:normAutofit fontScale="92500"/>
          </a:bodyPr>
          <a:lstStyle/>
          <a:p>
            <a:pPr algn="just"/>
            <a:r>
              <a:rPr lang="en-US" sz="2400" b="0" i="0" dirty="0">
                <a:solidFill>
                  <a:schemeClr val="tx1">
                    <a:lumMod val="50000"/>
                    <a:lumOff val="50000"/>
                  </a:schemeClr>
                </a:solidFill>
                <a:effectLst/>
                <a:latin typeface="Arial Black" panose="020B0A04020102020204" pitchFamily="34" charset="0"/>
              </a:rPr>
              <a:t>Network Policy Server (NPS) - to create and enforce organization-wide network access policies for connection request authentication and authorization.</a:t>
            </a:r>
          </a:p>
          <a:p>
            <a:pPr algn="just"/>
            <a:r>
              <a:rPr lang="en-US" sz="2400" dirty="0">
                <a:solidFill>
                  <a:schemeClr val="tx1">
                    <a:lumMod val="50000"/>
                    <a:lumOff val="50000"/>
                  </a:schemeClr>
                </a:solidFill>
                <a:latin typeface="Arial Black" panose="020B0A04020102020204" pitchFamily="34" charset="0"/>
              </a:rPr>
              <a:t>Configure NPS as a </a:t>
            </a:r>
            <a:r>
              <a:rPr lang="en-US" sz="2400" b="1" dirty="0">
                <a:solidFill>
                  <a:schemeClr val="tx1">
                    <a:lumMod val="50000"/>
                    <a:lumOff val="50000"/>
                  </a:schemeClr>
                </a:solidFill>
                <a:latin typeface="Arial Black" panose="020B0A04020102020204" pitchFamily="34" charset="0"/>
              </a:rPr>
              <a:t>Remote Authentication Dial-In User Service (RADIUS) </a:t>
            </a:r>
            <a:r>
              <a:rPr lang="en-US" sz="2400" dirty="0">
                <a:solidFill>
                  <a:schemeClr val="tx1">
                    <a:lumMod val="50000"/>
                    <a:lumOff val="50000"/>
                  </a:schemeClr>
                </a:solidFill>
                <a:latin typeface="Arial Black" panose="020B0A04020102020204" pitchFamily="34" charset="0"/>
              </a:rPr>
              <a:t>proxy to forward connection requests to a remote NPS or other RADIUS server so that it can </a:t>
            </a:r>
            <a:r>
              <a:rPr lang="en-US" sz="2400" dirty="0">
                <a:solidFill>
                  <a:srgbClr val="FF0000"/>
                </a:solidFill>
                <a:latin typeface="Arial Black" panose="020B0A04020102020204" pitchFamily="34" charset="0"/>
              </a:rPr>
              <a:t>load balance connection requests </a:t>
            </a:r>
            <a:r>
              <a:rPr lang="en-US" sz="2400" dirty="0">
                <a:solidFill>
                  <a:schemeClr val="tx1">
                    <a:lumMod val="50000"/>
                    <a:lumOff val="50000"/>
                  </a:schemeClr>
                </a:solidFill>
                <a:latin typeface="Arial Black" panose="020B0A04020102020204" pitchFamily="34" charset="0"/>
              </a:rPr>
              <a:t>and forward them to the correct domain for authentication and authorization.</a:t>
            </a:r>
          </a:p>
        </p:txBody>
      </p:sp>
    </p:spTree>
    <p:extLst>
      <p:ext uri="{BB962C8B-B14F-4D97-AF65-F5344CB8AC3E}">
        <p14:creationId xmlns:p14="http://schemas.microsoft.com/office/powerpoint/2010/main" val="1022793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2AA4047-01B7-4B1B-9001-6CEADC36CDB3}"/>
              </a:ext>
            </a:extLst>
          </p:cNvPr>
          <p:cNvPicPr>
            <a:picLocks noGrp="1" noChangeAspect="1"/>
          </p:cNvPicPr>
          <p:nvPr>
            <p:ph idx="1"/>
          </p:nvPr>
        </p:nvPicPr>
        <p:blipFill>
          <a:blip r:embed="rId2"/>
          <a:stretch>
            <a:fillRect/>
          </a:stretch>
        </p:blipFill>
        <p:spPr>
          <a:xfrm>
            <a:off x="658813" y="624110"/>
            <a:ext cx="5804897" cy="3778250"/>
          </a:xfrm>
        </p:spPr>
      </p:pic>
      <p:sp>
        <p:nvSpPr>
          <p:cNvPr id="6" name="TextBox 5">
            <a:extLst>
              <a:ext uri="{FF2B5EF4-FFF2-40B4-BE49-F238E27FC236}">
                <a16:creationId xmlns:a16="http://schemas.microsoft.com/office/drawing/2014/main" id="{794E69A4-D9D0-4384-A5F2-B124F14ECA7B}"/>
              </a:ext>
            </a:extLst>
          </p:cNvPr>
          <p:cNvSpPr txBox="1"/>
          <p:nvPr/>
        </p:nvSpPr>
        <p:spPr>
          <a:xfrm>
            <a:off x="1625600" y="5699760"/>
            <a:ext cx="5836854" cy="369332"/>
          </a:xfrm>
          <a:prstGeom prst="rect">
            <a:avLst/>
          </a:prstGeom>
          <a:noFill/>
        </p:spPr>
        <p:txBody>
          <a:bodyPr wrap="none" rtlCol="0">
            <a:spAutoFit/>
          </a:bodyPr>
          <a:lstStyle/>
          <a:p>
            <a:r>
              <a:rPr lang="en-MY" dirty="0"/>
              <a:t>https://</a:t>
            </a:r>
            <a:r>
              <a:rPr lang="en-MY" dirty="0" err="1"/>
              <a:t>www.youtube.com</a:t>
            </a:r>
            <a:r>
              <a:rPr lang="en-MY" dirty="0"/>
              <a:t>/</a:t>
            </a:r>
            <a:r>
              <a:rPr lang="en-MY" dirty="0" err="1"/>
              <a:t>watch?v</a:t>
            </a:r>
            <a:r>
              <a:rPr lang="en-MY" dirty="0"/>
              <a:t>=</a:t>
            </a:r>
            <a:r>
              <a:rPr lang="en-MY" dirty="0" err="1"/>
              <a:t>ZdQqIKoesas</a:t>
            </a:r>
            <a:endParaRPr lang="en-MY" dirty="0"/>
          </a:p>
        </p:txBody>
      </p:sp>
      <p:pic>
        <p:nvPicPr>
          <p:cNvPr id="8" name="Picture 7">
            <a:extLst>
              <a:ext uri="{FF2B5EF4-FFF2-40B4-BE49-F238E27FC236}">
                <a16:creationId xmlns:a16="http://schemas.microsoft.com/office/drawing/2014/main" id="{8B9E87A7-12D4-401D-A42F-C34364979A7E}"/>
              </a:ext>
            </a:extLst>
          </p:cNvPr>
          <p:cNvPicPr>
            <a:picLocks noChangeAspect="1"/>
          </p:cNvPicPr>
          <p:nvPr/>
        </p:nvPicPr>
        <p:blipFill>
          <a:blip r:embed="rId3"/>
          <a:stretch>
            <a:fillRect/>
          </a:stretch>
        </p:blipFill>
        <p:spPr>
          <a:xfrm>
            <a:off x="6829425" y="2177098"/>
            <a:ext cx="5067300" cy="976582"/>
          </a:xfrm>
          <a:prstGeom prst="rect">
            <a:avLst/>
          </a:prstGeom>
        </p:spPr>
      </p:pic>
    </p:spTree>
    <p:extLst>
      <p:ext uri="{BB962C8B-B14F-4D97-AF65-F5344CB8AC3E}">
        <p14:creationId xmlns:p14="http://schemas.microsoft.com/office/powerpoint/2010/main" val="8306602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2378</TotalTime>
  <Words>2445</Words>
  <Application>Microsoft Office PowerPoint</Application>
  <PresentationFormat>Widescreen</PresentationFormat>
  <Paragraphs>191</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Arial</vt:lpstr>
      <vt:lpstr>Arial Black</vt:lpstr>
      <vt:lpstr>Trebuchet MS</vt:lpstr>
      <vt:lpstr>Wingdings 3</vt:lpstr>
      <vt:lpstr>Facet</vt:lpstr>
      <vt:lpstr>Configure a Network Policy Server Infrastructure</vt:lpstr>
      <vt:lpstr>Outline </vt:lpstr>
      <vt:lpstr>What are network policies?</vt:lpstr>
      <vt:lpstr>Network Policies in Windows</vt:lpstr>
      <vt:lpstr>Network Policies in Windows</vt:lpstr>
      <vt:lpstr>Overview of Network Policy Server (NPS)</vt:lpstr>
      <vt:lpstr>PowerPoint Presentation</vt:lpstr>
      <vt:lpstr>Network Policy Server (NPS) Applies to: Windows Server (Semi-Annual Channel), Windows Server 2016, Windows Server 2019</vt:lpstr>
      <vt:lpstr>PowerPoint Presentation</vt:lpstr>
      <vt:lpstr>Plan Network Policy Server </vt:lpstr>
      <vt:lpstr>Network Policy Server (NPS)</vt:lpstr>
      <vt:lpstr>PowerPoint Presentation</vt:lpstr>
      <vt:lpstr>PowerPoint Presentation</vt:lpstr>
      <vt:lpstr>Point-to-Point Protocol (PPP) Authentication protocols </vt:lpstr>
      <vt:lpstr>PowerPoint Presentation</vt:lpstr>
      <vt:lpstr>PowerPoint Presentation</vt:lpstr>
      <vt:lpstr>Network Policy Server (NPS)</vt:lpstr>
      <vt:lpstr>PowerPoint Presentation</vt:lpstr>
      <vt:lpstr>PowerPoint Presentation</vt:lpstr>
      <vt:lpstr>Network Policy Server (NPS)</vt:lpstr>
      <vt:lpstr>Plan NPS as a RADIUS server </vt:lpstr>
      <vt:lpstr>Plan NPS as a RADIUS proxy  </vt:lpstr>
      <vt:lpstr>Configure Network Policy Server </vt:lpstr>
      <vt:lpstr>Manage Network Policy Server </vt:lpstr>
      <vt:lpstr>Network Policy Server Management with Administration Tools</vt:lpstr>
      <vt:lpstr>Configure Connection Request Policies</vt:lpstr>
      <vt:lpstr>Configure Firewalls for RADIUS Traffic</vt:lpstr>
      <vt:lpstr>Configure Network Policies</vt:lpstr>
      <vt:lpstr>Configure Network Policy Server Accounting</vt:lpstr>
      <vt:lpstr>Configure Network Policy Server Accounting</vt:lpstr>
      <vt:lpstr>Configure RADIUS Clients</vt:lpstr>
      <vt:lpstr>Configure Remote RADIUS Server Groups</vt:lpstr>
      <vt:lpstr>Manage Certificates Used with NPS</vt:lpstr>
      <vt:lpstr>Manage NPSs</vt:lpstr>
      <vt:lpstr>Manage NPS Templates</vt:lpstr>
      <vt:lpstr>After install NPS, administer NPSs via: </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 Configure a Network Policy Server Infrastructure</dc:title>
  <dc:creator>Raihana Md Saidi</dc:creator>
  <cp:lastModifiedBy>NOR AZIMAH KHALID</cp:lastModifiedBy>
  <cp:revision>68</cp:revision>
  <dcterms:created xsi:type="dcterms:W3CDTF">2020-12-20T12:35:46Z</dcterms:created>
  <dcterms:modified xsi:type="dcterms:W3CDTF">2021-12-08T00:22:30Z</dcterms:modified>
</cp:coreProperties>
</file>