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2" r:id="rId6"/>
    <p:sldId id="259" r:id="rId7"/>
    <p:sldId id="260" r:id="rId8"/>
    <p:sldId id="261" r:id="rId9"/>
    <p:sldId id="263" r:id="rId10"/>
    <p:sldId id="264" r:id="rId11"/>
    <p:sldId id="265" r:id="rId12"/>
    <p:sldId id="270" r:id="rId13"/>
    <p:sldId id="267" r:id="rId14"/>
    <p:sldId id="274" r:id="rId15"/>
    <p:sldId id="294" r:id="rId16"/>
    <p:sldId id="275" r:id="rId17"/>
    <p:sldId id="271"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66" r:id="rId36"/>
    <p:sldId id="295" r:id="rId37"/>
    <p:sldId id="296" r:id="rId38"/>
    <p:sldId id="297"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08371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314729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434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04735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3733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423957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378418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131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400921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60810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BAB6F-B6AD-4144-8001-194643964ED2}"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368897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BAB6F-B6AD-4144-8001-194643964ED2}" type="datetimeFigureOut">
              <a:rPr lang="en-MY" smtClean="0"/>
              <a:t>16/3/2023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64963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BAB6F-B6AD-4144-8001-194643964ED2}" type="datetimeFigureOut">
              <a:rPr lang="en-MY" smtClean="0"/>
              <a:t>16/3/2023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65710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BAB6F-B6AD-4144-8001-194643964ED2}" type="datetimeFigureOut">
              <a:rPr lang="en-MY" smtClean="0"/>
              <a:t>16/3/2023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89133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BAB6F-B6AD-4144-8001-194643964ED2}"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11007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BAB6F-B6AD-4144-8001-194643964ED2}"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24131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EBAB6F-B6AD-4144-8001-194643964ED2}" type="datetimeFigureOut">
              <a:rPr lang="en-MY" smtClean="0"/>
              <a:t>16/3/2023</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9826F7-4A56-4E98-8D9A-ED6857BAD7B1}" type="slidenum">
              <a:rPr lang="en-MY" smtClean="0"/>
              <a:t>‹#›</a:t>
            </a:fld>
            <a:endParaRPr lang="en-MY"/>
          </a:p>
        </p:txBody>
      </p:sp>
    </p:spTree>
    <p:extLst>
      <p:ext uri="{BB962C8B-B14F-4D97-AF65-F5344CB8AC3E}">
        <p14:creationId xmlns:p14="http://schemas.microsoft.com/office/powerpoint/2010/main" val="59362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0-0luRhTES4&amp;list=PL1l78n6W8zyor7Fd46FQpFL8qo4cb0xMT&amp;index=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hyperlink" Target="https://www.youtube.com/watch?v=Vut1iUsSGzc" TargetMode="External"/><Relationship Id="rId7" Type="http://schemas.openxmlformats.org/officeDocument/2006/relationships/oleObject" Target="../embeddings/oleObject4.bin"/><Relationship Id="rId2" Type="http://schemas.openxmlformats.org/officeDocument/2006/relationships/hyperlink" Target="https://www.linode.com/docs/guides/linux-users-and-groups" TargetMode="External"/><Relationship Id="rId1" Type="http://schemas.openxmlformats.org/officeDocument/2006/relationships/slideLayout" Target="../slideLayouts/slideLayout2.xml"/><Relationship Id="rId6" Type="http://schemas.openxmlformats.org/officeDocument/2006/relationships/hyperlink" Target="https://www.youtube.com/watch?v=uTm46T56VWY" TargetMode="External"/><Relationship Id="rId5" Type="http://schemas.openxmlformats.org/officeDocument/2006/relationships/hyperlink" Target="https://www.wintips.org/fix-the-sign-in-method-you-are-trying-to-use-is-not-allowed/" TargetMode="External"/><Relationship Id="rId4" Type="http://schemas.openxmlformats.org/officeDocument/2006/relationships/hyperlink" Target="https://www.manageengine.com/products/desktop-central/os-imaging-deployment/server-cannot-perform-requested-operation.html"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udy.com/academy/lesson/group-policy-objects-in-windows-server-2012-r2-overview-types.html#:~:te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ing.com/videos/search?q=group+policy+objects+window+server+2019&amp;&amp;view=detail&amp;mid=C8A2817486B95971F58FC8A2817486B95971F58F&amp;&amp;FORM=VRDGAR&amp;ru=%2Fvideos%2Fsearch%3Fq%3Dgroup%2Bpolicy%2Bobjects%2Bwindow%2Bserver%2B2019%26FORM%3DHDRSC3" TargetMode="External"/><Relationship Id="rId2" Type="http://schemas.openxmlformats.org/officeDocument/2006/relationships/hyperlink" Target="https://www.youtube.com/watch?v=cKbgHaQG6BI&amp;list=PL1l78n6W8zyor7Fd46FQpFL8qo4cb0xMT" TargetMode="External"/><Relationship Id="rId1" Type="http://schemas.openxmlformats.org/officeDocument/2006/relationships/slideLayout" Target="../slideLayouts/slideLayout2.xml"/><Relationship Id="rId5" Type="http://schemas.openxmlformats.org/officeDocument/2006/relationships/hyperlink" Target="https://www.hammer-software.com/how-to-install-the-group-policy-management-console-tools-gpmc-on-a-windows-serv" TargetMode="External"/><Relationship Id="rId4" Type="http://schemas.openxmlformats.org/officeDocument/2006/relationships/hyperlink" Target="https://www.youtube.com/watch?v=7LxGCExHDgU&amp;list=PL1l78n6W8zyor7Fd46FQpFL8qo4cb0xMT&amp;index=2"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youtu.be/0sei0cE2aU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vPCiFU_0l5E" TargetMode="External"/><Relationship Id="rId2" Type="http://schemas.openxmlformats.org/officeDocument/2006/relationships/hyperlink" Target="https://www.youtube.com/watch?v=UmEyq49rYy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Igru_UrBVZI&amp;list=PL1l78n6W8zyor7Fd46FQpFL8qo4cb0xMT&amp;index=5" TargetMode="External"/><Relationship Id="rId2" Type="http://schemas.openxmlformats.org/officeDocument/2006/relationships/hyperlink" Target="https://www.youtube.com/watch?v=M_JORkMO62U&amp;list=PL1l78n6W8zyor7Fd46FQpFL8qo4cb0xMT&amp;index=4" TargetMode="External"/><Relationship Id="rId1" Type="http://schemas.openxmlformats.org/officeDocument/2006/relationships/slideLayout" Target="../slideLayouts/slideLayout2.xml"/><Relationship Id="rId4" Type="http://schemas.openxmlformats.org/officeDocument/2006/relationships/hyperlink" Target="https://www.youtube.com/watch?v=hkBWKEw9I6I&amp;list=PL1l78n6W8zyor7Fd46FQpFL8qo4cb0xMT&amp;index=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2D1A-367D-4A20-98EE-D828791D497F}"/>
              </a:ext>
            </a:extLst>
          </p:cNvPr>
          <p:cNvSpPr>
            <a:spLocks noGrp="1"/>
          </p:cNvSpPr>
          <p:nvPr>
            <p:ph type="ctrTitle"/>
          </p:nvPr>
        </p:nvSpPr>
        <p:spPr>
          <a:xfrm>
            <a:off x="2043095" y="2648607"/>
            <a:ext cx="7766936" cy="1291870"/>
          </a:xfrm>
        </p:spPr>
        <p:txBody>
          <a:bodyPr>
            <a:noAutofit/>
          </a:bodyPr>
          <a:lstStyle/>
          <a:p>
            <a:pPr algn="ctr"/>
            <a:br>
              <a:rPr lang="en-MY" sz="4000" dirty="0">
                <a:latin typeface="Arial Black" panose="020B0A04020102020204" pitchFamily="34" charset="0"/>
              </a:rPr>
            </a:br>
            <a:r>
              <a:rPr lang="en-MY" sz="4000" dirty="0">
                <a:latin typeface="Arial Black" panose="020B0A04020102020204" pitchFamily="34" charset="0"/>
              </a:rPr>
              <a:t>LECTURE 8 </a:t>
            </a:r>
            <a:br>
              <a:rPr lang="en-MY" sz="4000" dirty="0">
                <a:latin typeface="Arial Black" panose="020B0A04020102020204" pitchFamily="34" charset="0"/>
              </a:rPr>
            </a:br>
            <a:r>
              <a:rPr lang="en-US" sz="4000" b="0" i="0" u="none" strike="noStrike" baseline="0" dirty="0">
                <a:solidFill>
                  <a:srgbClr val="222222"/>
                </a:solidFill>
                <a:latin typeface="Arial Black" panose="020B0A04020102020204" pitchFamily="34" charset="0"/>
              </a:rPr>
              <a:t>Configure and Manage Group Policy</a:t>
            </a:r>
            <a:endParaRPr lang="en-MY" sz="4000" dirty="0">
              <a:latin typeface="Arial Black" panose="020B0A04020102020204" pitchFamily="34" charset="0"/>
            </a:endParaRPr>
          </a:p>
        </p:txBody>
      </p:sp>
    </p:spTree>
    <p:extLst>
      <p:ext uri="{BB962C8B-B14F-4D97-AF65-F5344CB8AC3E}">
        <p14:creationId xmlns:p14="http://schemas.microsoft.com/office/powerpoint/2010/main" val="176447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CBCEA-8E82-437A-9A38-42EB558B5958}"/>
              </a:ext>
            </a:extLst>
          </p:cNvPr>
          <p:cNvSpPr>
            <a:spLocks noGrp="1"/>
          </p:cNvSpPr>
          <p:nvPr>
            <p:ph idx="1"/>
          </p:nvPr>
        </p:nvSpPr>
        <p:spPr/>
        <p:txBody>
          <a:bodyPr>
            <a:normAutofit/>
          </a:bodyPr>
          <a:lstStyle/>
          <a:p>
            <a:r>
              <a:rPr lang="en-MY" sz="2400" b="0" i="0" dirty="0">
                <a:effectLst/>
                <a:latin typeface="Arial Black" panose="020B0A04020102020204" pitchFamily="34" charset="0"/>
              </a:rPr>
              <a:t>Configure a Central Store</a:t>
            </a:r>
          </a:p>
          <a:p>
            <a:pPr lvl="1"/>
            <a:r>
              <a:rPr lang="en-MY" sz="2200" dirty="0">
                <a:latin typeface="Arial Black" panose="020B0A04020102020204" pitchFamily="34" charset="0"/>
                <a:hlinkClick r:id="rId2"/>
              </a:rPr>
              <a:t>https://www.youtube.com/watch?v=0-0luRhTES4&amp;list=PL1l78n6W8zyor7Fd46FQpFL8qo4cb0xMT&amp;index=9</a:t>
            </a:r>
            <a:endParaRPr lang="en-MY" sz="22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369632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10DB-9B4C-478C-9B71-547105AFC237}"/>
              </a:ext>
            </a:extLst>
          </p:cNvPr>
          <p:cNvSpPr>
            <a:spLocks noGrp="1"/>
          </p:cNvSpPr>
          <p:nvPr>
            <p:ph type="title"/>
          </p:nvPr>
        </p:nvSpPr>
        <p:spPr/>
        <p:txBody>
          <a:bodyPr/>
          <a:lstStyle/>
          <a:p>
            <a:r>
              <a:rPr lang="en-MY" b="0" i="0" dirty="0">
                <a:effectLst/>
                <a:latin typeface="Arial Black" panose="020B0A04020102020204" pitchFamily="34" charset="0"/>
              </a:rPr>
              <a:t>Linux Users and Groups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8493ABF-EA4F-4BA3-AF8A-1A4787512B4B}"/>
              </a:ext>
            </a:extLst>
          </p:cNvPr>
          <p:cNvSpPr>
            <a:spLocks noGrp="1"/>
          </p:cNvSpPr>
          <p:nvPr>
            <p:ph idx="1"/>
          </p:nvPr>
        </p:nvSpPr>
        <p:spPr>
          <a:xfrm>
            <a:off x="838200" y="1825625"/>
            <a:ext cx="9330559" cy="3289300"/>
          </a:xfrm>
        </p:spPr>
        <p:txBody>
          <a:bodyPr>
            <a:normAutofit/>
          </a:bodyPr>
          <a:lstStyle/>
          <a:p>
            <a:r>
              <a:rPr lang="en-US" sz="2400" dirty="0">
                <a:latin typeface="Arial Black" panose="020B0A04020102020204" pitchFamily="34" charset="0"/>
              </a:rPr>
              <a:t>Linux was designed to allow </a:t>
            </a:r>
            <a:r>
              <a:rPr lang="en-US" sz="2400" dirty="0">
                <a:solidFill>
                  <a:srgbClr val="FF0000"/>
                </a:solidFill>
                <a:latin typeface="Arial Black" panose="020B0A04020102020204" pitchFamily="34" charset="0"/>
              </a:rPr>
              <a:t>more</a:t>
            </a:r>
            <a:r>
              <a:rPr lang="en-US" sz="2400" dirty="0">
                <a:latin typeface="Arial Black" panose="020B0A04020102020204" pitchFamily="34" charset="0"/>
              </a:rPr>
              <a:t> than one user to have access to the system at the </a:t>
            </a:r>
            <a:r>
              <a:rPr lang="en-US" sz="2400" dirty="0">
                <a:solidFill>
                  <a:srgbClr val="FF0000"/>
                </a:solidFill>
                <a:latin typeface="Arial Black" panose="020B0A04020102020204" pitchFamily="34" charset="0"/>
              </a:rPr>
              <a:t>same time</a:t>
            </a:r>
            <a:r>
              <a:rPr lang="en-US" sz="2400" dirty="0">
                <a:latin typeface="Arial Black" panose="020B0A04020102020204" pitchFamily="34" charset="0"/>
              </a:rPr>
              <a:t>. </a:t>
            </a:r>
          </a:p>
          <a:p>
            <a:r>
              <a:rPr lang="en-US" sz="2400" dirty="0">
                <a:latin typeface="Arial Black" panose="020B0A04020102020204" pitchFamily="34" charset="0"/>
              </a:rPr>
              <a:t>In order for this multiuser design to work properly, there needs to be a method </a:t>
            </a:r>
            <a:r>
              <a:rPr lang="en-US" sz="2400" dirty="0">
                <a:solidFill>
                  <a:srgbClr val="FF0000"/>
                </a:solidFill>
                <a:latin typeface="Arial Black" panose="020B0A04020102020204" pitchFamily="34" charset="0"/>
              </a:rPr>
              <a:t>to protect users </a:t>
            </a:r>
            <a:r>
              <a:rPr lang="en-US" sz="2400" dirty="0">
                <a:latin typeface="Arial Black" panose="020B0A04020102020204" pitchFamily="34" charset="0"/>
              </a:rPr>
              <a:t>from each other. </a:t>
            </a:r>
          </a:p>
          <a:p>
            <a:r>
              <a:rPr lang="en-US" sz="2400" dirty="0">
                <a:latin typeface="Arial Black" panose="020B0A04020102020204" pitchFamily="34" charset="0"/>
              </a:rPr>
              <a:t>This is where </a:t>
            </a:r>
            <a:r>
              <a:rPr lang="en-US" sz="2400" dirty="0">
                <a:solidFill>
                  <a:srgbClr val="FF0000"/>
                </a:solidFill>
                <a:latin typeface="Arial Black" panose="020B0A04020102020204" pitchFamily="34" charset="0"/>
              </a:rPr>
              <a:t>permissions </a:t>
            </a:r>
            <a:r>
              <a:rPr lang="en-US" sz="2400" dirty="0">
                <a:latin typeface="Arial Black" panose="020B0A04020102020204" pitchFamily="34" charset="0"/>
              </a:rPr>
              <a:t>come in to play.</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940F9911-C547-4DA1-A0DE-A6DD8FF8AD07}"/>
              </a:ext>
            </a:extLst>
          </p:cNvPr>
          <p:cNvSpPr txBox="1"/>
          <p:nvPr/>
        </p:nvSpPr>
        <p:spPr>
          <a:xfrm>
            <a:off x="276225" y="6048375"/>
            <a:ext cx="6458563" cy="646331"/>
          </a:xfrm>
          <a:prstGeom prst="rect">
            <a:avLst/>
          </a:prstGeom>
          <a:noFill/>
        </p:spPr>
        <p:txBody>
          <a:bodyPr wrap="none" rtlCol="0">
            <a:spAutoFit/>
          </a:bodyPr>
          <a:lstStyle/>
          <a:p>
            <a:r>
              <a:rPr lang="en-US" dirty="0"/>
              <a:t>Ref: </a:t>
            </a:r>
            <a:r>
              <a:rPr lang="en-MY" dirty="0"/>
              <a:t>https://www.linode.com/docs/guides/linux-users-and-groups/</a:t>
            </a:r>
          </a:p>
          <a:p>
            <a:endParaRPr lang="en-MY" dirty="0"/>
          </a:p>
        </p:txBody>
      </p:sp>
    </p:spTree>
    <p:extLst>
      <p:ext uri="{BB962C8B-B14F-4D97-AF65-F5344CB8AC3E}">
        <p14:creationId xmlns:p14="http://schemas.microsoft.com/office/powerpoint/2010/main" val="304866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90DEC-69B7-410B-A150-EE31894D77CF}"/>
              </a:ext>
            </a:extLst>
          </p:cNvPr>
          <p:cNvSpPr>
            <a:spLocks noGrp="1"/>
          </p:cNvSpPr>
          <p:nvPr>
            <p:ph idx="1"/>
          </p:nvPr>
        </p:nvSpPr>
        <p:spPr>
          <a:xfrm>
            <a:off x="371475" y="1618044"/>
            <a:ext cx="10811532" cy="3363859"/>
          </a:xfrm>
        </p:spPr>
        <p:txBody>
          <a:bodyPr>
            <a:noAutofit/>
          </a:bodyPr>
          <a:lstStyle/>
          <a:p>
            <a:r>
              <a:rPr lang="en-US" sz="2400" b="0" i="0" u="none" strike="noStrike" baseline="0" dirty="0">
                <a:latin typeface="Arial Black" panose="020B0A04020102020204" pitchFamily="34" charset="0"/>
              </a:rPr>
              <a:t>User groups play an important role on Linux systems. </a:t>
            </a:r>
          </a:p>
          <a:p>
            <a:r>
              <a:rPr lang="en-US" sz="2400" b="0" i="0" u="none" strike="noStrike" baseline="0" dirty="0">
                <a:latin typeface="Arial Black" panose="020B0A04020102020204" pitchFamily="34" charset="0"/>
              </a:rPr>
              <a:t>They provide an easy way for a selected groups of users to share files with each other. </a:t>
            </a:r>
          </a:p>
          <a:p>
            <a:r>
              <a:rPr lang="en-US" sz="2400" b="0" i="0" u="none" strike="noStrike" baseline="0" dirty="0">
                <a:latin typeface="Arial Black" panose="020B0A04020102020204" pitchFamily="34" charset="0"/>
              </a:rPr>
              <a:t>They also allow sysadmins to more effectively manage user privileges, since they can assign privileges to groups rather than individual users.</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F977426B-B632-4448-BED9-3A91DE0144BB}"/>
              </a:ext>
            </a:extLst>
          </p:cNvPr>
          <p:cNvSpPr txBox="1"/>
          <p:nvPr/>
        </p:nvSpPr>
        <p:spPr>
          <a:xfrm>
            <a:off x="371475" y="6200775"/>
            <a:ext cx="8769260" cy="369332"/>
          </a:xfrm>
          <a:prstGeom prst="rect">
            <a:avLst/>
          </a:prstGeom>
          <a:noFill/>
        </p:spPr>
        <p:txBody>
          <a:bodyPr wrap="none" rtlCol="0">
            <a:spAutoFit/>
          </a:bodyPr>
          <a:lstStyle/>
          <a:p>
            <a:r>
              <a:rPr lang="en-US" dirty="0"/>
              <a:t>Ref: https://www.networkworld.com/article/3409781/mastering-user-groups-on-linux.html</a:t>
            </a:r>
            <a:endParaRPr lang="en-MY" dirty="0"/>
          </a:p>
        </p:txBody>
      </p:sp>
    </p:spTree>
    <p:extLst>
      <p:ext uri="{BB962C8B-B14F-4D97-AF65-F5344CB8AC3E}">
        <p14:creationId xmlns:p14="http://schemas.microsoft.com/office/powerpoint/2010/main" val="107995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E149F-6182-4D65-9156-79C1CDDC9E7D}"/>
              </a:ext>
            </a:extLst>
          </p:cNvPr>
          <p:cNvSpPr>
            <a:spLocks noGrp="1"/>
          </p:cNvSpPr>
          <p:nvPr>
            <p:ph idx="1"/>
          </p:nvPr>
        </p:nvSpPr>
        <p:spPr>
          <a:xfrm>
            <a:off x="464754" y="1065815"/>
            <a:ext cx="10602638" cy="5792185"/>
          </a:xfrm>
        </p:spPr>
        <p:txBody>
          <a:bodyPr>
            <a:normAutofit/>
          </a:bodyPr>
          <a:lstStyle/>
          <a:p>
            <a:pPr marL="0" indent="0" algn="l">
              <a:buNone/>
            </a:pPr>
            <a:r>
              <a:rPr lang="en-US" sz="2000" b="1" i="0" dirty="0">
                <a:effectLst/>
                <a:latin typeface="Arial Black" panose="020B0A04020102020204" pitchFamily="34" charset="0"/>
              </a:rPr>
              <a:t>Read, Write &amp; Execute Permissions</a:t>
            </a:r>
          </a:p>
          <a:p>
            <a:pPr algn="l"/>
            <a:r>
              <a:rPr lang="en-US" sz="2000" b="0" i="0" dirty="0">
                <a:solidFill>
                  <a:schemeClr val="accent1"/>
                </a:solidFill>
                <a:effectLst/>
                <a:latin typeface="Arial Black" panose="020B0A04020102020204" pitchFamily="34" charset="0"/>
              </a:rPr>
              <a:t>Permissions are the “rights” </a:t>
            </a:r>
            <a:r>
              <a:rPr lang="en-US" sz="2000" b="0" i="0" dirty="0">
                <a:effectLst/>
                <a:latin typeface="Arial Black" panose="020B0A04020102020204" pitchFamily="34" charset="0"/>
              </a:rPr>
              <a:t>to act on a </a:t>
            </a:r>
            <a:r>
              <a:rPr lang="en-US" sz="2000" b="0" i="0" dirty="0">
                <a:solidFill>
                  <a:srgbClr val="FF0000"/>
                </a:solidFill>
                <a:effectLst/>
                <a:latin typeface="Arial Black" panose="020B0A04020102020204" pitchFamily="34" charset="0"/>
              </a:rPr>
              <a:t>file </a:t>
            </a:r>
            <a:r>
              <a:rPr lang="en-US" sz="2000" b="0" i="0" dirty="0">
                <a:effectLst/>
                <a:latin typeface="Arial Black" panose="020B0A04020102020204" pitchFamily="34" charset="0"/>
              </a:rPr>
              <a:t>or </a:t>
            </a:r>
            <a:r>
              <a:rPr lang="en-US" sz="2000" b="0" i="0" dirty="0">
                <a:solidFill>
                  <a:srgbClr val="FF0000"/>
                </a:solidFill>
                <a:effectLst/>
                <a:latin typeface="Arial Black" panose="020B0A04020102020204" pitchFamily="34" charset="0"/>
              </a:rPr>
              <a:t>directory</a:t>
            </a:r>
            <a:r>
              <a:rPr lang="en-US" sz="2000" b="0" i="0" dirty="0">
                <a:effectLst/>
                <a:latin typeface="Arial Black" panose="020B0A04020102020204" pitchFamily="34" charset="0"/>
              </a:rPr>
              <a:t>.</a:t>
            </a:r>
          </a:p>
          <a:p>
            <a:pPr algn="l"/>
            <a:r>
              <a:rPr lang="en-US" sz="2000" b="0" i="0" dirty="0">
                <a:effectLst/>
                <a:latin typeface="Arial Black" panose="020B0A04020102020204" pitchFamily="34" charset="0"/>
              </a:rPr>
              <a:t> The basic rights are </a:t>
            </a:r>
            <a:r>
              <a:rPr lang="en-US" sz="2000" b="0" i="0" dirty="0">
                <a:solidFill>
                  <a:schemeClr val="accent1"/>
                </a:solidFill>
                <a:effectLst/>
                <a:latin typeface="Arial Black" panose="020B0A04020102020204" pitchFamily="34" charset="0"/>
              </a:rPr>
              <a:t>read, write, and execute</a:t>
            </a:r>
            <a:r>
              <a:rPr lang="en-US" sz="2000" b="0" i="0" dirty="0">
                <a:effectLst/>
                <a:latin typeface="Arial Black" panose="020B0A04020102020204" pitchFamily="34" charset="0"/>
              </a:rPr>
              <a:t>.</a:t>
            </a:r>
          </a:p>
          <a:p>
            <a:pPr lvl="1">
              <a:buFont typeface="Arial" panose="020B0604020202020204" pitchFamily="34" charset="0"/>
              <a:buChar char="•"/>
            </a:pPr>
            <a:r>
              <a:rPr lang="en-US" sz="1800" b="0" i="0" dirty="0">
                <a:solidFill>
                  <a:schemeClr val="accent1"/>
                </a:solidFill>
                <a:effectLst/>
                <a:latin typeface="Arial Black" panose="020B0A04020102020204" pitchFamily="34" charset="0"/>
              </a:rPr>
              <a:t>Read</a:t>
            </a:r>
            <a:r>
              <a:rPr lang="en-US" sz="1800" b="0" i="0" dirty="0">
                <a:effectLst/>
                <a:latin typeface="Arial Black" panose="020B0A04020102020204" pitchFamily="34" charset="0"/>
              </a:rPr>
              <a:t> - a readable permission allows the contents of the file to be </a:t>
            </a:r>
            <a:r>
              <a:rPr lang="en-US" sz="1800" b="0" i="0" dirty="0">
                <a:effectLst/>
                <a:highlight>
                  <a:srgbClr val="FFFF00"/>
                </a:highlight>
                <a:latin typeface="Arial Black" panose="020B0A04020102020204" pitchFamily="34" charset="0"/>
              </a:rPr>
              <a:t>viewed</a:t>
            </a:r>
            <a:r>
              <a:rPr lang="en-US" sz="1800" b="0" i="0" dirty="0">
                <a:effectLst/>
                <a:latin typeface="Arial Black" panose="020B0A04020102020204" pitchFamily="34" charset="0"/>
              </a:rPr>
              <a:t>. </a:t>
            </a:r>
          </a:p>
          <a:p>
            <a:pPr lvl="2"/>
            <a:r>
              <a:rPr lang="en-US" sz="1800" b="0" i="0" dirty="0">
                <a:effectLst/>
                <a:latin typeface="Arial Black" panose="020B0A04020102020204" pitchFamily="34" charset="0"/>
              </a:rPr>
              <a:t>A read permission on a directory allows you </a:t>
            </a:r>
            <a:r>
              <a:rPr lang="en-US" sz="1800" b="0" i="0" dirty="0">
                <a:solidFill>
                  <a:schemeClr val="accent1"/>
                </a:solidFill>
                <a:effectLst/>
                <a:latin typeface="Arial Black" panose="020B0A04020102020204" pitchFamily="34" charset="0"/>
              </a:rPr>
              <a:t>to list </a:t>
            </a:r>
            <a:r>
              <a:rPr lang="en-US" sz="1800" b="0" i="0" dirty="0">
                <a:effectLst/>
                <a:latin typeface="Arial Black" panose="020B0A04020102020204" pitchFamily="34" charset="0"/>
              </a:rPr>
              <a:t>the contents of a directory.</a:t>
            </a:r>
          </a:p>
          <a:p>
            <a:pPr lvl="1">
              <a:buFont typeface="Arial" panose="020B0604020202020204" pitchFamily="34" charset="0"/>
              <a:buChar char="•"/>
            </a:pPr>
            <a:r>
              <a:rPr lang="en-US" sz="1800" b="0" i="0" dirty="0">
                <a:solidFill>
                  <a:schemeClr val="accent1"/>
                </a:solidFill>
                <a:effectLst/>
                <a:latin typeface="Arial Black" panose="020B0A04020102020204" pitchFamily="34" charset="0"/>
              </a:rPr>
              <a:t>Write</a:t>
            </a:r>
            <a:r>
              <a:rPr lang="en-US" sz="1800" b="0" i="0" dirty="0">
                <a:effectLst/>
                <a:latin typeface="Arial Black" panose="020B0A04020102020204" pitchFamily="34" charset="0"/>
              </a:rPr>
              <a:t> - a write permission on a </a:t>
            </a:r>
            <a:r>
              <a:rPr lang="en-US" sz="1800" b="0" i="0" dirty="0">
                <a:solidFill>
                  <a:srgbClr val="FF0000"/>
                </a:solidFill>
                <a:effectLst/>
                <a:latin typeface="Arial Black" panose="020B0A04020102020204" pitchFamily="34" charset="0"/>
              </a:rPr>
              <a:t>file</a:t>
            </a:r>
            <a:r>
              <a:rPr lang="en-US" sz="1800" b="0" i="0" dirty="0">
                <a:effectLst/>
                <a:latin typeface="Arial Black" panose="020B0A04020102020204" pitchFamily="34" charset="0"/>
              </a:rPr>
              <a:t> allows you to </a:t>
            </a:r>
            <a:r>
              <a:rPr lang="en-US" sz="1800" b="0" i="0" dirty="0">
                <a:effectLst/>
                <a:highlight>
                  <a:srgbClr val="FFFF00"/>
                </a:highlight>
                <a:latin typeface="Arial Black" panose="020B0A04020102020204" pitchFamily="34" charset="0"/>
              </a:rPr>
              <a:t>modify </a:t>
            </a:r>
            <a:r>
              <a:rPr lang="en-US" sz="1800" b="0" i="0" dirty="0">
                <a:effectLst/>
                <a:latin typeface="Arial Black" panose="020B0A04020102020204" pitchFamily="34" charset="0"/>
              </a:rPr>
              <a:t>the contents of that file. For a </a:t>
            </a:r>
            <a:r>
              <a:rPr lang="en-US" sz="1800" b="0" i="0" dirty="0">
                <a:solidFill>
                  <a:srgbClr val="FF0000"/>
                </a:solidFill>
                <a:effectLst/>
                <a:latin typeface="Arial Black" panose="020B0A04020102020204" pitchFamily="34" charset="0"/>
              </a:rPr>
              <a:t>directory</a:t>
            </a:r>
            <a:r>
              <a:rPr lang="en-US" sz="1800" b="0" i="0" dirty="0">
                <a:effectLst/>
                <a:latin typeface="Arial Black" panose="020B0A04020102020204" pitchFamily="34" charset="0"/>
              </a:rPr>
              <a:t>, the write permission allows you to edit the contents of a directory (e.g. add/delete files).</a:t>
            </a:r>
          </a:p>
          <a:p>
            <a:pPr lvl="1">
              <a:buFont typeface="Arial" panose="020B0604020202020204" pitchFamily="34" charset="0"/>
              <a:buChar char="•"/>
            </a:pPr>
            <a:r>
              <a:rPr lang="en-US" sz="1800" b="0" i="0" dirty="0">
                <a:solidFill>
                  <a:schemeClr val="accent1"/>
                </a:solidFill>
                <a:effectLst/>
                <a:latin typeface="Arial Black" panose="020B0A04020102020204" pitchFamily="34" charset="0"/>
              </a:rPr>
              <a:t>Execute</a:t>
            </a:r>
            <a:r>
              <a:rPr lang="en-US" sz="1800" b="0" i="0" dirty="0">
                <a:effectLst/>
                <a:latin typeface="Arial Black" panose="020B0A04020102020204" pitchFamily="34" charset="0"/>
              </a:rPr>
              <a:t> - for a </a:t>
            </a:r>
            <a:r>
              <a:rPr lang="en-US" sz="1800" b="0" i="0" dirty="0">
                <a:solidFill>
                  <a:srgbClr val="FF0000"/>
                </a:solidFill>
                <a:effectLst/>
                <a:latin typeface="Arial Black" panose="020B0A04020102020204" pitchFamily="34" charset="0"/>
              </a:rPr>
              <a:t>file</a:t>
            </a:r>
            <a:r>
              <a:rPr lang="en-US" sz="1800" b="0" i="0" dirty="0">
                <a:effectLst/>
                <a:latin typeface="Arial Black" panose="020B0A04020102020204" pitchFamily="34" charset="0"/>
              </a:rPr>
              <a:t>, the executable permission allows you to </a:t>
            </a:r>
            <a:r>
              <a:rPr lang="en-US" sz="1800" b="0" i="0" dirty="0">
                <a:effectLst/>
                <a:highlight>
                  <a:srgbClr val="FFFF00"/>
                </a:highlight>
                <a:latin typeface="Arial Black" panose="020B0A04020102020204" pitchFamily="34" charset="0"/>
              </a:rPr>
              <a:t>run</a:t>
            </a:r>
            <a:r>
              <a:rPr lang="en-US" sz="1800" b="0" i="0" dirty="0">
                <a:effectLst/>
                <a:latin typeface="Arial Black" panose="020B0A04020102020204" pitchFamily="34" charset="0"/>
              </a:rPr>
              <a:t> the file and execute a program or script. For a </a:t>
            </a:r>
            <a:r>
              <a:rPr lang="en-US" sz="1800" b="0" i="0" dirty="0">
                <a:solidFill>
                  <a:srgbClr val="FF0000"/>
                </a:solidFill>
                <a:effectLst/>
                <a:latin typeface="Arial Black" panose="020B0A04020102020204" pitchFamily="34" charset="0"/>
              </a:rPr>
              <a:t>directory</a:t>
            </a:r>
            <a:r>
              <a:rPr lang="en-US" sz="1800" b="0" i="0" dirty="0">
                <a:effectLst/>
                <a:latin typeface="Arial Black" panose="020B0A04020102020204" pitchFamily="34" charset="0"/>
              </a:rPr>
              <a:t>, the execute permission allows you to </a:t>
            </a:r>
            <a:r>
              <a:rPr lang="en-US" sz="1800" b="0" i="0" dirty="0">
                <a:effectLst/>
                <a:highlight>
                  <a:srgbClr val="FFFF00"/>
                </a:highlight>
                <a:latin typeface="Arial Black" panose="020B0A04020102020204" pitchFamily="34" charset="0"/>
              </a:rPr>
              <a:t>change to a different directory and make it your current working directory</a:t>
            </a:r>
            <a:r>
              <a:rPr lang="en-US" sz="1800" b="0" i="0" dirty="0">
                <a:effectLst/>
                <a:latin typeface="Arial Black" panose="020B0A04020102020204" pitchFamily="34" charset="0"/>
              </a:rPr>
              <a:t>. </a:t>
            </a:r>
          </a:p>
          <a:p>
            <a:pPr algn="l">
              <a:buFont typeface="Arial" panose="020B0604020202020204" pitchFamily="34" charset="0"/>
              <a:buChar char="•"/>
            </a:pPr>
            <a:r>
              <a:rPr lang="en-US" sz="2000" b="0" i="0" dirty="0">
                <a:effectLst/>
                <a:latin typeface="Arial Black" panose="020B0A04020102020204" pitchFamily="34" charset="0"/>
              </a:rPr>
              <a:t>Users usually have a default group, but they may belong to several additional groups.</a:t>
            </a:r>
          </a:p>
        </p:txBody>
      </p:sp>
    </p:spTree>
    <p:extLst>
      <p:ext uri="{BB962C8B-B14F-4D97-AF65-F5344CB8AC3E}">
        <p14:creationId xmlns:p14="http://schemas.microsoft.com/office/powerpoint/2010/main" val="367039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0B93-DC04-4975-9859-61A1237E9BD1}"/>
              </a:ext>
            </a:extLst>
          </p:cNvPr>
          <p:cNvSpPr>
            <a:spLocks noGrp="1"/>
          </p:cNvSpPr>
          <p:nvPr>
            <p:ph type="title"/>
          </p:nvPr>
        </p:nvSpPr>
        <p:spPr>
          <a:xfrm>
            <a:off x="677334" y="609600"/>
            <a:ext cx="8596668" cy="935421"/>
          </a:xfrm>
        </p:spPr>
        <p:txBody>
          <a:bodyPr/>
          <a:lstStyle/>
          <a:p>
            <a:r>
              <a:rPr lang="en-MY" sz="4400" b="1" i="0" u="none" strike="noStrike" baseline="0" dirty="0">
                <a:latin typeface="Arial Black" panose="020B0A04020102020204" pitchFamily="34" charset="0"/>
              </a:rPr>
              <a:t>Viewing File Permissions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595D8F-DFE5-4A4F-A0C7-D50CA42AA0F1}"/>
              </a:ext>
            </a:extLst>
          </p:cNvPr>
          <p:cNvSpPr>
            <a:spLocks noGrp="1"/>
          </p:cNvSpPr>
          <p:nvPr>
            <p:ph idx="1"/>
          </p:nvPr>
        </p:nvSpPr>
        <p:spPr>
          <a:xfrm>
            <a:off x="600075" y="1800225"/>
            <a:ext cx="8673927" cy="4241137"/>
          </a:xfrm>
        </p:spPr>
        <p:txBody>
          <a:bodyPr>
            <a:noAutofit/>
          </a:bodyPr>
          <a:lstStyle/>
          <a:p>
            <a:r>
              <a:rPr lang="en-US" sz="2400" b="0" i="0" u="none" strike="noStrike" baseline="0" dirty="0">
                <a:latin typeface="Arial Black" panose="020B0A04020102020204" pitchFamily="34" charset="0"/>
              </a:rPr>
              <a:t>To view the permissions on a file or directory, issue the command ls -l &lt;directory/file&gt;.</a:t>
            </a:r>
          </a:p>
          <a:p>
            <a:r>
              <a:rPr lang="en-US" sz="2400" b="0" i="0" u="none" strike="noStrike" baseline="0" dirty="0">
                <a:latin typeface="Arial Black" panose="020B0A04020102020204" pitchFamily="34" charset="0"/>
              </a:rPr>
              <a:t>Remember to replace the information in the </a:t>
            </a:r>
            <a:r>
              <a:rPr lang="en-US" sz="2400" b="1" i="0" u="none" strike="noStrike" baseline="0" dirty="0">
                <a:latin typeface="Arial Black" panose="020B0A04020102020204" pitchFamily="34" charset="0"/>
              </a:rPr>
              <a:t>&lt;&gt; </a:t>
            </a:r>
            <a:r>
              <a:rPr lang="en-US" sz="2400" b="0" i="0" u="none" strike="noStrike" baseline="0" dirty="0">
                <a:latin typeface="Arial Black" panose="020B0A04020102020204" pitchFamily="34" charset="0"/>
              </a:rPr>
              <a:t>with the actual file or directory name. </a:t>
            </a:r>
          </a:p>
          <a:p>
            <a:r>
              <a:rPr lang="en-US" sz="2400" b="0" i="0" u="none" strike="noStrike" baseline="0" dirty="0">
                <a:latin typeface="Arial Black" panose="020B0A04020102020204" pitchFamily="34" charset="0"/>
              </a:rPr>
              <a:t>Below is sample output for the </a:t>
            </a:r>
            <a:r>
              <a:rPr lang="en-US" sz="2400" b="0" i="0" u="none" strike="noStrike" baseline="0" dirty="0">
                <a:highlight>
                  <a:srgbClr val="FFFF00"/>
                </a:highlight>
                <a:latin typeface="Arial Black" panose="020B0A04020102020204" pitchFamily="34" charset="0"/>
              </a:rPr>
              <a:t>ls</a:t>
            </a:r>
            <a:r>
              <a:rPr lang="en-US" sz="2400" b="0" i="0" u="none" strike="noStrike" baseline="0" dirty="0">
                <a:latin typeface="Arial Black" panose="020B0A04020102020204" pitchFamily="34" charset="0"/>
              </a:rPr>
              <a:t> command:</a:t>
            </a:r>
            <a:endParaRPr lang="en-US" sz="2400" dirty="0">
              <a:latin typeface="Arial Black" panose="020B0A04020102020204" pitchFamily="34" charset="0"/>
            </a:endParaRPr>
          </a:p>
          <a:p>
            <a:pPr marL="400050" lvl="1" indent="0">
              <a:buNone/>
            </a:pPr>
            <a:r>
              <a:rPr lang="en-US" sz="2200" b="0" i="0" u="none" strike="noStrike" baseline="0" dirty="0">
                <a:highlight>
                  <a:srgbClr val="FFFF00"/>
                </a:highlight>
                <a:latin typeface="Arial Black" panose="020B0A04020102020204" pitchFamily="34" charset="0"/>
              </a:rPr>
              <a:t>-</a:t>
            </a:r>
            <a:r>
              <a:rPr lang="en-US" sz="2200" b="0" i="0" u="none" strike="noStrike" baseline="0" dirty="0" err="1">
                <a:latin typeface="Arial Black" panose="020B0A04020102020204" pitchFamily="34" charset="0"/>
              </a:rPr>
              <a:t>rw</a:t>
            </a:r>
            <a:r>
              <a:rPr lang="en-US" sz="2200" b="0" i="0" u="none" strike="noStrike" baseline="0" dirty="0">
                <a:latin typeface="Arial Black" panose="020B0A04020102020204" pitchFamily="34" charset="0"/>
              </a:rPr>
              <a:t>-r--r-- 1 root </a:t>
            </a:r>
            <a:r>
              <a:rPr lang="en-US" sz="2200" b="0" i="0" u="none" strike="noStrike" baseline="0" dirty="0" err="1">
                <a:latin typeface="Arial Black" panose="020B0A04020102020204" pitchFamily="34" charset="0"/>
              </a:rPr>
              <a:t>root</a:t>
            </a:r>
            <a:r>
              <a:rPr lang="en-US" sz="2200" b="0" i="0" u="none" strike="noStrike" baseline="0" dirty="0">
                <a:latin typeface="Arial Black" panose="020B0A04020102020204" pitchFamily="34" charset="0"/>
              </a:rPr>
              <a:t> 1031 Nov 18 09:22 /</a:t>
            </a:r>
            <a:r>
              <a:rPr lang="en-US" sz="2200" b="0" i="0" u="none" strike="noStrike" baseline="0" dirty="0" err="1">
                <a:latin typeface="Arial Black" panose="020B0A04020102020204" pitchFamily="34" charset="0"/>
              </a:rPr>
              <a:t>etc</a:t>
            </a:r>
            <a:r>
              <a:rPr lang="en-US" sz="2200" b="0" i="0" u="none" strike="noStrike" baseline="0" dirty="0">
                <a:latin typeface="Arial Black" panose="020B0A04020102020204" pitchFamily="34" charset="0"/>
              </a:rPr>
              <a:t>/passwd </a:t>
            </a:r>
          </a:p>
          <a:p>
            <a:r>
              <a:rPr lang="en-US" sz="2400" b="0" i="0" u="none" strike="noStrike" baseline="0" dirty="0">
                <a:latin typeface="Arial Black" panose="020B0A04020102020204" pitchFamily="34" charset="0"/>
              </a:rPr>
              <a:t>The first ten characters show the access permissions.</a:t>
            </a:r>
          </a:p>
          <a:p>
            <a:pPr marL="0" indent="0">
              <a:buNone/>
            </a:pPr>
            <a:endParaRPr lang="en-MY" sz="2400" dirty="0">
              <a:latin typeface="Arial Black" panose="020B0A04020102020204" pitchFamily="34" charset="0"/>
            </a:endParaRPr>
          </a:p>
        </p:txBody>
      </p:sp>
    </p:spTree>
    <p:extLst>
      <p:ext uri="{BB962C8B-B14F-4D97-AF65-F5344CB8AC3E}">
        <p14:creationId xmlns:p14="http://schemas.microsoft.com/office/powerpoint/2010/main" val="214777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0B93-DC04-4975-9859-61A1237E9BD1}"/>
              </a:ext>
            </a:extLst>
          </p:cNvPr>
          <p:cNvSpPr>
            <a:spLocks noGrp="1"/>
          </p:cNvSpPr>
          <p:nvPr>
            <p:ph type="title"/>
          </p:nvPr>
        </p:nvSpPr>
        <p:spPr>
          <a:xfrm>
            <a:off x="677334" y="609600"/>
            <a:ext cx="8596668" cy="935421"/>
          </a:xfrm>
        </p:spPr>
        <p:txBody>
          <a:bodyPr/>
          <a:lstStyle/>
          <a:p>
            <a:r>
              <a:rPr lang="en-MY" sz="4400" b="1" i="0" u="none" strike="noStrike" baseline="0" dirty="0">
                <a:latin typeface="Arial Black" panose="020B0A04020102020204" pitchFamily="34" charset="0"/>
              </a:rPr>
              <a:t>Viewing File Permissions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595D8F-DFE5-4A4F-A0C7-D50CA42AA0F1}"/>
              </a:ext>
            </a:extLst>
          </p:cNvPr>
          <p:cNvSpPr>
            <a:spLocks noGrp="1"/>
          </p:cNvSpPr>
          <p:nvPr>
            <p:ph idx="1"/>
          </p:nvPr>
        </p:nvSpPr>
        <p:spPr>
          <a:xfrm>
            <a:off x="600075" y="1800225"/>
            <a:ext cx="9994353" cy="4241137"/>
          </a:xfrm>
        </p:spPr>
        <p:txBody>
          <a:bodyPr>
            <a:noAutofit/>
          </a:bodyPr>
          <a:lstStyle/>
          <a:p>
            <a:r>
              <a:rPr lang="en-US" sz="2000" b="0" i="0" u="none" strike="noStrike" baseline="0" dirty="0">
                <a:latin typeface="Arial Black" panose="020B0A04020102020204" pitchFamily="34" charset="0"/>
              </a:rPr>
              <a:t>The first dash (-) indicates the type of file (</a:t>
            </a:r>
            <a:r>
              <a:rPr lang="en-US" sz="2000" b="0" i="0" u="none" strike="noStrike" baseline="0" dirty="0">
                <a:highlight>
                  <a:srgbClr val="FFFF00"/>
                </a:highlight>
                <a:latin typeface="Arial Black" panose="020B0A04020102020204" pitchFamily="34" charset="0"/>
              </a:rPr>
              <a:t>d</a:t>
            </a:r>
            <a:r>
              <a:rPr lang="en-US" sz="2000" b="0" i="0" u="none" strike="noStrike" baseline="0" dirty="0">
                <a:latin typeface="Arial Black" panose="020B0A04020102020204" pitchFamily="34" charset="0"/>
              </a:rPr>
              <a:t> for directory, </a:t>
            </a:r>
            <a:r>
              <a:rPr lang="en-US" sz="2000" b="0" i="0" u="none" strike="noStrike" baseline="0" dirty="0">
                <a:highlight>
                  <a:srgbClr val="FFFF00"/>
                </a:highlight>
                <a:latin typeface="Arial Black" panose="020B0A04020102020204" pitchFamily="34" charset="0"/>
              </a:rPr>
              <a:t>s </a:t>
            </a:r>
            <a:r>
              <a:rPr lang="en-US" sz="2000" b="0" i="0" u="none" strike="noStrike" baseline="0" dirty="0">
                <a:latin typeface="Arial Black" panose="020B0A04020102020204" pitchFamily="34" charset="0"/>
              </a:rPr>
              <a:t>for special file, and </a:t>
            </a:r>
            <a:r>
              <a:rPr lang="en-US" sz="2000" b="0" i="0" u="none" strike="noStrike" baseline="0" dirty="0">
                <a:highlight>
                  <a:srgbClr val="FFFF00"/>
                </a:highlight>
                <a:latin typeface="Arial Black" panose="020B0A04020102020204" pitchFamily="34" charset="0"/>
              </a:rPr>
              <a:t>-</a:t>
            </a:r>
            <a:r>
              <a:rPr lang="en-US" sz="2000" b="0" i="0" u="none" strike="noStrike" baseline="0" dirty="0">
                <a:latin typeface="Arial Black" panose="020B0A04020102020204" pitchFamily="34" charset="0"/>
              </a:rPr>
              <a:t> for a regular file).</a:t>
            </a:r>
          </a:p>
          <a:p>
            <a:r>
              <a:rPr lang="en-US" sz="2000" b="0" i="0" u="none" strike="noStrike" baseline="0" dirty="0">
                <a:latin typeface="Arial Black" panose="020B0A04020102020204" pitchFamily="34" charset="0"/>
              </a:rPr>
              <a:t> The next three characters (</a:t>
            </a:r>
            <a:r>
              <a:rPr lang="en-US" sz="2000" b="1" i="0" u="none" strike="noStrike" baseline="0" dirty="0" err="1">
                <a:latin typeface="Arial Black" panose="020B0A04020102020204" pitchFamily="34" charset="0"/>
              </a:rPr>
              <a:t>rw</a:t>
            </a:r>
            <a:r>
              <a:rPr lang="en-US" sz="2000" b="1" i="0" u="none" strike="noStrike" baseline="0" dirty="0">
                <a:latin typeface="Arial Black" panose="020B0A04020102020204" pitchFamily="34" charset="0"/>
              </a:rPr>
              <a:t>-</a:t>
            </a:r>
            <a:r>
              <a:rPr lang="en-US" sz="2000" b="0" i="0" u="none" strike="noStrike" baseline="0" dirty="0">
                <a:latin typeface="Arial Black" panose="020B0A04020102020204" pitchFamily="34" charset="0"/>
              </a:rPr>
              <a:t>) define the </a:t>
            </a:r>
            <a:r>
              <a:rPr lang="en-US" sz="2000" b="0" i="0" u="none" strike="noStrike" baseline="0" dirty="0">
                <a:highlight>
                  <a:srgbClr val="FFFF00"/>
                </a:highlight>
                <a:latin typeface="Arial Black" panose="020B0A04020102020204" pitchFamily="34" charset="0"/>
              </a:rPr>
              <a:t>owner’s permission </a:t>
            </a:r>
            <a:r>
              <a:rPr lang="en-US" sz="2000" b="0" i="0" u="none" strike="noStrike" baseline="0" dirty="0">
                <a:latin typeface="Arial Black" panose="020B0A04020102020204" pitchFamily="34" charset="0"/>
              </a:rPr>
              <a:t>to the file.</a:t>
            </a:r>
          </a:p>
          <a:p>
            <a:r>
              <a:rPr lang="en-US" sz="2000" b="0" i="0" u="none" strike="noStrike" baseline="0" dirty="0">
                <a:latin typeface="Arial Black" panose="020B0A04020102020204" pitchFamily="34" charset="0"/>
              </a:rPr>
              <a:t> In this example, the file owner has read and write permissions only. </a:t>
            </a:r>
          </a:p>
          <a:p>
            <a:r>
              <a:rPr lang="en-US" sz="2000" b="0" i="0" u="none" strike="noStrike" baseline="0" dirty="0">
                <a:latin typeface="Arial Black" panose="020B0A04020102020204" pitchFamily="34" charset="0"/>
              </a:rPr>
              <a:t>The next three characters (</a:t>
            </a:r>
            <a:r>
              <a:rPr lang="en-US" sz="2000" b="1" i="0" u="none" strike="noStrike" baseline="0" dirty="0">
                <a:latin typeface="Arial Black" panose="020B0A04020102020204" pitchFamily="34" charset="0"/>
              </a:rPr>
              <a:t>r–</a:t>
            </a:r>
            <a:r>
              <a:rPr lang="en-US" sz="2000" b="0" i="0" u="none" strike="noStrike" baseline="0" dirty="0">
                <a:latin typeface="Arial Black" panose="020B0A04020102020204" pitchFamily="34" charset="0"/>
              </a:rPr>
              <a:t>) are the permissions for the members of the </a:t>
            </a:r>
            <a:r>
              <a:rPr lang="en-US" sz="2000" b="0" i="0" u="none" strike="noStrike" baseline="0" dirty="0">
                <a:highlight>
                  <a:srgbClr val="FFFF00"/>
                </a:highlight>
                <a:latin typeface="Arial Black" panose="020B0A04020102020204" pitchFamily="34" charset="0"/>
              </a:rPr>
              <a:t>same group </a:t>
            </a:r>
            <a:r>
              <a:rPr lang="en-US" sz="2000" b="0" i="0" u="none" strike="noStrike" baseline="0" dirty="0">
                <a:latin typeface="Arial Black" panose="020B0A04020102020204" pitchFamily="34" charset="0"/>
              </a:rPr>
              <a:t>as the file owner (which in this example is read only). </a:t>
            </a:r>
          </a:p>
          <a:p>
            <a:r>
              <a:rPr lang="en-US" sz="2000" b="0" i="0" u="none" strike="noStrike" baseline="0" dirty="0">
                <a:latin typeface="Arial Black" panose="020B0A04020102020204" pitchFamily="34" charset="0"/>
              </a:rPr>
              <a:t>The last three characters (</a:t>
            </a:r>
            <a:r>
              <a:rPr lang="en-US" sz="2000" b="1" i="0" u="none" strike="noStrike" baseline="0" dirty="0">
                <a:latin typeface="Arial Black" panose="020B0A04020102020204" pitchFamily="34" charset="0"/>
              </a:rPr>
              <a:t>r–</a:t>
            </a:r>
            <a:r>
              <a:rPr lang="en-US" sz="2000" b="0" i="0" u="none" strike="noStrike" baseline="0" dirty="0">
                <a:latin typeface="Arial Black" panose="020B0A04020102020204" pitchFamily="34" charset="0"/>
              </a:rPr>
              <a:t>) show the permissions for all </a:t>
            </a:r>
            <a:r>
              <a:rPr lang="en-US" sz="2000" b="0" i="0" u="none" strike="noStrike" baseline="0" dirty="0">
                <a:highlight>
                  <a:srgbClr val="FFFF00"/>
                </a:highlight>
                <a:latin typeface="Arial Black" panose="020B0A04020102020204" pitchFamily="34" charset="0"/>
              </a:rPr>
              <a:t>other users </a:t>
            </a:r>
            <a:r>
              <a:rPr lang="en-US" sz="2000" b="0" i="0" u="none" strike="noStrike" baseline="0" dirty="0">
                <a:latin typeface="Arial Black" panose="020B0A04020102020204" pitchFamily="34" charset="0"/>
              </a:rPr>
              <a:t>and in this example, it is read only.</a:t>
            </a:r>
            <a:endParaRPr lang="en-MY" sz="2000" dirty="0">
              <a:latin typeface="Arial Black" panose="020B0A04020102020204" pitchFamily="34" charset="0"/>
            </a:endParaRPr>
          </a:p>
        </p:txBody>
      </p:sp>
    </p:spTree>
    <p:extLst>
      <p:ext uri="{BB962C8B-B14F-4D97-AF65-F5344CB8AC3E}">
        <p14:creationId xmlns:p14="http://schemas.microsoft.com/office/powerpoint/2010/main" val="426704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A541-AFEC-44C2-90B6-D3236CE66C2E}"/>
              </a:ext>
            </a:extLst>
          </p:cNvPr>
          <p:cNvSpPr>
            <a:spLocks noGrp="1"/>
          </p:cNvSpPr>
          <p:nvPr>
            <p:ph type="title"/>
          </p:nvPr>
        </p:nvSpPr>
        <p:spPr/>
        <p:txBody>
          <a:bodyPr>
            <a:normAutofit fontScale="90000"/>
          </a:bodyPr>
          <a:lstStyle/>
          <a:p>
            <a:r>
              <a:rPr lang="en-US" sz="4400" b="1" i="0" u="none" strike="noStrike" baseline="0" dirty="0">
                <a:latin typeface="Arial Black" panose="020B0A04020102020204" pitchFamily="34" charset="0"/>
              </a:rPr>
              <a:t>Creating and Deleting User Accounts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B486A6D-42E1-44DE-97F4-527FCDEDD9BD}"/>
              </a:ext>
            </a:extLst>
          </p:cNvPr>
          <p:cNvSpPr>
            <a:spLocks noGrp="1"/>
          </p:cNvSpPr>
          <p:nvPr>
            <p:ph idx="1"/>
          </p:nvPr>
        </p:nvSpPr>
        <p:spPr>
          <a:xfrm>
            <a:off x="677334" y="2160590"/>
            <a:ext cx="8596668" cy="3089328"/>
          </a:xfrm>
        </p:spPr>
        <p:txBody>
          <a:bodyPr>
            <a:normAutofit/>
          </a:bodyPr>
          <a:lstStyle/>
          <a:p>
            <a:pPr algn="l"/>
            <a:endParaRPr lang="en-MY" sz="2400" b="0" i="0" u="none" strike="noStrike" baseline="0" dirty="0">
              <a:solidFill>
                <a:srgbClr val="000000"/>
              </a:solidFill>
              <a:latin typeface="Arial Black" panose="020B0A04020102020204" pitchFamily="34" charset="0"/>
            </a:endParaRPr>
          </a:p>
          <a:p>
            <a:endParaRPr lang="en-MY" sz="2400" b="0" i="0" u="none" strike="noStrike" baseline="0" dirty="0">
              <a:latin typeface="Arial Black" panose="020B0A04020102020204" pitchFamily="34" charset="0"/>
            </a:endParaRPr>
          </a:p>
          <a:p>
            <a:r>
              <a:rPr lang="en-US" sz="2400" b="0" i="0" u="none" strike="noStrike" baseline="0" dirty="0">
                <a:latin typeface="Arial Black" panose="020B0A04020102020204" pitchFamily="34" charset="0"/>
              </a:rPr>
              <a:t>To create a new standard user, use the useradd command.</a:t>
            </a:r>
          </a:p>
          <a:p>
            <a:r>
              <a:rPr lang="en-US" sz="2400" b="0" i="0" u="none" strike="noStrike" baseline="0" dirty="0">
                <a:latin typeface="Arial Black" panose="020B0A04020102020204" pitchFamily="34" charset="0"/>
              </a:rPr>
              <a:t> The syntax is as follows:</a:t>
            </a:r>
          </a:p>
          <a:p>
            <a:pPr lvl="1"/>
            <a:r>
              <a:rPr lang="en-US" sz="2200" b="0" i="0" u="none" strike="noStrike" baseline="0" dirty="0">
                <a:latin typeface="Arial Black" panose="020B0A04020102020204" pitchFamily="34" charset="0"/>
                <a:cs typeface="Courier New" panose="02070309020205020404" pitchFamily="49" charset="0"/>
              </a:rPr>
              <a:t>useradd &lt;name&gt; </a:t>
            </a:r>
            <a:endParaRPr lang="en-MY" sz="2200" dirty="0">
              <a:latin typeface="Arial Black" panose="020B0A04020102020204" pitchFamily="34" charset="0"/>
              <a:cs typeface="Courier New" panose="02070309020205020404" pitchFamily="49" charset="0"/>
            </a:endParaRPr>
          </a:p>
        </p:txBody>
      </p:sp>
    </p:spTree>
    <p:extLst>
      <p:ext uri="{BB962C8B-B14F-4D97-AF65-F5344CB8AC3E}">
        <p14:creationId xmlns:p14="http://schemas.microsoft.com/office/powerpoint/2010/main" val="287098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14FC-D984-40C4-AD66-D7CD746B5B7F}"/>
              </a:ext>
            </a:extLst>
          </p:cNvPr>
          <p:cNvSpPr>
            <a:spLocks noGrp="1"/>
          </p:cNvSpPr>
          <p:nvPr>
            <p:ph type="title"/>
          </p:nvPr>
        </p:nvSpPr>
        <p:spPr>
          <a:xfrm>
            <a:off x="276226" y="297610"/>
            <a:ext cx="8596668" cy="762000"/>
          </a:xfrm>
        </p:spPr>
        <p:txBody>
          <a:bodyPr/>
          <a:lstStyle/>
          <a:p>
            <a:r>
              <a:rPr lang="en-US" dirty="0">
                <a:latin typeface="Arial Black" panose="020B0A04020102020204" pitchFamily="34" charset="0"/>
              </a:rPr>
              <a:t>Add user</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5590DEC-69B7-410B-A150-EE31894D77CF}"/>
              </a:ext>
            </a:extLst>
          </p:cNvPr>
          <p:cNvSpPr>
            <a:spLocks noGrp="1"/>
          </p:cNvSpPr>
          <p:nvPr>
            <p:ph idx="1"/>
          </p:nvPr>
        </p:nvSpPr>
        <p:spPr>
          <a:xfrm>
            <a:off x="276226" y="1091141"/>
            <a:ext cx="11469084" cy="1831975"/>
          </a:xfrm>
        </p:spPr>
        <p:txBody>
          <a:bodyPr>
            <a:normAutofit lnSpcReduction="10000"/>
          </a:bodyPr>
          <a:lstStyle/>
          <a:p>
            <a:r>
              <a:rPr lang="en-US" sz="1800" b="0" i="0" u="none" strike="noStrike" baseline="0" dirty="0">
                <a:latin typeface="Arial Black" panose="020B0A04020102020204" pitchFamily="34" charset="0"/>
              </a:rPr>
              <a:t>Most user accounts on Linux systems are set up with the user and group names the same.</a:t>
            </a:r>
          </a:p>
          <a:p>
            <a:r>
              <a:rPr lang="en-US" sz="1800" b="0" i="0" u="none" strike="noStrike" baseline="0" dirty="0">
                <a:latin typeface="Arial Black" panose="020B0A04020102020204" pitchFamily="34" charset="0"/>
              </a:rPr>
              <a:t> The user "jdoe" will be set up with a group named "jdoe" and will be the only member of that newly created group.</a:t>
            </a:r>
          </a:p>
          <a:p>
            <a:r>
              <a:rPr lang="en-US" sz="1800" b="0" i="0" u="none" strike="noStrike" baseline="0" dirty="0">
                <a:latin typeface="Arial Black" panose="020B0A04020102020204" pitchFamily="34" charset="0"/>
              </a:rPr>
              <a:t> The user’s login name, user id, and group id will be added to the </a:t>
            </a:r>
            <a:r>
              <a:rPr lang="en-US" sz="1800" b="1" i="0" u="none" strike="noStrike" baseline="0" dirty="0">
                <a:latin typeface="Arial Black" panose="020B0A04020102020204" pitchFamily="34" charset="0"/>
              </a:rPr>
              <a:t>/</a:t>
            </a:r>
            <a:r>
              <a:rPr lang="en-US" sz="1800" b="1" i="0" u="none" strike="noStrike" baseline="0" dirty="0" err="1">
                <a:latin typeface="Arial Black" panose="020B0A04020102020204" pitchFamily="34" charset="0"/>
              </a:rPr>
              <a:t>etc</a:t>
            </a:r>
            <a:r>
              <a:rPr lang="en-US" sz="1800" b="1" i="0" u="none" strike="noStrike" baseline="0" dirty="0">
                <a:latin typeface="Arial Black" panose="020B0A04020102020204" pitchFamily="34" charset="0"/>
              </a:rPr>
              <a:t>/passwd </a:t>
            </a:r>
            <a:r>
              <a:rPr lang="en-US" sz="1800" b="0" i="0" u="none" strike="noStrike" baseline="0" dirty="0">
                <a:latin typeface="Arial Black" panose="020B0A04020102020204" pitchFamily="34" charset="0"/>
              </a:rPr>
              <a:t>and</a:t>
            </a:r>
            <a:r>
              <a:rPr lang="en-US" sz="1800" b="1" i="0" u="none" strike="noStrike" baseline="0" dirty="0">
                <a:latin typeface="Arial Black" panose="020B0A04020102020204" pitchFamily="34" charset="0"/>
              </a:rPr>
              <a:t>/</a:t>
            </a:r>
            <a:r>
              <a:rPr lang="en-US" sz="1800" b="1" i="0" u="none" strike="noStrike" baseline="0" dirty="0" err="1">
                <a:latin typeface="Arial Black" panose="020B0A04020102020204" pitchFamily="34" charset="0"/>
              </a:rPr>
              <a:t>etc</a:t>
            </a:r>
            <a:r>
              <a:rPr lang="en-US" sz="1800" b="1" i="0" u="none" strike="noStrike" baseline="0" dirty="0">
                <a:latin typeface="Arial Black" panose="020B0A04020102020204" pitchFamily="34" charset="0"/>
              </a:rPr>
              <a:t>/group </a:t>
            </a:r>
            <a:r>
              <a:rPr lang="en-US" sz="1800" b="0" i="0" u="none" strike="noStrike" baseline="0" dirty="0">
                <a:latin typeface="Arial Black" panose="020B0A04020102020204" pitchFamily="34" charset="0"/>
              </a:rPr>
              <a:t>files when the account is added</a:t>
            </a:r>
            <a:r>
              <a:rPr lang="en-US" dirty="0">
                <a:latin typeface="Arial Black" panose="020B0A04020102020204" pitchFamily="34" charset="0"/>
              </a:rPr>
              <a:t>.</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F977426B-B632-4448-BED9-3A91DE0144BB}"/>
              </a:ext>
            </a:extLst>
          </p:cNvPr>
          <p:cNvSpPr txBox="1"/>
          <p:nvPr/>
        </p:nvSpPr>
        <p:spPr>
          <a:xfrm>
            <a:off x="371475" y="6200775"/>
            <a:ext cx="8769260" cy="369332"/>
          </a:xfrm>
          <a:prstGeom prst="rect">
            <a:avLst/>
          </a:prstGeom>
          <a:noFill/>
        </p:spPr>
        <p:txBody>
          <a:bodyPr wrap="none" rtlCol="0">
            <a:spAutoFit/>
          </a:bodyPr>
          <a:lstStyle/>
          <a:p>
            <a:r>
              <a:rPr lang="en-US" dirty="0"/>
              <a:t>Ref: https://www.networkworld.com/article/3409781/mastering-user-groups-on-linux.html</a:t>
            </a:r>
            <a:endParaRPr lang="en-MY" dirty="0"/>
          </a:p>
        </p:txBody>
      </p:sp>
    </p:spTree>
    <p:extLst>
      <p:ext uri="{BB962C8B-B14F-4D97-AF65-F5344CB8AC3E}">
        <p14:creationId xmlns:p14="http://schemas.microsoft.com/office/powerpoint/2010/main" val="103661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0080AF-E4C6-4FF9-9087-7FA73F66CFC4}"/>
              </a:ext>
            </a:extLst>
          </p:cNvPr>
          <p:cNvPicPr>
            <a:picLocks noGrp="1" noChangeAspect="1"/>
          </p:cNvPicPr>
          <p:nvPr>
            <p:ph idx="1"/>
          </p:nvPr>
        </p:nvPicPr>
        <p:blipFill>
          <a:blip r:embed="rId2"/>
          <a:stretch>
            <a:fillRect/>
          </a:stretch>
        </p:blipFill>
        <p:spPr>
          <a:xfrm>
            <a:off x="403225" y="1424518"/>
            <a:ext cx="10515600" cy="3750202"/>
          </a:xfrm>
        </p:spPr>
      </p:pic>
    </p:spTree>
    <p:extLst>
      <p:ext uri="{BB962C8B-B14F-4D97-AF65-F5344CB8AC3E}">
        <p14:creationId xmlns:p14="http://schemas.microsoft.com/office/powerpoint/2010/main" val="364901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34C61F-500A-4F32-98EC-CE8D4DCE7A20}"/>
              </a:ext>
            </a:extLst>
          </p:cNvPr>
          <p:cNvPicPr>
            <a:picLocks noGrp="1" noChangeAspect="1"/>
          </p:cNvPicPr>
          <p:nvPr>
            <p:ph idx="1"/>
          </p:nvPr>
        </p:nvPicPr>
        <p:blipFill>
          <a:blip r:embed="rId2"/>
          <a:stretch>
            <a:fillRect/>
          </a:stretch>
        </p:blipFill>
        <p:spPr>
          <a:xfrm>
            <a:off x="648612" y="1817117"/>
            <a:ext cx="9236368" cy="3223766"/>
          </a:xfrm>
        </p:spPr>
      </p:pic>
    </p:spTree>
    <p:extLst>
      <p:ext uri="{BB962C8B-B14F-4D97-AF65-F5344CB8AC3E}">
        <p14:creationId xmlns:p14="http://schemas.microsoft.com/office/powerpoint/2010/main" val="47058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9127D-309A-427C-88D5-80D52D7A0782}"/>
              </a:ext>
            </a:extLst>
          </p:cNvPr>
          <p:cNvSpPr>
            <a:spLocks noGrp="1"/>
          </p:cNvSpPr>
          <p:nvPr>
            <p:ph idx="1"/>
          </p:nvPr>
        </p:nvSpPr>
        <p:spPr>
          <a:xfrm>
            <a:off x="1213362" y="2050231"/>
            <a:ext cx="8596668" cy="3880773"/>
          </a:xfrm>
        </p:spPr>
        <p:txBody>
          <a:bodyPr>
            <a:normAutofit/>
          </a:bodyPr>
          <a:lstStyle/>
          <a:p>
            <a:pPr algn="l"/>
            <a:r>
              <a:rPr lang="en-US" sz="3200" b="0" i="0" u="none" strike="noStrike" baseline="0" dirty="0">
                <a:solidFill>
                  <a:srgbClr val="222222"/>
                </a:solidFill>
                <a:latin typeface="Arial Black" panose="020B0A04020102020204" pitchFamily="34" charset="0"/>
              </a:rPr>
              <a:t>Configure and Manage Group Policy</a:t>
            </a:r>
          </a:p>
          <a:p>
            <a:pPr lvl="1"/>
            <a:r>
              <a:rPr lang="en-MY" sz="3000" b="0" i="0" u="none" strike="noStrike" baseline="0" dirty="0">
                <a:solidFill>
                  <a:srgbClr val="222222"/>
                </a:solidFill>
                <a:latin typeface="Arial Black" panose="020B0A04020102020204" pitchFamily="34" charset="0"/>
              </a:rPr>
              <a:t>Configure Group Policy in Windows</a:t>
            </a:r>
          </a:p>
          <a:p>
            <a:pPr lvl="1"/>
            <a:r>
              <a:rPr lang="en-MY" sz="3000" b="0" i="0" u="none" strike="noStrike" baseline="0" dirty="0">
                <a:solidFill>
                  <a:srgbClr val="222222"/>
                </a:solidFill>
                <a:latin typeface="Arial Black" panose="020B0A04020102020204" pitchFamily="34" charset="0"/>
              </a:rPr>
              <a:t>Managing Group Policy in Windows</a:t>
            </a:r>
          </a:p>
          <a:p>
            <a:pPr lvl="1"/>
            <a:r>
              <a:rPr lang="en-MY" sz="3000" dirty="0">
                <a:solidFill>
                  <a:srgbClr val="222222"/>
                </a:solidFill>
                <a:latin typeface="Arial Black" panose="020B0A04020102020204" pitchFamily="34" charset="0"/>
              </a:rPr>
              <a:t>Linux Users and Groups</a:t>
            </a:r>
            <a:endParaRPr lang="en-MY" sz="3000" dirty="0">
              <a:latin typeface="Arial Black" panose="020B0A04020102020204" pitchFamily="34" charset="0"/>
            </a:endParaRPr>
          </a:p>
        </p:txBody>
      </p:sp>
    </p:spTree>
    <p:extLst>
      <p:ext uri="{BB962C8B-B14F-4D97-AF65-F5344CB8AC3E}">
        <p14:creationId xmlns:p14="http://schemas.microsoft.com/office/powerpoint/2010/main" val="117868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56B-5BC3-4D65-91DB-A4770AC575D7}"/>
              </a:ext>
            </a:extLst>
          </p:cNvPr>
          <p:cNvSpPr>
            <a:spLocks noGrp="1"/>
          </p:cNvSpPr>
          <p:nvPr>
            <p:ph type="title"/>
          </p:nvPr>
        </p:nvSpPr>
        <p:spPr/>
        <p:txBody>
          <a:bodyPr/>
          <a:lstStyle/>
          <a:p>
            <a:r>
              <a:rPr lang="en-US" sz="4400" b="0" i="0" u="none" strike="noStrike" baseline="0" dirty="0">
                <a:latin typeface="Arial Black" panose="020B0A04020102020204" pitchFamily="34" charset="0"/>
              </a:rPr>
              <a:t>To remove the user</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18314A-74ED-4CE4-8549-B87FFDA22648}"/>
              </a:ext>
            </a:extLst>
          </p:cNvPr>
          <p:cNvSpPr>
            <a:spLocks noGrp="1"/>
          </p:cNvSpPr>
          <p:nvPr>
            <p:ph idx="1"/>
          </p:nvPr>
        </p:nvSpPr>
        <p:spPr>
          <a:xfrm>
            <a:off x="677334" y="2160589"/>
            <a:ext cx="8596668" cy="2348349"/>
          </a:xfrm>
        </p:spPr>
        <p:txBody>
          <a:bodyPr>
            <a:normAutofit/>
          </a:bodyPr>
          <a:lstStyle/>
          <a:p>
            <a:r>
              <a:rPr lang="en-US" sz="2000" b="0" i="0" u="none" strike="noStrike" baseline="0" dirty="0">
                <a:latin typeface="Arial Black" panose="020B0A04020102020204" pitchFamily="34" charset="0"/>
              </a:rPr>
              <a:t>To remove the user, their home folder, and their files, use this command:</a:t>
            </a:r>
            <a:endParaRPr lang="en-MY" sz="1800" b="0" i="0" u="none" strike="noStrike" baseline="0" dirty="0">
              <a:solidFill>
                <a:srgbClr val="000000"/>
              </a:solidFill>
              <a:latin typeface="Arial Black" panose="020B0A04020102020204" pitchFamily="34" charset="0"/>
            </a:endParaRPr>
          </a:p>
          <a:p>
            <a:pPr lvl="1"/>
            <a:r>
              <a:rPr lang="en-MY" sz="2200" b="0" i="0" u="none" strike="noStrike" baseline="0" dirty="0">
                <a:latin typeface="Arial Black" panose="020B0A04020102020204" pitchFamily="34" charset="0"/>
                <a:cs typeface="Courier New" panose="02070309020205020404" pitchFamily="49" charset="0"/>
              </a:rPr>
              <a:t>userdel -r &lt;name&gt;</a:t>
            </a:r>
            <a:endParaRPr lang="en-MY" sz="2200" dirty="0">
              <a:latin typeface="Arial Black" panose="020B0A04020102020204" pitchFamily="34" charset="0"/>
              <a:cs typeface="Courier New" panose="02070309020205020404" pitchFamily="49" charset="0"/>
            </a:endParaRPr>
          </a:p>
        </p:txBody>
      </p:sp>
    </p:spTree>
    <p:extLst>
      <p:ext uri="{BB962C8B-B14F-4D97-AF65-F5344CB8AC3E}">
        <p14:creationId xmlns:p14="http://schemas.microsoft.com/office/powerpoint/2010/main" val="40803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5B853B-08F1-44B7-8ABE-EFB3441BC8B3}"/>
              </a:ext>
            </a:extLst>
          </p:cNvPr>
          <p:cNvPicPr>
            <a:picLocks noGrp="1" noChangeAspect="1"/>
          </p:cNvPicPr>
          <p:nvPr>
            <p:ph idx="1"/>
          </p:nvPr>
        </p:nvPicPr>
        <p:blipFill>
          <a:blip r:embed="rId2"/>
          <a:stretch>
            <a:fillRect/>
          </a:stretch>
        </p:blipFill>
        <p:spPr>
          <a:xfrm>
            <a:off x="616154" y="664971"/>
            <a:ext cx="8433253" cy="5811838"/>
          </a:xfrm>
          <a:ln>
            <a:solidFill>
              <a:schemeClr val="accent1"/>
            </a:solidFill>
          </a:ln>
        </p:spPr>
      </p:pic>
    </p:spTree>
    <p:extLst>
      <p:ext uri="{BB962C8B-B14F-4D97-AF65-F5344CB8AC3E}">
        <p14:creationId xmlns:p14="http://schemas.microsoft.com/office/powerpoint/2010/main" val="233545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FBF1F2-D85D-458B-B133-FB0E5FAE1BC8}"/>
              </a:ext>
            </a:extLst>
          </p:cNvPr>
          <p:cNvPicPr>
            <a:picLocks noGrp="1" noChangeAspect="1"/>
          </p:cNvPicPr>
          <p:nvPr>
            <p:ph idx="1"/>
          </p:nvPr>
        </p:nvPicPr>
        <p:blipFill>
          <a:blip r:embed="rId2"/>
          <a:stretch>
            <a:fillRect/>
          </a:stretch>
        </p:blipFill>
        <p:spPr>
          <a:xfrm>
            <a:off x="404152" y="1043977"/>
            <a:ext cx="9102455" cy="3624275"/>
          </a:xfrm>
        </p:spPr>
      </p:pic>
      <p:pic>
        <p:nvPicPr>
          <p:cNvPr id="7" name="Picture 6">
            <a:extLst>
              <a:ext uri="{FF2B5EF4-FFF2-40B4-BE49-F238E27FC236}">
                <a16:creationId xmlns:a16="http://schemas.microsoft.com/office/drawing/2014/main" id="{C22BB85F-78BE-43EA-8DE2-BD4F1B2DC9B7}"/>
              </a:ext>
            </a:extLst>
          </p:cNvPr>
          <p:cNvPicPr>
            <a:picLocks noChangeAspect="1"/>
          </p:cNvPicPr>
          <p:nvPr/>
        </p:nvPicPr>
        <p:blipFill>
          <a:blip r:embed="rId3"/>
          <a:stretch>
            <a:fillRect/>
          </a:stretch>
        </p:blipFill>
        <p:spPr>
          <a:xfrm>
            <a:off x="312434" y="5406553"/>
            <a:ext cx="4686300" cy="847725"/>
          </a:xfrm>
          <a:prstGeom prst="rect">
            <a:avLst/>
          </a:prstGeom>
          <a:ln>
            <a:solidFill>
              <a:schemeClr val="accent1"/>
            </a:solidFill>
          </a:ln>
        </p:spPr>
      </p:pic>
      <p:pic>
        <p:nvPicPr>
          <p:cNvPr id="9" name="Picture 8">
            <a:extLst>
              <a:ext uri="{FF2B5EF4-FFF2-40B4-BE49-F238E27FC236}">
                <a16:creationId xmlns:a16="http://schemas.microsoft.com/office/drawing/2014/main" id="{E14B620F-05C9-4EA1-8E1F-6C8D0EFA8D4C}"/>
              </a:ext>
            </a:extLst>
          </p:cNvPr>
          <p:cNvPicPr>
            <a:picLocks noChangeAspect="1"/>
          </p:cNvPicPr>
          <p:nvPr/>
        </p:nvPicPr>
        <p:blipFill>
          <a:blip r:embed="rId4"/>
          <a:stretch>
            <a:fillRect/>
          </a:stretch>
        </p:blipFill>
        <p:spPr>
          <a:xfrm>
            <a:off x="5623259" y="5390160"/>
            <a:ext cx="3883348" cy="1066800"/>
          </a:xfrm>
          <a:prstGeom prst="rect">
            <a:avLst/>
          </a:prstGeom>
          <a:ln>
            <a:solidFill>
              <a:schemeClr val="accent1"/>
            </a:solidFill>
          </a:ln>
        </p:spPr>
      </p:pic>
      <p:sp>
        <p:nvSpPr>
          <p:cNvPr id="10" name="TextBox 9">
            <a:extLst>
              <a:ext uri="{FF2B5EF4-FFF2-40B4-BE49-F238E27FC236}">
                <a16:creationId xmlns:a16="http://schemas.microsoft.com/office/drawing/2014/main" id="{F63A053A-7D7B-49F7-8C11-F54D2D43BC6C}"/>
              </a:ext>
            </a:extLst>
          </p:cNvPr>
          <p:cNvSpPr txBox="1"/>
          <p:nvPr/>
        </p:nvSpPr>
        <p:spPr>
          <a:xfrm>
            <a:off x="404152" y="5037221"/>
            <a:ext cx="2514919" cy="369332"/>
          </a:xfrm>
          <a:prstGeom prst="rect">
            <a:avLst/>
          </a:prstGeom>
          <a:noFill/>
        </p:spPr>
        <p:txBody>
          <a:bodyPr wrap="none" rtlCol="0">
            <a:spAutoFit/>
          </a:bodyPr>
          <a:lstStyle/>
          <a:p>
            <a:r>
              <a:rPr lang="en-US" dirty="0">
                <a:solidFill>
                  <a:schemeClr val="accent1"/>
                </a:solidFill>
              </a:rPr>
              <a:t>Explanation of each lines</a:t>
            </a:r>
            <a:endParaRPr lang="en-MY" dirty="0">
              <a:solidFill>
                <a:schemeClr val="accent1"/>
              </a:solidFill>
            </a:endParaRPr>
          </a:p>
        </p:txBody>
      </p:sp>
    </p:spTree>
    <p:extLst>
      <p:ext uri="{BB962C8B-B14F-4D97-AF65-F5344CB8AC3E}">
        <p14:creationId xmlns:p14="http://schemas.microsoft.com/office/powerpoint/2010/main" val="49339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FDFD-F256-41F3-8735-2A994E295629}"/>
              </a:ext>
            </a:extLst>
          </p:cNvPr>
          <p:cNvSpPr>
            <a:spLocks noGrp="1"/>
          </p:cNvSpPr>
          <p:nvPr>
            <p:ph type="title"/>
          </p:nvPr>
        </p:nvSpPr>
        <p:spPr/>
        <p:txBody>
          <a:bodyPr/>
          <a:lstStyle/>
          <a:p>
            <a:r>
              <a:rPr lang="en-MY" b="1" dirty="0">
                <a:latin typeface="Arial Black" panose="020B0A04020102020204" pitchFamily="34" charset="0"/>
              </a:rPr>
              <a:t>c</a:t>
            </a:r>
            <a:r>
              <a:rPr lang="en-MY" sz="4400" b="1" i="0" u="none" strike="noStrike" baseline="0" dirty="0">
                <a:latin typeface="Arial Black" panose="020B0A04020102020204" pitchFamily="34" charset="0"/>
              </a:rPr>
              <a:t>hmod Command</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B06493F-1699-4C96-8D26-85278A00A483}"/>
              </a:ext>
            </a:extLst>
          </p:cNvPr>
          <p:cNvSpPr>
            <a:spLocks noGrp="1"/>
          </p:cNvSpPr>
          <p:nvPr>
            <p:ph idx="1"/>
          </p:nvPr>
        </p:nvSpPr>
        <p:spPr/>
        <p:txBody>
          <a:bodyPr>
            <a:normAutofit/>
          </a:bodyPr>
          <a:lstStyle/>
          <a:p>
            <a:r>
              <a:rPr lang="en-US" sz="2400" b="0" i="0" u="none" strike="noStrike" baseline="0" dirty="0">
                <a:solidFill>
                  <a:schemeClr val="tx1">
                    <a:lumMod val="50000"/>
                    <a:lumOff val="50000"/>
                  </a:schemeClr>
                </a:solidFill>
                <a:latin typeface="Arial Black" panose="020B0A04020102020204" pitchFamily="34" charset="0"/>
              </a:rPr>
              <a:t>The command chmod is short for change mode. </a:t>
            </a:r>
          </a:p>
          <a:p>
            <a:r>
              <a:rPr lang="en-US" sz="2400" dirty="0" err="1">
                <a:solidFill>
                  <a:schemeClr val="tx1">
                    <a:lumMod val="50000"/>
                    <a:lumOff val="50000"/>
                  </a:schemeClr>
                </a:solidFill>
                <a:latin typeface="Arial Black" panose="020B0A04020102020204" pitchFamily="34" charset="0"/>
                <a:cs typeface="Courier New" panose="02070309020205020404" pitchFamily="49" charset="0"/>
              </a:rPr>
              <a:t>c</a:t>
            </a:r>
            <a:r>
              <a:rPr lang="en-US" sz="2400" b="0" i="0" u="none" strike="noStrike" baseline="0" dirty="0" err="1">
                <a:solidFill>
                  <a:schemeClr val="tx1">
                    <a:lumMod val="50000"/>
                    <a:lumOff val="50000"/>
                  </a:schemeClr>
                </a:solidFill>
                <a:latin typeface="Arial Black" panose="020B0A04020102020204" pitchFamily="34" charset="0"/>
                <a:cs typeface="Courier New" panose="02070309020205020404" pitchFamily="49" charset="0"/>
              </a:rPr>
              <a:t>hmod</a:t>
            </a:r>
            <a:r>
              <a:rPr lang="en-US" sz="2400" b="0" i="0" u="none" strike="noStrike" baseline="0" dirty="0">
                <a:solidFill>
                  <a:schemeClr val="tx1">
                    <a:lumMod val="50000"/>
                    <a:lumOff val="50000"/>
                  </a:schemeClr>
                </a:solidFill>
                <a:latin typeface="Arial Black" panose="020B0A04020102020204" pitchFamily="34" charset="0"/>
              </a:rPr>
              <a:t> is used to change permissions on files and directories. </a:t>
            </a:r>
          </a:p>
          <a:p>
            <a:r>
              <a:rPr lang="en-US" sz="2400" b="0" i="0" u="none" strike="noStrike" baseline="0" dirty="0">
                <a:solidFill>
                  <a:schemeClr val="tx1">
                    <a:lumMod val="50000"/>
                    <a:lumOff val="50000"/>
                  </a:schemeClr>
                </a:solidFill>
                <a:latin typeface="Arial Black" panose="020B0A04020102020204" pitchFamily="34" charset="0"/>
              </a:rPr>
              <a:t>The command chmod maybe used with either letters or numbers (also known as octal) to set the permissions.</a:t>
            </a:r>
            <a:endParaRPr lang="en-MY" sz="2400"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08BBF4FF-363D-4909-8F84-BA03080DF1B2}"/>
              </a:ext>
            </a:extLst>
          </p:cNvPr>
          <p:cNvSpPr txBox="1"/>
          <p:nvPr/>
        </p:nvSpPr>
        <p:spPr>
          <a:xfrm>
            <a:off x="224589" y="6436364"/>
            <a:ext cx="7860632" cy="369332"/>
          </a:xfrm>
          <a:prstGeom prst="rect">
            <a:avLst/>
          </a:prstGeom>
          <a:noFill/>
        </p:spPr>
        <p:txBody>
          <a:bodyPr wrap="square" rtlCol="0">
            <a:spAutoFit/>
          </a:bodyPr>
          <a:lstStyle/>
          <a:p>
            <a:r>
              <a:rPr lang="en-US" dirty="0"/>
              <a:t>Ref:</a:t>
            </a:r>
            <a:r>
              <a:rPr lang="en-MY" dirty="0"/>
              <a:t> https://www.linode.com/docs/guides/linux-users-and-groups</a:t>
            </a:r>
            <a:r>
              <a:rPr lang="en-US" dirty="0"/>
              <a:t> </a:t>
            </a:r>
            <a:endParaRPr lang="en-MY" dirty="0"/>
          </a:p>
        </p:txBody>
      </p:sp>
    </p:spTree>
    <p:extLst>
      <p:ext uri="{BB962C8B-B14F-4D97-AF65-F5344CB8AC3E}">
        <p14:creationId xmlns:p14="http://schemas.microsoft.com/office/powerpoint/2010/main" val="209562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09B8A5-74AE-4A7B-AF57-CA4D61B892C1}"/>
              </a:ext>
            </a:extLst>
          </p:cNvPr>
          <p:cNvPicPr>
            <a:picLocks noGrp="1" noChangeAspect="1"/>
          </p:cNvPicPr>
          <p:nvPr>
            <p:ph idx="1"/>
          </p:nvPr>
        </p:nvPicPr>
        <p:blipFill>
          <a:blip r:embed="rId2"/>
          <a:stretch>
            <a:fillRect/>
          </a:stretch>
        </p:blipFill>
        <p:spPr>
          <a:xfrm>
            <a:off x="1010652" y="467975"/>
            <a:ext cx="7759315" cy="6390025"/>
          </a:xfrm>
        </p:spPr>
      </p:pic>
    </p:spTree>
    <p:extLst>
      <p:ext uri="{BB962C8B-B14F-4D97-AF65-F5344CB8AC3E}">
        <p14:creationId xmlns:p14="http://schemas.microsoft.com/office/powerpoint/2010/main" val="95706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CD797-4286-4F84-A5DE-2683AA0A94BF}"/>
              </a:ext>
            </a:extLst>
          </p:cNvPr>
          <p:cNvSpPr>
            <a:spLocks noGrp="1"/>
          </p:cNvSpPr>
          <p:nvPr>
            <p:ph idx="1"/>
          </p:nvPr>
        </p:nvSpPr>
        <p:spPr>
          <a:xfrm>
            <a:off x="353254" y="409904"/>
            <a:ext cx="10515600" cy="2664372"/>
          </a:xfrm>
        </p:spPr>
        <p:txBody>
          <a:bodyPr/>
          <a:lstStyle/>
          <a:p>
            <a:r>
              <a:rPr lang="en-US" b="0" i="0" dirty="0">
                <a:solidFill>
                  <a:srgbClr val="5E6065"/>
                </a:solidFill>
                <a:effectLst/>
                <a:latin typeface="Arial Black" panose="020B0A04020102020204" pitchFamily="34" charset="0"/>
              </a:rPr>
              <a:t>It is important to remember that the first character of the first column of a file listing denotes whether it is a directory or a file.</a:t>
            </a:r>
          </a:p>
          <a:p>
            <a:r>
              <a:rPr lang="en-US" b="0" i="0" dirty="0">
                <a:solidFill>
                  <a:srgbClr val="5E6065"/>
                </a:solidFill>
                <a:effectLst/>
                <a:latin typeface="Arial Black" panose="020B0A04020102020204" pitchFamily="34" charset="0"/>
              </a:rPr>
              <a:t> The other nine characters are the permissions for the file/directory.</a:t>
            </a:r>
          </a:p>
          <a:p>
            <a:r>
              <a:rPr lang="en-US" b="0" i="0" dirty="0">
                <a:solidFill>
                  <a:srgbClr val="5E6065"/>
                </a:solidFill>
                <a:effectLst/>
                <a:latin typeface="Arial Black" panose="020B0A04020102020204" pitchFamily="34" charset="0"/>
              </a:rPr>
              <a:t> The first three characters are for the user, the next three are for the group, and the last three are for others.</a:t>
            </a:r>
          </a:p>
          <a:p>
            <a:r>
              <a:rPr lang="en-US" b="0" i="0" dirty="0">
                <a:solidFill>
                  <a:srgbClr val="5E6065"/>
                </a:solidFill>
                <a:effectLst/>
                <a:latin typeface="Arial Black" panose="020B0A04020102020204" pitchFamily="34" charset="0"/>
              </a:rPr>
              <a:t>The example </a:t>
            </a:r>
            <a:r>
              <a:rPr lang="en-US" b="1" i="0" dirty="0">
                <a:solidFill>
                  <a:srgbClr val="1A202C"/>
                </a:solidFill>
                <a:effectLst/>
                <a:highlight>
                  <a:srgbClr val="FFFF00"/>
                </a:highlight>
                <a:latin typeface="Arial Black" panose="020B0A04020102020204" pitchFamily="34" charset="0"/>
              </a:rPr>
              <a:t>d</a:t>
            </a:r>
            <a:r>
              <a:rPr lang="en-US" b="1" i="0" dirty="0">
                <a:solidFill>
                  <a:srgbClr val="1A202C"/>
                </a:solidFill>
                <a:effectLst/>
                <a:highlight>
                  <a:srgbClr val="00FF00"/>
                </a:highlight>
                <a:latin typeface="Arial Black" panose="020B0A04020102020204" pitchFamily="34" charset="0"/>
              </a:rPr>
              <a:t>rwx</a:t>
            </a:r>
            <a:r>
              <a:rPr lang="en-US" b="1" i="0" dirty="0">
                <a:solidFill>
                  <a:srgbClr val="1A202C"/>
                </a:solidFill>
                <a:effectLst/>
                <a:highlight>
                  <a:srgbClr val="00FFFF"/>
                </a:highlight>
                <a:latin typeface="Arial Black" panose="020B0A04020102020204" pitchFamily="34" charset="0"/>
              </a:rPr>
              <a:t>rw-</a:t>
            </a:r>
            <a:r>
              <a:rPr lang="en-US" b="1" i="0" dirty="0">
                <a:solidFill>
                  <a:srgbClr val="1A202C"/>
                </a:solidFill>
                <a:effectLst/>
                <a:latin typeface="Arial Black" panose="020B0A04020102020204" pitchFamily="34" charset="0"/>
              </a:rPr>
              <a:t>r–</a:t>
            </a:r>
            <a:r>
              <a:rPr lang="en-US" b="0" i="0" dirty="0">
                <a:solidFill>
                  <a:srgbClr val="5E6065"/>
                </a:solidFill>
                <a:effectLst/>
                <a:latin typeface="Arial Black" panose="020B0A04020102020204" pitchFamily="34" charset="0"/>
              </a:rPr>
              <a:t> is broken down as follows:</a:t>
            </a:r>
          </a:p>
          <a:p>
            <a:endParaRPr lang="en-MY" dirty="0">
              <a:latin typeface="Arial Black" panose="020B0A04020102020204" pitchFamily="34" charset="0"/>
            </a:endParaRPr>
          </a:p>
        </p:txBody>
      </p:sp>
      <p:pic>
        <p:nvPicPr>
          <p:cNvPr id="4" name="Picture 3">
            <a:extLst>
              <a:ext uri="{FF2B5EF4-FFF2-40B4-BE49-F238E27FC236}">
                <a16:creationId xmlns:a16="http://schemas.microsoft.com/office/drawing/2014/main" id="{9AEEBADB-4834-4ED3-B86F-134FE8E6CC5D}"/>
              </a:ext>
            </a:extLst>
          </p:cNvPr>
          <p:cNvPicPr>
            <a:picLocks noChangeAspect="1"/>
          </p:cNvPicPr>
          <p:nvPr/>
        </p:nvPicPr>
        <p:blipFill>
          <a:blip r:embed="rId2"/>
          <a:stretch>
            <a:fillRect/>
          </a:stretch>
        </p:blipFill>
        <p:spPr>
          <a:xfrm>
            <a:off x="2271963" y="3473450"/>
            <a:ext cx="5562600" cy="2838450"/>
          </a:xfrm>
          <a:prstGeom prst="rect">
            <a:avLst/>
          </a:prstGeom>
          <a:ln>
            <a:solidFill>
              <a:schemeClr val="accent1"/>
            </a:solidFill>
          </a:ln>
        </p:spPr>
      </p:pic>
    </p:spTree>
    <p:extLst>
      <p:ext uri="{BB962C8B-B14F-4D97-AF65-F5344CB8AC3E}">
        <p14:creationId xmlns:p14="http://schemas.microsoft.com/office/powerpoint/2010/main" val="398734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3A3E-D52B-46ED-A445-46FE21091352}"/>
              </a:ext>
            </a:extLst>
          </p:cNvPr>
          <p:cNvSpPr>
            <a:spLocks noGrp="1"/>
          </p:cNvSpPr>
          <p:nvPr>
            <p:ph type="title"/>
          </p:nvPr>
        </p:nvSpPr>
        <p:spPr/>
        <p:txBody>
          <a:bodyPr/>
          <a:lstStyle/>
          <a:p>
            <a:r>
              <a:rPr lang="en-MY" b="1" dirty="0">
                <a:latin typeface="Arial Black" panose="020B0A04020102020204" pitchFamily="34" charset="0"/>
              </a:rPr>
              <a:t>c</a:t>
            </a:r>
            <a:r>
              <a:rPr lang="en-MY" sz="4400" b="1" i="0" u="none" strike="noStrike" baseline="0" dirty="0">
                <a:latin typeface="Arial Black" panose="020B0A04020102020204" pitchFamily="34" charset="0"/>
              </a:rPr>
              <a:t>hmod Command</a:t>
            </a:r>
            <a:endParaRPr lang="en-MY"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4A74F57B-F225-4892-9908-560593149C51}"/>
              </a:ext>
            </a:extLst>
          </p:cNvPr>
          <p:cNvPicPr>
            <a:picLocks noGrp="1" noChangeAspect="1"/>
          </p:cNvPicPr>
          <p:nvPr>
            <p:ph idx="1"/>
          </p:nvPr>
        </p:nvPicPr>
        <p:blipFill>
          <a:blip r:embed="rId2"/>
          <a:stretch>
            <a:fillRect/>
          </a:stretch>
        </p:blipFill>
        <p:spPr>
          <a:xfrm>
            <a:off x="677334" y="1752600"/>
            <a:ext cx="9207645" cy="3352800"/>
          </a:xfrm>
        </p:spPr>
      </p:pic>
      <p:pic>
        <p:nvPicPr>
          <p:cNvPr id="7" name="Picture 6">
            <a:extLst>
              <a:ext uri="{FF2B5EF4-FFF2-40B4-BE49-F238E27FC236}">
                <a16:creationId xmlns:a16="http://schemas.microsoft.com/office/drawing/2014/main" id="{8B56560A-BF9E-43D2-8FEF-2C822CD1F846}"/>
              </a:ext>
            </a:extLst>
          </p:cNvPr>
          <p:cNvPicPr>
            <a:picLocks noChangeAspect="1"/>
          </p:cNvPicPr>
          <p:nvPr/>
        </p:nvPicPr>
        <p:blipFill>
          <a:blip r:embed="rId3"/>
          <a:stretch>
            <a:fillRect/>
          </a:stretch>
        </p:blipFill>
        <p:spPr>
          <a:xfrm>
            <a:off x="409903" y="5499583"/>
            <a:ext cx="11445766" cy="993292"/>
          </a:xfrm>
          <a:prstGeom prst="rect">
            <a:avLst/>
          </a:prstGeom>
        </p:spPr>
      </p:pic>
    </p:spTree>
    <p:extLst>
      <p:ext uri="{BB962C8B-B14F-4D97-AF65-F5344CB8AC3E}">
        <p14:creationId xmlns:p14="http://schemas.microsoft.com/office/powerpoint/2010/main" val="292412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043D7B-600B-4B80-82F2-3C4DD537AFC5}"/>
              </a:ext>
            </a:extLst>
          </p:cNvPr>
          <p:cNvPicPr>
            <a:picLocks noGrp="1" noChangeAspect="1"/>
          </p:cNvPicPr>
          <p:nvPr>
            <p:ph idx="1"/>
          </p:nvPr>
        </p:nvPicPr>
        <p:blipFill>
          <a:blip r:embed="rId2"/>
          <a:stretch>
            <a:fillRect/>
          </a:stretch>
        </p:blipFill>
        <p:spPr>
          <a:xfrm>
            <a:off x="536112" y="738872"/>
            <a:ext cx="10284212" cy="5068094"/>
          </a:xfrm>
        </p:spPr>
      </p:pic>
    </p:spTree>
    <p:extLst>
      <p:ext uri="{BB962C8B-B14F-4D97-AF65-F5344CB8AC3E}">
        <p14:creationId xmlns:p14="http://schemas.microsoft.com/office/powerpoint/2010/main" val="141996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F0F865-AA52-46F0-993C-5E42298F6249}"/>
              </a:ext>
            </a:extLst>
          </p:cNvPr>
          <p:cNvPicPr>
            <a:picLocks noGrp="1" noChangeAspect="1"/>
          </p:cNvPicPr>
          <p:nvPr>
            <p:ph idx="1"/>
          </p:nvPr>
        </p:nvPicPr>
        <p:blipFill>
          <a:blip r:embed="rId2"/>
          <a:stretch>
            <a:fillRect/>
          </a:stretch>
        </p:blipFill>
        <p:spPr>
          <a:xfrm>
            <a:off x="372743" y="975915"/>
            <a:ext cx="9244223" cy="4906169"/>
          </a:xfrm>
        </p:spPr>
      </p:pic>
    </p:spTree>
    <p:extLst>
      <p:ext uri="{BB962C8B-B14F-4D97-AF65-F5344CB8AC3E}">
        <p14:creationId xmlns:p14="http://schemas.microsoft.com/office/powerpoint/2010/main" val="1050211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C58A19-C259-443D-9F62-E383E03A9073}"/>
              </a:ext>
            </a:extLst>
          </p:cNvPr>
          <p:cNvPicPr>
            <a:picLocks noGrp="1" noChangeAspect="1"/>
          </p:cNvPicPr>
          <p:nvPr>
            <p:ph idx="1"/>
          </p:nvPr>
        </p:nvPicPr>
        <p:blipFill>
          <a:blip r:embed="rId2"/>
          <a:stretch>
            <a:fillRect/>
          </a:stretch>
        </p:blipFill>
        <p:spPr>
          <a:xfrm>
            <a:off x="627998" y="812800"/>
            <a:ext cx="9010650" cy="3609975"/>
          </a:xfrm>
        </p:spPr>
      </p:pic>
      <p:pic>
        <p:nvPicPr>
          <p:cNvPr id="7" name="Picture 6">
            <a:extLst>
              <a:ext uri="{FF2B5EF4-FFF2-40B4-BE49-F238E27FC236}">
                <a16:creationId xmlns:a16="http://schemas.microsoft.com/office/drawing/2014/main" id="{F5DFD319-B8B2-4BFB-9499-430F894E6529}"/>
              </a:ext>
            </a:extLst>
          </p:cNvPr>
          <p:cNvPicPr>
            <a:picLocks noChangeAspect="1"/>
          </p:cNvPicPr>
          <p:nvPr/>
        </p:nvPicPr>
        <p:blipFill>
          <a:blip r:embed="rId3"/>
          <a:stretch>
            <a:fillRect/>
          </a:stretch>
        </p:blipFill>
        <p:spPr>
          <a:xfrm>
            <a:off x="1218949" y="4600032"/>
            <a:ext cx="6962775" cy="1762125"/>
          </a:xfrm>
          <a:prstGeom prst="rect">
            <a:avLst/>
          </a:prstGeom>
          <a:ln>
            <a:solidFill>
              <a:schemeClr val="accent1"/>
            </a:solidFill>
          </a:ln>
        </p:spPr>
      </p:pic>
    </p:spTree>
    <p:extLst>
      <p:ext uri="{BB962C8B-B14F-4D97-AF65-F5344CB8AC3E}">
        <p14:creationId xmlns:p14="http://schemas.microsoft.com/office/powerpoint/2010/main" val="64028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AFF99-7227-4570-995F-AC7B1865F395}"/>
              </a:ext>
            </a:extLst>
          </p:cNvPr>
          <p:cNvSpPr>
            <a:spLocks noGrp="1"/>
          </p:cNvSpPr>
          <p:nvPr>
            <p:ph idx="1"/>
          </p:nvPr>
        </p:nvSpPr>
        <p:spPr>
          <a:xfrm>
            <a:off x="514350" y="1181100"/>
            <a:ext cx="9749002" cy="5286375"/>
          </a:xfrm>
        </p:spPr>
        <p:txBody>
          <a:bodyPr>
            <a:normAutofit/>
          </a:bodyPr>
          <a:lstStyle/>
          <a:p>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is a tool that is available to administrators that are running a Windows 2000 or later Active Directory Domain.</a:t>
            </a:r>
          </a:p>
          <a:p>
            <a:r>
              <a:rPr lang="en-US" sz="2400" b="0" i="0" dirty="0">
                <a:solidFill>
                  <a:schemeClr val="tx1">
                    <a:lumMod val="50000"/>
                    <a:lumOff val="50000"/>
                  </a:schemeClr>
                </a:solidFill>
                <a:effectLst/>
                <a:latin typeface="Arial Black" panose="020B0A04020102020204" pitchFamily="34" charset="0"/>
              </a:rPr>
              <a:t> It allows for centralized management of settings on client computers and servers joined to the domain as well as providing a rudimentary way to distribute software.</a:t>
            </a:r>
          </a:p>
          <a:p>
            <a:pPr algn="l"/>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provides centralized management and configuration of operating systems, applications, and users' settings in an Active Directory environment. </a:t>
            </a:r>
          </a:p>
          <a:p>
            <a:pPr algn="l"/>
            <a:r>
              <a:rPr lang="en-US" sz="2400" b="0" i="0" dirty="0">
                <a:solidFill>
                  <a:schemeClr val="tx1">
                    <a:lumMod val="50000"/>
                    <a:lumOff val="50000"/>
                  </a:schemeClr>
                </a:solidFill>
                <a:effectLst/>
                <a:latin typeface="Arial Black" panose="020B0A04020102020204" pitchFamily="34" charset="0"/>
              </a:rPr>
              <a:t>A set of </a:t>
            </a:r>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configurations is called a </a:t>
            </a:r>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a:t>
            </a:r>
            <a:r>
              <a:rPr lang="en-US" sz="2400" b="1" i="0" dirty="0">
                <a:solidFill>
                  <a:schemeClr val="tx1">
                    <a:lumMod val="50000"/>
                    <a:lumOff val="50000"/>
                  </a:schemeClr>
                </a:solidFill>
                <a:effectLst/>
                <a:latin typeface="Arial Black" panose="020B0A04020102020204" pitchFamily="34" charset="0"/>
              </a:rPr>
              <a:t>Object</a:t>
            </a:r>
            <a:r>
              <a:rPr lang="en-US" sz="2400" b="0" i="0" dirty="0">
                <a:solidFill>
                  <a:schemeClr val="tx1">
                    <a:lumMod val="50000"/>
                    <a:lumOff val="50000"/>
                  </a:schemeClr>
                </a:solidFill>
                <a:effectLst/>
                <a:latin typeface="Arial Black" panose="020B0A04020102020204" pitchFamily="34" charset="0"/>
              </a:rPr>
              <a:t> (GPO).</a:t>
            </a:r>
          </a:p>
          <a:p>
            <a:endParaRPr lang="en-MY" dirty="0"/>
          </a:p>
        </p:txBody>
      </p:sp>
    </p:spTree>
    <p:extLst>
      <p:ext uri="{BB962C8B-B14F-4D97-AF65-F5344CB8AC3E}">
        <p14:creationId xmlns:p14="http://schemas.microsoft.com/office/powerpoint/2010/main" val="252528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837EB7-6DCC-4504-8332-6BD48DAE42E9}"/>
              </a:ext>
            </a:extLst>
          </p:cNvPr>
          <p:cNvPicPr>
            <a:picLocks noGrp="1" noChangeAspect="1"/>
          </p:cNvPicPr>
          <p:nvPr>
            <p:ph idx="1"/>
          </p:nvPr>
        </p:nvPicPr>
        <p:blipFill>
          <a:blip r:embed="rId2"/>
          <a:stretch>
            <a:fillRect/>
          </a:stretch>
        </p:blipFill>
        <p:spPr>
          <a:xfrm>
            <a:off x="1575384" y="1690688"/>
            <a:ext cx="8239125" cy="2428875"/>
          </a:xfrm>
        </p:spPr>
      </p:pic>
      <p:pic>
        <p:nvPicPr>
          <p:cNvPr id="6" name="Picture 5">
            <a:extLst>
              <a:ext uri="{FF2B5EF4-FFF2-40B4-BE49-F238E27FC236}">
                <a16:creationId xmlns:a16="http://schemas.microsoft.com/office/drawing/2014/main" id="{561DAE89-F46B-47DC-958E-DE8447B15F8C}"/>
              </a:ext>
            </a:extLst>
          </p:cNvPr>
          <p:cNvPicPr>
            <a:picLocks noChangeAspect="1"/>
          </p:cNvPicPr>
          <p:nvPr/>
        </p:nvPicPr>
        <p:blipFill>
          <a:blip r:embed="rId3"/>
          <a:stretch>
            <a:fillRect/>
          </a:stretch>
        </p:blipFill>
        <p:spPr>
          <a:xfrm>
            <a:off x="1218949" y="4600032"/>
            <a:ext cx="6962775" cy="1762125"/>
          </a:xfrm>
          <a:prstGeom prst="rect">
            <a:avLst/>
          </a:prstGeom>
          <a:ln>
            <a:solidFill>
              <a:schemeClr val="accent1"/>
            </a:solidFill>
          </a:ln>
        </p:spPr>
      </p:pic>
    </p:spTree>
    <p:extLst>
      <p:ext uri="{BB962C8B-B14F-4D97-AF65-F5344CB8AC3E}">
        <p14:creationId xmlns:p14="http://schemas.microsoft.com/office/powerpoint/2010/main" val="1348949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88C4C5-FC34-4C80-915A-C834CA894E67}"/>
              </a:ext>
            </a:extLst>
          </p:cNvPr>
          <p:cNvPicPr>
            <a:picLocks noGrp="1" noChangeAspect="1"/>
          </p:cNvPicPr>
          <p:nvPr>
            <p:ph idx="1"/>
          </p:nvPr>
        </p:nvPicPr>
        <p:blipFill>
          <a:blip r:embed="rId2"/>
          <a:stretch>
            <a:fillRect/>
          </a:stretch>
        </p:blipFill>
        <p:spPr>
          <a:xfrm>
            <a:off x="658435" y="1253331"/>
            <a:ext cx="8847185" cy="4351338"/>
          </a:xfrm>
        </p:spPr>
      </p:pic>
    </p:spTree>
    <p:extLst>
      <p:ext uri="{BB962C8B-B14F-4D97-AF65-F5344CB8AC3E}">
        <p14:creationId xmlns:p14="http://schemas.microsoft.com/office/powerpoint/2010/main" val="4685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5A5C5C-410B-4304-9514-7A3BDF5B1A24}"/>
              </a:ext>
            </a:extLst>
          </p:cNvPr>
          <p:cNvPicPr>
            <a:picLocks noGrp="1" noChangeAspect="1"/>
          </p:cNvPicPr>
          <p:nvPr>
            <p:ph idx="1"/>
          </p:nvPr>
        </p:nvPicPr>
        <p:blipFill>
          <a:blip r:embed="rId2"/>
          <a:stretch>
            <a:fillRect/>
          </a:stretch>
        </p:blipFill>
        <p:spPr>
          <a:xfrm>
            <a:off x="236429" y="1087821"/>
            <a:ext cx="9617019" cy="4282047"/>
          </a:xfrm>
        </p:spPr>
      </p:pic>
    </p:spTree>
    <p:extLst>
      <p:ext uri="{BB962C8B-B14F-4D97-AF65-F5344CB8AC3E}">
        <p14:creationId xmlns:p14="http://schemas.microsoft.com/office/powerpoint/2010/main" val="1893422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F7489B-58FD-4FEB-9223-50ED5995F4DA}"/>
              </a:ext>
            </a:extLst>
          </p:cNvPr>
          <p:cNvPicPr>
            <a:picLocks noGrp="1" noChangeAspect="1"/>
          </p:cNvPicPr>
          <p:nvPr>
            <p:ph idx="1"/>
          </p:nvPr>
        </p:nvPicPr>
        <p:blipFill>
          <a:blip r:embed="rId2"/>
          <a:stretch>
            <a:fillRect/>
          </a:stretch>
        </p:blipFill>
        <p:spPr>
          <a:xfrm>
            <a:off x="89824" y="772094"/>
            <a:ext cx="9479846" cy="3910012"/>
          </a:xfrm>
        </p:spPr>
      </p:pic>
    </p:spTree>
    <p:extLst>
      <p:ext uri="{BB962C8B-B14F-4D97-AF65-F5344CB8AC3E}">
        <p14:creationId xmlns:p14="http://schemas.microsoft.com/office/powerpoint/2010/main" val="2267131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BEE3-47A1-40ED-B00A-C788CD006B98}"/>
              </a:ext>
            </a:extLst>
          </p:cNvPr>
          <p:cNvSpPr>
            <a:spLocks noGrp="1"/>
          </p:cNvSpPr>
          <p:nvPr>
            <p:ph type="title"/>
          </p:nvPr>
        </p:nvSpPr>
        <p:spPr>
          <a:xfrm>
            <a:off x="403014" y="289561"/>
            <a:ext cx="8596668" cy="929640"/>
          </a:xfrm>
        </p:spPr>
        <p:txBody>
          <a:bodyPr/>
          <a:lstStyle/>
          <a:p>
            <a:r>
              <a:rPr lang="en-US" dirty="0">
                <a:latin typeface="Arial Black" panose="020B0A04020102020204" pitchFamily="34" charset="0"/>
              </a:rPr>
              <a:t>Leveraging Users and Groups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F3FFA02-2737-4F23-944B-A6195A91D63F}"/>
              </a:ext>
            </a:extLst>
          </p:cNvPr>
          <p:cNvSpPr>
            <a:spLocks noGrp="1"/>
          </p:cNvSpPr>
          <p:nvPr>
            <p:ph idx="1"/>
          </p:nvPr>
        </p:nvSpPr>
        <p:spPr>
          <a:xfrm>
            <a:off x="403013" y="1005840"/>
            <a:ext cx="9686917" cy="5562599"/>
          </a:xfrm>
        </p:spPr>
        <p:txBody>
          <a:bodyPr>
            <a:normAutofit lnSpcReduction="10000"/>
          </a:bodyPr>
          <a:lstStyle/>
          <a:p>
            <a:r>
              <a:rPr lang="en-US" dirty="0">
                <a:solidFill>
                  <a:schemeClr val="tx1">
                    <a:lumMod val="50000"/>
                    <a:lumOff val="50000"/>
                  </a:schemeClr>
                </a:solidFill>
                <a:latin typeface="Arial Black" panose="020B0A04020102020204" pitchFamily="34" charset="0"/>
              </a:rPr>
              <a:t>In many cases, user permissions are used to provide your system with </a:t>
            </a:r>
            <a:r>
              <a:rPr lang="en-US" dirty="0">
                <a:solidFill>
                  <a:schemeClr val="tx1">
                    <a:lumMod val="50000"/>
                    <a:lumOff val="50000"/>
                  </a:schemeClr>
                </a:solidFill>
                <a:highlight>
                  <a:srgbClr val="FFFF00"/>
                </a:highlight>
                <a:latin typeface="Arial Black" panose="020B0A04020102020204" pitchFamily="34" charset="0"/>
              </a:rPr>
              <a:t>greater security </a:t>
            </a:r>
            <a:r>
              <a:rPr lang="en-US" dirty="0">
                <a:solidFill>
                  <a:schemeClr val="tx1">
                    <a:lumMod val="50000"/>
                    <a:lumOff val="50000"/>
                  </a:schemeClr>
                </a:solidFill>
                <a:latin typeface="Arial Black" panose="020B0A04020102020204" pitchFamily="34" charset="0"/>
              </a:rPr>
              <a:t>without any direct interaction. Many operating systems create specific system user accounts for different packages during the installation process.</a:t>
            </a:r>
          </a:p>
          <a:p>
            <a:r>
              <a:rPr lang="en-US" dirty="0">
                <a:solidFill>
                  <a:schemeClr val="tx1">
                    <a:lumMod val="50000"/>
                    <a:lumOff val="50000"/>
                  </a:schemeClr>
                </a:solidFill>
                <a:latin typeface="Arial Black" panose="020B0A04020102020204" pitchFamily="34" charset="0"/>
              </a:rPr>
              <a:t>The best practice is to </a:t>
            </a:r>
            <a:r>
              <a:rPr lang="en-US" dirty="0">
                <a:solidFill>
                  <a:schemeClr val="tx1">
                    <a:lumMod val="50000"/>
                    <a:lumOff val="50000"/>
                  </a:schemeClr>
                </a:solidFill>
                <a:highlight>
                  <a:srgbClr val="FFFF00"/>
                </a:highlight>
                <a:latin typeface="Arial Black" panose="020B0A04020102020204" pitchFamily="34" charset="0"/>
              </a:rPr>
              <a:t>give each user their own login to your system</a:t>
            </a:r>
            <a:r>
              <a:rPr lang="en-US" dirty="0">
                <a:solidFill>
                  <a:schemeClr val="tx1">
                    <a:lumMod val="50000"/>
                    <a:lumOff val="50000"/>
                  </a:schemeClr>
                </a:solidFill>
                <a:latin typeface="Arial Black" panose="020B0A04020102020204" pitchFamily="34" charset="0"/>
              </a:rPr>
              <a:t>. This protects each user’s files from all other users. </a:t>
            </a:r>
          </a:p>
          <a:p>
            <a:r>
              <a:rPr lang="en-US" dirty="0">
                <a:solidFill>
                  <a:schemeClr val="tx1">
                    <a:lumMod val="50000"/>
                    <a:lumOff val="50000"/>
                  </a:schemeClr>
                </a:solidFill>
                <a:latin typeface="Arial Black" panose="020B0A04020102020204" pitchFamily="34" charset="0"/>
              </a:rPr>
              <a:t>Furthermore, using specific accounts for users allows more accurate system logging, particularly when combined with tools like </a:t>
            </a:r>
            <a:r>
              <a:rPr lang="en-US" dirty="0" err="1">
                <a:solidFill>
                  <a:schemeClr val="tx1">
                    <a:lumMod val="50000"/>
                    <a:lumOff val="50000"/>
                  </a:schemeClr>
                </a:solidFill>
                <a:latin typeface="Arial Black" panose="020B0A04020102020204" pitchFamily="34" charset="0"/>
              </a:rPr>
              <a:t>sudo</a:t>
            </a:r>
            <a:r>
              <a:rPr lang="en-US" dirty="0">
                <a:solidFill>
                  <a:schemeClr val="tx1">
                    <a:lumMod val="50000"/>
                    <a:lumOff val="50000"/>
                  </a:schemeClr>
                </a:solidFill>
                <a:latin typeface="Arial Black" panose="020B0A04020102020204" pitchFamily="34" charset="0"/>
              </a:rPr>
              <a:t>. We recommend avoiding situations where more than one individual knows the password for a user account for maximum security.</a:t>
            </a:r>
          </a:p>
          <a:p>
            <a:r>
              <a:rPr lang="en-US" dirty="0">
                <a:solidFill>
                  <a:schemeClr val="tx1">
                    <a:lumMod val="50000"/>
                    <a:lumOff val="50000"/>
                  </a:schemeClr>
                </a:solidFill>
                <a:latin typeface="Arial Black" panose="020B0A04020102020204" pitchFamily="34" charset="0"/>
              </a:rPr>
              <a:t>In contrast, groups are useful for allowing multiple independent user accounts to collaborate and share files.</a:t>
            </a:r>
          </a:p>
          <a:p>
            <a:r>
              <a:rPr lang="en-US" dirty="0">
                <a:solidFill>
                  <a:schemeClr val="tx1">
                    <a:lumMod val="50000"/>
                    <a:lumOff val="50000"/>
                  </a:schemeClr>
                </a:solidFill>
                <a:latin typeface="Arial Black" panose="020B0A04020102020204" pitchFamily="34" charset="0"/>
              </a:rPr>
              <a:t> If you create groups on a machine for common tasks on a per-task basis (e.g. web editors, contributors, content submitters, support) and add relevant users to the relevant groups, these users can all edit and run the same set of files without sharing these files with the world.</a:t>
            </a:r>
          </a:p>
          <a:p>
            <a:r>
              <a:rPr lang="en-US" dirty="0">
                <a:solidFill>
                  <a:schemeClr val="tx1">
                    <a:lumMod val="50000"/>
                    <a:lumOff val="50000"/>
                  </a:schemeClr>
                </a:solidFill>
                <a:latin typeface="Arial Black" panose="020B0A04020102020204" pitchFamily="34" charset="0"/>
              </a:rPr>
              <a:t> Use of the chown command with file permissions of 770 and 740 would help accomplish this goal.</a:t>
            </a:r>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77627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4B53-CD3A-4E8C-8328-DB026196B532}"/>
              </a:ext>
            </a:extLst>
          </p:cNvPr>
          <p:cNvSpPr>
            <a:spLocks noGrp="1"/>
          </p:cNvSpPr>
          <p:nvPr>
            <p:ph idx="1"/>
          </p:nvPr>
        </p:nvSpPr>
        <p:spPr>
          <a:xfrm>
            <a:off x="677334" y="2160589"/>
            <a:ext cx="8596668" cy="1118639"/>
          </a:xfrm>
        </p:spPr>
        <p:txBody>
          <a:bodyPr/>
          <a:lstStyle/>
          <a:p>
            <a:r>
              <a:rPr lang="en-MY" dirty="0">
                <a:latin typeface="Arial Black" panose="020B0A04020102020204" pitchFamily="34" charset="0"/>
              </a:rPr>
              <a:t>Ref:</a:t>
            </a:r>
            <a:r>
              <a:rPr lang="en-US" dirty="0">
                <a:latin typeface="Arial Black" panose="020B0A04020102020204" pitchFamily="34" charset="0"/>
              </a:rPr>
              <a:t> </a:t>
            </a:r>
            <a:r>
              <a:rPr lang="en-MY" dirty="0">
                <a:latin typeface="Arial Black" panose="020B0A04020102020204" pitchFamily="34" charset="0"/>
              </a:rPr>
              <a:t>https://www.linode.com/docs/guides/linux-users-and-groups</a:t>
            </a:r>
          </a:p>
        </p:txBody>
      </p:sp>
      <p:graphicFrame>
        <p:nvGraphicFramePr>
          <p:cNvPr id="2" name="Object 1">
            <a:extLst>
              <a:ext uri="{FF2B5EF4-FFF2-40B4-BE49-F238E27FC236}">
                <a16:creationId xmlns:a16="http://schemas.microsoft.com/office/drawing/2014/main" id="{D3038534-A456-6CCB-74A5-66A57142746B}"/>
              </a:ext>
            </a:extLst>
          </p:cNvPr>
          <p:cNvGraphicFramePr>
            <a:graphicFrameLocks noChangeAspect="1"/>
          </p:cNvGraphicFramePr>
          <p:nvPr>
            <p:extLst>
              <p:ext uri="{D42A27DB-BD31-4B8C-83A1-F6EECF244321}">
                <p14:modId xmlns:p14="http://schemas.microsoft.com/office/powerpoint/2010/main" val="2615665018"/>
              </p:ext>
            </p:extLst>
          </p:nvPr>
        </p:nvGraphicFramePr>
        <p:xfrm>
          <a:off x="2120221" y="3033032"/>
          <a:ext cx="6645275" cy="3140075"/>
        </p:xfrm>
        <a:graphic>
          <a:graphicData uri="http://schemas.openxmlformats.org/presentationml/2006/ole">
            <mc:AlternateContent xmlns:mc="http://schemas.openxmlformats.org/markup-compatibility/2006">
              <mc:Choice xmlns:v="urn:schemas-microsoft-com:vml" Requires="v">
                <p:oleObj name="Bitmap Image" r:id="rId2" imgW="6644520" imgH="3139560" progId="PBrush">
                  <p:embed/>
                </p:oleObj>
              </mc:Choice>
              <mc:Fallback>
                <p:oleObj name="Bitmap Image" r:id="rId2" imgW="6644520" imgH="3139560" progId="PBrush">
                  <p:embed/>
                  <p:pic>
                    <p:nvPicPr>
                      <p:cNvPr id="0" name=""/>
                      <p:cNvPicPr/>
                      <p:nvPr/>
                    </p:nvPicPr>
                    <p:blipFill>
                      <a:blip r:embed="rId3"/>
                      <a:stretch>
                        <a:fillRect/>
                      </a:stretch>
                    </p:blipFill>
                    <p:spPr>
                      <a:xfrm>
                        <a:off x="2120221" y="3033032"/>
                        <a:ext cx="6645275" cy="3140075"/>
                      </a:xfrm>
                      <a:prstGeom prst="rect">
                        <a:avLst/>
                      </a:prstGeom>
                    </p:spPr>
                  </p:pic>
                </p:oleObj>
              </mc:Fallback>
            </mc:AlternateContent>
          </a:graphicData>
        </a:graphic>
      </p:graphicFrame>
    </p:spTree>
    <p:extLst>
      <p:ext uri="{BB962C8B-B14F-4D97-AF65-F5344CB8AC3E}">
        <p14:creationId xmlns:p14="http://schemas.microsoft.com/office/powerpoint/2010/main" val="3037139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4B53-CD3A-4E8C-8328-DB026196B532}"/>
              </a:ext>
            </a:extLst>
          </p:cNvPr>
          <p:cNvSpPr>
            <a:spLocks noGrp="1"/>
          </p:cNvSpPr>
          <p:nvPr>
            <p:ph idx="1"/>
          </p:nvPr>
        </p:nvSpPr>
        <p:spPr>
          <a:xfrm>
            <a:off x="677334" y="2160589"/>
            <a:ext cx="8596668" cy="1118639"/>
          </a:xfrm>
        </p:spPr>
        <p:txBody>
          <a:bodyPr/>
          <a:lstStyle/>
          <a:p>
            <a:r>
              <a:rPr lang="en-MY" dirty="0">
                <a:latin typeface="Arial Black" panose="020B0A04020102020204" pitchFamily="34" charset="0"/>
              </a:rPr>
              <a:t>Ref:</a:t>
            </a:r>
            <a:r>
              <a:rPr lang="en-US" dirty="0">
                <a:latin typeface="Arial Black" panose="020B0A04020102020204" pitchFamily="34" charset="0"/>
              </a:rPr>
              <a:t> </a:t>
            </a:r>
            <a:r>
              <a:rPr lang="en-MY" dirty="0">
                <a:latin typeface="Arial Black" panose="020B0A04020102020204" pitchFamily="34" charset="0"/>
              </a:rPr>
              <a:t>https://www.linode.com/docs/guides/linux-users-and-groups</a:t>
            </a:r>
          </a:p>
        </p:txBody>
      </p:sp>
      <p:graphicFrame>
        <p:nvGraphicFramePr>
          <p:cNvPr id="4" name="Object 3">
            <a:extLst>
              <a:ext uri="{FF2B5EF4-FFF2-40B4-BE49-F238E27FC236}">
                <a16:creationId xmlns:a16="http://schemas.microsoft.com/office/drawing/2014/main" id="{F116F02C-C6D4-6979-DFE6-3ED901F02491}"/>
              </a:ext>
            </a:extLst>
          </p:cNvPr>
          <p:cNvGraphicFramePr>
            <a:graphicFrameLocks noChangeAspect="1"/>
          </p:cNvGraphicFramePr>
          <p:nvPr>
            <p:extLst>
              <p:ext uri="{D42A27DB-BD31-4B8C-83A1-F6EECF244321}">
                <p14:modId xmlns:p14="http://schemas.microsoft.com/office/powerpoint/2010/main" val="3063081734"/>
              </p:ext>
            </p:extLst>
          </p:nvPr>
        </p:nvGraphicFramePr>
        <p:xfrm>
          <a:off x="2202802" y="2719908"/>
          <a:ext cx="6629400" cy="2865437"/>
        </p:xfrm>
        <a:graphic>
          <a:graphicData uri="http://schemas.openxmlformats.org/presentationml/2006/ole">
            <mc:AlternateContent xmlns:mc="http://schemas.openxmlformats.org/markup-compatibility/2006">
              <mc:Choice xmlns:v="urn:schemas-microsoft-com:vml" Requires="v">
                <p:oleObj name="Bitmap Image" r:id="rId2" imgW="6629400" imgH="2865240" progId="PBrush">
                  <p:embed/>
                </p:oleObj>
              </mc:Choice>
              <mc:Fallback>
                <p:oleObj name="Bitmap Image" r:id="rId2" imgW="6629400" imgH="2865240" progId="PBrush">
                  <p:embed/>
                  <p:pic>
                    <p:nvPicPr>
                      <p:cNvPr id="4" name="Object 3">
                        <a:extLst>
                          <a:ext uri="{FF2B5EF4-FFF2-40B4-BE49-F238E27FC236}">
                            <a16:creationId xmlns:a16="http://schemas.microsoft.com/office/drawing/2014/main" id="{F116F02C-C6D4-6979-DFE6-3ED901F02491}"/>
                          </a:ext>
                        </a:extLst>
                      </p:cNvPr>
                      <p:cNvPicPr/>
                      <p:nvPr/>
                    </p:nvPicPr>
                    <p:blipFill>
                      <a:blip r:embed="rId3"/>
                      <a:stretch>
                        <a:fillRect/>
                      </a:stretch>
                    </p:blipFill>
                    <p:spPr>
                      <a:xfrm>
                        <a:off x="2202802" y="2719908"/>
                        <a:ext cx="6629400" cy="2865437"/>
                      </a:xfrm>
                      <a:prstGeom prst="rect">
                        <a:avLst/>
                      </a:prstGeom>
                    </p:spPr>
                  </p:pic>
                </p:oleObj>
              </mc:Fallback>
            </mc:AlternateContent>
          </a:graphicData>
        </a:graphic>
      </p:graphicFrame>
    </p:spTree>
    <p:extLst>
      <p:ext uri="{BB962C8B-B14F-4D97-AF65-F5344CB8AC3E}">
        <p14:creationId xmlns:p14="http://schemas.microsoft.com/office/powerpoint/2010/main" val="1626804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4B53-CD3A-4E8C-8328-DB026196B532}"/>
              </a:ext>
            </a:extLst>
          </p:cNvPr>
          <p:cNvSpPr>
            <a:spLocks noGrp="1"/>
          </p:cNvSpPr>
          <p:nvPr>
            <p:ph idx="1"/>
          </p:nvPr>
        </p:nvSpPr>
        <p:spPr>
          <a:xfrm>
            <a:off x="677334" y="2160589"/>
            <a:ext cx="8596668" cy="1118639"/>
          </a:xfrm>
        </p:spPr>
        <p:txBody>
          <a:bodyPr/>
          <a:lstStyle/>
          <a:p>
            <a:r>
              <a:rPr lang="en-MY" dirty="0">
                <a:latin typeface="Arial Black" panose="020B0A04020102020204" pitchFamily="34" charset="0"/>
              </a:rPr>
              <a:t>Ref:</a:t>
            </a:r>
            <a:r>
              <a:rPr lang="en-US" dirty="0">
                <a:latin typeface="Arial Black" panose="020B0A04020102020204" pitchFamily="34" charset="0"/>
              </a:rPr>
              <a:t> </a:t>
            </a:r>
            <a:r>
              <a:rPr lang="en-MY" dirty="0">
                <a:latin typeface="Arial Black" panose="020B0A04020102020204" pitchFamily="34" charset="0"/>
              </a:rPr>
              <a:t>https://www.linode.com/docs/guides/linux-users-and-groups</a:t>
            </a:r>
          </a:p>
        </p:txBody>
      </p:sp>
      <p:graphicFrame>
        <p:nvGraphicFramePr>
          <p:cNvPr id="2" name="Object 1">
            <a:extLst>
              <a:ext uri="{FF2B5EF4-FFF2-40B4-BE49-F238E27FC236}">
                <a16:creationId xmlns:a16="http://schemas.microsoft.com/office/drawing/2014/main" id="{D3038534-A456-6CCB-74A5-66A57142746B}"/>
              </a:ext>
            </a:extLst>
          </p:cNvPr>
          <p:cNvGraphicFramePr>
            <a:graphicFrameLocks noChangeAspect="1"/>
          </p:cNvGraphicFramePr>
          <p:nvPr/>
        </p:nvGraphicFramePr>
        <p:xfrm>
          <a:off x="2120221" y="3033032"/>
          <a:ext cx="6645275" cy="3140075"/>
        </p:xfrm>
        <a:graphic>
          <a:graphicData uri="http://schemas.openxmlformats.org/presentationml/2006/ole">
            <mc:AlternateContent xmlns:mc="http://schemas.openxmlformats.org/markup-compatibility/2006">
              <mc:Choice xmlns:v="urn:schemas-microsoft-com:vml" Requires="v">
                <p:oleObj name="Bitmap Image" r:id="rId2" imgW="6644520" imgH="3139560" progId="PBrush">
                  <p:embed/>
                </p:oleObj>
              </mc:Choice>
              <mc:Fallback>
                <p:oleObj name="Bitmap Image" r:id="rId2" imgW="6644520" imgH="3139560" progId="PBrush">
                  <p:embed/>
                  <p:pic>
                    <p:nvPicPr>
                      <p:cNvPr id="2" name="Object 1">
                        <a:extLst>
                          <a:ext uri="{FF2B5EF4-FFF2-40B4-BE49-F238E27FC236}">
                            <a16:creationId xmlns:a16="http://schemas.microsoft.com/office/drawing/2014/main" id="{D3038534-A456-6CCB-74A5-66A57142746B}"/>
                          </a:ext>
                        </a:extLst>
                      </p:cNvPr>
                      <p:cNvPicPr/>
                      <p:nvPr/>
                    </p:nvPicPr>
                    <p:blipFill>
                      <a:blip r:embed="rId3"/>
                      <a:stretch>
                        <a:fillRect/>
                      </a:stretch>
                    </p:blipFill>
                    <p:spPr>
                      <a:xfrm>
                        <a:off x="2120221" y="3033032"/>
                        <a:ext cx="6645275" cy="3140075"/>
                      </a:xfrm>
                      <a:prstGeom prst="rect">
                        <a:avLst/>
                      </a:prstGeom>
                    </p:spPr>
                  </p:pic>
                </p:oleObj>
              </mc:Fallback>
            </mc:AlternateContent>
          </a:graphicData>
        </a:graphic>
      </p:graphicFrame>
    </p:spTree>
    <p:extLst>
      <p:ext uri="{BB962C8B-B14F-4D97-AF65-F5344CB8AC3E}">
        <p14:creationId xmlns:p14="http://schemas.microsoft.com/office/powerpoint/2010/main" val="2710443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4B53-CD3A-4E8C-8328-DB026196B532}"/>
              </a:ext>
            </a:extLst>
          </p:cNvPr>
          <p:cNvSpPr>
            <a:spLocks noGrp="1"/>
          </p:cNvSpPr>
          <p:nvPr>
            <p:ph idx="1"/>
          </p:nvPr>
        </p:nvSpPr>
        <p:spPr>
          <a:xfrm>
            <a:off x="1039861" y="598104"/>
            <a:ext cx="8596668" cy="1930351"/>
          </a:xfrm>
        </p:spPr>
        <p:txBody>
          <a:bodyPr>
            <a:noAutofit/>
          </a:bodyPr>
          <a:lstStyle/>
          <a:p>
            <a:r>
              <a:rPr lang="en-MY" sz="1050" dirty="0">
                <a:latin typeface="Arial Black" panose="020B0A04020102020204" pitchFamily="34" charset="0"/>
              </a:rPr>
              <a:t>Ref:</a:t>
            </a:r>
            <a:r>
              <a:rPr lang="en-US" sz="1050" dirty="0">
                <a:latin typeface="Arial Black" panose="020B0A04020102020204" pitchFamily="34" charset="0"/>
              </a:rPr>
              <a:t> </a:t>
            </a:r>
            <a:r>
              <a:rPr lang="en-MY" sz="1050" dirty="0">
                <a:latin typeface="Arial Black" panose="020B0A04020102020204" pitchFamily="34" charset="0"/>
                <a:hlinkClick r:id="rId2"/>
              </a:rPr>
              <a:t>https://www.linode.com/docs/guides/linux-users-and-groups</a:t>
            </a:r>
            <a:endParaRPr lang="en-MY" sz="1050" dirty="0">
              <a:latin typeface="Arial Black" panose="020B0A04020102020204" pitchFamily="34" charset="0"/>
            </a:endParaRPr>
          </a:p>
          <a:p>
            <a:r>
              <a:rPr lang="en-MY" sz="1050" dirty="0">
                <a:latin typeface="Arial Black" panose="020B0A04020102020204" pitchFamily="34" charset="0"/>
              </a:rPr>
              <a:t>Error:</a:t>
            </a:r>
            <a:r>
              <a:rPr lang="en-US" sz="1050" dirty="0">
                <a:hlinkClick r:id="rId3"/>
              </a:rPr>
              <a:t>How to fix the specified server cannot perform the </a:t>
            </a:r>
            <a:r>
              <a:rPr lang="en-US" sz="1050" b="1" dirty="0">
                <a:hlinkClick r:id="rId3"/>
              </a:rPr>
              <a:t>requested</a:t>
            </a:r>
            <a:r>
              <a:rPr lang="en-US" sz="1050" dirty="0">
                <a:hlinkClick r:id="rId3"/>
              </a:rPr>
              <a:t> operation. – YouTube</a:t>
            </a:r>
            <a:endParaRPr lang="en-US" sz="1050" dirty="0"/>
          </a:p>
          <a:p>
            <a:r>
              <a:rPr lang="en-US" sz="1050" dirty="0">
                <a:hlinkClick r:id="rId4"/>
              </a:rPr>
              <a:t>The specified server cannot perform the requested operation | ManageEngine Endpoint Central</a:t>
            </a:r>
            <a:endParaRPr lang="en-US" sz="1050" dirty="0"/>
          </a:p>
          <a:p>
            <a:r>
              <a:rPr lang="en-US" sz="1050" dirty="0">
                <a:latin typeface="Arial Black" panose="020B0A04020102020204" pitchFamily="34" charset="0"/>
              </a:rPr>
              <a:t>Error: </a:t>
            </a:r>
            <a:r>
              <a:rPr lang="en-US" sz="1050" b="1" i="0" u="none" strike="noStrike" dirty="0">
                <a:solidFill>
                  <a:srgbClr val="1F7BB6"/>
                </a:solidFill>
                <a:effectLst/>
                <a:latin typeface="Public Sans"/>
                <a:hlinkClick r:id="rId5"/>
              </a:rPr>
              <a:t>FIX: The Sign-in method you're trying to use isn't allowed</a:t>
            </a:r>
            <a:endParaRPr lang="en-US" sz="1050" b="1" i="0" dirty="0">
              <a:solidFill>
                <a:srgbClr val="1F7BB6"/>
              </a:solidFill>
              <a:effectLst/>
              <a:latin typeface="Public Sans"/>
            </a:endParaRPr>
          </a:p>
          <a:p>
            <a:r>
              <a:rPr lang="en-US" sz="1050" b="0" i="0" dirty="0">
                <a:solidFill>
                  <a:srgbClr val="666666"/>
                </a:solidFill>
                <a:effectLst/>
                <a:latin typeface="Public Sans"/>
              </a:rPr>
              <a:t>The error "The Sign-in method you're trying to use isn't allowed. For more info, contact your network administrator", commonly appears when you try to log on using the "Guest" account to a Windows 10 PC, or to a Domain Controller with any other user than then Domain Administrator. The error appears, because by default you cannot sign in locally with any user that hasn't administrator permissions on a Domain Controller or to a Windows 10 PC . SOULUTION: </a:t>
            </a:r>
            <a:r>
              <a:rPr lang="en-US" sz="1050" dirty="0">
                <a:hlinkClick r:id="rId6"/>
              </a:rPr>
              <a:t>Fix “The sign in method you’re trying to use isn’t allowed” - YouTube</a:t>
            </a:r>
            <a:endParaRPr lang="en-MY" sz="1050" dirty="0">
              <a:latin typeface="Arial Black" panose="020B0A04020102020204" pitchFamily="34" charset="0"/>
            </a:endParaRPr>
          </a:p>
        </p:txBody>
      </p:sp>
      <p:graphicFrame>
        <p:nvGraphicFramePr>
          <p:cNvPr id="4" name="Object 3">
            <a:extLst>
              <a:ext uri="{FF2B5EF4-FFF2-40B4-BE49-F238E27FC236}">
                <a16:creationId xmlns:a16="http://schemas.microsoft.com/office/drawing/2014/main" id="{F116F02C-C6D4-6979-DFE6-3ED901F02491}"/>
              </a:ext>
            </a:extLst>
          </p:cNvPr>
          <p:cNvGraphicFramePr>
            <a:graphicFrameLocks noChangeAspect="1"/>
          </p:cNvGraphicFramePr>
          <p:nvPr/>
        </p:nvGraphicFramePr>
        <p:xfrm>
          <a:off x="2202802" y="2719908"/>
          <a:ext cx="6629400" cy="2865437"/>
        </p:xfrm>
        <a:graphic>
          <a:graphicData uri="http://schemas.openxmlformats.org/presentationml/2006/ole">
            <mc:AlternateContent xmlns:mc="http://schemas.openxmlformats.org/markup-compatibility/2006">
              <mc:Choice xmlns:v="urn:schemas-microsoft-com:vml" Requires="v">
                <p:oleObj name="Bitmap Image" r:id="rId7" imgW="6629400" imgH="2865240" progId="PBrush">
                  <p:embed/>
                </p:oleObj>
              </mc:Choice>
              <mc:Fallback>
                <p:oleObj name="Bitmap Image" r:id="rId7" imgW="6629400" imgH="2865240" progId="PBrush">
                  <p:embed/>
                  <p:pic>
                    <p:nvPicPr>
                      <p:cNvPr id="4" name="Object 3">
                        <a:extLst>
                          <a:ext uri="{FF2B5EF4-FFF2-40B4-BE49-F238E27FC236}">
                            <a16:creationId xmlns:a16="http://schemas.microsoft.com/office/drawing/2014/main" id="{F116F02C-C6D4-6979-DFE6-3ED901F02491}"/>
                          </a:ext>
                        </a:extLst>
                      </p:cNvPr>
                      <p:cNvPicPr/>
                      <p:nvPr/>
                    </p:nvPicPr>
                    <p:blipFill>
                      <a:blip r:embed="rId8"/>
                      <a:stretch>
                        <a:fillRect/>
                      </a:stretch>
                    </p:blipFill>
                    <p:spPr>
                      <a:xfrm>
                        <a:off x="2202802" y="2719908"/>
                        <a:ext cx="6629400" cy="2865437"/>
                      </a:xfrm>
                      <a:prstGeom prst="rect">
                        <a:avLst/>
                      </a:prstGeom>
                    </p:spPr>
                  </p:pic>
                </p:oleObj>
              </mc:Fallback>
            </mc:AlternateContent>
          </a:graphicData>
        </a:graphic>
      </p:graphicFrame>
    </p:spTree>
    <p:extLst>
      <p:ext uri="{BB962C8B-B14F-4D97-AF65-F5344CB8AC3E}">
        <p14:creationId xmlns:p14="http://schemas.microsoft.com/office/powerpoint/2010/main" val="1608233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3195-F4EA-41C6-AC1A-5FC8061B2B5E}"/>
              </a:ext>
            </a:extLst>
          </p:cNvPr>
          <p:cNvSpPr>
            <a:spLocks noGrp="1"/>
          </p:cNvSpPr>
          <p:nvPr>
            <p:ph type="title"/>
          </p:nvPr>
        </p:nvSpPr>
        <p:spPr/>
        <p:txBody>
          <a:bodyPr/>
          <a:lstStyle/>
          <a:p>
            <a:pPr algn="ctr"/>
            <a:r>
              <a:rPr lang="en-MY" dirty="0">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756978E5-4609-4318-B527-A422E903507B}"/>
              </a:ext>
            </a:extLst>
          </p:cNvPr>
          <p:cNvPicPr>
            <a:picLocks noGrp="1" noChangeAspect="1"/>
          </p:cNvPicPr>
          <p:nvPr>
            <p:ph idx="1"/>
          </p:nvPr>
        </p:nvPicPr>
        <p:blipFill>
          <a:blip r:embed="rId2"/>
          <a:stretch>
            <a:fillRect/>
          </a:stretch>
        </p:blipFill>
        <p:spPr>
          <a:xfrm>
            <a:off x="3312546" y="2160588"/>
            <a:ext cx="3326946" cy="3881437"/>
          </a:xfrm>
          <a:ln>
            <a:solidFill>
              <a:schemeClr val="accent1"/>
            </a:solidFill>
          </a:ln>
        </p:spPr>
      </p:pic>
    </p:spTree>
    <p:extLst>
      <p:ext uri="{BB962C8B-B14F-4D97-AF65-F5344CB8AC3E}">
        <p14:creationId xmlns:p14="http://schemas.microsoft.com/office/powerpoint/2010/main" val="231408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F6B3E-F49E-483E-AC01-43A85FAB51E0}"/>
              </a:ext>
            </a:extLst>
          </p:cNvPr>
          <p:cNvSpPr>
            <a:spLocks noGrp="1"/>
          </p:cNvSpPr>
          <p:nvPr>
            <p:ph idx="1"/>
          </p:nvPr>
        </p:nvSpPr>
        <p:spPr>
          <a:xfrm>
            <a:off x="793531" y="585843"/>
            <a:ext cx="8810625" cy="4759325"/>
          </a:xfrm>
        </p:spPr>
        <p:txBody>
          <a:bodyPr>
            <a:noAutofit/>
          </a:bodyPr>
          <a:lstStyle/>
          <a:p>
            <a:r>
              <a:rPr lang="en-US" sz="2400" b="1" i="0" dirty="0">
                <a:solidFill>
                  <a:srgbClr val="555555"/>
                </a:solidFill>
                <a:effectLst/>
                <a:latin typeface="Arial Black" panose="020B0A04020102020204" pitchFamily="34" charset="0"/>
              </a:rPr>
              <a:t>Active Directory Domain Services (ADDS)</a:t>
            </a:r>
            <a:r>
              <a:rPr lang="en-US" sz="2400" b="0" i="0" dirty="0">
                <a:solidFill>
                  <a:srgbClr val="555555"/>
                </a:solidFill>
                <a:effectLst/>
                <a:latin typeface="Arial Black" panose="020B0A04020102020204" pitchFamily="34" charset="0"/>
              </a:rPr>
              <a:t> is a server role within Microsoft Windows that is used to store and structure objects. </a:t>
            </a:r>
          </a:p>
          <a:p>
            <a:r>
              <a:rPr lang="en-US" sz="2400" b="0" i="0" dirty="0">
                <a:solidFill>
                  <a:srgbClr val="555555"/>
                </a:solidFill>
                <a:effectLst/>
                <a:latin typeface="Arial Black" panose="020B0A04020102020204" pitchFamily="34" charset="0"/>
              </a:rPr>
              <a:t>Objects managed within ADDS can be </a:t>
            </a:r>
            <a:r>
              <a:rPr lang="en-US" sz="2400" b="0" i="0" dirty="0">
                <a:solidFill>
                  <a:srgbClr val="0070C0"/>
                </a:solidFill>
                <a:effectLst/>
                <a:latin typeface="Arial Black" panose="020B0A04020102020204" pitchFamily="34" charset="0"/>
              </a:rPr>
              <a:t>computers, users or groups</a:t>
            </a:r>
            <a:r>
              <a:rPr lang="en-US" sz="2400" b="0" i="0" dirty="0">
                <a:solidFill>
                  <a:srgbClr val="555555"/>
                </a:solidFill>
                <a:effectLst/>
                <a:latin typeface="Arial Black" panose="020B0A04020102020204" pitchFamily="34" charset="0"/>
              </a:rPr>
              <a:t>. </a:t>
            </a:r>
          </a:p>
          <a:p>
            <a:r>
              <a:rPr lang="en-US" sz="2400" b="0" i="0" dirty="0">
                <a:solidFill>
                  <a:srgbClr val="555555"/>
                </a:solidFill>
                <a:effectLst/>
                <a:latin typeface="Arial Black" panose="020B0A04020102020204" pitchFamily="34" charset="0"/>
              </a:rPr>
              <a:t>To add additional configuration and management to object types within ADDS, group policy is used. </a:t>
            </a:r>
          </a:p>
          <a:p>
            <a:r>
              <a:rPr lang="en-US" sz="2400" b="1" i="0" dirty="0">
                <a:solidFill>
                  <a:srgbClr val="555555"/>
                </a:solidFill>
                <a:effectLst/>
                <a:latin typeface="Arial Black" panose="020B0A04020102020204" pitchFamily="34" charset="0"/>
              </a:rPr>
              <a:t>Group Policy</a:t>
            </a:r>
            <a:r>
              <a:rPr lang="en-US" sz="2400" b="0" i="0" dirty="0">
                <a:solidFill>
                  <a:srgbClr val="555555"/>
                </a:solidFill>
                <a:effectLst/>
                <a:latin typeface="Arial Black" panose="020B0A04020102020204" pitchFamily="34" charset="0"/>
              </a:rPr>
              <a:t> is a feature within Windows used to control configuration and behavior settings. </a:t>
            </a:r>
          </a:p>
          <a:p>
            <a:r>
              <a:rPr lang="en-US" sz="2400" b="0" i="0" dirty="0">
                <a:solidFill>
                  <a:srgbClr val="555555"/>
                </a:solidFill>
                <a:effectLst/>
                <a:latin typeface="Arial Black" panose="020B0A04020102020204" pitchFamily="34" charset="0"/>
              </a:rPr>
              <a:t>A collection or group of settings are called </a:t>
            </a:r>
            <a:r>
              <a:rPr lang="en-US" sz="2400" b="1" i="0" dirty="0">
                <a:solidFill>
                  <a:srgbClr val="555555"/>
                </a:solidFill>
                <a:effectLst/>
                <a:latin typeface="Arial Black" panose="020B0A04020102020204" pitchFamily="34" charset="0"/>
              </a:rPr>
              <a:t>group policy objects</a:t>
            </a:r>
            <a:r>
              <a:rPr lang="en-US" sz="2400" b="0" i="0" dirty="0">
                <a:solidFill>
                  <a:srgbClr val="555555"/>
                </a:solidFill>
                <a:effectLst/>
                <a:latin typeface="Arial Black" panose="020B0A04020102020204" pitchFamily="34" charset="0"/>
              </a:rPr>
              <a:t>.</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6E7CACCA-B392-4193-AC6A-369A438B7CB0}"/>
              </a:ext>
            </a:extLst>
          </p:cNvPr>
          <p:cNvSpPr txBox="1"/>
          <p:nvPr/>
        </p:nvSpPr>
        <p:spPr>
          <a:xfrm>
            <a:off x="304800" y="5569545"/>
            <a:ext cx="11317842" cy="923330"/>
          </a:xfrm>
          <a:prstGeom prst="rect">
            <a:avLst/>
          </a:prstGeom>
          <a:noFill/>
        </p:spPr>
        <p:txBody>
          <a:bodyPr wrap="none" rtlCol="0">
            <a:spAutoFit/>
          </a:bodyPr>
          <a:lstStyle/>
          <a:p>
            <a:r>
              <a:rPr lang="en-US" dirty="0"/>
              <a:t>Ref: </a:t>
            </a:r>
            <a:r>
              <a:rPr lang="en-US" dirty="0">
                <a:hlinkClick r:id="rId2"/>
              </a:rPr>
              <a:t>https://study.com/academy/lesson/group-policy-objects-in-windows-server-2012-r2-overview-types.html#:~:text</a:t>
            </a:r>
            <a:endParaRPr lang="en-US" dirty="0"/>
          </a:p>
          <a:p>
            <a:r>
              <a:rPr lang="en-US" dirty="0"/>
              <a:t>=There%20are%20three%20types%20of%20GPOs%20%2D%20local%2C%20nonlocal%20and%20starter,create%20new</a:t>
            </a:r>
          </a:p>
          <a:p>
            <a:r>
              <a:rPr lang="en-US" dirty="0"/>
              <a:t>%20GPOs%20within%20ADDS.</a:t>
            </a:r>
            <a:endParaRPr lang="en-MY" dirty="0"/>
          </a:p>
        </p:txBody>
      </p:sp>
    </p:spTree>
    <p:extLst>
      <p:ext uri="{BB962C8B-B14F-4D97-AF65-F5344CB8AC3E}">
        <p14:creationId xmlns:p14="http://schemas.microsoft.com/office/powerpoint/2010/main" val="295728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CEB10-2C1C-40D5-AF5A-6B62F2660CBB}"/>
              </a:ext>
            </a:extLst>
          </p:cNvPr>
          <p:cNvSpPr>
            <a:spLocks noGrp="1"/>
          </p:cNvSpPr>
          <p:nvPr>
            <p:ph idx="1"/>
          </p:nvPr>
        </p:nvSpPr>
        <p:spPr>
          <a:xfrm>
            <a:off x="1197596" y="1009707"/>
            <a:ext cx="8596668" cy="5123079"/>
          </a:xfrm>
        </p:spPr>
        <p:txBody>
          <a:bodyPr>
            <a:noAutofit/>
          </a:bodyPr>
          <a:lstStyle/>
          <a:p>
            <a:r>
              <a:rPr lang="en-MY" sz="2000" b="0" i="0" dirty="0">
                <a:effectLst/>
                <a:latin typeface="Arial Black" panose="020B0A04020102020204" pitchFamily="34" charset="0"/>
              </a:rPr>
              <a:t>Introduction to Group Policy</a:t>
            </a:r>
          </a:p>
          <a:p>
            <a:r>
              <a:rPr lang="en-MY" sz="2000" dirty="0">
                <a:latin typeface="Arial Black" panose="020B0A04020102020204" pitchFamily="34" charset="0"/>
                <a:hlinkClick r:id="rId2"/>
              </a:rPr>
              <a:t>https://www.youtube.com/watch?v=cKbgHaQG6BI&amp;list=PL1l78n6W8zyor7Fd46FQpFL8qo4cb0xMT</a:t>
            </a:r>
            <a:endParaRPr lang="en-MY" sz="2000" dirty="0">
              <a:latin typeface="Arial Black" panose="020B0A04020102020204" pitchFamily="34" charset="0"/>
            </a:endParaRPr>
          </a:p>
          <a:p>
            <a:r>
              <a:rPr lang="en-US" sz="2000" dirty="0">
                <a:hlinkClick r:id="rId3"/>
              </a:rPr>
              <a:t>Windows Server 2019 Group Policy Explained - Bing video</a:t>
            </a:r>
            <a:endParaRPr lang="en-MY" sz="2000" dirty="0">
              <a:latin typeface="Arial Black" panose="020B0A04020102020204" pitchFamily="34" charset="0"/>
            </a:endParaRPr>
          </a:p>
          <a:p>
            <a:endParaRPr lang="en-MY" sz="2000" dirty="0">
              <a:latin typeface="Arial Black" panose="020B0A04020102020204" pitchFamily="34" charset="0"/>
            </a:endParaRPr>
          </a:p>
          <a:p>
            <a:r>
              <a:rPr lang="en-MY" sz="2000" b="0" i="0" dirty="0">
                <a:effectLst/>
                <a:latin typeface="Arial Black" panose="020B0A04020102020204" pitchFamily="34" charset="0"/>
              </a:rPr>
              <a:t>Installing group policy</a:t>
            </a:r>
          </a:p>
          <a:p>
            <a:r>
              <a:rPr lang="en-MY" sz="2000" dirty="0">
                <a:latin typeface="Arial Black" panose="020B0A04020102020204" pitchFamily="34" charset="0"/>
                <a:hlinkClick r:id="rId4"/>
              </a:rPr>
              <a:t>https://www.youtube.com/watch?v=7LxGCExHDgU&amp;list=PL1l78n6W8zyor7Fd46FQpFL8qo4cb0xMT&amp;index=2</a:t>
            </a:r>
            <a:endParaRPr lang="en-MY" sz="2000" dirty="0">
              <a:latin typeface="Arial Black" panose="020B0A04020102020204" pitchFamily="34" charset="0"/>
            </a:endParaRPr>
          </a:p>
          <a:p>
            <a:r>
              <a:rPr lang="en-MY" sz="2000" dirty="0">
                <a:latin typeface="Arial Black" panose="020B0A04020102020204" pitchFamily="34" charset="0"/>
                <a:hlinkClick r:id="rId5"/>
              </a:rPr>
              <a:t>https://www.hammer-software.com/how-to-install-the-group-policy-management-console-tools-gpmc-on-a-windows-serv</a:t>
            </a:r>
            <a:endParaRPr lang="en-MY" sz="2000" dirty="0">
              <a:latin typeface="Arial Black" panose="020B0A04020102020204" pitchFamily="34" charset="0"/>
            </a:endParaRPr>
          </a:p>
          <a:p>
            <a:endParaRPr lang="en-MY" sz="2800" dirty="0">
              <a:latin typeface="Arial Black" panose="020B0A04020102020204" pitchFamily="34" charset="0"/>
            </a:endParaRPr>
          </a:p>
          <a:p>
            <a:endParaRPr lang="en-MY" sz="2800" dirty="0">
              <a:latin typeface="Arial Black" panose="020B0A04020102020204" pitchFamily="34" charset="0"/>
            </a:endParaRPr>
          </a:p>
        </p:txBody>
      </p:sp>
    </p:spTree>
    <p:extLst>
      <p:ext uri="{BB962C8B-B14F-4D97-AF65-F5344CB8AC3E}">
        <p14:creationId xmlns:p14="http://schemas.microsoft.com/office/powerpoint/2010/main" val="411846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46AD-27D4-411E-A3F5-E56CBB76B9FA}"/>
              </a:ext>
            </a:extLst>
          </p:cNvPr>
          <p:cNvSpPr>
            <a:spLocks noGrp="1"/>
          </p:cNvSpPr>
          <p:nvPr>
            <p:ph type="title"/>
          </p:nvPr>
        </p:nvSpPr>
        <p:spPr>
          <a:xfrm>
            <a:off x="209550" y="0"/>
            <a:ext cx="10515600" cy="1325563"/>
          </a:xfrm>
        </p:spPr>
        <p:txBody>
          <a:bodyPr>
            <a:normAutofit/>
          </a:bodyPr>
          <a:lstStyle/>
          <a:p>
            <a:br>
              <a:rPr lang="en-US" sz="4000" b="0" i="0" dirty="0">
                <a:solidFill>
                  <a:srgbClr val="202124"/>
                </a:solidFill>
                <a:effectLst/>
                <a:latin typeface="Arial Black" panose="020B0A04020102020204" pitchFamily="34" charset="0"/>
              </a:rPr>
            </a:br>
            <a:r>
              <a:rPr lang="en-US" sz="4000" b="0" i="0" dirty="0">
                <a:solidFill>
                  <a:srgbClr val="202124"/>
                </a:solidFill>
                <a:effectLst/>
                <a:latin typeface="Arial Black" panose="020B0A04020102020204" pitchFamily="34" charset="0"/>
              </a:rPr>
              <a:t>Windows group policy types </a:t>
            </a:r>
            <a:endParaRPr lang="en-MY"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55E18C-0EB3-493B-8891-A80A2D613C26}"/>
              </a:ext>
            </a:extLst>
          </p:cNvPr>
          <p:cNvSpPr>
            <a:spLocks noGrp="1"/>
          </p:cNvSpPr>
          <p:nvPr>
            <p:ph idx="1"/>
          </p:nvPr>
        </p:nvSpPr>
        <p:spPr>
          <a:xfrm>
            <a:off x="209550" y="1162050"/>
            <a:ext cx="11144250" cy="5191453"/>
          </a:xfrm>
        </p:spPr>
        <p:txBody>
          <a:bodyPr>
            <a:noAutofit/>
          </a:bodyPr>
          <a:lstStyle/>
          <a:p>
            <a:pPr algn="l"/>
            <a:endParaRPr lang="en-US" sz="2400" b="0" i="0" dirty="0">
              <a:solidFill>
                <a:srgbClr val="202124"/>
              </a:solidFill>
              <a:effectLst/>
              <a:latin typeface="Arial Black" panose="020B0A04020102020204" pitchFamily="34" charset="0"/>
            </a:endParaRPr>
          </a:p>
          <a:p>
            <a:pPr algn="l"/>
            <a:r>
              <a:rPr lang="en-US" sz="2000" b="0" i="0" dirty="0">
                <a:solidFill>
                  <a:srgbClr val="202124"/>
                </a:solidFill>
                <a:effectLst/>
                <a:latin typeface="Arial Black" panose="020B0A04020102020204" pitchFamily="34" charset="0"/>
              </a:rPr>
              <a:t>The three </a:t>
            </a:r>
            <a:r>
              <a:rPr lang="en-US" sz="2000" b="1" i="0" dirty="0">
                <a:solidFill>
                  <a:srgbClr val="202124"/>
                </a:solidFill>
                <a:effectLst/>
                <a:latin typeface="Arial Black" panose="020B0A04020102020204" pitchFamily="34" charset="0"/>
              </a:rPr>
              <a:t>Group Policy types</a:t>
            </a:r>
            <a:r>
              <a:rPr lang="en-US" sz="2000" b="0" i="0" dirty="0">
                <a:solidFill>
                  <a:srgbClr val="202124"/>
                </a:solidFill>
                <a:effectLst/>
                <a:latin typeface="Arial Black" panose="020B0A04020102020204" pitchFamily="34" charset="0"/>
              </a:rPr>
              <a:t> are </a:t>
            </a:r>
            <a:r>
              <a:rPr lang="en-US" sz="2000" b="0" i="0" dirty="0">
                <a:solidFill>
                  <a:srgbClr val="FF0000"/>
                </a:solidFill>
                <a:effectLst/>
                <a:latin typeface="Arial Black" panose="020B0A04020102020204" pitchFamily="34" charset="0"/>
              </a:rPr>
              <a:t>Local, Non-local, and Starter.</a:t>
            </a:r>
            <a:r>
              <a:rPr lang="en-US" sz="2000" b="0" i="0" dirty="0">
                <a:solidFill>
                  <a:srgbClr val="202124"/>
                </a:solidFill>
                <a:effectLst/>
                <a:latin typeface="Arial Black" panose="020B0A04020102020204" pitchFamily="34" charset="0"/>
              </a:rPr>
              <a:t> </a:t>
            </a:r>
          </a:p>
          <a:p>
            <a:pPr lvl="1"/>
            <a:r>
              <a:rPr lang="en-US" sz="1800" b="0" i="0" dirty="0">
                <a:solidFill>
                  <a:srgbClr val="FF0000"/>
                </a:solidFill>
                <a:effectLst/>
                <a:latin typeface="Arial Black" panose="020B0A04020102020204" pitchFamily="34" charset="0"/>
              </a:rPr>
              <a:t>Local</a:t>
            </a:r>
            <a:r>
              <a:rPr lang="en-US" sz="1800" b="0" i="0" dirty="0">
                <a:solidFill>
                  <a:srgbClr val="202124"/>
                </a:solidFill>
                <a:effectLst/>
                <a:latin typeface="Arial Black" panose="020B0A04020102020204" pitchFamily="34" charset="0"/>
              </a:rPr>
              <a:t> GPOs (GPO stands for </a:t>
            </a:r>
            <a:r>
              <a:rPr lang="en-US" sz="1800" b="1" i="0" dirty="0">
                <a:solidFill>
                  <a:srgbClr val="202124"/>
                </a:solidFill>
                <a:effectLst/>
                <a:latin typeface="Arial Black" panose="020B0A04020102020204" pitchFamily="34" charset="0"/>
              </a:rPr>
              <a:t>Group Policy</a:t>
            </a:r>
            <a:r>
              <a:rPr lang="en-US" sz="1800" b="0" i="0" dirty="0">
                <a:solidFill>
                  <a:srgbClr val="202124"/>
                </a:solidFill>
                <a:effectLst/>
                <a:latin typeface="Arial Black" panose="020B0A04020102020204" pitchFamily="34" charset="0"/>
              </a:rPr>
              <a:t> Object) apply to the local computer only </a:t>
            </a:r>
            <a:r>
              <a:rPr lang="en-US" sz="1800" dirty="0">
                <a:solidFill>
                  <a:srgbClr val="202124"/>
                </a:solidFill>
                <a:latin typeface="Arial Black" panose="020B0A04020102020204" pitchFamily="34" charset="0"/>
              </a:rPr>
              <a:t>on Windows client.</a:t>
            </a:r>
            <a:endParaRPr lang="en-US" sz="1800" b="0" i="0" dirty="0">
              <a:solidFill>
                <a:srgbClr val="202124"/>
              </a:solidFill>
              <a:effectLst/>
              <a:latin typeface="Arial Black" panose="020B0A04020102020204" pitchFamily="34" charset="0"/>
            </a:endParaRPr>
          </a:p>
          <a:p>
            <a:pPr lvl="1"/>
            <a:r>
              <a:rPr lang="en-US" sz="1800" b="0" i="0" dirty="0">
                <a:solidFill>
                  <a:srgbClr val="202124"/>
                </a:solidFill>
                <a:effectLst/>
                <a:latin typeface="Arial Black" panose="020B0A04020102020204" pitchFamily="34" charset="0"/>
              </a:rPr>
              <a:t>Often referred to as LGPO which stands for Local </a:t>
            </a:r>
            <a:r>
              <a:rPr lang="en-US" sz="1800" b="1" i="0" dirty="0">
                <a:solidFill>
                  <a:srgbClr val="202124"/>
                </a:solidFill>
                <a:effectLst/>
                <a:latin typeface="Arial Black" panose="020B0A04020102020204" pitchFamily="34" charset="0"/>
              </a:rPr>
              <a:t>Group Policy</a:t>
            </a:r>
            <a:r>
              <a:rPr lang="en-US" sz="1800" b="0" i="0" dirty="0">
                <a:solidFill>
                  <a:srgbClr val="202124"/>
                </a:solidFill>
                <a:effectLst/>
                <a:latin typeface="Arial Black" panose="020B0A04020102020204" pitchFamily="34" charset="0"/>
              </a:rPr>
              <a:t> Object.</a:t>
            </a:r>
          </a:p>
          <a:p>
            <a:pPr lvl="1"/>
            <a:r>
              <a:rPr lang="en-US" sz="1800" b="0" i="0" dirty="0">
                <a:solidFill>
                  <a:srgbClr val="FF0000"/>
                </a:solidFill>
                <a:effectLst/>
                <a:latin typeface="Arial Black" panose="020B0A04020102020204" pitchFamily="34" charset="0"/>
              </a:rPr>
              <a:t>Non-local-</a:t>
            </a:r>
            <a:r>
              <a:rPr lang="en-US" sz="1800" b="0" i="0" dirty="0">
                <a:solidFill>
                  <a:srgbClr val="202124"/>
                </a:solidFill>
                <a:effectLst/>
                <a:latin typeface="Arial Black" panose="020B0A04020102020204" pitchFamily="34" charset="0"/>
              </a:rPr>
              <a:t> apply settings to one or multiple Windows clients by linking them to sites, domains or organizational units (OUs) within ADDS.</a:t>
            </a:r>
            <a:endParaRPr lang="en-US" sz="1800" b="0" i="0" dirty="0">
              <a:solidFill>
                <a:srgbClr val="FF0000"/>
              </a:solidFill>
              <a:effectLst/>
              <a:latin typeface="Arial Black" panose="020B0A04020102020204" pitchFamily="34" charset="0"/>
            </a:endParaRPr>
          </a:p>
          <a:p>
            <a:pPr lvl="1"/>
            <a:r>
              <a:rPr lang="en-US" sz="1800" b="0" i="0" dirty="0">
                <a:solidFill>
                  <a:srgbClr val="FF0000"/>
                </a:solidFill>
                <a:effectLst/>
                <a:latin typeface="Arial Black" panose="020B0A04020102020204" pitchFamily="34" charset="0"/>
              </a:rPr>
              <a:t>Starter -</a:t>
            </a:r>
            <a:r>
              <a:rPr lang="en-US" sz="1800" b="0" i="0" dirty="0">
                <a:solidFill>
                  <a:srgbClr val="202124"/>
                </a:solidFill>
                <a:effectLst/>
                <a:latin typeface="Arial Black" panose="020B0A04020102020204" pitchFamily="34" charset="0"/>
              </a:rPr>
              <a:t> are templates used to create new GPOs within ADDS.</a:t>
            </a:r>
            <a:endParaRPr lang="en-MY" sz="1800" b="0" i="0" u="none" strike="noStrike" dirty="0">
              <a:solidFill>
                <a:srgbClr val="FFFFFF"/>
              </a:solidFill>
              <a:effectLst/>
              <a:latin typeface="Arial Black" panose="020B0A04020102020204" pitchFamily="34" charset="0"/>
              <a:hlinkClick r:id="rId2"/>
            </a:endParaRPr>
          </a:p>
          <a:p>
            <a:r>
              <a:rPr lang="en-US" sz="2000" b="0" i="0" dirty="0">
                <a:effectLst/>
                <a:latin typeface="Arial Black" panose="020B0A04020102020204" pitchFamily="34" charset="0"/>
              </a:rPr>
              <a:t>Group Policy Types and components</a:t>
            </a:r>
            <a:endParaRPr lang="en-MY" sz="2000" b="0" i="0" u="none" strike="noStrike" dirty="0">
              <a:solidFill>
                <a:srgbClr val="FFFFFF"/>
              </a:solidFill>
              <a:effectLst/>
              <a:latin typeface="Arial Black" panose="020B0A04020102020204" pitchFamily="34" charset="0"/>
              <a:hlinkClick r:id="rId2"/>
            </a:endParaRPr>
          </a:p>
          <a:p>
            <a:pPr algn="l"/>
            <a:r>
              <a:rPr lang="en-MY" sz="2000" b="0" i="0" u="none" strike="noStrike" dirty="0">
                <a:solidFill>
                  <a:srgbClr val="FFFFFF"/>
                </a:solidFill>
                <a:effectLst/>
                <a:latin typeface="Arial Black" panose="020B0A04020102020204" pitchFamily="34" charset="0"/>
                <a:hlinkClick r:id="rId2"/>
              </a:rPr>
              <a:t>https://youtu.be/0sei0cE2aUw</a:t>
            </a:r>
            <a:endParaRPr lang="en-US" sz="2000" b="0" i="0" dirty="0">
              <a:solidFill>
                <a:srgbClr val="202124"/>
              </a:solidFill>
              <a:effectLst/>
              <a:latin typeface="Arial Black" panose="020B0A04020102020204" pitchFamily="34" charset="0"/>
            </a:endParaRPr>
          </a:p>
          <a:p>
            <a:pPr marL="0" indent="0">
              <a:buNone/>
            </a:pPr>
            <a:r>
              <a:rPr lang="en-MY" sz="2000" b="1" i="0" dirty="0">
                <a:solidFill>
                  <a:srgbClr val="555555"/>
                </a:solidFill>
                <a:effectLst/>
                <a:latin typeface="Arial Black" panose="020B0A04020102020204" pitchFamily="34" charset="0"/>
              </a:rPr>
              <a:t>* Active Directory Domain Services (ADDS)</a:t>
            </a:r>
            <a:endParaRPr lang="en-MY" sz="2000" dirty="0">
              <a:latin typeface="Arial Black" panose="020B0A04020102020204" pitchFamily="34" charset="0"/>
            </a:endParaRPr>
          </a:p>
        </p:txBody>
      </p:sp>
    </p:spTree>
    <p:extLst>
      <p:ext uri="{BB962C8B-B14F-4D97-AF65-F5344CB8AC3E}">
        <p14:creationId xmlns:p14="http://schemas.microsoft.com/office/powerpoint/2010/main" val="41639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12D66-5913-4D52-92BE-9DADA61C82FB}"/>
              </a:ext>
            </a:extLst>
          </p:cNvPr>
          <p:cNvSpPr>
            <a:spLocks noGrp="1"/>
          </p:cNvSpPr>
          <p:nvPr>
            <p:ph idx="1"/>
          </p:nvPr>
        </p:nvSpPr>
        <p:spPr>
          <a:xfrm>
            <a:off x="787693" y="1372313"/>
            <a:ext cx="9554486" cy="3880773"/>
          </a:xfrm>
        </p:spPr>
        <p:txBody>
          <a:bodyPr>
            <a:normAutofit/>
          </a:bodyPr>
          <a:lstStyle/>
          <a:p>
            <a:r>
              <a:rPr lang="en-US" sz="2400" b="0" i="0" dirty="0">
                <a:solidFill>
                  <a:schemeClr val="tx1">
                    <a:lumMod val="50000"/>
                    <a:lumOff val="50000"/>
                  </a:schemeClr>
                </a:solidFill>
                <a:effectLst/>
                <a:latin typeface="Arial Black" panose="020B0A04020102020204" pitchFamily="34" charset="0"/>
              </a:rPr>
              <a:t>Benefits of </a:t>
            </a:r>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Objects</a:t>
            </a:r>
            <a:br>
              <a:rPr lang="en-US" sz="2400" dirty="0">
                <a:solidFill>
                  <a:schemeClr val="tx1">
                    <a:lumMod val="50000"/>
                    <a:lumOff val="50000"/>
                  </a:schemeClr>
                </a:solidFill>
                <a:latin typeface="Arial Black" panose="020B0A04020102020204" pitchFamily="34" charset="0"/>
              </a:rPr>
            </a:br>
            <a:endParaRPr lang="en-US" sz="2400" dirty="0">
              <a:solidFill>
                <a:schemeClr val="tx1">
                  <a:lumMod val="50000"/>
                  <a:lumOff val="50000"/>
                </a:schemeClr>
              </a:solidFill>
              <a:latin typeface="Arial Black" panose="020B0A04020102020204" pitchFamily="34" charset="0"/>
            </a:endParaRPr>
          </a:p>
          <a:p>
            <a:r>
              <a:rPr lang="en-US" sz="2400" b="0" i="0" dirty="0">
                <a:solidFill>
                  <a:schemeClr val="tx1">
                    <a:lumMod val="50000"/>
                    <a:lumOff val="50000"/>
                  </a:schemeClr>
                </a:solidFill>
                <a:effectLst/>
                <a:latin typeface="Arial Black" panose="020B0A04020102020204" pitchFamily="34" charset="0"/>
              </a:rPr>
              <a:t>Ease of administration -- system administrators can </a:t>
            </a:r>
            <a:r>
              <a:rPr lang="en-US" sz="2400" b="1" i="0" dirty="0">
                <a:solidFill>
                  <a:schemeClr val="tx1">
                    <a:lumMod val="50000"/>
                    <a:lumOff val="50000"/>
                  </a:schemeClr>
                </a:solidFill>
                <a:effectLst/>
                <a:latin typeface="Arial Black" panose="020B0A04020102020204" pitchFamily="34" charset="0"/>
              </a:rPr>
              <a:t>deploy</a:t>
            </a:r>
            <a:r>
              <a:rPr lang="en-US" sz="2400" b="0" i="0" dirty="0">
                <a:solidFill>
                  <a:schemeClr val="tx1">
                    <a:lumMod val="50000"/>
                    <a:lumOff val="50000"/>
                  </a:schemeClr>
                </a:solidFill>
                <a:effectLst/>
                <a:latin typeface="Arial Black" panose="020B0A04020102020204" pitchFamily="34" charset="0"/>
              </a:rPr>
              <a:t> software, patches and other updates via </a:t>
            </a:r>
            <a:r>
              <a:rPr lang="en-US" sz="2400" b="1" i="0" dirty="0">
                <a:solidFill>
                  <a:schemeClr val="tx1">
                    <a:lumMod val="50000"/>
                    <a:lumOff val="50000"/>
                  </a:schemeClr>
                </a:solidFill>
                <a:effectLst/>
                <a:latin typeface="Arial Black" panose="020B0A04020102020204" pitchFamily="34" charset="0"/>
              </a:rPr>
              <a:t>GPO</a:t>
            </a:r>
            <a:r>
              <a:rPr lang="en-US" sz="2400" b="0" i="0" dirty="0">
                <a:solidFill>
                  <a:schemeClr val="tx1">
                    <a:lumMod val="50000"/>
                    <a:lumOff val="50000"/>
                  </a:schemeClr>
                </a:solidFill>
                <a:effectLst/>
                <a:latin typeface="Arial Black" panose="020B0A04020102020204" pitchFamily="34" charset="0"/>
              </a:rPr>
              <a:t>. </a:t>
            </a:r>
          </a:p>
          <a:p>
            <a:r>
              <a:rPr lang="en-US" sz="2400" b="0" i="0" dirty="0">
                <a:solidFill>
                  <a:schemeClr val="tx1">
                    <a:lumMod val="50000"/>
                    <a:lumOff val="50000"/>
                  </a:schemeClr>
                </a:solidFill>
                <a:effectLst/>
                <a:latin typeface="Arial Black" panose="020B0A04020102020204" pitchFamily="34" charset="0"/>
              </a:rPr>
              <a:t>Better password </a:t>
            </a:r>
            <a:r>
              <a:rPr lang="en-US" sz="2400" b="1" i="0" dirty="0">
                <a:solidFill>
                  <a:schemeClr val="tx1">
                    <a:lumMod val="50000"/>
                    <a:lumOff val="50000"/>
                  </a:schemeClr>
                </a:solidFill>
                <a:effectLst/>
                <a:latin typeface="Arial Black" panose="020B0A04020102020204" pitchFamily="34" charset="0"/>
              </a:rPr>
              <a:t>policy</a:t>
            </a:r>
            <a:r>
              <a:rPr lang="en-US" sz="2400" b="0" i="0" dirty="0">
                <a:solidFill>
                  <a:schemeClr val="tx1">
                    <a:lumMod val="50000"/>
                    <a:lumOff val="50000"/>
                  </a:schemeClr>
                </a:solidFill>
                <a:effectLst/>
                <a:latin typeface="Arial Black" panose="020B0A04020102020204" pitchFamily="34" charset="0"/>
              </a:rPr>
              <a:t> enforcement -- GPOs determine password length, reuse </a:t>
            </a:r>
            <a:r>
              <a:rPr lang="en-US" sz="2400" b="1" i="0" dirty="0">
                <a:solidFill>
                  <a:schemeClr val="tx1">
                    <a:lumMod val="50000"/>
                    <a:lumOff val="50000"/>
                  </a:schemeClr>
                </a:solidFill>
                <a:effectLst/>
                <a:latin typeface="Arial Black" panose="020B0A04020102020204" pitchFamily="34" charset="0"/>
              </a:rPr>
              <a:t>rules</a:t>
            </a:r>
            <a:r>
              <a:rPr lang="en-US" sz="2400" b="0" i="0" dirty="0">
                <a:solidFill>
                  <a:schemeClr val="tx1">
                    <a:lumMod val="50000"/>
                    <a:lumOff val="50000"/>
                  </a:schemeClr>
                </a:solidFill>
                <a:effectLst/>
                <a:latin typeface="Arial Black" panose="020B0A04020102020204" pitchFamily="34" charset="0"/>
              </a:rPr>
              <a:t> and establish other requirements for passwords to keep </a:t>
            </a:r>
            <a:r>
              <a:rPr lang="en-US" sz="2400" b="1" i="0" dirty="0">
                <a:solidFill>
                  <a:schemeClr val="tx1">
                    <a:lumMod val="50000"/>
                    <a:lumOff val="50000"/>
                  </a:schemeClr>
                </a:solidFill>
                <a:effectLst/>
                <a:latin typeface="Arial Black" panose="020B0A04020102020204" pitchFamily="34" charset="0"/>
              </a:rPr>
              <a:t>a company's</a:t>
            </a:r>
            <a:r>
              <a:rPr lang="en-US" sz="2400" b="0" i="0" dirty="0">
                <a:solidFill>
                  <a:schemeClr val="tx1">
                    <a:lumMod val="50000"/>
                    <a:lumOff val="50000"/>
                  </a:schemeClr>
                </a:solidFill>
                <a:effectLst/>
                <a:latin typeface="Arial Black" panose="020B0A04020102020204" pitchFamily="34" charset="0"/>
              </a:rPr>
              <a:t> network safe.</a:t>
            </a:r>
            <a:endParaRPr lang="en-MY" sz="24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48581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913FE-B690-4A45-9A3B-C704AF3B33AE}"/>
              </a:ext>
            </a:extLst>
          </p:cNvPr>
          <p:cNvSpPr>
            <a:spLocks noGrp="1"/>
          </p:cNvSpPr>
          <p:nvPr>
            <p:ph idx="1"/>
          </p:nvPr>
        </p:nvSpPr>
        <p:spPr>
          <a:xfrm>
            <a:off x="677334" y="2160589"/>
            <a:ext cx="9696376" cy="3880773"/>
          </a:xfrm>
        </p:spPr>
        <p:txBody>
          <a:bodyPr>
            <a:normAutofit/>
          </a:bodyPr>
          <a:lstStyle/>
          <a:p>
            <a:r>
              <a:rPr lang="en-MY" sz="2400" b="0" i="0" dirty="0">
                <a:effectLst/>
                <a:latin typeface="Arial Black" panose="020B0A04020102020204" pitchFamily="34" charset="0"/>
              </a:rPr>
              <a:t>Group Policy Processing Order</a:t>
            </a:r>
          </a:p>
          <a:p>
            <a:r>
              <a:rPr lang="en-MY" sz="2400" dirty="0">
                <a:latin typeface="Arial Black" panose="020B0A04020102020204" pitchFamily="34" charset="0"/>
                <a:hlinkClick r:id="rId2"/>
              </a:rPr>
              <a:t>https://www.youtube.com/watch?v=UmEyq49rYyk</a:t>
            </a:r>
            <a:endParaRPr lang="en-MY" sz="2400" dirty="0">
              <a:latin typeface="Arial Black" panose="020B0A04020102020204" pitchFamily="34" charset="0"/>
            </a:endParaRPr>
          </a:p>
          <a:p>
            <a:endParaRPr lang="en-MY" sz="2400" dirty="0">
              <a:latin typeface="Arial Black" panose="020B0A04020102020204" pitchFamily="34" charset="0"/>
            </a:endParaRPr>
          </a:p>
          <a:p>
            <a:r>
              <a:rPr lang="en-MY" sz="2400" b="0" i="0" dirty="0">
                <a:effectLst/>
                <a:latin typeface="Arial Black" panose="020B0A04020102020204" pitchFamily="34" charset="0"/>
              </a:rPr>
              <a:t>Group Policy Preferences</a:t>
            </a:r>
          </a:p>
          <a:p>
            <a:r>
              <a:rPr lang="en-MY" sz="2400" dirty="0">
                <a:latin typeface="Arial Black" panose="020B0A04020102020204" pitchFamily="34" charset="0"/>
                <a:hlinkClick r:id="rId3"/>
              </a:rPr>
              <a:t>https://www.youtube.com/watch?v=vPCiFU_0l5E</a:t>
            </a:r>
            <a:endParaRPr lang="en-MY" sz="24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390261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057CF-903A-4B88-ADC3-662B8AA8AE51}"/>
              </a:ext>
            </a:extLst>
          </p:cNvPr>
          <p:cNvSpPr>
            <a:spLocks noGrp="1"/>
          </p:cNvSpPr>
          <p:nvPr>
            <p:ph idx="1"/>
          </p:nvPr>
        </p:nvSpPr>
        <p:spPr>
          <a:xfrm>
            <a:off x="487901" y="1038864"/>
            <a:ext cx="10944726" cy="5217528"/>
          </a:xfrm>
        </p:spPr>
        <p:txBody>
          <a:bodyPr>
            <a:normAutofit/>
          </a:bodyPr>
          <a:lstStyle/>
          <a:p>
            <a:r>
              <a:rPr lang="en-US" sz="2400" b="0" i="0" dirty="0">
                <a:effectLst/>
                <a:latin typeface="Arial Black" panose="020B0A04020102020204" pitchFamily="34" charset="0"/>
              </a:rPr>
              <a:t>Components of Group Policy Settings Preferences</a:t>
            </a:r>
          </a:p>
          <a:p>
            <a:r>
              <a:rPr lang="en-MY" sz="2400" dirty="0">
                <a:latin typeface="Arial Black" panose="020B0A04020102020204" pitchFamily="34" charset="0"/>
                <a:hlinkClick r:id="rId2"/>
              </a:rPr>
              <a:t>https://www.youtube.com/watch?v=M_JORkMO62U&amp;list=PL1l78n6W8zyor7Fd46FQpFL8qo4cb0xMT&amp;index=4</a:t>
            </a:r>
            <a:endParaRPr lang="en-MY" sz="2400" dirty="0">
              <a:latin typeface="Arial Black" panose="020B0A04020102020204" pitchFamily="34" charset="0"/>
            </a:endParaRPr>
          </a:p>
          <a:p>
            <a:endParaRPr lang="en-MY" sz="2400" dirty="0">
              <a:latin typeface="Arial Black" panose="020B0A04020102020204" pitchFamily="34" charset="0"/>
            </a:endParaRPr>
          </a:p>
          <a:p>
            <a:r>
              <a:rPr lang="en-MY" sz="2400" b="0" i="0" dirty="0">
                <a:effectLst/>
                <a:latin typeface="Arial Black" panose="020B0A04020102020204" pitchFamily="34" charset="0"/>
              </a:rPr>
              <a:t>Creating and linking GPOs</a:t>
            </a:r>
          </a:p>
          <a:p>
            <a:r>
              <a:rPr lang="en-MY" sz="2400" dirty="0">
                <a:latin typeface="Arial Black" panose="020B0A04020102020204" pitchFamily="34" charset="0"/>
                <a:hlinkClick r:id="rId3"/>
              </a:rPr>
              <a:t>https://www.youtube.com/watch?v=Igru_UrBVZI&amp;list=PL1l78n6W8zyor7Fd46FQpFL8qo4cb0xMT&amp;index=5</a:t>
            </a:r>
            <a:endParaRPr lang="en-MY" sz="2400" dirty="0">
              <a:latin typeface="Arial Black" panose="020B0A04020102020204" pitchFamily="34" charset="0"/>
            </a:endParaRPr>
          </a:p>
          <a:p>
            <a:endParaRPr lang="en-MY" sz="2400" dirty="0">
              <a:latin typeface="Arial Black" panose="020B0A04020102020204" pitchFamily="34" charset="0"/>
            </a:endParaRPr>
          </a:p>
          <a:p>
            <a:r>
              <a:rPr lang="en-MY" sz="2400" b="0" i="0" dirty="0">
                <a:effectLst/>
                <a:latin typeface="Arial Black" panose="020B0A04020102020204" pitchFamily="34" charset="0"/>
              </a:rPr>
              <a:t>Filtering Group Policy</a:t>
            </a:r>
          </a:p>
          <a:p>
            <a:r>
              <a:rPr lang="en-MY" sz="2400" dirty="0">
                <a:latin typeface="Arial Black" panose="020B0A04020102020204" pitchFamily="34" charset="0"/>
                <a:hlinkClick r:id="rId4"/>
              </a:rPr>
              <a:t>https://www.youtube.com/watch?v=hkBWKEw9I6I&amp;list=PL1l78n6W8zyor7Fd46FQpFL8qo4cb0xMT&amp;index=8</a:t>
            </a:r>
            <a:endParaRPr lang="en-MY" sz="2400" dirty="0">
              <a:latin typeface="Arial Black" panose="020B0A04020102020204" pitchFamily="34" charset="0"/>
            </a:endParaRPr>
          </a:p>
          <a:p>
            <a:endParaRPr lang="en-MY" sz="24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2948769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4280</TotalTime>
  <Words>1805</Words>
  <Application>Microsoft Office PowerPoint</Application>
  <PresentationFormat>Widescreen</PresentationFormat>
  <Paragraphs>122</Paragraphs>
  <Slides>39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Arial Black</vt:lpstr>
      <vt:lpstr>Public Sans</vt:lpstr>
      <vt:lpstr>Trebuchet MS</vt:lpstr>
      <vt:lpstr>Wingdings 3</vt:lpstr>
      <vt:lpstr>Facet</vt:lpstr>
      <vt:lpstr>Bitmap Image</vt:lpstr>
      <vt:lpstr> LECTURE 8  Configure and Manage Group Policy</vt:lpstr>
      <vt:lpstr>PowerPoint Presentation</vt:lpstr>
      <vt:lpstr>PowerPoint Presentation</vt:lpstr>
      <vt:lpstr>PowerPoint Presentation</vt:lpstr>
      <vt:lpstr>PowerPoint Presentation</vt:lpstr>
      <vt:lpstr> Windows group policy types </vt:lpstr>
      <vt:lpstr>PowerPoint Presentation</vt:lpstr>
      <vt:lpstr>PowerPoint Presentation</vt:lpstr>
      <vt:lpstr>PowerPoint Presentation</vt:lpstr>
      <vt:lpstr>PowerPoint Presentation</vt:lpstr>
      <vt:lpstr>Linux Users and Groups</vt:lpstr>
      <vt:lpstr>PowerPoint Presentation</vt:lpstr>
      <vt:lpstr>PowerPoint Presentation</vt:lpstr>
      <vt:lpstr>Viewing File Permissions</vt:lpstr>
      <vt:lpstr>Viewing File Permissions</vt:lpstr>
      <vt:lpstr>Creating and Deleting User Accounts</vt:lpstr>
      <vt:lpstr>Add user</vt:lpstr>
      <vt:lpstr>PowerPoint Presentation</vt:lpstr>
      <vt:lpstr>PowerPoint Presentation</vt:lpstr>
      <vt:lpstr>To remove the user</vt:lpstr>
      <vt:lpstr>PowerPoint Presentation</vt:lpstr>
      <vt:lpstr>PowerPoint Presentation</vt:lpstr>
      <vt:lpstr>chmod Command</vt:lpstr>
      <vt:lpstr>PowerPoint Presentation</vt:lpstr>
      <vt:lpstr>PowerPoint Presentation</vt:lpstr>
      <vt:lpstr>chmod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Leveraging Users and Groups</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Week12 Configure and Manage Group Policy</dc:title>
  <dc:creator>SITI ARPAH BINTI AHMAD</dc:creator>
  <cp:lastModifiedBy>NOR AZIMAH KHALID</cp:lastModifiedBy>
  <cp:revision>56</cp:revision>
  <dcterms:created xsi:type="dcterms:W3CDTF">2020-12-26T03:32:36Z</dcterms:created>
  <dcterms:modified xsi:type="dcterms:W3CDTF">2023-03-16T03:50:04Z</dcterms:modified>
</cp:coreProperties>
</file>