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96" r:id="rId4"/>
    <p:sldId id="302" r:id="rId5"/>
    <p:sldId id="297" r:id="rId6"/>
    <p:sldId id="298" r:id="rId7"/>
    <p:sldId id="299" r:id="rId8"/>
    <p:sldId id="300" r:id="rId9"/>
    <p:sldId id="290" r:id="rId10"/>
    <p:sldId id="291" r:id="rId11"/>
    <p:sldId id="292" r:id="rId12"/>
    <p:sldId id="307" r:id="rId13"/>
    <p:sldId id="293" r:id="rId14"/>
    <p:sldId id="294" r:id="rId15"/>
    <p:sldId id="295" r:id="rId16"/>
    <p:sldId id="301" r:id="rId17"/>
    <p:sldId id="303" r:id="rId18"/>
    <p:sldId id="304" r:id="rId19"/>
    <p:sldId id="308" r:id="rId20"/>
    <p:sldId id="305" r:id="rId21"/>
    <p:sldId id="309" r:id="rId22"/>
    <p:sldId id="286" r:id="rId23"/>
    <p:sldId id="310" r:id="rId24"/>
    <p:sldId id="311" r:id="rId25"/>
    <p:sldId id="315" r:id="rId26"/>
    <p:sldId id="312" r:id="rId27"/>
    <p:sldId id="313" r:id="rId28"/>
    <p:sldId id="314" r:id="rId29"/>
    <p:sldId id="287" r:id="rId30"/>
    <p:sldId id="288" r:id="rId31"/>
    <p:sldId id="257" r:id="rId32"/>
    <p:sldId id="317" r:id="rId33"/>
    <p:sldId id="318" r:id="rId34"/>
    <p:sldId id="319" r:id="rId35"/>
    <p:sldId id="316" r:id="rId36"/>
    <p:sldId id="261" r:id="rId37"/>
    <p:sldId id="260" r:id="rId38"/>
    <p:sldId id="262" r:id="rId39"/>
    <p:sldId id="263" r:id="rId40"/>
    <p:sldId id="264" r:id="rId41"/>
    <p:sldId id="265" r:id="rId42"/>
    <p:sldId id="266" r:id="rId43"/>
    <p:sldId id="267" r:id="rId44"/>
    <p:sldId id="268" r:id="rId45"/>
    <p:sldId id="271" r:id="rId46"/>
    <p:sldId id="269" r:id="rId47"/>
    <p:sldId id="270" r:id="rId48"/>
    <p:sldId id="272" r:id="rId49"/>
    <p:sldId id="273" r:id="rId50"/>
    <p:sldId id="278" r:id="rId51"/>
    <p:sldId id="279" r:id="rId52"/>
    <p:sldId id="280" r:id="rId53"/>
    <p:sldId id="282" r:id="rId54"/>
    <p:sldId id="283" r:id="rId55"/>
    <p:sldId id="284" r:id="rId56"/>
    <p:sldId id="306" r:id="rId57"/>
    <p:sldId id="320" r:id="rId58"/>
    <p:sldId id="322"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4D1EC7-D13E-41A6-9736-BCD99A49F5E3}"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386692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D1EC7-D13E-41A6-9736-BCD99A49F5E3}"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254116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D1EC7-D13E-41A6-9736-BCD99A49F5E3}"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6D0A64B-318F-4026-B2CF-828C9574DD39}" type="slidenum">
              <a:rPr lang="en-MY" smtClean="0"/>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9770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D1EC7-D13E-41A6-9736-BCD99A49F5E3}"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3444085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D1EC7-D13E-41A6-9736-BCD99A49F5E3}"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6D0A64B-318F-4026-B2CF-828C9574DD39}"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1523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D1EC7-D13E-41A6-9736-BCD99A49F5E3}"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4214607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D1EC7-D13E-41A6-9736-BCD99A49F5E3}"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142273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D1EC7-D13E-41A6-9736-BCD99A49F5E3}"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156253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D1EC7-D13E-41A6-9736-BCD99A49F5E3}"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268838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D1EC7-D13E-41A6-9736-BCD99A49F5E3}"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167262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4D1EC7-D13E-41A6-9736-BCD99A49F5E3}"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42057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4D1EC7-D13E-41A6-9736-BCD99A49F5E3}" type="datetimeFigureOut">
              <a:rPr lang="en-MY" smtClean="0"/>
              <a:t>16/3/2023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243209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4D1EC7-D13E-41A6-9736-BCD99A49F5E3}" type="datetimeFigureOut">
              <a:rPr lang="en-MY" smtClean="0"/>
              <a:t>16/3/2023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2348482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D1EC7-D13E-41A6-9736-BCD99A49F5E3}" type="datetimeFigureOut">
              <a:rPr lang="en-MY" smtClean="0"/>
              <a:t>16/3/2023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352701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4D1EC7-D13E-41A6-9736-BCD99A49F5E3}"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182053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4D1EC7-D13E-41A6-9736-BCD99A49F5E3}"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6D0A64B-318F-4026-B2CF-828C9574DD39}" type="slidenum">
              <a:rPr lang="en-MY" smtClean="0"/>
              <a:t>‹#›</a:t>
            </a:fld>
            <a:endParaRPr lang="en-MY"/>
          </a:p>
        </p:txBody>
      </p:sp>
    </p:spTree>
    <p:extLst>
      <p:ext uri="{BB962C8B-B14F-4D97-AF65-F5344CB8AC3E}">
        <p14:creationId xmlns:p14="http://schemas.microsoft.com/office/powerpoint/2010/main" val="196672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4D1EC7-D13E-41A6-9736-BCD99A49F5E3}" type="datetimeFigureOut">
              <a:rPr lang="en-MY" smtClean="0"/>
              <a:t>16/3/2023</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D0A64B-318F-4026-B2CF-828C9574DD39}" type="slidenum">
              <a:rPr lang="en-MY" smtClean="0"/>
              <a:t>‹#›</a:t>
            </a:fld>
            <a:endParaRPr lang="en-MY"/>
          </a:p>
        </p:txBody>
      </p:sp>
    </p:spTree>
    <p:extLst>
      <p:ext uri="{BB962C8B-B14F-4D97-AF65-F5344CB8AC3E}">
        <p14:creationId xmlns:p14="http://schemas.microsoft.com/office/powerpoint/2010/main" val="3013131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manageengine.com/network-monito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nageengine.com/network-monitoring/basics-of-network-monitoring.html#2" TargetMode="External"/><Relationship Id="rId2" Type="http://schemas.openxmlformats.org/officeDocument/2006/relationships/hyperlink" Target="https://www.manageengine.com/network-monitoring/basics-of-network-monitoring.html#1" TargetMode="External"/><Relationship Id="rId1" Type="http://schemas.openxmlformats.org/officeDocument/2006/relationships/slideLayout" Target="../slideLayouts/slideLayout2.xml"/><Relationship Id="rId5" Type="http://schemas.openxmlformats.org/officeDocument/2006/relationships/hyperlink" Target="https://www.manageengine.com/network-monitoring/basics-of-network-monitoring.html#4" TargetMode="External"/><Relationship Id="rId4" Type="http://schemas.openxmlformats.org/officeDocument/2006/relationships/hyperlink" Target="https://www.manageengine.com/network-monitoring/basics-of-network-monitoring.html#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researchgate.net/publication/258224888_Design_and_Implementation_of_Network_Monitoring_System_Using_Open_Source_Software_Oss_A_Case_of_University_Of_Dodoma_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cisco.com/c/en/us/td/docs/ios-xml/ios/cdp/configuration/15-mt/cdp-15-mt-book/nm-cdp-discover.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google.com/search?q=snmp+osi+layer&amp;sa=X&amp;ved=2ahUKEwihxqDr9Y_uAhV8zTgGHXPXDs0Q6BMoADAdegQIDxAC" TargetMode="External"/><Relationship Id="rId2" Type="http://schemas.openxmlformats.org/officeDocument/2006/relationships/hyperlink" Target="https://www.google.com/search?q=snmp+ports&amp;sa=X&amp;ved=2ahUKEwihxqDr9Y_uAhV8zTgGHXPXDs0Q6BMoADAcegQIEBAC" TargetMode="External"/><Relationship Id="rId1" Type="http://schemas.openxmlformats.org/officeDocument/2006/relationships/slideLayout" Target="../slideLayouts/slideLayout2.xml"/><Relationship Id="rId4" Type="http://schemas.openxmlformats.org/officeDocument/2006/relationships/hyperlink" Target="https://www.google.com/search?q=snmp+rfcs&amp;sa=X&amp;ved=2ahUKEwihxqDr9Y_uAhV8zTgGHXPXDs0Q6BMoADAeegQIEhAC"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networkmanagementsoftware.com/snmp-tutoria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2BAC-4610-459C-82D4-2F59C10B073D}"/>
              </a:ext>
            </a:extLst>
          </p:cNvPr>
          <p:cNvSpPr>
            <a:spLocks noGrp="1"/>
          </p:cNvSpPr>
          <p:nvPr>
            <p:ph type="ctrTitle"/>
          </p:nvPr>
        </p:nvSpPr>
        <p:spPr/>
        <p:txBody>
          <a:bodyPr>
            <a:normAutofit fontScale="90000"/>
          </a:bodyPr>
          <a:lstStyle/>
          <a:p>
            <a:pPr algn="ctr"/>
            <a:br>
              <a:rPr lang="en-MY" dirty="0">
                <a:solidFill>
                  <a:schemeClr val="tx1">
                    <a:lumMod val="65000"/>
                    <a:lumOff val="35000"/>
                  </a:schemeClr>
                </a:solidFill>
                <a:latin typeface="Arial Black" panose="020B0A04020102020204" pitchFamily="34" charset="0"/>
              </a:rPr>
            </a:br>
            <a:r>
              <a:rPr lang="en-MY" dirty="0">
                <a:solidFill>
                  <a:schemeClr val="tx1">
                    <a:lumMod val="65000"/>
                    <a:lumOff val="35000"/>
                  </a:schemeClr>
                </a:solidFill>
                <a:latin typeface="Arial Black" panose="020B0A04020102020204" pitchFamily="34" charset="0"/>
              </a:rPr>
              <a:t>Lecture 9</a:t>
            </a:r>
            <a:br>
              <a:rPr lang="en-MY" dirty="0">
                <a:solidFill>
                  <a:schemeClr val="tx1">
                    <a:lumMod val="65000"/>
                    <a:lumOff val="35000"/>
                  </a:schemeClr>
                </a:solidFill>
                <a:latin typeface="Arial Black" panose="020B0A04020102020204" pitchFamily="34" charset="0"/>
              </a:rPr>
            </a:br>
            <a:r>
              <a:rPr lang="en-MY" dirty="0">
                <a:solidFill>
                  <a:schemeClr val="tx1">
                    <a:lumMod val="65000"/>
                    <a:lumOff val="35000"/>
                  </a:schemeClr>
                </a:solidFill>
                <a:latin typeface="Arial Black" panose="020B0A04020102020204" pitchFamily="34" charset="0"/>
              </a:rPr>
              <a:t>ITT565</a:t>
            </a:r>
            <a:br>
              <a:rPr lang="en-MY" dirty="0">
                <a:solidFill>
                  <a:schemeClr val="tx1">
                    <a:lumMod val="65000"/>
                    <a:lumOff val="35000"/>
                  </a:schemeClr>
                </a:solidFill>
                <a:latin typeface="Arial Black" panose="020B0A04020102020204" pitchFamily="34" charset="0"/>
              </a:rPr>
            </a:br>
            <a:r>
              <a:rPr lang="en-MY" dirty="0">
                <a:solidFill>
                  <a:schemeClr val="tx1">
                    <a:lumMod val="65000"/>
                    <a:lumOff val="35000"/>
                  </a:schemeClr>
                </a:solidFill>
                <a:latin typeface="Arial Black" panose="020B0A04020102020204" pitchFamily="34" charset="0"/>
              </a:rPr>
              <a:t>Network Monitoring</a:t>
            </a:r>
          </a:p>
        </p:txBody>
      </p:sp>
    </p:spTree>
    <p:extLst>
      <p:ext uri="{BB962C8B-B14F-4D97-AF65-F5344CB8AC3E}">
        <p14:creationId xmlns:p14="http://schemas.microsoft.com/office/powerpoint/2010/main" val="165519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F6B5-219F-4BE8-805E-CECD2FD6DB8A}"/>
              </a:ext>
            </a:extLst>
          </p:cNvPr>
          <p:cNvSpPr>
            <a:spLocks noGrp="1"/>
          </p:cNvSpPr>
          <p:nvPr>
            <p:ph type="title"/>
          </p:nvPr>
        </p:nvSpPr>
        <p:spPr>
          <a:xfrm>
            <a:off x="0" y="30575"/>
            <a:ext cx="8596668" cy="786063"/>
          </a:xfrm>
        </p:spPr>
        <p:txBody>
          <a:bodyPr/>
          <a:lstStyle/>
          <a:p>
            <a:r>
              <a:rPr lang="en-MY" sz="4400" b="0" u="none" strike="noStrike" baseline="0" dirty="0">
                <a:latin typeface="Times-Italic"/>
              </a:rPr>
              <a:t>Active</a:t>
            </a:r>
            <a:r>
              <a:rPr lang="en-MY" sz="4400" b="0" i="1" u="none" strike="noStrike" baseline="0" dirty="0">
                <a:latin typeface="Times-Italic"/>
              </a:rPr>
              <a:t> </a:t>
            </a:r>
            <a:r>
              <a:rPr lang="en-MY" sz="4400" b="0" u="none" strike="noStrike" baseline="0" dirty="0">
                <a:latin typeface="Arial Black" panose="020B0A04020102020204" pitchFamily="34" charset="0"/>
              </a:rPr>
              <a:t>Monitoring</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D4BF865-7BE0-4138-BBA8-1E5DC4FFC808}"/>
              </a:ext>
            </a:extLst>
          </p:cNvPr>
          <p:cNvSpPr>
            <a:spLocks noGrp="1"/>
          </p:cNvSpPr>
          <p:nvPr>
            <p:ph idx="1"/>
          </p:nvPr>
        </p:nvSpPr>
        <p:spPr>
          <a:xfrm>
            <a:off x="256674" y="994611"/>
            <a:ext cx="10930730" cy="5046751"/>
          </a:xfrm>
        </p:spPr>
        <p:txBody>
          <a:bodyPr>
            <a:noAutofit/>
          </a:bodyPr>
          <a:lstStyle/>
          <a:p>
            <a:pPr algn="l"/>
            <a:r>
              <a:rPr lang="en-MY" sz="2800" b="0" u="none" strike="noStrike" baseline="0" dirty="0">
                <a:solidFill>
                  <a:srgbClr val="0070C0"/>
                </a:solidFill>
                <a:latin typeface="Arial Black" panose="020B0A04020102020204" pitchFamily="34" charset="0"/>
              </a:rPr>
              <a:t>Active</a:t>
            </a:r>
            <a:r>
              <a:rPr lang="en-MY" sz="2800" b="0" i="1" u="none" strike="noStrike" baseline="0" dirty="0">
                <a:solidFill>
                  <a:srgbClr val="0070C0"/>
                </a:solidFill>
                <a:latin typeface="Arial Black" panose="020B0A04020102020204" pitchFamily="34" charset="0"/>
              </a:rPr>
              <a:t> </a:t>
            </a:r>
            <a:r>
              <a:rPr lang="en-MY" sz="2800" b="0" u="none" strike="noStrike" baseline="0" dirty="0">
                <a:solidFill>
                  <a:srgbClr val="0070C0"/>
                </a:solidFill>
                <a:latin typeface="Arial Black" panose="020B0A04020102020204" pitchFamily="34" charset="0"/>
              </a:rPr>
              <a:t>Monitoring</a:t>
            </a:r>
          </a:p>
          <a:p>
            <a:pPr lvl="1"/>
            <a:r>
              <a:rPr lang="en-US" sz="2200" b="0" i="0" u="none" strike="noStrike" baseline="0" dirty="0">
                <a:latin typeface="Arial Black" panose="020B0A04020102020204" pitchFamily="34" charset="0"/>
              </a:rPr>
              <a:t>Active monitoring involves injecting probes in the network, specifically for the purpose of monitoring. </a:t>
            </a:r>
          </a:p>
          <a:p>
            <a:pPr lvl="1"/>
            <a:r>
              <a:rPr lang="en-US" sz="2200" b="0" i="0" u="none" strike="noStrike" baseline="0" dirty="0">
                <a:latin typeface="Arial Black" panose="020B0A04020102020204" pitchFamily="34" charset="0"/>
              </a:rPr>
              <a:t>Active monitoring bears the cost of sending additional traffic in the network; however, under most scenarios, the packet size is relatively small compared to the actual capacity of the network, therefore the cost of injecting additional traffic is minimal. </a:t>
            </a:r>
          </a:p>
          <a:p>
            <a:pPr lvl="1"/>
            <a:r>
              <a:rPr lang="en-US" sz="2200" b="0" i="0" u="none" strike="noStrike" baseline="0" dirty="0">
                <a:latin typeface="Arial Black" panose="020B0A04020102020204" pitchFamily="34" charset="0"/>
              </a:rPr>
              <a:t>The cost of injecting traffic can be reduced by decreasing the probing rate; however, this may reduce the quality of the measured characteristics. </a:t>
            </a:r>
          </a:p>
          <a:p>
            <a:pPr lvl="1"/>
            <a:r>
              <a:rPr lang="en-US" sz="2200" b="0" i="0" u="none" strike="noStrike" baseline="0" dirty="0">
                <a:latin typeface="Arial Black" panose="020B0A04020102020204" pitchFamily="34" charset="0"/>
              </a:rPr>
              <a:t>Active monitoring provides full control with respect to monitoring interval, packet size and the path to be monitored.</a:t>
            </a:r>
          </a:p>
          <a:p>
            <a:pPr lvl="1"/>
            <a:r>
              <a:rPr lang="en-US" sz="2200" b="0" i="0" u="none" strike="noStrike" baseline="0" dirty="0">
                <a:latin typeface="Arial Black" panose="020B0A04020102020204" pitchFamily="34" charset="0"/>
              </a:rPr>
              <a:t> Further, the data obtained is not specific to any particular application.</a:t>
            </a:r>
            <a:endParaRPr lang="en-MY" sz="2200" dirty="0">
              <a:latin typeface="Arial Black" panose="020B0A04020102020204" pitchFamily="34" charset="0"/>
            </a:endParaRPr>
          </a:p>
        </p:txBody>
      </p:sp>
    </p:spTree>
    <p:extLst>
      <p:ext uri="{BB962C8B-B14F-4D97-AF65-F5344CB8AC3E}">
        <p14:creationId xmlns:p14="http://schemas.microsoft.com/office/powerpoint/2010/main" val="256213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C228-39C0-459C-AADF-D60C2F9EEC27}"/>
              </a:ext>
            </a:extLst>
          </p:cNvPr>
          <p:cNvSpPr>
            <a:spLocks noGrp="1"/>
          </p:cNvSpPr>
          <p:nvPr>
            <p:ph type="title"/>
          </p:nvPr>
        </p:nvSpPr>
        <p:spPr>
          <a:xfrm>
            <a:off x="0" y="0"/>
            <a:ext cx="8596668" cy="1042737"/>
          </a:xfrm>
        </p:spPr>
        <p:txBody>
          <a:bodyPr/>
          <a:lstStyle/>
          <a:p>
            <a:r>
              <a:rPr lang="en-MY" sz="4400" b="0" u="none" strike="noStrike" baseline="0" dirty="0">
                <a:latin typeface="Arial Black" panose="020B0A04020102020204" pitchFamily="34" charset="0"/>
              </a:rPr>
              <a:t>Passive Monitoring</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FA69D73-F928-40C8-BA17-FB3C7DAA48D0}"/>
              </a:ext>
            </a:extLst>
          </p:cNvPr>
          <p:cNvSpPr>
            <a:spLocks noGrp="1"/>
          </p:cNvSpPr>
          <p:nvPr>
            <p:ph idx="1"/>
          </p:nvPr>
        </p:nvSpPr>
        <p:spPr>
          <a:xfrm>
            <a:off x="417095" y="866275"/>
            <a:ext cx="10079844" cy="5175088"/>
          </a:xfrm>
        </p:spPr>
        <p:txBody>
          <a:bodyPr>
            <a:noAutofit/>
          </a:bodyPr>
          <a:lstStyle/>
          <a:p>
            <a:pPr algn="l"/>
            <a:r>
              <a:rPr lang="en-US" sz="2400" b="0" i="0" u="none" strike="noStrike" baseline="0" dirty="0">
                <a:latin typeface="Arial Black" panose="020B0A04020102020204" pitchFamily="34" charset="0"/>
              </a:rPr>
              <a:t>Passive monitoring is the process of observing the existing network traffic and collecting information from it without injecting additional monitoring probes into the network. </a:t>
            </a:r>
          </a:p>
          <a:p>
            <a:pPr algn="l"/>
            <a:r>
              <a:rPr lang="en-US" sz="2400" b="0" i="0" u="none" strike="noStrike" baseline="0" dirty="0">
                <a:latin typeface="Arial Black" panose="020B0A04020102020204" pitchFamily="34" charset="0"/>
              </a:rPr>
              <a:t>In a passive measurements, based system, network measurement information is retrieved through the packets which are sent as a part of another application.</a:t>
            </a:r>
          </a:p>
          <a:p>
            <a:pPr algn="l"/>
            <a:r>
              <a:rPr lang="en-US" sz="2400" b="0" i="0" u="none" strike="noStrike" baseline="0" dirty="0">
                <a:latin typeface="Arial Black" panose="020B0A04020102020204" pitchFamily="34" charset="0"/>
              </a:rPr>
              <a:t> Packets are captured by monitoring the application, which is deployed either on the source and the destination hosts or along the path through a tap.</a:t>
            </a:r>
          </a:p>
          <a:p>
            <a:pPr algn="l"/>
            <a:endParaRPr lang="en-MY" sz="2400" dirty="0">
              <a:latin typeface="Arial Black" panose="020B0A04020102020204" pitchFamily="34" charset="0"/>
            </a:endParaRPr>
          </a:p>
        </p:txBody>
      </p:sp>
    </p:spTree>
    <p:extLst>
      <p:ext uri="{BB962C8B-B14F-4D97-AF65-F5344CB8AC3E}">
        <p14:creationId xmlns:p14="http://schemas.microsoft.com/office/powerpoint/2010/main" val="241488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C228-39C0-459C-AADF-D60C2F9EEC27}"/>
              </a:ext>
            </a:extLst>
          </p:cNvPr>
          <p:cNvSpPr>
            <a:spLocks noGrp="1"/>
          </p:cNvSpPr>
          <p:nvPr>
            <p:ph type="title"/>
          </p:nvPr>
        </p:nvSpPr>
        <p:spPr>
          <a:xfrm>
            <a:off x="0" y="0"/>
            <a:ext cx="8596668" cy="1042737"/>
          </a:xfrm>
        </p:spPr>
        <p:txBody>
          <a:bodyPr/>
          <a:lstStyle/>
          <a:p>
            <a:r>
              <a:rPr lang="en-MY" sz="4400" b="0" u="none" strike="noStrike" baseline="0" dirty="0">
                <a:latin typeface="Arial Black" panose="020B0A04020102020204" pitchFamily="34" charset="0"/>
              </a:rPr>
              <a:t>Passive Monitoring</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FA69D73-F928-40C8-BA17-FB3C7DAA48D0}"/>
              </a:ext>
            </a:extLst>
          </p:cNvPr>
          <p:cNvSpPr>
            <a:spLocks noGrp="1"/>
          </p:cNvSpPr>
          <p:nvPr>
            <p:ph idx="1"/>
          </p:nvPr>
        </p:nvSpPr>
        <p:spPr>
          <a:xfrm>
            <a:off x="368969" y="1042737"/>
            <a:ext cx="10473202" cy="5175088"/>
          </a:xfrm>
        </p:spPr>
        <p:txBody>
          <a:bodyPr>
            <a:noAutofit/>
          </a:bodyPr>
          <a:lstStyle/>
          <a:p>
            <a:pPr algn="l"/>
            <a:r>
              <a:rPr lang="en-US" sz="2400" b="0" i="0" u="none" strike="noStrike" baseline="0" dirty="0">
                <a:latin typeface="Arial Black" panose="020B0A04020102020204" pitchFamily="34" charset="0"/>
              </a:rPr>
              <a:t>The passive mode of monitoring avoids the overhead of introducing measurement traffic in the network and evades the use of stale data for measurements. </a:t>
            </a:r>
          </a:p>
          <a:p>
            <a:pPr algn="l"/>
            <a:r>
              <a:rPr lang="en-US" sz="2400" b="0" i="0" u="none" strike="noStrike" baseline="0" dirty="0">
                <a:latin typeface="Arial Black" panose="020B0A04020102020204" pitchFamily="34" charset="0"/>
              </a:rPr>
              <a:t>However, in passive mode the monitoring application has little or no control over probing interval, packet size or the path to be monitored.</a:t>
            </a:r>
          </a:p>
          <a:p>
            <a:pPr algn="l"/>
            <a:r>
              <a:rPr lang="en-US" sz="2400" b="0" i="0" u="none" strike="noStrike" baseline="0" dirty="0">
                <a:latin typeface="Arial Black" panose="020B0A04020102020204" pitchFamily="34" charset="0"/>
              </a:rPr>
              <a:t>Further, due to the increase in the capacity of the core links, it is expensive to identify and measure the packet of a particular flow. Passive monitoring could also raise </a:t>
            </a:r>
            <a:r>
              <a:rPr lang="en-MY" sz="2400" b="0" i="0" u="none" strike="noStrike" baseline="0" dirty="0">
                <a:latin typeface="Arial Black" panose="020B0A04020102020204" pitchFamily="34" charset="0"/>
              </a:rPr>
              <a:t>privacy concerns.</a:t>
            </a:r>
            <a:endParaRPr lang="en-MY" sz="2400" dirty="0">
              <a:latin typeface="Arial Black" panose="020B0A04020102020204" pitchFamily="34" charset="0"/>
            </a:endParaRPr>
          </a:p>
        </p:txBody>
      </p:sp>
    </p:spTree>
    <p:extLst>
      <p:ext uri="{BB962C8B-B14F-4D97-AF65-F5344CB8AC3E}">
        <p14:creationId xmlns:p14="http://schemas.microsoft.com/office/powerpoint/2010/main" val="4212965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4DA69-BCAA-4C36-9319-1157603AF3E8}"/>
              </a:ext>
            </a:extLst>
          </p:cNvPr>
          <p:cNvSpPr>
            <a:spLocks noGrp="1"/>
          </p:cNvSpPr>
          <p:nvPr>
            <p:ph idx="1"/>
          </p:nvPr>
        </p:nvSpPr>
        <p:spPr>
          <a:xfrm>
            <a:off x="940554" y="1239804"/>
            <a:ext cx="9605657" cy="5218780"/>
          </a:xfrm>
        </p:spPr>
        <p:txBody>
          <a:bodyPr>
            <a:noAutofit/>
          </a:bodyPr>
          <a:lstStyle/>
          <a:p>
            <a:pPr algn="l"/>
            <a:r>
              <a:rPr lang="en-US" sz="2400" b="0" i="0" u="none" strike="noStrike" baseline="0" dirty="0">
                <a:latin typeface="Arial Black" panose="020B0A04020102020204" pitchFamily="34" charset="0"/>
              </a:rPr>
              <a:t>The preference for the type of monitoring varies with the application.</a:t>
            </a:r>
          </a:p>
          <a:p>
            <a:pPr algn="l"/>
            <a:r>
              <a:rPr lang="en-US" sz="2400" b="0" i="0" u="none" strike="noStrike" baseline="0" dirty="0">
                <a:latin typeface="Arial Black" panose="020B0A04020102020204" pitchFamily="34" charset="0"/>
              </a:rPr>
              <a:t>passive approach: </a:t>
            </a:r>
          </a:p>
          <a:p>
            <a:pPr lvl="1"/>
            <a:r>
              <a:rPr lang="en-US" sz="2400" b="0" i="0" u="none" strike="noStrike" baseline="0" dirty="0">
                <a:solidFill>
                  <a:srgbClr val="0070C0"/>
                </a:solidFill>
                <a:latin typeface="Arial Black" panose="020B0A04020102020204" pitchFamily="34" charset="0"/>
              </a:rPr>
              <a:t>intrusion detection system  </a:t>
            </a:r>
            <a:r>
              <a:rPr lang="en-US" sz="2400" b="0" i="0" u="none" strike="noStrike" baseline="0" dirty="0">
                <a:latin typeface="Arial Black" panose="020B0A04020102020204" pitchFamily="34" charset="0"/>
              </a:rPr>
              <a:t>( application measuring the performance of an existing application)</a:t>
            </a:r>
          </a:p>
          <a:p>
            <a:pPr algn="l"/>
            <a:r>
              <a:rPr lang="en-US" sz="2400" b="0" i="0" u="none" strike="noStrike" baseline="0" dirty="0">
                <a:latin typeface="Arial Black" panose="020B0A04020102020204" pitchFamily="34" charset="0"/>
              </a:rPr>
              <a:t>Active approach: </a:t>
            </a:r>
          </a:p>
          <a:p>
            <a:pPr lvl="1"/>
            <a:r>
              <a:rPr lang="en-US" sz="2400" b="0" i="0" u="none" strike="noStrike" baseline="0" dirty="0">
                <a:solidFill>
                  <a:srgbClr val="0070C0"/>
                </a:solidFill>
                <a:latin typeface="Arial Black" panose="020B0A04020102020204" pitchFamily="34" charset="0"/>
              </a:rPr>
              <a:t>load balancing </a:t>
            </a:r>
            <a:r>
              <a:rPr lang="en-US" sz="2400" b="0" i="0" u="none" strike="noStrike" baseline="0" dirty="0">
                <a:latin typeface="Arial Black" panose="020B0A04020102020204" pitchFamily="34" charset="0"/>
              </a:rPr>
              <a:t>(application employing performance enhancement)</a:t>
            </a:r>
          </a:p>
        </p:txBody>
      </p:sp>
    </p:spTree>
    <p:extLst>
      <p:ext uri="{BB962C8B-B14F-4D97-AF65-F5344CB8AC3E}">
        <p14:creationId xmlns:p14="http://schemas.microsoft.com/office/powerpoint/2010/main" val="318794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370EC-1511-41DA-A058-BBB1EA6BB44F}"/>
              </a:ext>
            </a:extLst>
          </p:cNvPr>
          <p:cNvSpPr>
            <a:spLocks noGrp="1"/>
          </p:cNvSpPr>
          <p:nvPr>
            <p:ph idx="1"/>
          </p:nvPr>
        </p:nvSpPr>
        <p:spPr>
          <a:xfrm>
            <a:off x="625150" y="1028158"/>
            <a:ext cx="9881119" cy="4801684"/>
          </a:xfrm>
        </p:spPr>
        <p:txBody>
          <a:bodyPr>
            <a:normAutofit/>
          </a:bodyPr>
          <a:lstStyle/>
          <a:p>
            <a:pPr algn="l"/>
            <a:r>
              <a:rPr lang="en-US" sz="2400" b="0" i="0" u="none" strike="noStrike" baseline="0" dirty="0">
                <a:latin typeface="Arial Black" panose="020B0A04020102020204" pitchFamily="34" charset="0"/>
              </a:rPr>
              <a:t>An application may also employ a combination of passive and active schemes for higher efficiency. </a:t>
            </a:r>
          </a:p>
          <a:p>
            <a:pPr algn="l"/>
            <a:r>
              <a:rPr lang="en-US" sz="2400" b="0" i="0" u="none" strike="noStrike" baseline="0" dirty="0">
                <a:latin typeface="Arial Black" panose="020B0A04020102020204" pitchFamily="34" charset="0"/>
              </a:rPr>
              <a:t>The </a:t>
            </a:r>
            <a:r>
              <a:rPr lang="en-US" sz="2400" b="0" i="0" u="none" strike="noStrike" baseline="0" dirty="0">
                <a:solidFill>
                  <a:srgbClr val="FF0000"/>
                </a:solidFill>
                <a:latin typeface="Arial Black" panose="020B0A04020102020204" pitchFamily="34" charset="0"/>
              </a:rPr>
              <a:t>Wren</a:t>
            </a:r>
            <a:r>
              <a:rPr lang="en-US" sz="2400" b="0" i="0" u="none" strike="noStrike" baseline="0" dirty="0">
                <a:latin typeface="Arial Black" panose="020B0A04020102020204" pitchFamily="34" charset="0"/>
              </a:rPr>
              <a:t> grid monitoring system utilizes such a scheme, in which the </a:t>
            </a:r>
            <a:r>
              <a:rPr lang="en-US" sz="2400" b="0" i="0" u="none" strike="noStrike" baseline="0" dirty="0">
                <a:solidFill>
                  <a:srgbClr val="0070C0"/>
                </a:solidFill>
                <a:latin typeface="Arial Black" panose="020B0A04020102020204" pitchFamily="34" charset="0"/>
              </a:rPr>
              <a:t>passive mode </a:t>
            </a:r>
            <a:r>
              <a:rPr lang="en-US" sz="2400" b="0" i="0" u="none" strike="noStrike" baseline="0" dirty="0">
                <a:latin typeface="Arial Black" panose="020B0A04020102020204" pitchFamily="34" charset="0"/>
              </a:rPr>
              <a:t>is used when an application is sending messages, whereas the </a:t>
            </a:r>
            <a:r>
              <a:rPr lang="en-US" sz="2400" b="0" i="0" u="none" strike="noStrike" baseline="0" dirty="0">
                <a:solidFill>
                  <a:srgbClr val="0070C0"/>
                </a:solidFill>
                <a:latin typeface="Arial Black" panose="020B0A04020102020204" pitchFamily="34" charset="0"/>
              </a:rPr>
              <a:t>active mode</a:t>
            </a:r>
            <a:r>
              <a:rPr lang="en-US" sz="2400" b="0" i="0" u="none" strike="noStrike" baseline="0" dirty="0">
                <a:latin typeface="Arial Black" panose="020B0A04020102020204" pitchFamily="34" charset="0"/>
              </a:rPr>
              <a:t> is used when the application is silent</a:t>
            </a:r>
            <a:endParaRPr lang="en-MY" sz="2400" dirty="0">
              <a:latin typeface="Arial Black" panose="020B0A04020102020204" pitchFamily="34" charset="0"/>
            </a:endParaRPr>
          </a:p>
          <a:p>
            <a:endParaRPr lang="en-MY" sz="2400" dirty="0">
              <a:latin typeface="Arial Black" panose="020B0A04020102020204" pitchFamily="34" charset="0"/>
            </a:endParaRPr>
          </a:p>
        </p:txBody>
      </p:sp>
    </p:spTree>
    <p:extLst>
      <p:ext uri="{BB962C8B-B14F-4D97-AF65-F5344CB8AC3E}">
        <p14:creationId xmlns:p14="http://schemas.microsoft.com/office/powerpoint/2010/main" val="70857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696E-EA35-4613-8DDA-C62385880F1B}"/>
              </a:ext>
            </a:extLst>
          </p:cNvPr>
          <p:cNvSpPr>
            <a:spLocks noGrp="1"/>
          </p:cNvSpPr>
          <p:nvPr>
            <p:ph type="title"/>
          </p:nvPr>
        </p:nvSpPr>
        <p:spPr>
          <a:xfrm>
            <a:off x="401053" y="156238"/>
            <a:ext cx="8596668" cy="1320800"/>
          </a:xfrm>
        </p:spPr>
        <p:txBody>
          <a:bodyPr/>
          <a:lstStyle/>
          <a:p>
            <a:r>
              <a:rPr lang="en-MY" sz="3600" b="1" u="none" strike="noStrike" baseline="0" dirty="0">
                <a:latin typeface="Arial Black" panose="020B0A04020102020204" pitchFamily="34" charset="0"/>
              </a:rPr>
              <a:t>Network protocol</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DBFFF9B-9EE2-4F85-A8B5-D946D1505CBF}"/>
              </a:ext>
            </a:extLst>
          </p:cNvPr>
          <p:cNvSpPr>
            <a:spLocks noGrp="1"/>
          </p:cNvSpPr>
          <p:nvPr>
            <p:ph idx="1"/>
          </p:nvPr>
        </p:nvSpPr>
        <p:spPr>
          <a:xfrm>
            <a:off x="401053" y="1315453"/>
            <a:ext cx="9400673" cy="5261810"/>
          </a:xfrm>
        </p:spPr>
        <p:txBody>
          <a:bodyPr>
            <a:noAutofit/>
          </a:bodyPr>
          <a:lstStyle/>
          <a:p>
            <a:pPr algn="l"/>
            <a:r>
              <a:rPr lang="en-US" sz="2400" b="0" i="0" u="none" strike="noStrike" baseline="0" dirty="0">
                <a:solidFill>
                  <a:schemeClr val="tx1">
                    <a:lumMod val="65000"/>
                    <a:lumOff val="35000"/>
                  </a:schemeClr>
                </a:solidFill>
                <a:latin typeface="Arial Black" panose="020B0A04020102020204" pitchFamily="34" charset="0"/>
              </a:rPr>
              <a:t>For </a:t>
            </a:r>
            <a:r>
              <a:rPr lang="en-US" sz="2400" b="0" i="0" u="none" strike="noStrike" baseline="0" dirty="0">
                <a:solidFill>
                  <a:schemeClr val="tx1">
                    <a:lumMod val="65000"/>
                    <a:lumOff val="35000"/>
                  </a:schemeClr>
                </a:solidFill>
                <a:highlight>
                  <a:srgbClr val="FFFF00"/>
                </a:highlight>
                <a:latin typeface="Arial Black" panose="020B0A04020102020204" pitchFamily="34" charset="0"/>
              </a:rPr>
              <a:t>passive monitoring</a:t>
            </a:r>
            <a:r>
              <a:rPr lang="en-US" sz="2400" b="0" i="0" u="none" strike="noStrike" baseline="0" dirty="0">
                <a:solidFill>
                  <a:schemeClr val="tx1">
                    <a:lumMod val="65000"/>
                    <a:lumOff val="35000"/>
                  </a:schemeClr>
                </a:solidFill>
                <a:latin typeface="Arial Black" panose="020B0A04020102020204" pitchFamily="34" charset="0"/>
              </a:rPr>
              <a:t>, the measurement system has no choice for the underlying protocol of network measurement i.e. the monitoring application monitors packets that are sent as a part of another application.</a:t>
            </a:r>
          </a:p>
          <a:p>
            <a:pPr algn="l"/>
            <a:r>
              <a:rPr lang="en-US" sz="2400" b="0" i="0" u="none" strike="noStrike" baseline="0" dirty="0">
                <a:solidFill>
                  <a:schemeClr val="tx1">
                    <a:lumMod val="65000"/>
                    <a:lumOff val="35000"/>
                  </a:schemeClr>
                </a:solidFill>
                <a:latin typeface="Arial Black" panose="020B0A04020102020204" pitchFamily="34" charset="0"/>
              </a:rPr>
              <a:t>However, in the </a:t>
            </a:r>
            <a:r>
              <a:rPr lang="en-US" sz="2400" b="0" i="0" u="none" strike="noStrike" baseline="0" dirty="0">
                <a:solidFill>
                  <a:schemeClr val="tx1">
                    <a:lumMod val="65000"/>
                    <a:lumOff val="35000"/>
                  </a:schemeClr>
                </a:solidFill>
                <a:highlight>
                  <a:srgbClr val="FFFF00"/>
                </a:highlight>
                <a:latin typeface="Arial Black" panose="020B0A04020102020204" pitchFamily="34" charset="0"/>
              </a:rPr>
              <a:t>active mode</a:t>
            </a:r>
            <a:r>
              <a:rPr lang="en-US" sz="2400" b="0" i="0" u="none" strike="noStrike" baseline="0" dirty="0">
                <a:solidFill>
                  <a:schemeClr val="tx1">
                    <a:lumMod val="65000"/>
                    <a:lumOff val="35000"/>
                  </a:schemeClr>
                </a:solidFill>
                <a:latin typeface="Arial Black" panose="020B0A04020102020204" pitchFamily="34" charset="0"/>
              </a:rPr>
              <a:t>, the measurement system must decide about the underlying </a:t>
            </a:r>
            <a:r>
              <a:rPr lang="en-MY" sz="2400" b="0" i="0" u="none" strike="noStrike" baseline="0" dirty="0">
                <a:solidFill>
                  <a:schemeClr val="tx1">
                    <a:lumMod val="65000"/>
                    <a:lumOff val="35000"/>
                  </a:schemeClr>
                </a:solidFill>
                <a:latin typeface="Arial Black" panose="020B0A04020102020204" pitchFamily="34" charset="0"/>
              </a:rPr>
              <a:t>protocol used for sending probes.</a:t>
            </a:r>
          </a:p>
          <a:p>
            <a:pPr algn="l"/>
            <a:r>
              <a:rPr lang="en-MY" sz="2400" dirty="0">
                <a:solidFill>
                  <a:schemeClr val="tx1">
                    <a:lumMod val="65000"/>
                    <a:lumOff val="35000"/>
                  </a:schemeClr>
                </a:solidFill>
                <a:latin typeface="Arial Black" panose="020B0A04020102020204" pitchFamily="34" charset="0"/>
              </a:rPr>
              <a:t>The protocol involves are: ICMP, TCP, UDP</a:t>
            </a:r>
          </a:p>
        </p:txBody>
      </p:sp>
    </p:spTree>
    <p:extLst>
      <p:ext uri="{BB962C8B-B14F-4D97-AF65-F5344CB8AC3E}">
        <p14:creationId xmlns:p14="http://schemas.microsoft.com/office/powerpoint/2010/main" val="46888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586DB-24EC-4BEB-92D1-414095489E37}"/>
              </a:ext>
            </a:extLst>
          </p:cNvPr>
          <p:cNvSpPr>
            <a:spLocks noGrp="1"/>
          </p:cNvSpPr>
          <p:nvPr>
            <p:ph idx="1"/>
          </p:nvPr>
        </p:nvSpPr>
        <p:spPr>
          <a:xfrm>
            <a:off x="256673" y="433137"/>
            <a:ext cx="10539663" cy="6144126"/>
          </a:xfrm>
        </p:spPr>
        <p:txBody>
          <a:bodyPr>
            <a:normAutofit/>
          </a:bodyPr>
          <a:lstStyle/>
          <a:p>
            <a:pPr algn="l"/>
            <a:r>
              <a:rPr lang="en-MY" sz="2000" b="0" u="none" strike="noStrike" baseline="0" dirty="0">
                <a:solidFill>
                  <a:srgbClr val="0070C0"/>
                </a:solidFill>
                <a:latin typeface="Arial Black" panose="020B0A04020102020204" pitchFamily="34" charset="0"/>
              </a:rPr>
              <a:t>ICMP</a:t>
            </a:r>
          </a:p>
          <a:p>
            <a:pPr lvl="1"/>
            <a:r>
              <a:rPr lang="en-US" sz="1800" b="0" u="none" strike="noStrike" baseline="0" dirty="0">
                <a:latin typeface="Arial Black" panose="020B0A04020102020204" pitchFamily="34" charset="0"/>
              </a:rPr>
              <a:t>ICMP or Internet Control Message Protocol is the underlying protocol for the famous ping utility.</a:t>
            </a:r>
          </a:p>
          <a:p>
            <a:pPr lvl="1"/>
            <a:r>
              <a:rPr lang="en-US" sz="1800" b="0" u="none" strike="noStrike" baseline="0" dirty="0">
                <a:latin typeface="Arial Black" panose="020B0A04020102020204" pitchFamily="34" charset="0"/>
              </a:rPr>
              <a:t> It operates at the networking layer. The principal advantage of the ICMP-based measurement tools is simplicity and ease of use. </a:t>
            </a:r>
          </a:p>
          <a:p>
            <a:pPr lvl="1"/>
            <a:r>
              <a:rPr lang="en-US" sz="1800" b="0" u="none" strike="noStrike" baseline="0" dirty="0">
                <a:latin typeface="Arial Black" panose="020B0A04020102020204" pitchFamily="34" charset="0"/>
              </a:rPr>
              <a:t>ICMP-based</a:t>
            </a:r>
            <a:r>
              <a:rPr lang="en-US" sz="1800" dirty="0">
                <a:latin typeface="Arial Black" panose="020B0A04020102020204" pitchFamily="34" charset="0"/>
              </a:rPr>
              <a:t> </a:t>
            </a:r>
            <a:r>
              <a:rPr lang="en-US" sz="1800" b="0" u="none" strike="noStrike" baseline="0" dirty="0">
                <a:latin typeface="Arial Black" panose="020B0A04020102020204" pitchFamily="34" charset="0"/>
              </a:rPr>
              <a:t>schemes do not require connection setup or handshake.</a:t>
            </a:r>
          </a:p>
          <a:p>
            <a:pPr lvl="1"/>
            <a:r>
              <a:rPr lang="en-US" sz="1800" b="0" u="none" strike="noStrike" baseline="0" dirty="0">
                <a:latin typeface="Arial Black" panose="020B0A04020102020204" pitchFamily="34" charset="0"/>
              </a:rPr>
              <a:t>Further, they do not require any specific implementation at the recipient end, i.e. only the host sending the active probes implements a mechanism for sending the ICMP probes.</a:t>
            </a:r>
          </a:p>
          <a:p>
            <a:pPr lvl="1"/>
            <a:r>
              <a:rPr lang="en-US" sz="1800" b="0" u="none" strike="noStrike" baseline="0" dirty="0">
                <a:latin typeface="Arial Black" panose="020B0A04020102020204" pitchFamily="34" charset="0"/>
              </a:rPr>
              <a:t>Since ICMP messages are control messages, an ICMP request is automatically replied to by the destination host. </a:t>
            </a:r>
          </a:p>
          <a:p>
            <a:pPr lvl="1"/>
            <a:r>
              <a:rPr lang="en-US" sz="1800" b="0" u="none" strike="noStrike" baseline="0" dirty="0">
                <a:latin typeface="Arial Black" panose="020B0A04020102020204" pitchFamily="34" charset="0"/>
              </a:rPr>
              <a:t>However, the automatic response capability of the host could be exploited by attackers and is seen as a security vulnerability.</a:t>
            </a:r>
          </a:p>
          <a:p>
            <a:pPr lvl="1"/>
            <a:r>
              <a:rPr lang="en-US" sz="1800" b="0" u="none" strike="noStrike" baseline="0" dirty="0">
                <a:latin typeface="Arial Black" panose="020B0A04020102020204" pitchFamily="34" charset="0"/>
              </a:rPr>
              <a:t>A continuous ping will cause buffer overflow at the target system and will cause the target system to crash.</a:t>
            </a:r>
          </a:p>
          <a:p>
            <a:pPr lvl="1"/>
            <a:r>
              <a:rPr lang="en-US" sz="1800" b="0" u="none" strike="noStrike" baseline="0" dirty="0">
                <a:latin typeface="Arial Black" panose="020B0A04020102020204" pitchFamily="34" charset="0"/>
              </a:rPr>
              <a:t> ping utility is implemented using the ICMP echo request and echo reply messages.</a:t>
            </a:r>
            <a:endParaRPr lang="en-MY" sz="1800" dirty="0">
              <a:latin typeface="Arial Black" panose="020B0A04020102020204" pitchFamily="34" charset="0"/>
            </a:endParaRPr>
          </a:p>
        </p:txBody>
      </p:sp>
    </p:spTree>
    <p:extLst>
      <p:ext uri="{BB962C8B-B14F-4D97-AF65-F5344CB8AC3E}">
        <p14:creationId xmlns:p14="http://schemas.microsoft.com/office/powerpoint/2010/main" val="80831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EEBBA-D222-4EA8-8EAF-94C3F6B41AAC}"/>
              </a:ext>
            </a:extLst>
          </p:cNvPr>
          <p:cNvSpPr>
            <a:spLocks noGrp="1"/>
          </p:cNvSpPr>
          <p:nvPr>
            <p:ph idx="1"/>
          </p:nvPr>
        </p:nvSpPr>
        <p:spPr>
          <a:xfrm>
            <a:off x="176463" y="160420"/>
            <a:ext cx="9432758" cy="6160169"/>
          </a:xfrm>
        </p:spPr>
        <p:txBody>
          <a:bodyPr>
            <a:noAutofit/>
          </a:bodyPr>
          <a:lstStyle/>
          <a:p>
            <a:pPr algn="l"/>
            <a:r>
              <a:rPr lang="en-MY" sz="2400" b="0" u="none" strike="noStrike" baseline="0" dirty="0">
                <a:solidFill>
                  <a:srgbClr val="0070C0"/>
                </a:solidFill>
                <a:latin typeface="Arial Black" panose="020B0A04020102020204" pitchFamily="34" charset="0"/>
              </a:rPr>
              <a:t>TCP</a:t>
            </a:r>
          </a:p>
          <a:p>
            <a:pPr lvl="1"/>
            <a:r>
              <a:rPr lang="en-US" sz="2200" b="0" u="none" strike="noStrike" baseline="0" dirty="0">
                <a:latin typeface="Arial Black" panose="020B0A04020102020204" pitchFamily="34" charset="0"/>
              </a:rPr>
              <a:t>TCP (Transmission Control Protocol) is the underlying protocol for many internet applications including WWW and FTP.</a:t>
            </a:r>
          </a:p>
          <a:p>
            <a:pPr lvl="1"/>
            <a:r>
              <a:rPr lang="en-US" sz="2200" b="0" u="none" strike="noStrike" baseline="0" dirty="0">
                <a:latin typeface="Arial Black" panose="020B0A04020102020204" pitchFamily="34" charset="0"/>
              </a:rPr>
              <a:t> It operates at the transport layer.</a:t>
            </a:r>
          </a:p>
          <a:p>
            <a:pPr lvl="1"/>
            <a:r>
              <a:rPr lang="en-US" sz="2200" b="0" u="none" strike="noStrike" baseline="0" dirty="0">
                <a:latin typeface="Arial Black" panose="020B0A04020102020204" pitchFamily="34" charset="0"/>
              </a:rPr>
              <a:t>Unlike ICMP-based tools, TCP-based utilities bear the overhead of the TCP handshake. </a:t>
            </a:r>
          </a:p>
          <a:p>
            <a:pPr lvl="1"/>
            <a:r>
              <a:rPr lang="en-US" sz="2200" b="0" u="none" strike="noStrike" baseline="0" dirty="0">
                <a:latin typeface="Arial Black" panose="020B0A04020102020204" pitchFamily="34" charset="0"/>
              </a:rPr>
              <a:t>TCP-based tools also require that the destination host runs a service on a designated port. </a:t>
            </a:r>
          </a:p>
          <a:p>
            <a:pPr lvl="1"/>
            <a:r>
              <a:rPr lang="en-US" sz="2200" b="0" u="none" strike="noStrike" baseline="0" dirty="0">
                <a:latin typeface="Arial Black" panose="020B0A04020102020204" pitchFamily="34" charset="0"/>
              </a:rPr>
              <a:t>The sending host establishes a TCP connection to the destination through the TCP handshake and sends probes to the destination host at the server port. </a:t>
            </a:r>
          </a:p>
          <a:p>
            <a:pPr lvl="1"/>
            <a:r>
              <a:rPr lang="en-US" sz="2200" b="0" u="none" strike="noStrike" baseline="0" dirty="0">
                <a:latin typeface="Arial Black" panose="020B0A04020102020204" pitchFamily="34" charset="0"/>
              </a:rPr>
              <a:t>The server at the destination replies with a response that is used </a:t>
            </a:r>
            <a:r>
              <a:rPr lang="en-MY" sz="2200" b="0" u="none" strike="noStrike" baseline="0" dirty="0">
                <a:latin typeface="Arial Black" panose="020B0A04020102020204" pitchFamily="34" charset="0"/>
              </a:rPr>
              <a:t>for network measurement.</a:t>
            </a:r>
            <a:endParaRPr lang="en-MY" sz="2200" dirty="0">
              <a:latin typeface="Arial Black" panose="020B0A04020102020204" pitchFamily="34" charset="0"/>
            </a:endParaRPr>
          </a:p>
        </p:txBody>
      </p:sp>
    </p:spTree>
    <p:extLst>
      <p:ext uri="{BB962C8B-B14F-4D97-AF65-F5344CB8AC3E}">
        <p14:creationId xmlns:p14="http://schemas.microsoft.com/office/powerpoint/2010/main" val="2621541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5456-D2DD-4864-AF1C-5534E98E3F56}"/>
              </a:ext>
            </a:extLst>
          </p:cNvPr>
          <p:cNvSpPr>
            <a:spLocks noGrp="1"/>
          </p:cNvSpPr>
          <p:nvPr>
            <p:ph type="title"/>
          </p:nvPr>
        </p:nvSpPr>
        <p:spPr>
          <a:xfrm>
            <a:off x="163987" y="156237"/>
            <a:ext cx="8514792" cy="660400"/>
          </a:xfrm>
        </p:spPr>
        <p:txBody>
          <a:bodyPr/>
          <a:lstStyle/>
          <a:p>
            <a:r>
              <a:rPr lang="en-US" dirty="0">
                <a:latin typeface="Arial Black" panose="020B0A04020102020204" pitchFamily="34" charset="0"/>
              </a:rPr>
              <a:t>TCP</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6075125-10F2-41DC-A232-F278F2F396CC}"/>
              </a:ext>
            </a:extLst>
          </p:cNvPr>
          <p:cNvSpPr>
            <a:spLocks noGrp="1"/>
          </p:cNvSpPr>
          <p:nvPr>
            <p:ph idx="1"/>
          </p:nvPr>
        </p:nvSpPr>
        <p:spPr>
          <a:xfrm>
            <a:off x="163986" y="816636"/>
            <a:ext cx="10086919" cy="5327489"/>
          </a:xfrm>
        </p:spPr>
        <p:txBody>
          <a:bodyPr>
            <a:noAutofit/>
          </a:bodyPr>
          <a:lstStyle/>
          <a:p>
            <a:pPr lvl="1"/>
            <a:r>
              <a:rPr lang="en-US" sz="2200" b="0" i="0" u="none" strike="noStrike" baseline="0" dirty="0">
                <a:latin typeface="Arial Black" panose="020B0A04020102020204" pitchFamily="34" charset="0"/>
              </a:rPr>
              <a:t>An important limitation of the TCP-based tools is that since TCP is not a packet-based protocol, it makes its own decisions about sending packets</a:t>
            </a:r>
            <a:r>
              <a:rPr lang="en-US" sz="2200" dirty="0">
                <a:latin typeface="Arial Black" panose="020B0A04020102020204" pitchFamily="34" charset="0"/>
              </a:rPr>
              <a:t>,</a:t>
            </a:r>
            <a:endParaRPr lang="en-US" sz="2200" b="0" i="0" u="none" strike="noStrike" baseline="0" dirty="0">
              <a:latin typeface="Arial Black" panose="020B0A04020102020204" pitchFamily="34" charset="0"/>
            </a:endParaRPr>
          </a:p>
          <a:p>
            <a:pPr lvl="1"/>
            <a:r>
              <a:rPr lang="en-US" sz="2200" b="0" i="0" u="none" strike="noStrike" baseline="0" dirty="0">
                <a:latin typeface="Arial Black" panose="020B0A04020102020204" pitchFamily="34" charset="0"/>
              </a:rPr>
              <a:t> By using various optimizations, including the Nagle algorithm [34], TCP coalesces packets of small sizes. </a:t>
            </a:r>
          </a:p>
          <a:p>
            <a:pPr lvl="1"/>
            <a:r>
              <a:rPr lang="en-US" sz="2200" b="0" i="0" u="none" strike="noStrike" baseline="0" dirty="0">
                <a:latin typeface="Arial Black" panose="020B0A04020102020204" pitchFamily="34" charset="0"/>
              </a:rPr>
              <a:t>Since TCP has a large overhead including a 40-byte header (20 bytes for IP and 20 for TCP), these optimizations allow TCP to conserve bandwidth. </a:t>
            </a:r>
          </a:p>
        </p:txBody>
      </p:sp>
    </p:spTree>
    <p:extLst>
      <p:ext uri="{BB962C8B-B14F-4D97-AF65-F5344CB8AC3E}">
        <p14:creationId xmlns:p14="http://schemas.microsoft.com/office/powerpoint/2010/main" val="405531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5456-D2DD-4864-AF1C-5534E98E3F56}"/>
              </a:ext>
            </a:extLst>
          </p:cNvPr>
          <p:cNvSpPr>
            <a:spLocks noGrp="1"/>
          </p:cNvSpPr>
          <p:nvPr>
            <p:ph type="title"/>
          </p:nvPr>
        </p:nvSpPr>
        <p:spPr>
          <a:xfrm>
            <a:off x="163987" y="0"/>
            <a:ext cx="8514792" cy="660400"/>
          </a:xfrm>
        </p:spPr>
        <p:txBody>
          <a:bodyPr/>
          <a:lstStyle/>
          <a:p>
            <a:r>
              <a:rPr lang="en-US" dirty="0"/>
              <a:t>TCP</a:t>
            </a:r>
            <a:endParaRPr lang="en-MY" dirty="0"/>
          </a:p>
        </p:txBody>
      </p:sp>
      <p:sp>
        <p:nvSpPr>
          <p:cNvPr id="3" name="Content Placeholder 2">
            <a:extLst>
              <a:ext uri="{FF2B5EF4-FFF2-40B4-BE49-F238E27FC236}">
                <a16:creationId xmlns:a16="http://schemas.microsoft.com/office/drawing/2014/main" id="{96075125-10F2-41DC-A232-F278F2F396CC}"/>
              </a:ext>
            </a:extLst>
          </p:cNvPr>
          <p:cNvSpPr>
            <a:spLocks noGrp="1"/>
          </p:cNvSpPr>
          <p:nvPr>
            <p:ph idx="1"/>
          </p:nvPr>
        </p:nvSpPr>
        <p:spPr>
          <a:xfrm>
            <a:off x="154656" y="486437"/>
            <a:ext cx="10902119" cy="4822162"/>
          </a:xfrm>
        </p:spPr>
        <p:txBody>
          <a:bodyPr>
            <a:noAutofit/>
          </a:bodyPr>
          <a:lstStyle/>
          <a:p>
            <a:pPr algn="l"/>
            <a:r>
              <a:rPr lang="en-US" sz="2400" b="0" i="0" u="none" strike="noStrike" baseline="0" dirty="0">
                <a:latin typeface="Arial Black" panose="020B0A04020102020204" pitchFamily="34" charset="0"/>
              </a:rPr>
              <a:t>In some cases, the requirement of a running service at the destination can be eliminated using TCP ACK and RST. </a:t>
            </a:r>
          </a:p>
          <a:p>
            <a:pPr algn="l"/>
            <a:r>
              <a:rPr lang="en-US" sz="2400" b="0" i="0" u="none" strike="noStrike" baseline="0" dirty="0">
                <a:latin typeface="Arial Black" panose="020B0A04020102020204" pitchFamily="34" charset="0"/>
              </a:rPr>
              <a:t>According to RFC 793 [33], if a sender sends a TCP ACK packet to a closed TCP port, then the TCP at the destination will reply with the TCP RST packet and the same sequence number as of the TCP ACK packet in the request.</a:t>
            </a:r>
          </a:p>
          <a:p>
            <a:pPr algn="l"/>
            <a:r>
              <a:rPr lang="en-US" sz="2400" b="0" i="0" u="none" strike="noStrike" baseline="0" dirty="0">
                <a:latin typeface="Arial Black" panose="020B0A04020102020204" pitchFamily="34" charset="0"/>
              </a:rPr>
              <a:t> In such a case, the TCP RST can be used as a response. </a:t>
            </a:r>
          </a:p>
          <a:p>
            <a:pPr algn="l"/>
            <a:r>
              <a:rPr lang="en-US" sz="2400" b="0" i="0" u="none" strike="noStrike" baseline="0" dirty="0">
                <a:latin typeface="Arial Black" panose="020B0A04020102020204" pitchFamily="34" charset="0"/>
              </a:rPr>
              <a:t>However, this type of request-response method can be used only if the response from the destination host is not specific to the request, i.e. the response is not generated based on the contents in the request.</a:t>
            </a:r>
            <a:endParaRPr lang="en-MY" sz="2400" dirty="0">
              <a:latin typeface="Arial Black" panose="020B0A04020102020204" pitchFamily="34" charset="0"/>
            </a:endParaRPr>
          </a:p>
        </p:txBody>
      </p:sp>
    </p:spTree>
    <p:extLst>
      <p:ext uri="{BB962C8B-B14F-4D97-AF65-F5344CB8AC3E}">
        <p14:creationId xmlns:p14="http://schemas.microsoft.com/office/powerpoint/2010/main" val="45481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E35E9-DC0B-42F7-84AB-387671F695B0}"/>
              </a:ext>
            </a:extLst>
          </p:cNvPr>
          <p:cNvSpPr>
            <a:spLocks noGrp="1"/>
          </p:cNvSpPr>
          <p:nvPr>
            <p:ph idx="1"/>
          </p:nvPr>
        </p:nvSpPr>
        <p:spPr>
          <a:xfrm>
            <a:off x="677334" y="2160590"/>
            <a:ext cx="8323791" cy="3049586"/>
          </a:xfrm>
        </p:spPr>
        <p:txBody>
          <a:bodyPr/>
          <a:lstStyle/>
          <a:p>
            <a:pPr algn="l"/>
            <a:r>
              <a:rPr lang="en-MY" sz="2800" b="0" i="0" u="none" strike="noStrike" baseline="0" dirty="0">
                <a:solidFill>
                  <a:srgbClr val="222222"/>
                </a:solidFill>
                <a:latin typeface="Arial Black" panose="020B0A04020102020204" pitchFamily="34" charset="0"/>
              </a:rPr>
              <a:t>Types of Network Monitoring </a:t>
            </a:r>
          </a:p>
          <a:p>
            <a:pPr algn="l"/>
            <a:r>
              <a:rPr lang="en-MY" sz="2800" b="0" i="0" u="none" strike="noStrike" baseline="0" dirty="0">
                <a:solidFill>
                  <a:srgbClr val="222222"/>
                </a:solidFill>
                <a:latin typeface="Arial Black" panose="020B0A04020102020204" pitchFamily="34" charset="0"/>
              </a:rPr>
              <a:t>Network Design</a:t>
            </a:r>
          </a:p>
          <a:p>
            <a:pPr algn="l"/>
            <a:r>
              <a:rPr lang="en-MY" sz="2800" b="0" i="0" u="none" strike="noStrike" baseline="0" dirty="0">
                <a:solidFill>
                  <a:srgbClr val="222222"/>
                </a:solidFill>
                <a:latin typeface="Arial Black" panose="020B0A04020102020204" pitchFamily="34" charset="0"/>
              </a:rPr>
              <a:t>Network Monitoring Scenarios</a:t>
            </a:r>
            <a:endParaRPr lang="en-US" dirty="0">
              <a:latin typeface="Arial Black" panose="020B0A04020102020204" pitchFamily="34" charset="0"/>
            </a:endParaRPr>
          </a:p>
          <a:p>
            <a:endParaRPr lang="en-MY" dirty="0">
              <a:latin typeface="Arial Black" panose="020B0A04020102020204" pitchFamily="34" charset="0"/>
            </a:endParaRPr>
          </a:p>
        </p:txBody>
      </p:sp>
    </p:spTree>
    <p:extLst>
      <p:ext uri="{BB962C8B-B14F-4D97-AF65-F5344CB8AC3E}">
        <p14:creationId xmlns:p14="http://schemas.microsoft.com/office/powerpoint/2010/main" val="3642143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9312-0264-4BD9-9AF5-152A6B9AB15F}"/>
              </a:ext>
            </a:extLst>
          </p:cNvPr>
          <p:cNvSpPr>
            <a:spLocks noGrp="1"/>
          </p:cNvSpPr>
          <p:nvPr>
            <p:ph type="title"/>
          </p:nvPr>
        </p:nvSpPr>
        <p:spPr>
          <a:xfrm>
            <a:off x="66675" y="0"/>
            <a:ext cx="10315575" cy="739775"/>
          </a:xfrm>
        </p:spPr>
        <p:txBody>
          <a:bodyPr>
            <a:normAutofit fontScale="90000"/>
          </a:bodyPr>
          <a:lstStyle/>
          <a:p>
            <a:r>
              <a:rPr lang="en-MY" sz="3600" b="1" u="none" strike="noStrike" baseline="0" dirty="0">
                <a:latin typeface="Arial Black" panose="020B0A04020102020204" pitchFamily="34" charset="0"/>
              </a:rPr>
              <a:t>UDP</a:t>
            </a:r>
            <a:br>
              <a:rPr lang="en-MY" sz="3600" b="0" i="1" u="none" strike="noStrike" baseline="0" dirty="0">
                <a:latin typeface="Arial Black" panose="020B0A04020102020204" pitchFamily="34" charset="0"/>
              </a:rPr>
            </a:b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C345A5B-AA47-40F6-8FF9-3E137F0D48FB}"/>
              </a:ext>
            </a:extLst>
          </p:cNvPr>
          <p:cNvSpPr>
            <a:spLocks noGrp="1"/>
          </p:cNvSpPr>
          <p:nvPr>
            <p:ph idx="1"/>
          </p:nvPr>
        </p:nvSpPr>
        <p:spPr>
          <a:xfrm>
            <a:off x="333375" y="857250"/>
            <a:ext cx="11449049" cy="5772149"/>
          </a:xfrm>
        </p:spPr>
        <p:txBody>
          <a:bodyPr>
            <a:noAutofit/>
          </a:bodyPr>
          <a:lstStyle/>
          <a:p>
            <a:pPr algn="l"/>
            <a:r>
              <a:rPr lang="en-US" sz="2400" b="0" i="0" u="none" strike="noStrike" baseline="0" dirty="0">
                <a:latin typeface="Arial Black" panose="020B0A04020102020204" pitchFamily="34" charset="0"/>
              </a:rPr>
              <a:t>UDP (User Datagram Protocol) is a datagram-based protocol that operates at the transport layer. </a:t>
            </a:r>
          </a:p>
          <a:p>
            <a:pPr algn="l"/>
            <a:r>
              <a:rPr lang="en-US" sz="2400" b="0" i="0" u="none" strike="noStrike" baseline="0" dirty="0">
                <a:latin typeface="Arial Black" panose="020B0A04020102020204" pitchFamily="34" charset="0"/>
              </a:rPr>
              <a:t>Unlike TCP, UDP does not require a handshake.</a:t>
            </a:r>
          </a:p>
          <a:p>
            <a:pPr algn="l"/>
            <a:r>
              <a:rPr lang="en-US" sz="2400" b="0" i="0" u="none" strike="noStrike" baseline="0" dirty="0">
                <a:latin typeface="Arial Black" panose="020B0A04020102020204" pitchFamily="34" charset="0"/>
              </a:rPr>
              <a:t> Additionally, UDP has an 8-byte header (plus 20-byte IP header) that results in lower overhead than TCP. </a:t>
            </a:r>
          </a:p>
          <a:p>
            <a:pPr algn="l"/>
            <a:r>
              <a:rPr lang="en-US" sz="2400" b="0" i="0" u="none" strike="noStrike" baseline="0" dirty="0">
                <a:latin typeface="Arial Black" panose="020B0A04020102020204" pitchFamily="34" charset="0"/>
              </a:rPr>
              <a:t>Since UDP is a packet protocol it allows sending probe packets at controlled intervals.</a:t>
            </a:r>
          </a:p>
          <a:p>
            <a:pPr algn="l"/>
            <a:r>
              <a:rPr lang="en-US" sz="2400" b="0" i="0" u="none" strike="noStrike" baseline="0" dirty="0">
                <a:latin typeface="Arial Black" panose="020B0A04020102020204" pitchFamily="34" charset="0"/>
              </a:rPr>
              <a:t> Moreover, UDP is a connectionless protocol in which a lost request (or a response) can be effectively used to detect packet loss.</a:t>
            </a:r>
          </a:p>
        </p:txBody>
      </p:sp>
    </p:spTree>
    <p:extLst>
      <p:ext uri="{BB962C8B-B14F-4D97-AF65-F5344CB8AC3E}">
        <p14:creationId xmlns:p14="http://schemas.microsoft.com/office/powerpoint/2010/main" val="109549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9312-0264-4BD9-9AF5-152A6B9AB15F}"/>
              </a:ext>
            </a:extLst>
          </p:cNvPr>
          <p:cNvSpPr>
            <a:spLocks noGrp="1"/>
          </p:cNvSpPr>
          <p:nvPr>
            <p:ph type="title"/>
          </p:nvPr>
        </p:nvSpPr>
        <p:spPr>
          <a:xfrm>
            <a:off x="66675" y="0"/>
            <a:ext cx="10315575" cy="739775"/>
          </a:xfrm>
        </p:spPr>
        <p:txBody>
          <a:bodyPr>
            <a:normAutofit fontScale="90000"/>
          </a:bodyPr>
          <a:lstStyle/>
          <a:p>
            <a:r>
              <a:rPr lang="en-MY" sz="3600" b="1" u="none" strike="noStrike" baseline="0" dirty="0">
                <a:latin typeface="Arial Black" panose="020B0A04020102020204" pitchFamily="34" charset="0"/>
              </a:rPr>
              <a:t>UDP</a:t>
            </a:r>
            <a:br>
              <a:rPr lang="en-MY" sz="3600" b="0" i="1" u="none" strike="noStrike" baseline="0" dirty="0">
                <a:latin typeface="Arial Black" panose="020B0A04020102020204" pitchFamily="34" charset="0"/>
              </a:rPr>
            </a:b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C345A5B-AA47-40F6-8FF9-3E137F0D48FB}"/>
              </a:ext>
            </a:extLst>
          </p:cNvPr>
          <p:cNvSpPr>
            <a:spLocks noGrp="1"/>
          </p:cNvSpPr>
          <p:nvPr>
            <p:ph idx="1"/>
          </p:nvPr>
        </p:nvSpPr>
        <p:spPr>
          <a:xfrm>
            <a:off x="467892" y="751762"/>
            <a:ext cx="10048875" cy="5655845"/>
          </a:xfrm>
        </p:spPr>
        <p:txBody>
          <a:bodyPr>
            <a:normAutofit/>
          </a:bodyPr>
          <a:lstStyle/>
          <a:p>
            <a:pPr algn="l"/>
            <a:r>
              <a:rPr lang="en-US" sz="2400" b="0" u="none" strike="noStrike" baseline="0" dirty="0">
                <a:solidFill>
                  <a:schemeClr val="tx1">
                    <a:lumMod val="65000"/>
                    <a:lumOff val="35000"/>
                  </a:schemeClr>
                </a:solidFill>
                <a:latin typeface="Arial Black" panose="020B0A04020102020204" pitchFamily="34" charset="0"/>
              </a:rPr>
              <a:t>Like TCP, UDP can also eliminate the need to run a service at the destination port.</a:t>
            </a:r>
          </a:p>
          <a:p>
            <a:pPr algn="l"/>
            <a:r>
              <a:rPr lang="en-US" sz="2400" b="0" u="none" strike="noStrike" baseline="0" dirty="0">
                <a:solidFill>
                  <a:schemeClr val="tx1">
                    <a:lumMod val="65000"/>
                    <a:lumOff val="35000"/>
                  </a:schemeClr>
                </a:solidFill>
                <a:latin typeface="Arial Black" panose="020B0A04020102020204" pitchFamily="34" charset="0"/>
              </a:rPr>
              <a:t> If a UDP request is received at a port at which the service is not running, then it responds by sending an ICMP destination unreachable message to the </a:t>
            </a:r>
            <a:r>
              <a:rPr lang="en-MY" sz="2400" b="0" u="none" strike="noStrike" baseline="0" dirty="0">
                <a:solidFill>
                  <a:schemeClr val="tx1">
                    <a:lumMod val="65000"/>
                    <a:lumOff val="35000"/>
                  </a:schemeClr>
                </a:solidFill>
                <a:latin typeface="Arial Black" panose="020B0A04020102020204" pitchFamily="34" charset="0"/>
              </a:rPr>
              <a:t>sender.</a:t>
            </a:r>
          </a:p>
          <a:p>
            <a:pPr algn="l"/>
            <a:r>
              <a:rPr lang="en-US" sz="2400" b="0" u="none" strike="noStrike" baseline="0" dirty="0">
                <a:solidFill>
                  <a:schemeClr val="tx1">
                    <a:lumMod val="65000"/>
                    <a:lumOff val="35000"/>
                  </a:schemeClr>
                </a:solidFill>
                <a:latin typeface="Arial Black" panose="020B0A04020102020204" pitchFamily="34" charset="0"/>
              </a:rPr>
              <a:t>Many other choices such as DCCP (Datagram Congestion Control Protocol) and SCTP (Stream Control Transmission Protocol) also exist. </a:t>
            </a:r>
          </a:p>
          <a:p>
            <a:pPr algn="l"/>
            <a:r>
              <a:rPr lang="en-US" sz="2400" b="0" u="none" strike="noStrike" baseline="0" dirty="0">
                <a:solidFill>
                  <a:schemeClr val="tx1">
                    <a:lumMod val="65000"/>
                    <a:lumOff val="35000"/>
                  </a:schemeClr>
                </a:solidFill>
                <a:latin typeface="Arial Black" panose="020B0A04020102020204" pitchFamily="34" charset="0"/>
              </a:rPr>
              <a:t>The selection of underlying protocol for network monitoring is based on the requirements and </a:t>
            </a:r>
            <a:r>
              <a:rPr lang="en-MY" sz="2400" b="0" u="none" strike="noStrike" baseline="0" dirty="0">
                <a:solidFill>
                  <a:schemeClr val="tx1">
                    <a:lumMod val="65000"/>
                    <a:lumOff val="35000"/>
                  </a:schemeClr>
                </a:solidFill>
                <a:latin typeface="Arial Black" panose="020B0A04020102020204" pitchFamily="34" charset="0"/>
              </a:rPr>
              <a:t>restrictions of an application.</a:t>
            </a:r>
            <a:endParaRPr lang="en-MY" sz="2400" dirty="0">
              <a:solidFill>
                <a:schemeClr val="tx1">
                  <a:lumMod val="65000"/>
                  <a:lumOff val="35000"/>
                </a:schemeClr>
              </a:solidFill>
              <a:latin typeface="Arial Black" panose="020B0A04020102020204" pitchFamily="34" charset="0"/>
            </a:endParaRPr>
          </a:p>
        </p:txBody>
      </p:sp>
    </p:spTree>
    <p:extLst>
      <p:ext uri="{BB962C8B-B14F-4D97-AF65-F5344CB8AC3E}">
        <p14:creationId xmlns:p14="http://schemas.microsoft.com/office/powerpoint/2010/main" val="175984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E7EC-2595-481F-9892-F558E5AE5CEB}"/>
              </a:ext>
            </a:extLst>
          </p:cNvPr>
          <p:cNvSpPr>
            <a:spLocks noGrp="1"/>
          </p:cNvSpPr>
          <p:nvPr>
            <p:ph type="title"/>
          </p:nvPr>
        </p:nvSpPr>
        <p:spPr>
          <a:xfrm>
            <a:off x="0" y="123825"/>
            <a:ext cx="8596668" cy="1320800"/>
          </a:xfrm>
        </p:spPr>
        <p:txBody>
          <a:bodyPr/>
          <a:lstStyle/>
          <a:p>
            <a:r>
              <a:rPr lang="en-MY" dirty="0">
                <a:latin typeface="Arial Black" panose="020B0A04020102020204" pitchFamily="34" charset="0"/>
              </a:rPr>
              <a:t>Network Monitoring</a:t>
            </a:r>
          </a:p>
        </p:txBody>
      </p:sp>
      <p:sp>
        <p:nvSpPr>
          <p:cNvPr id="3" name="Content Placeholder 2">
            <a:extLst>
              <a:ext uri="{FF2B5EF4-FFF2-40B4-BE49-F238E27FC236}">
                <a16:creationId xmlns:a16="http://schemas.microsoft.com/office/drawing/2014/main" id="{D46380A7-90DF-4D88-BF3B-AFCC169C7138}"/>
              </a:ext>
            </a:extLst>
          </p:cNvPr>
          <p:cNvSpPr>
            <a:spLocks noGrp="1"/>
          </p:cNvSpPr>
          <p:nvPr>
            <p:ph idx="1"/>
          </p:nvPr>
        </p:nvSpPr>
        <p:spPr>
          <a:xfrm>
            <a:off x="363894" y="975393"/>
            <a:ext cx="10926146" cy="5282531"/>
          </a:xfrm>
        </p:spPr>
        <p:txBody>
          <a:bodyPr>
            <a:noAutofit/>
          </a:bodyPr>
          <a:lstStyle/>
          <a:p>
            <a:pPr algn="l" fontAlgn="base"/>
            <a:r>
              <a:rPr lang="en-US" sz="2400" b="0" i="0" dirty="0">
                <a:solidFill>
                  <a:srgbClr val="444444"/>
                </a:solidFill>
                <a:effectLst/>
                <a:latin typeface="Arial Black" panose="020B0A04020102020204" pitchFamily="34" charset="0"/>
              </a:rPr>
              <a:t>In today's world, the term network monitoring is widespread throughout the IT industry. </a:t>
            </a:r>
          </a:p>
          <a:p>
            <a:pPr algn="l" fontAlgn="base"/>
            <a:r>
              <a:rPr lang="en-US" sz="2400" b="0" i="0" u="none" strike="noStrike" dirty="0">
                <a:solidFill>
                  <a:srgbClr val="138CD6"/>
                </a:solidFill>
                <a:effectLst/>
                <a:latin typeface="Arial Black" panose="020B0A04020102020204" pitchFamily="34" charset="0"/>
                <a:hlinkClick r:id="rId2"/>
              </a:rPr>
              <a:t>Network monitoring</a:t>
            </a:r>
            <a:r>
              <a:rPr lang="en-US" sz="2400" b="0" i="0" dirty="0">
                <a:solidFill>
                  <a:srgbClr val="444444"/>
                </a:solidFill>
                <a:effectLst/>
                <a:latin typeface="Arial Black" panose="020B0A04020102020204" pitchFamily="34" charset="0"/>
              </a:rPr>
              <a:t> is a critical IT process where all networking components like routers, switches, firewalls, servers, and VMs are monitored for fault and performance and evaluated continuously to maintain and optimize their availability. </a:t>
            </a:r>
          </a:p>
          <a:p>
            <a:pPr algn="l" fontAlgn="base"/>
            <a:r>
              <a:rPr lang="en-US" sz="2400" b="0" i="0" dirty="0">
                <a:solidFill>
                  <a:srgbClr val="444444"/>
                </a:solidFill>
                <a:effectLst/>
                <a:latin typeface="Arial Black" panose="020B0A04020102020204" pitchFamily="34" charset="0"/>
              </a:rPr>
              <a:t>One important aspect of network monitoring is that it should be proactive. </a:t>
            </a:r>
          </a:p>
          <a:p>
            <a:pPr algn="l" fontAlgn="base"/>
            <a:r>
              <a:rPr lang="en-US" sz="2400" b="0" i="0" dirty="0">
                <a:solidFill>
                  <a:srgbClr val="444444"/>
                </a:solidFill>
                <a:effectLst/>
                <a:latin typeface="Arial Black" panose="020B0A04020102020204" pitchFamily="34" charset="0"/>
              </a:rPr>
              <a:t>Finding performance issues and bottlenecks proactively helps in identifying issues at the initial stage. </a:t>
            </a:r>
          </a:p>
          <a:p>
            <a:pPr algn="l" fontAlgn="base"/>
            <a:r>
              <a:rPr lang="en-US" sz="2400" b="0" i="0" dirty="0">
                <a:solidFill>
                  <a:srgbClr val="444444"/>
                </a:solidFill>
                <a:effectLst/>
                <a:latin typeface="Arial Black" panose="020B0A04020102020204" pitchFamily="34" charset="0"/>
              </a:rPr>
              <a:t>Efficient proactive monitoring can prevent network downtime or failures. </a:t>
            </a:r>
          </a:p>
          <a:p>
            <a:endParaRPr lang="en-MY" sz="2400" dirty="0">
              <a:latin typeface="Arial Black" panose="020B0A04020102020204" pitchFamily="34" charset="0"/>
            </a:endParaRPr>
          </a:p>
        </p:txBody>
      </p:sp>
      <p:sp>
        <p:nvSpPr>
          <p:cNvPr id="4" name="TextBox 3">
            <a:extLst>
              <a:ext uri="{FF2B5EF4-FFF2-40B4-BE49-F238E27FC236}">
                <a16:creationId xmlns:a16="http://schemas.microsoft.com/office/drawing/2014/main" id="{0703AFF6-725E-4DBD-AB0B-ECA4F8721EF8}"/>
              </a:ext>
            </a:extLst>
          </p:cNvPr>
          <p:cNvSpPr txBox="1"/>
          <p:nvPr/>
        </p:nvSpPr>
        <p:spPr>
          <a:xfrm>
            <a:off x="276225" y="6257925"/>
            <a:ext cx="9077293" cy="369332"/>
          </a:xfrm>
          <a:prstGeom prst="rect">
            <a:avLst/>
          </a:prstGeom>
          <a:noFill/>
        </p:spPr>
        <p:txBody>
          <a:bodyPr wrap="none" rtlCol="0">
            <a:spAutoFit/>
          </a:bodyPr>
          <a:lstStyle/>
          <a:p>
            <a:r>
              <a:rPr lang="en-MY" dirty="0"/>
              <a:t>Ref: https://www.manageengine.com/network-monitoring/basics-of-network-monitoring.html</a:t>
            </a:r>
          </a:p>
        </p:txBody>
      </p:sp>
    </p:spTree>
    <p:extLst>
      <p:ext uri="{BB962C8B-B14F-4D97-AF65-F5344CB8AC3E}">
        <p14:creationId xmlns:p14="http://schemas.microsoft.com/office/powerpoint/2010/main" val="2279405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E7EC-2595-481F-9892-F558E5AE5CEB}"/>
              </a:ext>
            </a:extLst>
          </p:cNvPr>
          <p:cNvSpPr>
            <a:spLocks noGrp="1"/>
          </p:cNvSpPr>
          <p:nvPr>
            <p:ph type="title"/>
          </p:nvPr>
        </p:nvSpPr>
        <p:spPr>
          <a:xfrm>
            <a:off x="0" y="123825"/>
            <a:ext cx="8596668" cy="1320800"/>
          </a:xfrm>
        </p:spPr>
        <p:txBody>
          <a:bodyPr/>
          <a:lstStyle/>
          <a:p>
            <a:r>
              <a:rPr lang="en-MY" dirty="0">
                <a:latin typeface="Arial Black" panose="020B0A04020102020204" pitchFamily="34" charset="0"/>
              </a:rPr>
              <a:t>Network Monitoring</a:t>
            </a:r>
          </a:p>
        </p:txBody>
      </p:sp>
      <p:sp>
        <p:nvSpPr>
          <p:cNvPr id="3" name="Content Placeholder 2">
            <a:extLst>
              <a:ext uri="{FF2B5EF4-FFF2-40B4-BE49-F238E27FC236}">
                <a16:creationId xmlns:a16="http://schemas.microsoft.com/office/drawing/2014/main" id="{D46380A7-90DF-4D88-BF3B-AFCC169C7138}"/>
              </a:ext>
            </a:extLst>
          </p:cNvPr>
          <p:cNvSpPr>
            <a:spLocks noGrp="1"/>
          </p:cNvSpPr>
          <p:nvPr>
            <p:ph idx="1"/>
          </p:nvPr>
        </p:nvSpPr>
        <p:spPr>
          <a:xfrm>
            <a:off x="0" y="975394"/>
            <a:ext cx="10515600" cy="4366628"/>
          </a:xfrm>
        </p:spPr>
        <p:txBody>
          <a:bodyPr>
            <a:normAutofit/>
          </a:bodyPr>
          <a:lstStyle/>
          <a:p>
            <a:pPr algn="l" fontAlgn="base"/>
            <a:r>
              <a:rPr lang="en-US" sz="3600" b="0" i="0" dirty="0">
                <a:solidFill>
                  <a:srgbClr val="444444"/>
                </a:solidFill>
                <a:effectLst/>
                <a:latin typeface="Arial Black" panose="020B0A04020102020204" pitchFamily="34" charset="0"/>
              </a:rPr>
              <a:t>Important aspects of network monitoring:</a:t>
            </a:r>
          </a:p>
          <a:p>
            <a:pPr lvl="1" fontAlgn="base">
              <a:buFont typeface="Arial" panose="020B0604020202020204" pitchFamily="34" charset="0"/>
              <a:buChar char="•"/>
            </a:pPr>
            <a:r>
              <a:rPr lang="en-US" sz="2400" b="0" i="0" u="none" strike="noStrike" dirty="0">
                <a:solidFill>
                  <a:srgbClr val="138CD6"/>
                </a:solidFill>
                <a:effectLst/>
                <a:latin typeface="Arial Black" panose="020B0A04020102020204" pitchFamily="34" charset="0"/>
                <a:hlinkClick r:id="rId2"/>
              </a:rPr>
              <a:t>Monitoring the essentials</a:t>
            </a:r>
            <a:endParaRPr lang="en-US" sz="2400" b="0" i="0" dirty="0">
              <a:solidFill>
                <a:srgbClr val="444444"/>
              </a:solidFill>
              <a:effectLst/>
              <a:latin typeface="Arial Black" panose="020B0A04020102020204" pitchFamily="34" charset="0"/>
            </a:endParaRPr>
          </a:p>
          <a:p>
            <a:pPr lvl="1" fontAlgn="base">
              <a:buFont typeface="Arial" panose="020B0604020202020204" pitchFamily="34" charset="0"/>
              <a:buChar char="•"/>
            </a:pPr>
            <a:r>
              <a:rPr lang="en-US" sz="2400" b="0" i="0" u="sng" dirty="0">
                <a:solidFill>
                  <a:srgbClr val="138CD6"/>
                </a:solidFill>
                <a:effectLst/>
                <a:latin typeface="Arial Black" panose="020B0A04020102020204" pitchFamily="34" charset="0"/>
                <a:hlinkClick r:id="rId3"/>
              </a:rPr>
              <a:t>Optimizing the monitoring interval</a:t>
            </a:r>
            <a:endParaRPr lang="en-US" sz="2400" b="0" i="0" dirty="0">
              <a:solidFill>
                <a:srgbClr val="444444"/>
              </a:solidFill>
              <a:effectLst/>
              <a:latin typeface="Arial Black" panose="020B0A04020102020204" pitchFamily="34" charset="0"/>
            </a:endParaRPr>
          </a:p>
          <a:p>
            <a:pPr lvl="1" fontAlgn="base">
              <a:buFont typeface="Arial" panose="020B0604020202020204" pitchFamily="34" charset="0"/>
              <a:buChar char="•"/>
            </a:pPr>
            <a:r>
              <a:rPr lang="en-US" sz="2400" b="0" i="0" u="none" strike="noStrike" dirty="0">
                <a:solidFill>
                  <a:srgbClr val="138CD6"/>
                </a:solidFill>
                <a:effectLst/>
                <a:latin typeface="Arial Black" panose="020B0A04020102020204" pitchFamily="34" charset="0"/>
                <a:hlinkClick r:id="rId4"/>
              </a:rPr>
              <a:t>Selecting the right protocol</a:t>
            </a:r>
            <a:endParaRPr lang="en-US" sz="2400" b="0" i="0" dirty="0">
              <a:solidFill>
                <a:srgbClr val="444444"/>
              </a:solidFill>
              <a:effectLst/>
              <a:latin typeface="Arial Black" panose="020B0A04020102020204" pitchFamily="34" charset="0"/>
            </a:endParaRPr>
          </a:p>
          <a:p>
            <a:pPr lvl="1" fontAlgn="base">
              <a:buFont typeface="Arial" panose="020B0604020202020204" pitchFamily="34" charset="0"/>
              <a:buChar char="•"/>
            </a:pPr>
            <a:r>
              <a:rPr lang="en-US" sz="2400" b="0" i="0" u="none" strike="noStrike" dirty="0">
                <a:solidFill>
                  <a:srgbClr val="138CD6"/>
                </a:solidFill>
                <a:effectLst/>
                <a:latin typeface="Arial Black" panose="020B0A04020102020204" pitchFamily="34" charset="0"/>
                <a:hlinkClick r:id="rId5"/>
              </a:rPr>
              <a:t>Setting thresholds</a:t>
            </a:r>
            <a:endParaRPr lang="en-US" sz="2400" b="0" i="0" dirty="0">
              <a:solidFill>
                <a:srgbClr val="444444"/>
              </a:solidFill>
              <a:effectLst/>
              <a:latin typeface="Arial Black" panose="020B0A04020102020204" pitchFamily="34" charset="0"/>
            </a:endParaRP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0703AFF6-725E-4DBD-AB0B-ECA4F8721EF8}"/>
              </a:ext>
            </a:extLst>
          </p:cNvPr>
          <p:cNvSpPr txBox="1"/>
          <p:nvPr/>
        </p:nvSpPr>
        <p:spPr>
          <a:xfrm>
            <a:off x="276225" y="6364843"/>
            <a:ext cx="9077293" cy="369332"/>
          </a:xfrm>
          <a:prstGeom prst="rect">
            <a:avLst/>
          </a:prstGeom>
          <a:noFill/>
        </p:spPr>
        <p:txBody>
          <a:bodyPr wrap="none" rtlCol="0">
            <a:spAutoFit/>
          </a:bodyPr>
          <a:lstStyle/>
          <a:p>
            <a:r>
              <a:rPr lang="en-MY" dirty="0"/>
              <a:t>Ref: https://www.manageengine.com/network-monitoring/basics-of-network-monitoring.html</a:t>
            </a:r>
          </a:p>
        </p:txBody>
      </p:sp>
    </p:spTree>
    <p:extLst>
      <p:ext uri="{BB962C8B-B14F-4D97-AF65-F5344CB8AC3E}">
        <p14:creationId xmlns:p14="http://schemas.microsoft.com/office/powerpoint/2010/main" val="2299791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E73F9-255C-4306-B34B-40769B2E70E6}"/>
              </a:ext>
            </a:extLst>
          </p:cNvPr>
          <p:cNvSpPr>
            <a:spLocks noGrp="1"/>
          </p:cNvSpPr>
          <p:nvPr>
            <p:ph idx="1"/>
          </p:nvPr>
        </p:nvSpPr>
        <p:spPr>
          <a:xfrm>
            <a:off x="336884" y="352927"/>
            <a:ext cx="8937118" cy="5688436"/>
          </a:xfrm>
        </p:spPr>
        <p:txBody>
          <a:bodyPr>
            <a:normAutofit lnSpcReduction="10000"/>
          </a:bodyPr>
          <a:lstStyle/>
          <a:p>
            <a:r>
              <a:rPr lang="en-MY" sz="2800" dirty="0">
                <a:solidFill>
                  <a:srgbClr val="0070C0"/>
                </a:solidFill>
                <a:latin typeface="Arial Black" panose="020B0A04020102020204" pitchFamily="34" charset="0"/>
              </a:rPr>
              <a:t>Monitoring the essentials</a:t>
            </a:r>
          </a:p>
          <a:p>
            <a:pPr lvl="1"/>
            <a:r>
              <a:rPr lang="en-US" sz="2600" dirty="0">
                <a:solidFill>
                  <a:schemeClr val="tx1">
                    <a:lumMod val="65000"/>
                    <a:lumOff val="35000"/>
                  </a:schemeClr>
                </a:solidFill>
                <a:latin typeface="Arial Black" panose="020B0A04020102020204" pitchFamily="34" charset="0"/>
              </a:rPr>
              <a:t>In effective network monitoring, the first step is to identify the devices and the related performance metrics to be monitored. </a:t>
            </a:r>
          </a:p>
          <a:p>
            <a:pPr lvl="1"/>
            <a:r>
              <a:rPr lang="en-US" sz="2600" dirty="0">
                <a:solidFill>
                  <a:schemeClr val="tx1">
                    <a:lumMod val="65000"/>
                    <a:lumOff val="35000"/>
                  </a:schemeClr>
                </a:solidFill>
                <a:latin typeface="Arial Black" panose="020B0A04020102020204" pitchFamily="34" charset="0"/>
              </a:rPr>
              <a:t>The second step is determining the monitoring interval.</a:t>
            </a:r>
          </a:p>
          <a:p>
            <a:pPr lvl="1"/>
            <a:r>
              <a:rPr lang="en-US" sz="2600" dirty="0">
                <a:solidFill>
                  <a:schemeClr val="tx1">
                    <a:lumMod val="65000"/>
                    <a:lumOff val="35000"/>
                  </a:schemeClr>
                </a:solidFill>
                <a:latin typeface="Arial Black" panose="020B0A04020102020204" pitchFamily="34" charset="0"/>
              </a:rPr>
              <a:t>Devices like desktops and printers are not critical and do not require frequent monitoring.</a:t>
            </a:r>
          </a:p>
          <a:p>
            <a:pPr lvl="1"/>
            <a:r>
              <a:rPr lang="en-US" sz="2600" dirty="0">
                <a:solidFill>
                  <a:schemeClr val="tx1">
                    <a:lumMod val="65000"/>
                    <a:lumOff val="35000"/>
                  </a:schemeClr>
                </a:solidFill>
                <a:latin typeface="Arial Black" panose="020B0A04020102020204" pitchFamily="34" charset="0"/>
              </a:rPr>
              <a:t>Servers, routers, and switches perform business-critical tasks but at the same time have specific parameters that can be selectively monitored. </a:t>
            </a:r>
            <a:endParaRPr lang="en-MY" sz="2600" dirty="0">
              <a:solidFill>
                <a:schemeClr val="tx1">
                  <a:lumMod val="65000"/>
                  <a:lumOff val="35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6B39E530-01E6-4E30-99BF-AA349B2836FE}"/>
              </a:ext>
            </a:extLst>
          </p:cNvPr>
          <p:cNvSpPr txBox="1"/>
          <p:nvPr/>
        </p:nvSpPr>
        <p:spPr>
          <a:xfrm>
            <a:off x="276225" y="6364843"/>
            <a:ext cx="9077293" cy="369332"/>
          </a:xfrm>
          <a:prstGeom prst="rect">
            <a:avLst/>
          </a:prstGeom>
          <a:noFill/>
        </p:spPr>
        <p:txBody>
          <a:bodyPr wrap="none" rtlCol="0">
            <a:spAutoFit/>
          </a:bodyPr>
          <a:lstStyle/>
          <a:p>
            <a:r>
              <a:rPr lang="en-MY" dirty="0"/>
              <a:t>Ref: https://www.manageengine.com/network-monitoring/basics-of-network-monitoring.html</a:t>
            </a:r>
          </a:p>
        </p:txBody>
      </p:sp>
    </p:spTree>
    <p:extLst>
      <p:ext uri="{BB962C8B-B14F-4D97-AF65-F5344CB8AC3E}">
        <p14:creationId xmlns:p14="http://schemas.microsoft.com/office/powerpoint/2010/main" val="1046601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408D-E717-4DCF-BB1C-D9F0222441A3}"/>
              </a:ext>
            </a:extLst>
          </p:cNvPr>
          <p:cNvSpPr>
            <a:spLocks noGrp="1"/>
          </p:cNvSpPr>
          <p:nvPr>
            <p:ph type="title"/>
          </p:nvPr>
        </p:nvSpPr>
        <p:spPr/>
        <p:txBody>
          <a:bodyPr/>
          <a:lstStyle/>
          <a:p>
            <a:r>
              <a:rPr lang="en-MY" sz="3600" dirty="0">
                <a:solidFill>
                  <a:srgbClr val="0070C0"/>
                </a:solidFill>
                <a:latin typeface="Arial Black" panose="020B0A04020102020204" pitchFamily="34" charset="0"/>
              </a:rPr>
              <a:t>Monitoring the essentials</a:t>
            </a:r>
            <a:br>
              <a:rPr lang="en-MY" sz="3600" dirty="0">
                <a:solidFill>
                  <a:srgbClr val="0070C0"/>
                </a:solidFill>
                <a:latin typeface="Arial Black" panose="020B0A04020102020204" pitchFamily="34" charset="0"/>
              </a:rPr>
            </a:br>
            <a:endParaRPr lang="en-MY"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F8CDCE26-964F-4661-8A49-EFBA133F6F61}"/>
              </a:ext>
            </a:extLst>
          </p:cNvPr>
          <p:cNvPicPr>
            <a:picLocks noGrp="1" noChangeAspect="1"/>
          </p:cNvPicPr>
          <p:nvPr>
            <p:ph idx="1"/>
          </p:nvPr>
        </p:nvPicPr>
        <p:blipFill>
          <a:blip r:embed="rId2"/>
          <a:stretch>
            <a:fillRect/>
          </a:stretch>
        </p:blipFill>
        <p:spPr>
          <a:xfrm>
            <a:off x="1485465" y="1750041"/>
            <a:ext cx="7167720" cy="3881437"/>
          </a:xfrm>
        </p:spPr>
      </p:pic>
      <p:sp>
        <p:nvSpPr>
          <p:cNvPr id="6" name="TextBox 5">
            <a:extLst>
              <a:ext uri="{FF2B5EF4-FFF2-40B4-BE49-F238E27FC236}">
                <a16:creationId xmlns:a16="http://schemas.microsoft.com/office/drawing/2014/main" id="{CFE9F32E-6D9C-4CC0-A200-BA8B6EA3BB54}"/>
              </a:ext>
            </a:extLst>
          </p:cNvPr>
          <p:cNvSpPr txBox="1"/>
          <p:nvPr/>
        </p:nvSpPr>
        <p:spPr>
          <a:xfrm>
            <a:off x="276225" y="6364843"/>
            <a:ext cx="9077293" cy="369332"/>
          </a:xfrm>
          <a:prstGeom prst="rect">
            <a:avLst/>
          </a:prstGeom>
          <a:noFill/>
        </p:spPr>
        <p:txBody>
          <a:bodyPr wrap="none" rtlCol="0">
            <a:spAutoFit/>
          </a:bodyPr>
          <a:lstStyle/>
          <a:p>
            <a:r>
              <a:rPr lang="en-MY" dirty="0"/>
              <a:t>Ref: https://www.manageengine.com/network-monitoring/basics-of-network-monitoring.html</a:t>
            </a:r>
          </a:p>
        </p:txBody>
      </p:sp>
    </p:spTree>
    <p:extLst>
      <p:ext uri="{BB962C8B-B14F-4D97-AF65-F5344CB8AC3E}">
        <p14:creationId xmlns:p14="http://schemas.microsoft.com/office/powerpoint/2010/main" val="3946271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C8E6F-0521-444B-A67D-44CA869CD87D}"/>
              </a:ext>
            </a:extLst>
          </p:cNvPr>
          <p:cNvSpPr>
            <a:spLocks noGrp="1"/>
          </p:cNvSpPr>
          <p:nvPr>
            <p:ph idx="1"/>
          </p:nvPr>
        </p:nvSpPr>
        <p:spPr>
          <a:xfrm>
            <a:off x="347689" y="628281"/>
            <a:ext cx="10345193" cy="5736562"/>
          </a:xfrm>
        </p:spPr>
        <p:txBody>
          <a:bodyPr>
            <a:noAutofit/>
          </a:bodyPr>
          <a:lstStyle/>
          <a:p>
            <a:pPr algn="l" fontAlgn="base">
              <a:buFont typeface="Arial" panose="020B0604020202020204" pitchFamily="34" charset="0"/>
              <a:buChar char="•"/>
            </a:pPr>
            <a:r>
              <a:rPr lang="en-US" sz="2400" b="0" i="0" dirty="0">
                <a:solidFill>
                  <a:srgbClr val="0070C0"/>
                </a:solidFill>
                <a:effectLst/>
                <a:latin typeface="Arial Black" panose="020B0A04020102020204" pitchFamily="34" charset="0"/>
              </a:rPr>
              <a:t>Optimizing the monitoring interval</a:t>
            </a:r>
          </a:p>
          <a:p>
            <a:pPr lvl="1"/>
            <a:r>
              <a:rPr lang="en-US" sz="2000" b="0" i="0" dirty="0">
                <a:solidFill>
                  <a:schemeClr val="tx1">
                    <a:lumMod val="50000"/>
                    <a:lumOff val="50000"/>
                  </a:schemeClr>
                </a:solidFill>
                <a:effectLst/>
                <a:latin typeface="Arial Black" panose="020B0A04020102020204" pitchFamily="34" charset="0"/>
              </a:rPr>
              <a:t>Monitoring interval determines the frequency at which the network devices and their related metrics are polled to identify the performance and availability status. </a:t>
            </a:r>
          </a:p>
          <a:p>
            <a:pPr lvl="1"/>
            <a:r>
              <a:rPr lang="en-US" sz="2000" b="0" i="0" dirty="0">
                <a:solidFill>
                  <a:schemeClr val="tx1">
                    <a:lumMod val="50000"/>
                    <a:lumOff val="50000"/>
                  </a:schemeClr>
                </a:solidFill>
                <a:effectLst/>
                <a:latin typeface="Arial Black" panose="020B0A04020102020204" pitchFamily="34" charset="0"/>
              </a:rPr>
              <a:t>Setting up monitoring intervals can help to take the load off the network monitoring system and in turn, your resources. </a:t>
            </a:r>
          </a:p>
          <a:p>
            <a:pPr lvl="1"/>
            <a:r>
              <a:rPr lang="en-US" sz="2000" b="0" i="0" dirty="0">
                <a:solidFill>
                  <a:schemeClr val="tx1">
                    <a:lumMod val="50000"/>
                    <a:lumOff val="50000"/>
                  </a:schemeClr>
                </a:solidFill>
                <a:effectLst/>
                <a:latin typeface="Arial Black" panose="020B0A04020102020204" pitchFamily="34" charset="0"/>
              </a:rPr>
              <a:t>The interval depends on the type of network device or parameter being monitored. The availability status of devices has to be monitored at the least interval of time preferably every minute. CPU and memory stats can be monitored once every 5 minutes. </a:t>
            </a:r>
          </a:p>
          <a:p>
            <a:pPr lvl="1"/>
            <a:r>
              <a:rPr lang="en-US" sz="2000" b="0" i="0" dirty="0">
                <a:solidFill>
                  <a:schemeClr val="tx1">
                    <a:lumMod val="50000"/>
                    <a:lumOff val="50000"/>
                  </a:schemeClr>
                </a:solidFill>
                <a:effectLst/>
                <a:latin typeface="Arial Black" panose="020B0A04020102020204" pitchFamily="34" charset="0"/>
              </a:rPr>
              <a:t>The monitoring interval for other metrics like Disk utilization can be extended and is sufficient if it is polled once every 15 minutes. </a:t>
            </a:r>
          </a:p>
          <a:p>
            <a:pPr lvl="1"/>
            <a:r>
              <a:rPr lang="en-US" sz="2000" b="0" i="0" dirty="0">
                <a:solidFill>
                  <a:schemeClr val="tx1">
                    <a:lumMod val="50000"/>
                    <a:lumOff val="50000"/>
                  </a:schemeClr>
                </a:solidFill>
                <a:effectLst/>
                <a:latin typeface="Arial Black" panose="020B0A04020102020204" pitchFamily="34" charset="0"/>
              </a:rPr>
              <a:t>Monitoring every device at the least interval will only add unnecessary load to the network and is not quite necessary.</a:t>
            </a:r>
            <a:endParaRPr lang="en-MY" sz="2000" dirty="0">
              <a:solidFill>
                <a:schemeClr val="tx1">
                  <a:lumMod val="50000"/>
                  <a:lumOff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0AED24D8-7423-489E-928B-EB27CD723527}"/>
              </a:ext>
            </a:extLst>
          </p:cNvPr>
          <p:cNvSpPr txBox="1"/>
          <p:nvPr/>
        </p:nvSpPr>
        <p:spPr>
          <a:xfrm>
            <a:off x="276225" y="6364843"/>
            <a:ext cx="9077293" cy="369332"/>
          </a:xfrm>
          <a:prstGeom prst="rect">
            <a:avLst/>
          </a:prstGeom>
          <a:noFill/>
        </p:spPr>
        <p:txBody>
          <a:bodyPr wrap="none" rtlCol="0">
            <a:spAutoFit/>
          </a:bodyPr>
          <a:lstStyle/>
          <a:p>
            <a:r>
              <a:rPr lang="en-MY" dirty="0"/>
              <a:t>Ref: https://www.manageengine.com/network-monitoring/basics-of-network-monitoring.html</a:t>
            </a:r>
          </a:p>
        </p:txBody>
      </p:sp>
    </p:spTree>
    <p:extLst>
      <p:ext uri="{BB962C8B-B14F-4D97-AF65-F5344CB8AC3E}">
        <p14:creationId xmlns:p14="http://schemas.microsoft.com/office/powerpoint/2010/main" val="1578299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CCD56-1F56-4752-83C4-6E1EAC067FB1}"/>
              </a:ext>
            </a:extLst>
          </p:cNvPr>
          <p:cNvSpPr>
            <a:spLocks noGrp="1"/>
          </p:cNvSpPr>
          <p:nvPr>
            <p:ph idx="1"/>
          </p:nvPr>
        </p:nvSpPr>
        <p:spPr>
          <a:xfrm>
            <a:off x="372129" y="357090"/>
            <a:ext cx="10544687" cy="5917537"/>
          </a:xfrm>
        </p:spPr>
        <p:txBody>
          <a:bodyPr>
            <a:normAutofit fontScale="55000" lnSpcReduction="20000"/>
          </a:bodyPr>
          <a:lstStyle/>
          <a:p>
            <a:pPr algn="l" fontAlgn="base">
              <a:buFont typeface="Arial" panose="020B0604020202020204" pitchFamily="34" charset="0"/>
              <a:buChar char="•"/>
            </a:pPr>
            <a:r>
              <a:rPr lang="en-US" sz="5100" b="0" i="0" u="none" strike="noStrike" dirty="0">
                <a:solidFill>
                  <a:srgbClr val="0070C0"/>
                </a:solidFill>
                <a:effectLst/>
                <a:latin typeface="Arial Black" panose="020B0A04020102020204" pitchFamily="34" charset="0"/>
              </a:rPr>
              <a:t>Selecting the right protocol</a:t>
            </a:r>
            <a:endParaRPr lang="en-US" sz="5100" b="0" i="0" dirty="0">
              <a:solidFill>
                <a:srgbClr val="0070C0"/>
              </a:solidFill>
              <a:effectLst/>
              <a:latin typeface="Arial Black" panose="020B0A04020102020204" pitchFamily="34" charset="0"/>
            </a:endParaRPr>
          </a:p>
          <a:p>
            <a:pPr lvl="1"/>
            <a:r>
              <a:rPr lang="en-US" sz="3400" dirty="0">
                <a:latin typeface="Arial Black" panose="020B0A04020102020204" pitchFamily="34" charset="0"/>
              </a:rPr>
              <a:t>When monitoring a network and its devices, a common good practice is to adopt a secure and non-bandwidth consuming network management protocol to minimize the impact it has on network performance. </a:t>
            </a:r>
          </a:p>
          <a:p>
            <a:pPr lvl="1"/>
            <a:r>
              <a:rPr lang="en-US" sz="3400" dirty="0">
                <a:latin typeface="Arial Black" panose="020B0A04020102020204" pitchFamily="34" charset="0"/>
              </a:rPr>
              <a:t>Most of the network devices and Linux servers support SNMP(Simple Network Management Protocol) and CLI protocols.</a:t>
            </a:r>
          </a:p>
          <a:p>
            <a:pPr lvl="1"/>
            <a:r>
              <a:rPr lang="en-US" sz="3400" dirty="0">
                <a:latin typeface="Arial Black" panose="020B0A04020102020204" pitchFamily="34" charset="0"/>
              </a:rPr>
              <a:t>Windows devices support </a:t>
            </a:r>
            <a:r>
              <a:rPr lang="en-MY" sz="3400" b="0" i="0" dirty="0">
                <a:solidFill>
                  <a:srgbClr val="202124"/>
                </a:solidFill>
                <a:effectLst/>
                <a:latin typeface="Arial Black" panose="020B0A04020102020204" pitchFamily="34" charset="0"/>
              </a:rPr>
              <a:t>Windows Management Instrumentation (W</a:t>
            </a:r>
            <a:r>
              <a:rPr lang="en-MY" sz="3400" dirty="0">
                <a:solidFill>
                  <a:srgbClr val="202124"/>
                </a:solidFill>
                <a:latin typeface="Arial Black" panose="020B0A04020102020204" pitchFamily="34" charset="0"/>
              </a:rPr>
              <a:t>MI)</a:t>
            </a:r>
            <a:r>
              <a:rPr lang="en-US" sz="3400" dirty="0">
                <a:latin typeface="Arial Black" panose="020B0A04020102020204" pitchFamily="34" charset="0"/>
              </a:rPr>
              <a:t> protocol. </a:t>
            </a:r>
          </a:p>
          <a:p>
            <a:pPr lvl="1"/>
            <a:r>
              <a:rPr lang="en-US" sz="3400" dirty="0">
                <a:latin typeface="Arial Black" panose="020B0A04020102020204" pitchFamily="34" charset="0"/>
              </a:rPr>
              <a:t>SNMP is one of the widely accepted network protocols to manage and monitor network elements.</a:t>
            </a:r>
          </a:p>
          <a:p>
            <a:pPr lvl="1"/>
            <a:r>
              <a:rPr lang="en-US" sz="3400" dirty="0">
                <a:latin typeface="Arial Black" panose="020B0A04020102020204" pitchFamily="34" charset="0"/>
              </a:rPr>
              <a:t>Most of the network elements come bundled with an SNMP agent.</a:t>
            </a:r>
          </a:p>
          <a:p>
            <a:pPr lvl="1"/>
            <a:r>
              <a:rPr lang="en-US" sz="3400" dirty="0">
                <a:latin typeface="Arial Black" panose="020B0A04020102020204" pitchFamily="34" charset="0"/>
              </a:rPr>
              <a:t>They just need to be enabled and configured to communicate with the network management system (NMS).</a:t>
            </a:r>
          </a:p>
          <a:p>
            <a:pPr lvl="1"/>
            <a:r>
              <a:rPr lang="en-US" sz="3400" dirty="0">
                <a:latin typeface="Arial Black" panose="020B0A04020102020204" pitchFamily="34" charset="0"/>
              </a:rPr>
              <a:t> Allowing SNMP read-write access gives one complete control over the device.</a:t>
            </a:r>
          </a:p>
          <a:p>
            <a:pPr lvl="1"/>
            <a:r>
              <a:rPr lang="en-US" sz="3400" dirty="0">
                <a:latin typeface="Arial Black" panose="020B0A04020102020204" pitchFamily="34" charset="0"/>
              </a:rPr>
              <a:t>Using SNMP, one can replace the entire configuration of the device. A network monitoring system helps the administrator take charge of the network by setting SNMP to read/write privileges and restricting control for other users.</a:t>
            </a:r>
            <a:endParaRPr lang="en-MY" sz="3400" dirty="0">
              <a:latin typeface="Arial Black" panose="020B0A04020102020204" pitchFamily="34" charset="0"/>
            </a:endParaRP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436A45F5-F222-4BFC-9F93-ACBC89D4733F}"/>
              </a:ext>
            </a:extLst>
          </p:cNvPr>
          <p:cNvSpPr txBox="1"/>
          <p:nvPr/>
        </p:nvSpPr>
        <p:spPr>
          <a:xfrm>
            <a:off x="276225" y="6364843"/>
            <a:ext cx="9077293" cy="369332"/>
          </a:xfrm>
          <a:prstGeom prst="rect">
            <a:avLst/>
          </a:prstGeom>
          <a:noFill/>
        </p:spPr>
        <p:txBody>
          <a:bodyPr wrap="none" rtlCol="0">
            <a:spAutoFit/>
          </a:bodyPr>
          <a:lstStyle/>
          <a:p>
            <a:r>
              <a:rPr lang="en-MY" dirty="0"/>
              <a:t>Ref: https://www.manageengine.com/network-monitoring/basics-of-network-monitoring.html</a:t>
            </a:r>
          </a:p>
        </p:txBody>
      </p:sp>
    </p:spTree>
    <p:extLst>
      <p:ext uri="{BB962C8B-B14F-4D97-AF65-F5344CB8AC3E}">
        <p14:creationId xmlns:p14="http://schemas.microsoft.com/office/powerpoint/2010/main" val="2761853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2F2A4-D820-4D96-A3EC-2B49F067FC3C}"/>
              </a:ext>
            </a:extLst>
          </p:cNvPr>
          <p:cNvSpPr>
            <a:spLocks noGrp="1"/>
          </p:cNvSpPr>
          <p:nvPr>
            <p:ph idx="1"/>
          </p:nvPr>
        </p:nvSpPr>
        <p:spPr>
          <a:xfrm>
            <a:off x="417095" y="465221"/>
            <a:ext cx="9501346" cy="5576141"/>
          </a:xfrm>
        </p:spPr>
        <p:txBody>
          <a:bodyPr>
            <a:normAutofit lnSpcReduction="10000"/>
          </a:bodyPr>
          <a:lstStyle/>
          <a:p>
            <a:pPr algn="l" fontAlgn="base">
              <a:buFont typeface="Arial" panose="020B0604020202020204" pitchFamily="34" charset="0"/>
              <a:buChar char="•"/>
            </a:pPr>
            <a:r>
              <a:rPr lang="en-US" sz="2400" b="0" i="0" u="none" strike="noStrike" dirty="0">
                <a:solidFill>
                  <a:srgbClr val="0070C0"/>
                </a:solidFill>
                <a:effectLst/>
                <a:latin typeface="Arial Black" panose="020B0A04020102020204" pitchFamily="34" charset="0"/>
              </a:rPr>
              <a:t>Setting thresholds</a:t>
            </a:r>
            <a:endParaRPr lang="en-US" sz="2400" b="0" i="0" dirty="0">
              <a:solidFill>
                <a:srgbClr val="0070C0"/>
              </a:solidFill>
              <a:effectLst/>
              <a:latin typeface="Arial Black" panose="020B0A04020102020204" pitchFamily="34" charset="0"/>
            </a:endParaRPr>
          </a:p>
          <a:p>
            <a:pPr lvl="1"/>
            <a:r>
              <a:rPr lang="en-US" sz="2200" b="0" i="0" dirty="0">
                <a:solidFill>
                  <a:srgbClr val="444444"/>
                </a:solidFill>
                <a:effectLst/>
                <a:latin typeface="Arial Black" panose="020B0A04020102020204" pitchFamily="34" charset="0"/>
              </a:rPr>
              <a:t>Thresholds are used to identify performance bottlenecks proactively. </a:t>
            </a:r>
          </a:p>
          <a:p>
            <a:pPr lvl="1"/>
            <a:r>
              <a:rPr lang="en-US" sz="2200" b="0" i="0" dirty="0">
                <a:solidFill>
                  <a:srgbClr val="444444"/>
                </a:solidFill>
                <a:effectLst/>
                <a:latin typeface="Arial Black" panose="020B0A04020102020204" pitchFamily="34" charset="0"/>
              </a:rPr>
              <a:t>Threshold limits vary from device to device based on the business use case.</a:t>
            </a:r>
          </a:p>
          <a:p>
            <a:pPr lvl="1"/>
            <a:r>
              <a:rPr lang="en-US" sz="2200" b="0" i="0" dirty="0">
                <a:solidFill>
                  <a:srgbClr val="444444"/>
                </a:solidFill>
                <a:effectLst/>
                <a:latin typeface="Arial Black" panose="020B0A04020102020204" pitchFamily="34" charset="0"/>
              </a:rPr>
              <a:t>Configuring thresholds help in proactively monitoring the resources and services running on servers and network devices.</a:t>
            </a:r>
          </a:p>
          <a:p>
            <a:pPr lvl="1"/>
            <a:r>
              <a:rPr lang="en-US" sz="2200" b="0" i="0" dirty="0">
                <a:solidFill>
                  <a:srgbClr val="444444"/>
                </a:solidFill>
                <a:effectLst/>
                <a:latin typeface="Arial Black" panose="020B0A04020102020204" pitchFamily="34" charset="0"/>
              </a:rPr>
              <a:t> Each device can have an interval or threshold value set based on user preference and need. </a:t>
            </a:r>
          </a:p>
          <a:p>
            <a:pPr lvl="1"/>
            <a:r>
              <a:rPr lang="en-US" sz="2200" b="0" i="0" dirty="0">
                <a:solidFill>
                  <a:srgbClr val="444444"/>
                </a:solidFill>
                <a:effectLst/>
                <a:latin typeface="Arial Black" panose="020B0A04020102020204" pitchFamily="34" charset="0"/>
              </a:rPr>
              <a:t>Multi-level threshold can assist in classifying and breaking down any fault encountered.</a:t>
            </a:r>
          </a:p>
          <a:p>
            <a:pPr lvl="1"/>
            <a:r>
              <a:rPr lang="en-US" sz="2200" b="0" i="0" dirty="0">
                <a:solidFill>
                  <a:srgbClr val="444444"/>
                </a:solidFill>
                <a:effectLst/>
                <a:latin typeface="Arial Black" panose="020B0A04020102020204" pitchFamily="34" charset="0"/>
              </a:rPr>
              <a:t> Utilizing thresholds, alerts can also be raised before the device goes down or reaches a critical condition.</a:t>
            </a:r>
            <a:endParaRPr lang="en-MY" sz="2200" dirty="0">
              <a:latin typeface="Arial Black" panose="020B0A04020102020204" pitchFamily="34" charset="0"/>
            </a:endParaRPr>
          </a:p>
        </p:txBody>
      </p:sp>
      <p:sp>
        <p:nvSpPr>
          <p:cNvPr id="4" name="TextBox 3">
            <a:extLst>
              <a:ext uri="{FF2B5EF4-FFF2-40B4-BE49-F238E27FC236}">
                <a16:creationId xmlns:a16="http://schemas.microsoft.com/office/drawing/2014/main" id="{55CE7B47-C672-47B3-8B6D-855CF1B8E1F6}"/>
              </a:ext>
            </a:extLst>
          </p:cNvPr>
          <p:cNvSpPr txBox="1"/>
          <p:nvPr/>
        </p:nvSpPr>
        <p:spPr>
          <a:xfrm>
            <a:off x="276225" y="6364843"/>
            <a:ext cx="9077293" cy="369332"/>
          </a:xfrm>
          <a:prstGeom prst="rect">
            <a:avLst/>
          </a:prstGeom>
          <a:noFill/>
        </p:spPr>
        <p:txBody>
          <a:bodyPr wrap="none" rtlCol="0">
            <a:spAutoFit/>
          </a:bodyPr>
          <a:lstStyle/>
          <a:p>
            <a:r>
              <a:rPr lang="en-MY" dirty="0"/>
              <a:t>Ref: https://www.manageengine.com/network-monitoring/basics-of-network-monitoring.html</a:t>
            </a:r>
          </a:p>
        </p:txBody>
      </p:sp>
    </p:spTree>
    <p:extLst>
      <p:ext uri="{BB962C8B-B14F-4D97-AF65-F5344CB8AC3E}">
        <p14:creationId xmlns:p14="http://schemas.microsoft.com/office/powerpoint/2010/main" val="596777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B25116-2743-4EF6-B5F1-2A7ABFC8F995}"/>
              </a:ext>
            </a:extLst>
          </p:cNvPr>
          <p:cNvPicPr>
            <a:picLocks noGrp="1" noChangeAspect="1"/>
          </p:cNvPicPr>
          <p:nvPr>
            <p:ph idx="1"/>
          </p:nvPr>
        </p:nvPicPr>
        <p:blipFill>
          <a:blip r:embed="rId2"/>
          <a:stretch>
            <a:fillRect/>
          </a:stretch>
        </p:blipFill>
        <p:spPr>
          <a:xfrm>
            <a:off x="1521995" y="1270000"/>
            <a:ext cx="7152609" cy="3899875"/>
          </a:xfrm>
        </p:spPr>
      </p:pic>
      <p:sp>
        <p:nvSpPr>
          <p:cNvPr id="6" name="TextBox 5">
            <a:extLst>
              <a:ext uri="{FF2B5EF4-FFF2-40B4-BE49-F238E27FC236}">
                <a16:creationId xmlns:a16="http://schemas.microsoft.com/office/drawing/2014/main" id="{87D226E9-7DD5-47D7-A81B-439857D6C0E5}"/>
              </a:ext>
            </a:extLst>
          </p:cNvPr>
          <p:cNvSpPr txBox="1"/>
          <p:nvPr/>
        </p:nvSpPr>
        <p:spPr>
          <a:xfrm>
            <a:off x="233226" y="6343650"/>
            <a:ext cx="9077293" cy="369332"/>
          </a:xfrm>
          <a:prstGeom prst="rect">
            <a:avLst/>
          </a:prstGeom>
          <a:noFill/>
        </p:spPr>
        <p:txBody>
          <a:bodyPr wrap="none" rtlCol="0">
            <a:spAutoFit/>
          </a:bodyPr>
          <a:lstStyle/>
          <a:p>
            <a:r>
              <a:rPr lang="en-MY" dirty="0" err="1"/>
              <a:t>Ref:https</a:t>
            </a:r>
            <a:r>
              <a:rPr lang="en-MY" dirty="0"/>
              <a:t>://www.manageengine.com/network-monitoring/basics-of-network-monitoring.html </a:t>
            </a:r>
          </a:p>
        </p:txBody>
      </p:sp>
    </p:spTree>
    <p:extLst>
      <p:ext uri="{BB962C8B-B14F-4D97-AF65-F5344CB8AC3E}">
        <p14:creationId xmlns:p14="http://schemas.microsoft.com/office/powerpoint/2010/main" val="206431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3CC1-98F5-4793-8833-B5A30209D71C}"/>
              </a:ext>
            </a:extLst>
          </p:cNvPr>
          <p:cNvSpPr>
            <a:spLocks noGrp="1"/>
          </p:cNvSpPr>
          <p:nvPr>
            <p:ph type="title"/>
          </p:nvPr>
        </p:nvSpPr>
        <p:spPr>
          <a:xfrm>
            <a:off x="0" y="0"/>
            <a:ext cx="12192000" cy="1320800"/>
          </a:xfrm>
        </p:spPr>
        <p:txBody>
          <a:bodyPr/>
          <a:lstStyle/>
          <a:p>
            <a:r>
              <a:rPr lang="en-US" dirty="0">
                <a:latin typeface="Arial Black" panose="020B0A04020102020204" pitchFamily="34" charset="0"/>
              </a:rPr>
              <a:t>Introduction: Network Characteristics </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CF72F60-F1F0-407D-AFB3-954E152F14DD}"/>
              </a:ext>
            </a:extLst>
          </p:cNvPr>
          <p:cNvSpPr>
            <a:spLocks noGrp="1"/>
          </p:cNvSpPr>
          <p:nvPr>
            <p:ph idx="1"/>
          </p:nvPr>
        </p:nvSpPr>
        <p:spPr>
          <a:xfrm>
            <a:off x="345501" y="1320800"/>
            <a:ext cx="10030140" cy="4574069"/>
          </a:xfrm>
        </p:spPr>
        <p:txBody>
          <a:bodyPr>
            <a:noAutofit/>
          </a:bodyPr>
          <a:lstStyle/>
          <a:p>
            <a:pPr algn="l"/>
            <a:r>
              <a:rPr lang="en-US" sz="2000" b="0" i="0" u="none" strike="noStrike" baseline="0" dirty="0">
                <a:latin typeface="Arial Black" panose="020B0A04020102020204" pitchFamily="34" charset="0"/>
              </a:rPr>
              <a:t>The significance and relevance of network characteristics vary with applications. </a:t>
            </a:r>
          </a:p>
          <a:p>
            <a:pPr algn="l"/>
            <a:r>
              <a:rPr lang="en-US" sz="2000" b="0" i="0" u="none" strike="noStrike" baseline="0" dirty="0">
                <a:latin typeface="Arial Black" panose="020B0A04020102020204" pitchFamily="34" charset="0"/>
              </a:rPr>
              <a:t>A content distribution network may be interested in measuring latency from its clients to the application server, whereas a load balancing application may find available bandwidth as a useful criterion to adjust the load on the servers. </a:t>
            </a:r>
          </a:p>
          <a:p>
            <a:pPr algn="l"/>
            <a:r>
              <a:rPr lang="en-US" sz="2000" b="0" i="0" u="none" strike="noStrike" baseline="0" dirty="0">
                <a:latin typeface="Arial Black" panose="020B0A04020102020204" pitchFamily="34" charset="0"/>
              </a:rPr>
              <a:t>Other network characteristics such as congestion, queuing delay, network failure, topology discovery, and bottleneck determination also have great significance. </a:t>
            </a:r>
          </a:p>
          <a:p>
            <a:pPr algn="l"/>
            <a:r>
              <a:rPr lang="en-US" sz="2000" b="0" i="0" u="none" strike="noStrike" baseline="0" dirty="0">
                <a:latin typeface="Arial Black" panose="020B0A04020102020204" pitchFamily="34" charset="0"/>
              </a:rPr>
              <a:t>However, there are </a:t>
            </a:r>
            <a:r>
              <a:rPr lang="en-US" sz="2000" b="0" i="0" u="none" strike="noStrike" baseline="0" dirty="0">
                <a:solidFill>
                  <a:schemeClr val="tx1">
                    <a:lumMod val="50000"/>
                    <a:lumOff val="50000"/>
                  </a:schemeClr>
                </a:solidFill>
                <a:latin typeface="Arial Black" panose="020B0A04020102020204" pitchFamily="34" charset="0"/>
              </a:rPr>
              <a:t>four network characteristics </a:t>
            </a:r>
            <a:r>
              <a:rPr lang="en-US" sz="2000" b="0" i="0" u="none" strike="noStrike" baseline="0" dirty="0">
                <a:latin typeface="Arial Black" panose="020B0A04020102020204" pitchFamily="34" charset="0"/>
              </a:rPr>
              <a:t>that constitute the basic paradigm of network measurements and could be utilized in the computation of other related network characteristics.</a:t>
            </a:r>
            <a:endParaRPr lang="en-MY" sz="2000" dirty="0">
              <a:latin typeface="Arial Black" panose="020B0A04020102020204" pitchFamily="34" charset="0"/>
            </a:endParaRPr>
          </a:p>
        </p:txBody>
      </p:sp>
      <p:sp>
        <p:nvSpPr>
          <p:cNvPr id="6" name="TextBox 5">
            <a:extLst>
              <a:ext uri="{FF2B5EF4-FFF2-40B4-BE49-F238E27FC236}">
                <a16:creationId xmlns:a16="http://schemas.microsoft.com/office/drawing/2014/main" id="{A80224B2-78C7-4CA0-8AD9-7887734E72F2}"/>
              </a:ext>
            </a:extLst>
          </p:cNvPr>
          <p:cNvSpPr txBox="1"/>
          <p:nvPr/>
        </p:nvSpPr>
        <p:spPr>
          <a:xfrm>
            <a:off x="667809" y="6314043"/>
            <a:ext cx="5044010" cy="369332"/>
          </a:xfrm>
          <a:prstGeom prst="rect">
            <a:avLst/>
          </a:prstGeom>
          <a:noFill/>
        </p:spPr>
        <p:txBody>
          <a:bodyPr wrap="none" rtlCol="0">
            <a:spAutoFit/>
          </a:bodyPr>
          <a:lstStyle/>
          <a:p>
            <a:r>
              <a:rPr lang="en-US" dirty="0"/>
              <a:t>Ref: </a:t>
            </a:r>
            <a:r>
              <a:rPr lang="en-MY" sz="1800" b="0" i="0" u="none" strike="noStrike" baseline="0" dirty="0" err="1">
                <a:solidFill>
                  <a:srgbClr val="222222"/>
                </a:solidFill>
                <a:latin typeface="ArialMT"/>
              </a:rPr>
              <a:t>Shamsi.J</a:t>
            </a:r>
            <a:r>
              <a:rPr lang="en-MY" sz="1800" b="0" i="0" u="none" strike="noStrike" baseline="0" dirty="0">
                <a:solidFill>
                  <a:srgbClr val="222222"/>
                </a:solidFill>
                <a:latin typeface="ArialMT"/>
              </a:rPr>
              <a:t>,</a:t>
            </a:r>
            <a:r>
              <a:rPr lang="en-US" dirty="0"/>
              <a:t> Principle of Networking, 2009. </a:t>
            </a:r>
            <a:endParaRPr lang="en-MY" dirty="0"/>
          </a:p>
        </p:txBody>
      </p:sp>
    </p:spTree>
    <p:extLst>
      <p:ext uri="{BB962C8B-B14F-4D97-AF65-F5344CB8AC3E}">
        <p14:creationId xmlns:p14="http://schemas.microsoft.com/office/powerpoint/2010/main" val="3057239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D266-7E25-4A17-BFC9-FC75172C71B1}"/>
              </a:ext>
            </a:extLst>
          </p:cNvPr>
          <p:cNvSpPr>
            <a:spLocks noGrp="1"/>
          </p:cNvSpPr>
          <p:nvPr>
            <p:ph type="title"/>
          </p:nvPr>
        </p:nvSpPr>
        <p:spPr>
          <a:xfrm>
            <a:off x="133350" y="107949"/>
            <a:ext cx="8596668" cy="1320800"/>
          </a:xfrm>
        </p:spPr>
        <p:txBody>
          <a:bodyPr/>
          <a:lstStyle/>
          <a:p>
            <a:r>
              <a:rPr lang="en-US" dirty="0">
                <a:latin typeface="Arial Black" panose="020B0A04020102020204" pitchFamily="34" charset="0"/>
              </a:rPr>
              <a:t>Design a  Network Monitoring Strategy</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41AD86C-EF06-470E-B782-58ADDDFFD6CB}"/>
              </a:ext>
            </a:extLst>
          </p:cNvPr>
          <p:cNvSpPr>
            <a:spLocks noGrp="1"/>
          </p:cNvSpPr>
          <p:nvPr>
            <p:ph idx="1"/>
          </p:nvPr>
        </p:nvSpPr>
        <p:spPr>
          <a:xfrm>
            <a:off x="361949" y="1516061"/>
            <a:ext cx="10302941" cy="4379913"/>
          </a:xfrm>
        </p:spPr>
        <p:txBody>
          <a:bodyPr>
            <a:normAutofit/>
          </a:bodyPr>
          <a:lstStyle/>
          <a:p>
            <a:r>
              <a:rPr lang="en-MY" sz="2400" dirty="0">
                <a:latin typeface="Arial Black" panose="020B0A04020102020204" pitchFamily="34" charset="0"/>
              </a:rPr>
              <a:t>Network monitoring strategy consists of tools and techniques to </a:t>
            </a:r>
            <a:r>
              <a:rPr lang="en-MY" sz="2400" dirty="0" err="1">
                <a:latin typeface="Arial Black" panose="020B0A04020102020204" pitchFamily="34" charset="0"/>
              </a:rPr>
              <a:t>analyze</a:t>
            </a:r>
            <a:r>
              <a:rPr lang="en-MY" sz="2400" dirty="0">
                <a:latin typeface="Arial Black" panose="020B0A04020102020204" pitchFamily="34" charset="0"/>
              </a:rPr>
              <a:t> and measure network performance. </a:t>
            </a:r>
          </a:p>
          <a:p>
            <a:r>
              <a:rPr lang="en-MY" sz="2400" dirty="0">
                <a:latin typeface="Arial Black" panose="020B0A04020102020204" pitchFamily="34" charset="0"/>
              </a:rPr>
              <a:t>The strategy examines how your company monitors and interprets the performance of a network.</a:t>
            </a:r>
          </a:p>
          <a:p>
            <a:r>
              <a:rPr lang="en-MY" sz="2400" dirty="0">
                <a:latin typeface="Arial Black" panose="020B0A04020102020204" pitchFamily="34" charset="0"/>
              </a:rPr>
              <a:t>This </a:t>
            </a:r>
            <a:r>
              <a:rPr lang="en-US" sz="2400" dirty="0">
                <a:latin typeface="Arial Black" panose="020B0A04020102020204" pitchFamily="34" charset="0"/>
              </a:rPr>
              <a:t>includes what </a:t>
            </a:r>
            <a:r>
              <a:rPr lang="en-US" sz="2400" dirty="0">
                <a:solidFill>
                  <a:srgbClr val="0070C0"/>
                </a:solidFill>
                <a:latin typeface="Arial Black" panose="020B0A04020102020204" pitchFamily="34" charset="0"/>
              </a:rPr>
              <a:t>performance metrics </a:t>
            </a:r>
            <a:r>
              <a:rPr lang="en-US" sz="2400" dirty="0">
                <a:latin typeface="Arial Black" panose="020B0A04020102020204" pitchFamily="34" charset="0"/>
              </a:rPr>
              <a:t>you look at and the actions your network team takes to establish performance-related fixes.</a:t>
            </a:r>
            <a:endParaRPr lang="en-MY" sz="2400" dirty="0">
              <a:latin typeface="Arial Black" panose="020B0A04020102020204" pitchFamily="34" charset="0"/>
            </a:endParaRPr>
          </a:p>
        </p:txBody>
      </p:sp>
      <p:sp>
        <p:nvSpPr>
          <p:cNvPr id="4" name="TextBox 3">
            <a:extLst>
              <a:ext uri="{FF2B5EF4-FFF2-40B4-BE49-F238E27FC236}">
                <a16:creationId xmlns:a16="http://schemas.microsoft.com/office/drawing/2014/main" id="{34A43F37-5213-4A27-B3F4-B99450A67014}"/>
              </a:ext>
            </a:extLst>
          </p:cNvPr>
          <p:cNvSpPr txBox="1"/>
          <p:nvPr/>
        </p:nvSpPr>
        <p:spPr>
          <a:xfrm>
            <a:off x="245645" y="6380719"/>
            <a:ext cx="10756599" cy="369332"/>
          </a:xfrm>
          <a:prstGeom prst="rect">
            <a:avLst/>
          </a:prstGeom>
          <a:noFill/>
        </p:spPr>
        <p:txBody>
          <a:bodyPr wrap="none" rtlCol="0">
            <a:spAutoFit/>
          </a:bodyPr>
          <a:lstStyle/>
          <a:p>
            <a:r>
              <a:rPr lang="en-MY" dirty="0"/>
              <a:t>Ref: https://solutionsreview.com/network-monitoring/how-to-design-a-successful-network-monitoring-strategy/</a:t>
            </a:r>
          </a:p>
        </p:txBody>
      </p:sp>
    </p:spTree>
    <p:extLst>
      <p:ext uri="{BB962C8B-B14F-4D97-AF65-F5344CB8AC3E}">
        <p14:creationId xmlns:p14="http://schemas.microsoft.com/office/powerpoint/2010/main" val="492866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F621D-38B9-4D42-9B27-820E6E4C6959}"/>
              </a:ext>
            </a:extLst>
          </p:cNvPr>
          <p:cNvSpPr>
            <a:spLocks noGrp="1"/>
          </p:cNvSpPr>
          <p:nvPr>
            <p:ph idx="1"/>
          </p:nvPr>
        </p:nvSpPr>
        <p:spPr>
          <a:xfrm>
            <a:off x="581414" y="1141256"/>
            <a:ext cx="9579623" cy="4177194"/>
          </a:xfrm>
        </p:spPr>
        <p:txBody>
          <a:bodyPr>
            <a:normAutofit/>
          </a:bodyPr>
          <a:lstStyle/>
          <a:p>
            <a:pPr algn="l"/>
            <a:r>
              <a:rPr lang="en-US" sz="2000" b="1" i="0" dirty="0">
                <a:solidFill>
                  <a:srgbClr val="202124"/>
                </a:solidFill>
                <a:effectLst/>
                <a:latin typeface="Arial Black" panose="020B0A04020102020204" pitchFamily="34" charset="0"/>
              </a:rPr>
              <a:t>Network monitoring</a:t>
            </a:r>
            <a:r>
              <a:rPr lang="en-US" sz="2000" b="0" i="0" dirty="0">
                <a:solidFill>
                  <a:srgbClr val="202124"/>
                </a:solidFill>
                <a:effectLst/>
                <a:latin typeface="Arial Black" panose="020B0A04020102020204" pitchFamily="34" charset="0"/>
              </a:rPr>
              <a:t> systems include </a:t>
            </a:r>
            <a:r>
              <a:rPr lang="en-US" sz="2000" b="1" i="0" dirty="0">
                <a:solidFill>
                  <a:srgbClr val="202124"/>
                </a:solidFill>
                <a:effectLst/>
                <a:latin typeface="Arial Black" panose="020B0A04020102020204" pitchFamily="34" charset="0"/>
              </a:rPr>
              <a:t>software</a:t>
            </a:r>
            <a:r>
              <a:rPr lang="en-US" sz="2000" b="0" i="0" dirty="0">
                <a:solidFill>
                  <a:srgbClr val="202124"/>
                </a:solidFill>
                <a:effectLst/>
                <a:latin typeface="Arial Black" panose="020B0A04020102020204" pitchFamily="34" charset="0"/>
              </a:rPr>
              <a:t> and hardware </a:t>
            </a:r>
            <a:r>
              <a:rPr lang="en-US" sz="2000" b="1" i="0" dirty="0">
                <a:solidFill>
                  <a:srgbClr val="202124"/>
                </a:solidFill>
                <a:effectLst/>
                <a:latin typeface="Arial Black" panose="020B0A04020102020204" pitchFamily="34" charset="0"/>
              </a:rPr>
              <a:t>tools</a:t>
            </a:r>
            <a:r>
              <a:rPr lang="en-US" sz="2000" b="0" i="0" dirty="0">
                <a:solidFill>
                  <a:srgbClr val="202124"/>
                </a:solidFill>
                <a:effectLst/>
                <a:latin typeface="Arial Black" panose="020B0A04020102020204" pitchFamily="34" charset="0"/>
              </a:rPr>
              <a:t> that can track various aspects of a </a:t>
            </a:r>
            <a:r>
              <a:rPr lang="en-US" sz="2000" b="1" i="0" dirty="0">
                <a:solidFill>
                  <a:srgbClr val="202124"/>
                </a:solidFill>
                <a:effectLst/>
                <a:latin typeface="Arial Black" panose="020B0A04020102020204" pitchFamily="34" charset="0"/>
              </a:rPr>
              <a:t>network</a:t>
            </a:r>
            <a:r>
              <a:rPr lang="en-US" sz="2000" b="0" i="0" dirty="0">
                <a:solidFill>
                  <a:srgbClr val="202124"/>
                </a:solidFill>
                <a:effectLst/>
                <a:latin typeface="Arial Black" panose="020B0A04020102020204" pitchFamily="34" charset="0"/>
              </a:rPr>
              <a:t> and its operation, such as traffic, bandwidth utilization, and uptime. </a:t>
            </a:r>
          </a:p>
          <a:p>
            <a:pPr algn="l"/>
            <a:r>
              <a:rPr lang="en-US" sz="2000" b="0" i="0" dirty="0">
                <a:solidFill>
                  <a:srgbClr val="202124"/>
                </a:solidFill>
                <a:effectLst/>
                <a:latin typeface="Arial Black" panose="020B0A04020102020204" pitchFamily="34" charset="0"/>
              </a:rPr>
              <a:t>These systems can detect devices and other elements that comprise or touch the </a:t>
            </a:r>
            <a:r>
              <a:rPr lang="en-US" sz="2000" b="1" i="0" dirty="0">
                <a:solidFill>
                  <a:srgbClr val="202124"/>
                </a:solidFill>
                <a:effectLst/>
                <a:latin typeface="Arial Black" panose="020B0A04020102020204" pitchFamily="34" charset="0"/>
              </a:rPr>
              <a:t>network</a:t>
            </a:r>
            <a:r>
              <a:rPr lang="en-US" sz="2000" b="0" i="0" dirty="0">
                <a:solidFill>
                  <a:srgbClr val="202124"/>
                </a:solidFill>
                <a:effectLst/>
                <a:latin typeface="Arial Black" panose="020B0A04020102020204" pitchFamily="34" charset="0"/>
              </a:rPr>
              <a:t>, as well as provide status updates.</a:t>
            </a:r>
          </a:p>
          <a:p>
            <a:r>
              <a:rPr lang="en-US" sz="2000" dirty="0">
                <a:latin typeface="Arial Black" panose="020B0A04020102020204" pitchFamily="34" charset="0"/>
              </a:rPr>
              <a:t>Network administrators rely on network monitoring systems to help them quickly detect device or connection failures or issues such as traffic bottlenecks that limit data flow. </a:t>
            </a:r>
          </a:p>
          <a:p>
            <a:r>
              <a:rPr lang="en-US" sz="2000" dirty="0">
                <a:latin typeface="Arial Black" panose="020B0A04020102020204" pitchFamily="34" charset="0"/>
              </a:rPr>
              <a:t>These systems can alert administrators to issues via email or text and deliver reports via network analytics.</a:t>
            </a:r>
            <a:endParaRPr lang="en-MY" sz="2000" dirty="0">
              <a:latin typeface="Arial Black" panose="020B0A04020102020204" pitchFamily="34" charset="0"/>
            </a:endParaRPr>
          </a:p>
        </p:txBody>
      </p:sp>
      <p:sp>
        <p:nvSpPr>
          <p:cNvPr id="4" name="TextBox 3">
            <a:extLst>
              <a:ext uri="{FF2B5EF4-FFF2-40B4-BE49-F238E27FC236}">
                <a16:creationId xmlns:a16="http://schemas.microsoft.com/office/drawing/2014/main" id="{E0C9ADBC-EE50-4420-926A-2362E2536A6E}"/>
              </a:ext>
            </a:extLst>
          </p:cNvPr>
          <p:cNvSpPr txBox="1"/>
          <p:nvPr/>
        </p:nvSpPr>
        <p:spPr>
          <a:xfrm>
            <a:off x="171450" y="5991225"/>
            <a:ext cx="8940653" cy="369332"/>
          </a:xfrm>
          <a:prstGeom prst="rect">
            <a:avLst/>
          </a:prstGeom>
          <a:noFill/>
        </p:spPr>
        <p:txBody>
          <a:bodyPr wrap="none" rtlCol="0">
            <a:spAutoFit/>
          </a:bodyPr>
          <a:lstStyle/>
          <a:p>
            <a:r>
              <a:rPr lang="en-US" dirty="0"/>
              <a:t>Ref: https://www.cisco.com/c/en/us/solutions/automation/what-is-network-monitoring.html</a:t>
            </a:r>
            <a:endParaRPr lang="en-MY" dirty="0"/>
          </a:p>
        </p:txBody>
      </p:sp>
    </p:spTree>
    <p:extLst>
      <p:ext uri="{BB962C8B-B14F-4D97-AF65-F5344CB8AC3E}">
        <p14:creationId xmlns:p14="http://schemas.microsoft.com/office/powerpoint/2010/main" val="1424506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3287-60D4-44B6-B835-476BC1266F7A}"/>
              </a:ext>
            </a:extLst>
          </p:cNvPr>
          <p:cNvSpPr>
            <a:spLocks noGrp="1"/>
          </p:cNvSpPr>
          <p:nvPr>
            <p:ph type="title"/>
          </p:nvPr>
        </p:nvSpPr>
        <p:spPr/>
        <p:txBody>
          <a:bodyPr/>
          <a:lstStyle/>
          <a:p>
            <a:endParaRPr lang="en-MY"/>
          </a:p>
        </p:txBody>
      </p:sp>
      <p:pic>
        <p:nvPicPr>
          <p:cNvPr id="6" name="Content Placeholder 5">
            <a:extLst>
              <a:ext uri="{FF2B5EF4-FFF2-40B4-BE49-F238E27FC236}">
                <a16:creationId xmlns:a16="http://schemas.microsoft.com/office/drawing/2014/main" id="{8D046E87-7ADF-43E9-BF9B-F407F9774504}"/>
              </a:ext>
            </a:extLst>
          </p:cNvPr>
          <p:cNvPicPr>
            <a:picLocks noGrp="1" noChangeAspect="1"/>
          </p:cNvPicPr>
          <p:nvPr>
            <p:ph idx="1"/>
          </p:nvPr>
        </p:nvPicPr>
        <p:blipFill>
          <a:blip r:embed="rId2"/>
          <a:stretch>
            <a:fillRect/>
          </a:stretch>
        </p:blipFill>
        <p:spPr>
          <a:xfrm>
            <a:off x="184226" y="497150"/>
            <a:ext cx="11808864" cy="4633650"/>
          </a:xfrm>
        </p:spPr>
      </p:pic>
      <p:sp>
        <p:nvSpPr>
          <p:cNvPr id="4" name="TextBox 3">
            <a:extLst>
              <a:ext uri="{FF2B5EF4-FFF2-40B4-BE49-F238E27FC236}">
                <a16:creationId xmlns:a16="http://schemas.microsoft.com/office/drawing/2014/main" id="{E26D04B9-37E0-49E8-9E16-109B5F060034}"/>
              </a:ext>
            </a:extLst>
          </p:cNvPr>
          <p:cNvSpPr txBox="1"/>
          <p:nvPr/>
        </p:nvSpPr>
        <p:spPr>
          <a:xfrm>
            <a:off x="466725" y="6271551"/>
            <a:ext cx="8295476" cy="369332"/>
          </a:xfrm>
          <a:prstGeom prst="rect">
            <a:avLst/>
          </a:prstGeom>
          <a:noFill/>
        </p:spPr>
        <p:txBody>
          <a:bodyPr wrap="none" rtlCol="0">
            <a:spAutoFit/>
          </a:bodyPr>
          <a:lstStyle/>
          <a:p>
            <a:r>
              <a:rPr lang="en-MY" dirty="0"/>
              <a:t>https://www.whatsupgold.com/resources/best-practices/network-monitoring</a:t>
            </a:r>
          </a:p>
        </p:txBody>
      </p:sp>
    </p:spTree>
    <p:extLst>
      <p:ext uri="{BB962C8B-B14F-4D97-AF65-F5344CB8AC3E}">
        <p14:creationId xmlns:p14="http://schemas.microsoft.com/office/powerpoint/2010/main" val="3269005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4C7E-9C73-431B-B994-64B0F019C1C9}"/>
              </a:ext>
            </a:extLst>
          </p:cNvPr>
          <p:cNvSpPr>
            <a:spLocks noGrp="1"/>
          </p:cNvSpPr>
          <p:nvPr>
            <p:ph type="title"/>
          </p:nvPr>
        </p:nvSpPr>
        <p:spPr/>
        <p:txBody>
          <a:bodyPr/>
          <a:lstStyle/>
          <a:p>
            <a:endParaRPr lang="en-MY"/>
          </a:p>
        </p:txBody>
      </p:sp>
      <p:pic>
        <p:nvPicPr>
          <p:cNvPr id="4" name="Content Placeholder 3">
            <a:extLst>
              <a:ext uri="{FF2B5EF4-FFF2-40B4-BE49-F238E27FC236}">
                <a16:creationId xmlns:a16="http://schemas.microsoft.com/office/drawing/2014/main" id="{FDC64067-8686-4716-B541-B7B6B289FE6F}"/>
              </a:ext>
            </a:extLst>
          </p:cNvPr>
          <p:cNvPicPr>
            <a:picLocks noGrp="1" noChangeAspect="1"/>
          </p:cNvPicPr>
          <p:nvPr>
            <p:ph idx="1"/>
          </p:nvPr>
        </p:nvPicPr>
        <p:blipFill>
          <a:blip r:embed="rId2"/>
          <a:stretch>
            <a:fillRect/>
          </a:stretch>
        </p:blipFill>
        <p:spPr>
          <a:xfrm>
            <a:off x="287972" y="1518903"/>
            <a:ext cx="10856373" cy="4221497"/>
          </a:xfrm>
          <a:prstGeom prst="rect">
            <a:avLst/>
          </a:prstGeom>
        </p:spPr>
      </p:pic>
      <p:sp>
        <p:nvSpPr>
          <p:cNvPr id="5" name="TextBox 4">
            <a:extLst>
              <a:ext uri="{FF2B5EF4-FFF2-40B4-BE49-F238E27FC236}">
                <a16:creationId xmlns:a16="http://schemas.microsoft.com/office/drawing/2014/main" id="{CA8E82AB-B335-41DA-951A-E92F6E39884F}"/>
              </a:ext>
            </a:extLst>
          </p:cNvPr>
          <p:cNvSpPr txBox="1"/>
          <p:nvPr/>
        </p:nvSpPr>
        <p:spPr>
          <a:xfrm>
            <a:off x="466725" y="6271551"/>
            <a:ext cx="8295476" cy="369332"/>
          </a:xfrm>
          <a:prstGeom prst="rect">
            <a:avLst/>
          </a:prstGeom>
          <a:noFill/>
        </p:spPr>
        <p:txBody>
          <a:bodyPr wrap="none" rtlCol="0">
            <a:spAutoFit/>
          </a:bodyPr>
          <a:lstStyle/>
          <a:p>
            <a:r>
              <a:rPr lang="en-MY" dirty="0"/>
              <a:t>https://www.whatsupgold.com/resources/best-practices/network-monitoring</a:t>
            </a:r>
          </a:p>
        </p:txBody>
      </p:sp>
      <p:pic>
        <p:nvPicPr>
          <p:cNvPr id="7" name="Picture 6">
            <a:extLst>
              <a:ext uri="{FF2B5EF4-FFF2-40B4-BE49-F238E27FC236}">
                <a16:creationId xmlns:a16="http://schemas.microsoft.com/office/drawing/2014/main" id="{4641D25C-A8F7-4CC8-94D7-9939349496B3}"/>
              </a:ext>
            </a:extLst>
          </p:cNvPr>
          <p:cNvPicPr>
            <a:picLocks noChangeAspect="1"/>
          </p:cNvPicPr>
          <p:nvPr/>
        </p:nvPicPr>
        <p:blipFill>
          <a:blip r:embed="rId3"/>
          <a:stretch>
            <a:fillRect/>
          </a:stretch>
        </p:blipFill>
        <p:spPr>
          <a:xfrm>
            <a:off x="214604" y="583038"/>
            <a:ext cx="10929741" cy="935865"/>
          </a:xfrm>
          <a:prstGeom prst="rect">
            <a:avLst/>
          </a:prstGeom>
        </p:spPr>
      </p:pic>
    </p:spTree>
    <p:extLst>
      <p:ext uri="{BB962C8B-B14F-4D97-AF65-F5344CB8AC3E}">
        <p14:creationId xmlns:p14="http://schemas.microsoft.com/office/powerpoint/2010/main" val="1428922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65EAED-C0DC-4582-B987-2295D5A3CE93}"/>
              </a:ext>
            </a:extLst>
          </p:cNvPr>
          <p:cNvPicPr>
            <a:picLocks noGrp="1" noChangeAspect="1"/>
          </p:cNvPicPr>
          <p:nvPr>
            <p:ph idx="1"/>
          </p:nvPr>
        </p:nvPicPr>
        <p:blipFill>
          <a:blip r:embed="rId2"/>
          <a:stretch>
            <a:fillRect/>
          </a:stretch>
        </p:blipFill>
        <p:spPr>
          <a:xfrm>
            <a:off x="128693" y="1645921"/>
            <a:ext cx="11245759" cy="3281680"/>
          </a:xfrm>
        </p:spPr>
      </p:pic>
      <p:sp>
        <p:nvSpPr>
          <p:cNvPr id="6" name="TextBox 5">
            <a:extLst>
              <a:ext uri="{FF2B5EF4-FFF2-40B4-BE49-F238E27FC236}">
                <a16:creationId xmlns:a16="http://schemas.microsoft.com/office/drawing/2014/main" id="{DE90D12A-9CAA-4760-A517-4D6F29D9E7B0}"/>
              </a:ext>
            </a:extLst>
          </p:cNvPr>
          <p:cNvSpPr txBox="1"/>
          <p:nvPr/>
        </p:nvSpPr>
        <p:spPr>
          <a:xfrm>
            <a:off x="466725" y="6271551"/>
            <a:ext cx="8295476" cy="369332"/>
          </a:xfrm>
          <a:prstGeom prst="rect">
            <a:avLst/>
          </a:prstGeom>
          <a:noFill/>
        </p:spPr>
        <p:txBody>
          <a:bodyPr wrap="none" rtlCol="0">
            <a:spAutoFit/>
          </a:bodyPr>
          <a:lstStyle/>
          <a:p>
            <a:r>
              <a:rPr lang="en-MY" dirty="0"/>
              <a:t>https://www.whatsupgold.com/resources/best-practices/network-monitoring</a:t>
            </a:r>
          </a:p>
        </p:txBody>
      </p:sp>
      <p:pic>
        <p:nvPicPr>
          <p:cNvPr id="8" name="Picture 7">
            <a:extLst>
              <a:ext uri="{FF2B5EF4-FFF2-40B4-BE49-F238E27FC236}">
                <a16:creationId xmlns:a16="http://schemas.microsoft.com/office/drawing/2014/main" id="{1C715F55-5C5E-45AB-8787-3EEC4671ABA9}"/>
              </a:ext>
            </a:extLst>
          </p:cNvPr>
          <p:cNvPicPr>
            <a:picLocks noChangeAspect="1"/>
          </p:cNvPicPr>
          <p:nvPr/>
        </p:nvPicPr>
        <p:blipFill>
          <a:blip r:embed="rId3"/>
          <a:stretch>
            <a:fillRect/>
          </a:stretch>
        </p:blipFill>
        <p:spPr>
          <a:xfrm>
            <a:off x="0" y="710056"/>
            <a:ext cx="11374452" cy="935865"/>
          </a:xfrm>
          <a:prstGeom prst="rect">
            <a:avLst/>
          </a:prstGeom>
        </p:spPr>
      </p:pic>
    </p:spTree>
    <p:extLst>
      <p:ext uri="{BB962C8B-B14F-4D97-AF65-F5344CB8AC3E}">
        <p14:creationId xmlns:p14="http://schemas.microsoft.com/office/powerpoint/2010/main" val="262578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61768-FE1C-421B-9036-A8F73E9C349C}"/>
              </a:ext>
            </a:extLst>
          </p:cNvPr>
          <p:cNvSpPr>
            <a:spLocks noGrp="1"/>
          </p:cNvSpPr>
          <p:nvPr>
            <p:ph type="title"/>
          </p:nvPr>
        </p:nvSpPr>
        <p:spPr>
          <a:xfrm>
            <a:off x="115859" y="156238"/>
            <a:ext cx="8915845" cy="660400"/>
          </a:xfrm>
        </p:spPr>
        <p:txBody>
          <a:bodyPr>
            <a:normAutofit fontScale="90000"/>
          </a:bodyPr>
          <a:lstStyle/>
          <a:p>
            <a:r>
              <a:rPr lang="en-US" dirty="0">
                <a:latin typeface="Arial Black" panose="020B0A04020102020204" pitchFamily="34" charset="0"/>
              </a:rPr>
              <a:t>Design a  Network Monitoring Strategy</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15C020D-183A-4287-B612-7C5F619F9BAB}"/>
              </a:ext>
            </a:extLst>
          </p:cNvPr>
          <p:cNvSpPr>
            <a:spLocks noGrp="1"/>
          </p:cNvSpPr>
          <p:nvPr>
            <p:ph idx="1"/>
          </p:nvPr>
        </p:nvSpPr>
        <p:spPr>
          <a:xfrm>
            <a:off x="358157" y="1069727"/>
            <a:ext cx="9896186" cy="2737164"/>
          </a:xfrm>
        </p:spPr>
        <p:txBody>
          <a:bodyPr/>
          <a:lstStyle/>
          <a:p>
            <a:r>
              <a:rPr lang="en-US" dirty="0">
                <a:latin typeface="Arial Black" panose="020B0A04020102020204" pitchFamily="34" charset="0"/>
              </a:rPr>
              <a:t>Each business network operates differently, and thus requires its own strategy for proper performance measurement.</a:t>
            </a:r>
          </a:p>
          <a:p>
            <a:r>
              <a:rPr lang="en-US" dirty="0">
                <a:latin typeface="Arial Black" panose="020B0A04020102020204" pitchFamily="34" charset="0"/>
              </a:rPr>
              <a:t>Refer to paper (Oss); A Design and monitoring of Network Monitoring System Using Open Source Software  Case of University of Dodoma Network, 2011</a:t>
            </a:r>
          </a:p>
          <a:p>
            <a:r>
              <a:rPr lang="en-US" dirty="0">
                <a:latin typeface="Arial Black" panose="020B0A04020102020204" pitchFamily="34" charset="0"/>
                <a:hlinkClick r:id="rId2"/>
              </a:rPr>
              <a:t>https://www.researchgate.net/publication/258224888_Design_and_Implementation_of_Network_Monitoring_System_Using_Open_Source_Software_Oss_A_Case_of_University_Of_Dodoma_Network</a:t>
            </a:r>
            <a:endParaRPr lang="en-US" dirty="0">
              <a:latin typeface="Arial Black" panose="020B0A04020102020204" pitchFamily="34" charset="0"/>
            </a:endParaRPr>
          </a:p>
          <a:p>
            <a:endParaRPr lang="en-US" dirty="0">
              <a:latin typeface="Arial Black" panose="020B0A04020102020204" pitchFamily="34" charset="0"/>
            </a:endParaRPr>
          </a:p>
          <a:p>
            <a:endParaRPr lang="en-MY" dirty="0">
              <a:latin typeface="Arial Black" panose="020B0A04020102020204" pitchFamily="34" charset="0"/>
            </a:endParaRPr>
          </a:p>
        </p:txBody>
      </p:sp>
    </p:spTree>
    <p:extLst>
      <p:ext uri="{BB962C8B-B14F-4D97-AF65-F5344CB8AC3E}">
        <p14:creationId xmlns:p14="http://schemas.microsoft.com/office/powerpoint/2010/main" val="4119447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016C-4CB3-4EFD-8B26-1BD182903A5E}"/>
              </a:ext>
            </a:extLst>
          </p:cNvPr>
          <p:cNvSpPr>
            <a:spLocks noGrp="1"/>
          </p:cNvSpPr>
          <p:nvPr>
            <p:ph type="title"/>
          </p:nvPr>
        </p:nvSpPr>
        <p:spPr>
          <a:xfrm>
            <a:off x="0" y="221218"/>
            <a:ext cx="8596668" cy="552450"/>
          </a:xfrm>
        </p:spPr>
        <p:txBody>
          <a:bodyPr>
            <a:normAutofit fontScale="90000"/>
          </a:bodyPr>
          <a:lstStyle/>
          <a:p>
            <a:r>
              <a:rPr lang="en-US" b="0" i="0" dirty="0">
                <a:solidFill>
                  <a:srgbClr val="0070C0"/>
                </a:solidFill>
                <a:effectLst/>
                <a:latin typeface="Arial Black" panose="020B0A04020102020204" pitchFamily="34" charset="0"/>
              </a:rPr>
              <a:t>Key benefits of network monitoring</a:t>
            </a:r>
            <a:endParaRPr lang="en-MY"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566C0A2-D3C0-4DAF-8953-269361D9229A}"/>
              </a:ext>
            </a:extLst>
          </p:cNvPr>
          <p:cNvSpPr>
            <a:spLocks noGrp="1"/>
          </p:cNvSpPr>
          <p:nvPr>
            <p:ph idx="1"/>
          </p:nvPr>
        </p:nvSpPr>
        <p:spPr>
          <a:xfrm>
            <a:off x="606490" y="773668"/>
            <a:ext cx="10556810" cy="4979432"/>
          </a:xfrm>
        </p:spPr>
        <p:txBody>
          <a:bodyPr>
            <a:normAutofit fontScale="77500" lnSpcReduction="20000"/>
          </a:bodyPr>
          <a:lstStyle/>
          <a:p>
            <a:pPr algn="l" fontAlgn="base"/>
            <a:r>
              <a:rPr lang="en-US" sz="2200" b="0" i="0" dirty="0">
                <a:solidFill>
                  <a:srgbClr val="4D4C4C"/>
                </a:solidFill>
                <a:effectLst/>
                <a:latin typeface="Arial Black" panose="020B0A04020102020204" pitchFamily="34" charset="0"/>
              </a:rPr>
              <a:t>Clear visibility into the network</a:t>
            </a:r>
          </a:p>
          <a:p>
            <a:pPr algn="l" fontAlgn="base"/>
            <a:r>
              <a:rPr lang="en-US" sz="2200" b="0" i="0" dirty="0">
                <a:solidFill>
                  <a:srgbClr val="4D4C4C"/>
                </a:solidFill>
                <a:effectLst/>
                <a:latin typeface="Arial Black" panose="020B0A04020102020204" pitchFamily="34" charset="0"/>
              </a:rPr>
              <a:t>Through network monitoring, administrators can get a clear picture of all the connected devices in the network, see how data is moving among them, and quickly identify and correct issues that can undermine performance and lead to outages.</a:t>
            </a:r>
          </a:p>
          <a:p>
            <a:pPr algn="l" fontAlgn="base"/>
            <a:r>
              <a:rPr lang="en-US" sz="2200" b="0" i="0" dirty="0">
                <a:solidFill>
                  <a:srgbClr val="4D4C4C"/>
                </a:solidFill>
                <a:effectLst/>
                <a:latin typeface="Arial Black" panose="020B0A04020102020204" pitchFamily="34" charset="0"/>
              </a:rPr>
              <a:t>Better use of IT resources.</a:t>
            </a:r>
          </a:p>
          <a:p>
            <a:pPr algn="l" fontAlgn="base"/>
            <a:r>
              <a:rPr lang="en-US" sz="2200" b="0" i="0" dirty="0">
                <a:solidFill>
                  <a:srgbClr val="4D4C4C"/>
                </a:solidFill>
                <a:effectLst/>
                <a:latin typeface="Arial Black" panose="020B0A04020102020204" pitchFamily="34" charset="0"/>
              </a:rPr>
              <a:t>The hardware and software tools in network monitoring systems reduce manual work for IT teams. That means valuable IT staff have more time to devote to critical projects for the organization.</a:t>
            </a:r>
          </a:p>
          <a:p>
            <a:pPr algn="l" fontAlgn="base"/>
            <a:r>
              <a:rPr lang="en-US" sz="2200" b="0" i="0" dirty="0">
                <a:solidFill>
                  <a:srgbClr val="4D4C4C"/>
                </a:solidFill>
                <a:effectLst/>
                <a:latin typeface="Arial Black" panose="020B0A04020102020204" pitchFamily="34" charset="0"/>
              </a:rPr>
              <a:t>Early insight into future infrastructure needs.</a:t>
            </a:r>
          </a:p>
          <a:p>
            <a:pPr algn="l" fontAlgn="base"/>
            <a:r>
              <a:rPr lang="en-US" sz="2200" b="0" i="0" dirty="0">
                <a:solidFill>
                  <a:srgbClr val="4D4C4C"/>
                </a:solidFill>
                <a:effectLst/>
                <a:latin typeface="Arial Black" panose="020B0A04020102020204" pitchFamily="34" charset="0"/>
              </a:rPr>
              <a:t>Network monitoring systems can provide reports on how network components have performed over a defined period. By analyzing these reports, network administrators can anticipate when the organization may need to consider upgrading or implementing new IT infrastructure.</a:t>
            </a:r>
          </a:p>
          <a:p>
            <a:pPr algn="l" fontAlgn="base"/>
            <a:r>
              <a:rPr lang="en-US" sz="2200" b="0" i="0" dirty="0">
                <a:solidFill>
                  <a:srgbClr val="4D4C4C"/>
                </a:solidFill>
                <a:effectLst/>
                <a:latin typeface="Arial Black" panose="020B0A04020102020204" pitchFamily="34" charset="0"/>
              </a:rPr>
              <a:t>The ability to identify security threats faster.</a:t>
            </a:r>
          </a:p>
          <a:p>
            <a:pPr algn="l" fontAlgn="base"/>
            <a:r>
              <a:rPr lang="en-US" sz="2200" b="0" i="0" dirty="0">
                <a:solidFill>
                  <a:srgbClr val="4D4C4C"/>
                </a:solidFill>
                <a:effectLst/>
                <a:latin typeface="Arial Black" panose="020B0A04020102020204" pitchFamily="34" charset="0"/>
              </a:rPr>
              <a:t>Network monitoring helps organizations understand what "normal" performance looks like for their networks. So, when unusual activity occurs, such as an unexplained increase in network traffic levels, it's easier for administrators to identify the issue quickly--and to determine whether it may be a security threat.</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6A312651-90AA-433A-A37C-D0C0BB79803B}"/>
              </a:ext>
            </a:extLst>
          </p:cNvPr>
          <p:cNvSpPr txBox="1"/>
          <p:nvPr/>
        </p:nvSpPr>
        <p:spPr>
          <a:xfrm>
            <a:off x="171450" y="5991225"/>
            <a:ext cx="8940653" cy="369332"/>
          </a:xfrm>
          <a:prstGeom prst="rect">
            <a:avLst/>
          </a:prstGeom>
          <a:noFill/>
        </p:spPr>
        <p:txBody>
          <a:bodyPr wrap="none" rtlCol="0">
            <a:spAutoFit/>
          </a:bodyPr>
          <a:lstStyle/>
          <a:p>
            <a:r>
              <a:rPr lang="en-US" dirty="0"/>
              <a:t>Ref: https://www.cisco.com/c/en/us/solutions/automation/what-is-network-monitoring.html</a:t>
            </a:r>
            <a:endParaRPr lang="en-MY" dirty="0"/>
          </a:p>
        </p:txBody>
      </p:sp>
    </p:spTree>
    <p:extLst>
      <p:ext uri="{BB962C8B-B14F-4D97-AF65-F5344CB8AC3E}">
        <p14:creationId xmlns:p14="http://schemas.microsoft.com/office/powerpoint/2010/main" val="2935551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6C0A2-D3C0-4DAF-8953-269361D9229A}"/>
              </a:ext>
            </a:extLst>
          </p:cNvPr>
          <p:cNvSpPr>
            <a:spLocks noGrp="1"/>
          </p:cNvSpPr>
          <p:nvPr>
            <p:ph idx="1"/>
          </p:nvPr>
        </p:nvSpPr>
        <p:spPr>
          <a:xfrm>
            <a:off x="419100" y="497442"/>
            <a:ext cx="8693003" cy="4809343"/>
          </a:xfrm>
        </p:spPr>
        <p:txBody>
          <a:bodyPr/>
          <a:lstStyle/>
          <a:p>
            <a:pPr algn="l" fontAlgn="base"/>
            <a:r>
              <a:rPr lang="en-US" sz="2800" b="0" i="0" dirty="0">
                <a:solidFill>
                  <a:srgbClr val="0070C0"/>
                </a:solidFill>
                <a:effectLst/>
                <a:latin typeface="Arial Black" panose="020B0A04020102020204" pitchFamily="34" charset="0"/>
              </a:rPr>
              <a:t>What are protocols for network monitoring?</a:t>
            </a:r>
          </a:p>
          <a:p>
            <a:pPr lvl="1" fontAlgn="base"/>
            <a:r>
              <a:rPr lang="en-US" sz="2400" b="0" i="0" dirty="0">
                <a:solidFill>
                  <a:srgbClr val="4D4C4C"/>
                </a:solidFill>
                <a:effectLst/>
                <a:latin typeface="Arial Black" panose="020B0A04020102020204" pitchFamily="34" charset="0"/>
              </a:rPr>
              <a:t>Protocols are sets of rules and directions for devices on a network to communicate with one another.</a:t>
            </a:r>
          </a:p>
          <a:p>
            <a:pPr lvl="1" fontAlgn="base"/>
            <a:r>
              <a:rPr lang="en-US" sz="2400" b="0" i="0" dirty="0">
                <a:solidFill>
                  <a:srgbClr val="4D4C4C"/>
                </a:solidFill>
                <a:effectLst/>
                <a:latin typeface="Arial Black" panose="020B0A04020102020204" pitchFamily="34" charset="0"/>
              </a:rPr>
              <a:t>Network hardware can't transmit data without using protocols. </a:t>
            </a:r>
          </a:p>
          <a:p>
            <a:pPr lvl="1" fontAlgn="base"/>
            <a:r>
              <a:rPr lang="en-US" sz="2400" b="0" i="0" dirty="0">
                <a:solidFill>
                  <a:srgbClr val="4D4C4C"/>
                </a:solidFill>
                <a:effectLst/>
                <a:latin typeface="Arial Black" panose="020B0A04020102020204" pitchFamily="34" charset="0"/>
              </a:rPr>
              <a:t>Network monitoring systems use protocols to identify and report on network performance issues.</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6A312651-90AA-433A-A37C-D0C0BB79803B}"/>
              </a:ext>
            </a:extLst>
          </p:cNvPr>
          <p:cNvSpPr txBox="1"/>
          <p:nvPr/>
        </p:nvSpPr>
        <p:spPr>
          <a:xfrm>
            <a:off x="171450" y="5991225"/>
            <a:ext cx="8940653" cy="369332"/>
          </a:xfrm>
          <a:prstGeom prst="rect">
            <a:avLst/>
          </a:prstGeom>
          <a:noFill/>
        </p:spPr>
        <p:txBody>
          <a:bodyPr wrap="none" rtlCol="0">
            <a:spAutoFit/>
          </a:bodyPr>
          <a:lstStyle/>
          <a:p>
            <a:r>
              <a:rPr lang="en-US" dirty="0"/>
              <a:t>Ref: https://www.cisco.com/c/en/us/solutions/automation/what-is-network-monitoring.html</a:t>
            </a:r>
            <a:endParaRPr lang="en-MY" dirty="0"/>
          </a:p>
        </p:txBody>
      </p:sp>
    </p:spTree>
    <p:extLst>
      <p:ext uri="{BB962C8B-B14F-4D97-AF65-F5344CB8AC3E}">
        <p14:creationId xmlns:p14="http://schemas.microsoft.com/office/powerpoint/2010/main" val="336554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016C-4CB3-4EFD-8B26-1BD182903A5E}"/>
              </a:ext>
            </a:extLst>
          </p:cNvPr>
          <p:cNvSpPr>
            <a:spLocks noGrp="1"/>
          </p:cNvSpPr>
          <p:nvPr>
            <p:ph type="title"/>
          </p:nvPr>
        </p:nvSpPr>
        <p:spPr>
          <a:xfrm>
            <a:off x="171450" y="98426"/>
            <a:ext cx="10515600" cy="589032"/>
          </a:xfrm>
        </p:spPr>
        <p:txBody>
          <a:bodyPr>
            <a:normAutofit fontScale="90000"/>
          </a:bodyPr>
          <a:lstStyle/>
          <a:p>
            <a:r>
              <a:rPr lang="en-US" b="0" i="0" dirty="0">
                <a:solidFill>
                  <a:srgbClr val="0070C0"/>
                </a:solidFill>
                <a:effectLst/>
                <a:latin typeface="Arial Black" panose="020B0A04020102020204" pitchFamily="34" charset="0"/>
              </a:rPr>
              <a:t>Types of network monitoring protocols</a:t>
            </a:r>
            <a:br>
              <a:rPr lang="en-US" b="0" i="0" dirty="0">
                <a:solidFill>
                  <a:srgbClr val="0070C0"/>
                </a:solidFill>
                <a:effectLst/>
                <a:latin typeface="Arial Black" panose="020B0A04020102020204" pitchFamily="34" charset="0"/>
              </a:rPr>
            </a:br>
            <a:endParaRPr lang="en-MY"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566C0A2-D3C0-4DAF-8953-269361D9229A}"/>
              </a:ext>
            </a:extLst>
          </p:cNvPr>
          <p:cNvSpPr>
            <a:spLocks noGrp="1"/>
          </p:cNvSpPr>
          <p:nvPr>
            <p:ph idx="1"/>
          </p:nvPr>
        </p:nvSpPr>
        <p:spPr>
          <a:xfrm>
            <a:off x="347662" y="1049080"/>
            <a:ext cx="11496675" cy="5142465"/>
          </a:xfrm>
        </p:spPr>
        <p:txBody>
          <a:bodyPr>
            <a:normAutofit/>
          </a:bodyPr>
          <a:lstStyle/>
          <a:p>
            <a:r>
              <a:rPr lang="en-US" sz="2000" b="0" i="0" dirty="0">
                <a:solidFill>
                  <a:schemeClr val="bg1">
                    <a:lumMod val="50000"/>
                  </a:schemeClr>
                </a:solidFill>
                <a:effectLst/>
                <a:latin typeface="Arial Black" panose="020B0A04020102020204" pitchFamily="34" charset="0"/>
              </a:rPr>
              <a:t>The Simple Network Management Protocol(SNMP)  is an application-layer protocol that uses a call-and-response system to check the statuses of many types of devices, from switches to printers. SNMP can be used to monitor system status and configuration. </a:t>
            </a:r>
          </a:p>
          <a:p>
            <a:r>
              <a:rPr lang="en-US" sz="2000" b="0" i="0" dirty="0">
                <a:solidFill>
                  <a:schemeClr val="bg1">
                    <a:lumMod val="50000"/>
                  </a:schemeClr>
                </a:solidFill>
                <a:effectLst/>
                <a:latin typeface="Arial Black" panose="020B0A04020102020204" pitchFamily="34" charset="0"/>
              </a:rPr>
              <a:t>Network devices, such as routers and servers, use the Internet Control Message Protocol (ICMP) to send IP-operations information and to generate error messages in the event of device failures.</a:t>
            </a:r>
          </a:p>
          <a:p>
            <a:r>
              <a:rPr lang="en-US" sz="2000" b="0" i="0" dirty="0">
                <a:solidFill>
                  <a:schemeClr val="bg1">
                    <a:lumMod val="50000"/>
                  </a:schemeClr>
                </a:solidFill>
                <a:effectLst/>
                <a:latin typeface="Arial Black" panose="020B0A04020102020204" pitchFamily="34" charset="0"/>
              </a:rPr>
              <a:t>The </a:t>
            </a:r>
            <a:r>
              <a:rPr lang="en-US" sz="2000" b="0" i="0" u="none" strike="noStrike" dirty="0">
                <a:solidFill>
                  <a:schemeClr val="bg1">
                    <a:lumMod val="50000"/>
                  </a:schemeClr>
                </a:solidFill>
                <a:effectLst/>
                <a:latin typeface="Arial Black" panose="020B0A04020102020204" pitchFamily="34" charset="0"/>
                <a:hlinkClick r:id="rId2">
                  <a:extLst>
                    <a:ext uri="{A12FA001-AC4F-418D-AE19-62706E023703}">
                      <ahyp:hlinkClr xmlns:ahyp="http://schemas.microsoft.com/office/drawing/2018/hyperlinkcolor" val="tx"/>
                    </a:ext>
                  </a:extLst>
                </a:hlinkClick>
              </a:rPr>
              <a:t>Cisco Discovery Protocol</a:t>
            </a:r>
            <a:r>
              <a:rPr lang="en-US" sz="2000" b="0" i="0" dirty="0">
                <a:solidFill>
                  <a:schemeClr val="bg1">
                    <a:lumMod val="50000"/>
                  </a:schemeClr>
                </a:solidFill>
                <a:effectLst/>
                <a:latin typeface="Arial Black" panose="020B0A04020102020204" pitchFamily="34" charset="0"/>
              </a:rPr>
              <a:t> facilitates the management of Cisco devices by discovering these devices, determining how they are configured, and allowing systems using different network-layer protocols to learn about one another.</a:t>
            </a:r>
            <a:endParaRPr lang="en-MY" sz="2000"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6A312651-90AA-433A-A37C-D0C0BB79803B}"/>
              </a:ext>
            </a:extLst>
          </p:cNvPr>
          <p:cNvSpPr txBox="1"/>
          <p:nvPr/>
        </p:nvSpPr>
        <p:spPr>
          <a:xfrm>
            <a:off x="171450" y="5991225"/>
            <a:ext cx="8940653" cy="369332"/>
          </a:xfrm>
          <a:prstGeom prst="rect">
            <a:avLst/>
          </a:prstGeom>
          <a:noFill/>
        </p:spPr>
        <p:txBody>
          <a:bodyPr wrap="none" rtlCol="0">
            <a:spAutoFit/>
          </a:bodyPr>
          <a:lstStyle/>
          <a:p>
            <a:r>
              <a:rPr lang="en-US" dirty="0"/>
              <a:t>Ref: https://www.cisco.com/c/en/us/solutions/automation/what-is-network-monitoring.html</a:t>
            </a:r>
            <a:endParaRPr lang="en-MY" dirty="0"/>
          </a:p>
        </p:txBody>
      </p:sp>
    </p:spTree>
    <p:extLst>
      <p:ext uri="{BB962C8B-B14F-4D97-AF65-F5344CB8AC3E}">
        <p14:creationId xmlns:p14="http://schemas.microsoft.com/office/powerpoint/2010/main" val="233025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C164D-9934-4219-B349-A34B69CA4D2F}"/>
              </a:ext>
            </a:extLst>
          </p:cNvPr>
          <p:cNvSpPr>
            <a:spLocks noGrp="1"/>
          </p:cNvSpPr>
          <p:nvPr>
            <p:ph idx="1"/>
          </p:nvPr>
        </p:nvSpPr>
        <p:spPr>
          <a:xfrm>
            <a:off x="447675" y="1266825"/>
            <a:ext cx="10906125" cy="3695700"/>
          </a:xfrm>
        </p:spPr>
        <p:txBody>
          <a:bodyPr/>
          <a:lstStyle/>
          <a:p>
            <a:r>
              <a:rPr lang="en-US" b="0" i="0" dirty="0">
                <a:solidFill>
                  <a:srgbClr val="1E3756"/>
                </a:solidFill>
                <a:effectLst/>
                <a:latin typeface="Arial Black" panose="020B0A04020102020204" pitchFamily="34" charset="0"/>
              </a:rPr>
              <a:t>Network monitoring systems, at their most basic, are tools that help administrators monitor their networks more effectively. </a:t>
            </a:r>
          </a:p>
          <a:p>
            <a:r>
              <a:rPr lang="en-US" b="0" i="0" dirty="0">
                <a:solidFill>
                  <a:srgbClr val="1E3756"/>
                </a:solidFill>
                <a:effectLst/>
                <a:latin typeface="Arial Black" panose="020B0A04020102020204" pitchFamily="34" charset="0"/>
              </a:rPr>
              <a:t>The specifics of the system, however, vary widely based on the company’s size and needs. </a:t>
            </a:r>
          </a:p>
          <a:p>
            <a:r>
              <a:rPr lang="en-US" b="0" i="0" dirty="0">
                <a:solidFill>
                  <a:srgbClr val="1E3756"/>
                </a:solidFill>
                <a:effectLst/>
                <a:latin typeface="Arial Black" panose="020B0A04020102020204" pitchFamily="34" charset="0"/>
              </a:rPr>
              <a:t>The following are a few examples of how network monitoring systems vary:</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F2C8A27C-4E3E-41B1-A974-FF339A7EBD33}"/>
              </a:ext>
            </a:extLst>
          </p:cNvPr>
          <p:cNvSpPr txBox="1"/>
          <p:nvPr/>
        </p:nvSpPr>
        <p:spPr>
          <a:xfrm>
            <a:off x="152399" y="6307136"/>
            <a:ext cx="7362825" cy="371475"/>
          </a:xfrm>
          <a:prstGeom prst="rect">
            <a:avLst/>
          </a:prstGeom>
          <a:noFill/>
        </p:spPr>
        <p:txBody>
          <a:bodyPr wrap="square" rtlCol="0">
            <a:spAutoFit/>
          </a:bodyPr>
          <a:lstStyle/>
          <a:p>
            <a:r>
              <a:rPr lang="en-US" dirty="0"/>
              <a:t>Ref: https://worldwideservices.net/how-network-monitoring-works/ </a:t>
            </a:r>
            <a:endParaRPr lang="en-MY" dirty="0"/>
          </a:p>
        </p:txBody>
      </p:sp>
    </p:spTree>
    <p:extLst>
      <p:ext uri="{BB962C8B-B14F-4D97-AF65-F5344CB8AC3E}">
        <p14:creationId xmlns:p14="http://schemas.microsoft.com/office/powerpoint/2010/main" val="200635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9D9F9-CBB2-4165-A853-EF2269F07A80}"/>
              </a:ext>
            </a:extLst>
          </p:cNvPr>
          <p:cNvSpPr>
            <a:spLocks noGrp="1"/>
          </p:cNvSpPr>
          <p:nvPr>
            <p:ph idx="1"/>
          </p:nvPr>
        </p:nvSpPr>
        <p:spPr>
          <a:xfrm>
            <a:off x="779971" y="1488613"/>
            <a:ext cx="8596668" cy="3880773"/>
          </a:xfrm>
        </p:spPr>
        <p:txBody>
          <a:bodyPr/>
          <a:lstStyle/>
          <a:p>
            <a:pPr algn="l"/>
            <a:r>
              <a:rPr lang="en-US" sz="2800" b="0" u="none" strike="noStrike" baseline="0" dirty="0">
                <a:solidFill>
                  <a:schemeClr val="tx1">
                    <a:lumMod val="50000"/>
                    <a:lumOff val="50000"/>
                  </a:schemeClr>
                </a:solidFill>
                <a:latin typeface="Arial Black" panose="020B0A04020102020204" pitchFamily="34" charset="0"/>
              </a:rPr>
              <a:t>Four network characteristics that constitute the basic paradigm of network measurements:</a:t>
            </a:r>
          </a:p>
          <a:p>
            <a:pPr marL="914400" lvl="1" indent="-514350">
              <a:buFont typeface="+mj-lt"/>
              <a:buAutoNum type="arabicPeriod"/>
            </a:pPr>
            <a:r>
              <a:rPr lang="en-US" sz="2600" dirty="0">
                <a:solidFill>
                  <a:schemeClr val="tx1">
                    <a:lumMod val="50000"/>
                    <a:lumOff val="50000"/>
                  </a:schemeClr>
                </a:solidFill>
                <a:latin typeface="Arial Black" panose="020B0A04020102020204" pitchFamily="34" charset="0"/>
              </a:rPr>
              <a:t>Latency </a:t>
            </a:r>
          </a:p>
          <a:p>
            <a:pPr marL="914400" lvl="1" indent="-514350">
              <a:buFont typeface="+mj-lt"/>
              <a:buAutoNum type="arabicPeriod"/>
            </a:pPr>
            <a:r>
              <a:rPr lang="en-US" sz="2600" b="0" u="none" strike="noStrike" baseline="0" dirty="0">
                <a:solidFill>
                  <a:schemeClr val="tx1">
                    <a:lumMod val="50000"/>
                    <a:lumOff val="50000"/>
                  </a:schemeClr>
                </a:solidFill>
                <a:latin typeface="Arial Black" panose="020B0A04020102020204" pitchFamily="34" charset="0"/>
              </a:rPr>
              <a:t>Packet Loss</a:t>
            </a:r>
          </a:p>
          <a:p>
            <a:pPr marL="914400" lvl="1" indent="-514350">
              <a:buFont typeface="+mj-lt"/>
              <a:buAutoNum type="arabicPeriod"/>
            </a:pPr>
            <a:r>
              <a:rPr lang="en-US" sz="2600" b="0" u="none" strike="noStrike" baseline="0" dirty="0">
                <a:solidFill>
                  <a:schemeClr val="tx1">
                    <a:lumMod val="50000"/>
                    <a:lumOff val="50000"/>
                  </a:schemeClr>
                </a:solidFill>
                <a:latin typeface="Arial Black" panose="020B0A04020102020204" pitchFamily="34" charset="0"/>
              </a:rPr>
              <a:t>Path Detection</a:t>
            </a:r>
          </a:p>
          <a:p>
            <a:pPr marL="914400" lvl="1" indent="-514350">
              <a:buFont typeface="+mj-lt"/>
              <a:buAutoNum type="arabicPeriod"/>
            </a:pPr>
            <a:r>
              <a:rPr lang="en-US" sz="2600" b="0" u="none" strike="noStrike" baseline="0" dirty="0">
                <a:solidFill>
                  <a:schemeClr val="tx1">
                    <a:lumMod val="50000"/>
                    <a:lumOff val="50000"/>
                  </a:schemeClr>
                </a:solidFill>
                <a:latin typeface="Arial Black" panose="020B0A04020102020204" pitchFamily="34" charset="0"/>
              </a:rPr>
              <a:t>Bandwidth</a:t>
            </a:r>
            <a:endParaRPr lang="en-US" dirty="0">
              <a:solidFill>
                <a:schemeClr val="tx1">
                  <a:lumMod val="50000"/>
                  <a:lumOff val="50000"/>
                </a:schemeClr>
              </a:solidFill>
              <a:latin typeface="Arial Black" panose="020B0A04020102020204" pitchFamily="34" charset="0"/>
            </a:endParaRPr>
          </a:p>
          <a:p>
            <a:pPr marL="514350" indent="-514350" algn="l">
              <a:buFont typeface="+mj-lt"/>
              <a:buAutoNum type="arabicPeriod"/>
            </a:pPr>
            <a:endParaRPr lang="en-US" sz="2800" b="0" u="none" strike="noStrike" baseline="0" dirty="0">
              <a:solidFill>
                <a:schemeClr val="tx1">
                  <a:lumMod val="50000"/>
                  <a:lumOff val="50000"/>
                </a:schemeClr>
              </a:solidFill>
              <a:latin typeface="Arial Black" panose="020B0A04020102020204" pitchFamily="34" charset="0"/>
            </a:endParaRPr>
          </a:p>
          <a:p>
            <a:pPr marL="514350" indent="-514350" algn="l">
              <a:buFont typeface="+mj-lt"/>
              <a:buAutoNum type="arabicPeriod"/>
            </a:pPr>
            <a:endParaRPr lang="en-US" dirty="0">
              <a:solidFill>
                <a:schemeClr val="tx1">
                  <a:lumMod val="50000"/>
                  <a:lumOff val="50000"/>
                </a:schemeClr>
              </a:solidFill>
              <a:latin typeface="Arial Black" panose="020B0A04020102020204" pitchFamily="34" charset="0"/>
            </a:endParaRPr>
          </a:p>
          <a:p>
            <a:pPr marL="514350" indent="-514350" algn="l">
              <a:buFont typeface="+mj-lt"/>
              <a:buAutoNum type="arabicPeriod"/>
            </a:pPr>
            <a:endParaRPr lang="en-MY" dirty="0">
              <a:solidFill>
                <a:schemeClr val="tx1">
                  <a:lumMod val="50000"/>
                  <a:lumOff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34083E22-ECC8-4848-B86C-E7FC966A5342}"/>
              </a:ext>
            </a:extLst>
          </p:cNvPr>
          <p:cNvSpPr txBox="1"/>
          <p:nvPr/>
        </p:nvSpPr>
        <p:spPr>
          <a:xfrm>
            <a:off x="677334" y="5885418"/>
            <a:ext cx="5044010" cy="369332"/>
          </a:xfrm>
          <a:prstGeom prst="rect">
            <a:avLst/>
          </a:prstGeom>
          <a:noFill/>
        </p:spPr>
        <p:txBody>
          <a:bodyPr wrap="none" rtlCol="0">
            <a:spAutoFit/>
          </a:bodyPr>
          <a:lstStyle/>
          <a:p>
            <a:r>
              <a:rPr lang="en-US" dirty="0"/>
              <a:t>Ref: </a:t>
            </a:r>
            <a:r>
              <a:rPr lang="en-MY" sz="1800" b="0" i="0" u="none" strike="noStrike" baseline="0" dirty="0" err="1">
                <a:solidFill>
                  <a:srgbClr val="222222"/>
                </a:solidFill>
                <a:latin typeface="ArialMT"/>
              </a:rPr>
              <a:t>Shamsi.J</a:t>
            </a:r>
            <a:r>
              <a:rPr lang="en-MY" sz="1800" b="0" i="0" u="none" strike="noStrike" baseline="0" dirty="0">
                <a:solidFill>
                  <a:srgbClr val="222222"/>
                </a:solidFill>
                <a:latin typeface="ArialMT"/>
              </a:rPr>
              <a:t>,</a:t>
            </a:r>
            <a:r>
              <a:rPr lang="en-US" dirty="0"/>
              <a:t> Principle of Networking, 2009. </a:t>
            </a:r>
            <a:endParaRPr lang="en-MY" dirty="0"/>
          </a:p>
        </p:txBody>
      </p:sp>
    </p:spTree>
    <p:extLst>
      <p:ext uri="{BB962C8B-B14F-4D97-AF65-F5344CB8AC3E}">
        <p14:creationId xmlns:p14="http://schemas.microsoft.com/office/powerpoint/2010/main" val="254450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88F7-269E-48DE-A3EF-4B14F1F019A9}"/>
              </a:ext>
            </a:extLst>
          </p:cNvPr>
          <p:cNvSpPr>
            <a:spLocks noGrp="1"/>
          </p:cNvSpPr>
          <p:nvPr>
            <p:ph type="title"/>
          </p:nvPr>
        </p:nvSpPr>
        <p:spPr>
          <a:xfrm>
            <a:off x="66675" y="93662"/>
            <a:ext cx="10487025" cy="973138"/>
          </a:xfrm>
        </p:spPr>
        <p:txBody>
          <a:bodyPr>
            <a:normAutofit fontScale="90000"/>
          </a:bodyPr>
          <a:lstStyle/>
          <a:p>
            <a:r>
              <a:rPr lang="en-MY" dirty="0">
                <a:latin typeface="Arial Black" panose="020B0A04020102020204" pitchFamily="34" charset="0"/>
              </a:rPr>
              <a:t>The variation of network monitoring systems </a:t>
            </a:r>
            <a:br>
              <a:rPr lang="en-MY" dirty="0">
                <a:latin typeface="Arial Black" panose="020B0A04020102020204" pitchFamily="34" charset="0"/>
              </a:rPr>
            </a:br>
            <a:r>
              <a:rPr lang="en-MY" dirty="0">
                <a:latin typeface="Arial Black" panose="020B0A04020102020204" pitchFamily="34" charset="0"/>
              </a:rPr>
              <a:t>is based on the following:  </a:t>
            </a:r>
            <a:br>
              <a:rPr lang="en-MY" dirty="0">
                <a:latin typeface="Arial Black" panose="020B0A04020102020204" pitchFamily="34" charset="0"/>
              </a:rPr>
            </a:br>
            <a:r>
              <a:rPr lang="en-MY" dirty="0">
                <a:latin typeface="Arial Black" panose="020B0A04020102020204" pitchFamily="34" charset="0"/>
              </a:rPr>
              <a:t> </a:t>
            </a:r>
          </a:p>
        </p:txBody>
      </p:sp>
      <p:sp>
        <p:nvSpPr>
          <p:cNvPr id="3" name="Content Placeholder 2">
            <a:extLst>
              <a:ext uri="{FF2B5EF4-FFF2-40B4-BE49-F238E27FC236}">
                <a16:creationId xmlns:a16="http://schemas.microsoft.com/office/drawing/2014/main" id="{61D014D3-24B7-4B5F-9E8D-92434F42B0D2}"/>
              </a:ext>
            </a:extLst>
          </p:cNvPr>
          <p:cNvSpPr>
            <a:spLocks noGrp="1"/>
          </p:cNvSpPr>
          <p:nvPr>
            <p:ph idx="1"/>
          </p:nvPr>
        </p:nvSpPr>
        <p:spPr>
          <a:xfrm>
            <a:off x="609600" y="1266825"/>
            <a:ext cx="10744200" cy="4910138"/>
          </a:xfrm>
        </p:spPr>
        <p:txBody>
          <a:bodyPr>
            <a:normAutofit/>
          </a:bodyPr>
          <a:lstStyle/>
          <a:p>
            <a:pPr algn="l">
              <a:buFont typeface="Arial" panose="020B0604020202020204" pitchFamily="34" charset="0"/>
              <a:buChar char="•"/>
            </a:pPr>
            <a:r>
              <a:rPr lang="en-US" b="1" i="0" dirty="0">
                <a:solidFill>
                  <a:srgbClr val="1E3756"/>
                </a:solidFill>
                <a:effectLst/>
                <a:latin typeface="Arial Black" panose="020B0A04020102020204" pitchFamily="34" charset="0"/>
              </a:rPr>
              <a:t>Size and scale: </a:t>
            </a:r>
          </a:p>
          <a:p>
            <a:pPr lvl="1">
              <a:buFont typeface="Arial" panose="020B0604020202020204" pitchFamily="34" charset="0"/>
              <a:buChar char="•"/>
            </a:pPr>
            <a:r>
              <a:rPr lang="en-US" b="0" i="0" dirty="0">
                <a:solidFill>
                  <a:srgbClr val="1E3756"/>
                </a:solidFill>
                <a:effectLst/>
                <a:latin typeface="Arial Black" panose="020B0A04020102020204" pitchFamily="34" charset="0"/>
              </a:rPr>
              <a:t>Some network monitoring systems are simple, pinging hosts to check for availability.</a:t>
            </a:r>
          </a:p>
          <a:p>
            <a:pPr lvl="1">
              <a:buFont typeface="Arial" panose="020B0604020202020204" pitchFamily="34" charset="0"/>
              <a:buChar char="•"/>
            </a:pPr>
            <a:r>
              <a:rPr lang="en-US" b="0" i="0" dirty="0">
                <a:solidFill>
                  <a:srgbClr val="1E3756"/>
                </a:solidFill>
                <a:effectLst/>
                <a:latin typeface="Arial Black" panose="020B0A04020102020204" pitchFamily="34" charset="0"/>
              </a:rPr>
              <a:t> Some are even achieved using a patchwork of various software and hardware in tandem.</a:t>
            </a:r>
          </a:p>
          <a:p>
            <a:pPr lvl="1">
              <a:buFont typeface="Arial" panose="020B0604020202020204" pitchFamily="34" charset="0"/>
              <a:buChar char="•"/>
            </a:pPr>
            <a:r>
              <a:rPr lang="en-US" b="0" i="0" dirty="0">
                <a:solidFill>
                  <a:srgbClr val="1E3756"/>
                </a:solidFill>
                <a:effectLst/>
                <a:latin typeface="Arial Black" panose="020B0A04020102020204" pitchFamily="34" charset="0"/>
              </a:rPr>
              <a:t>More advanced systems, on the other hand, monitor all areas of even the most complex networks with a single comprehensive system.</a:t>
            </a:r>
          </a:p>
          <a:p>
            <a:pPr algn="l">
              <a:buFont typeface="Arial" panose="020B0604020202020204" pitchFamily="34" charset="0"/>
              <a:buChar char="•"/>
            </a:pPr>
            <a:r>
              <a:rPr lang="en-US" b="1" i="0" dirty="0">
                <a:solidFill>
                  <a:srgbClr val="1E3756"/>
                </a:solidFill>
                <a:effectLst/>
                <a:latin typeface="Arial Black" panose="020B0A04020102020204" pitchFamily="34" charset="0"/>
              </a:rPr>
              <a:t>Ease of use: </a:t>
            </a:r>
          </a:p>
          <a:p>
            <a:pPr lvl="1">
              <a:buFont typeface="Arial" panose="020B0604020202020204" pitchFamily="34" charset="0"/>
              <a:buChar char="•"/>
            </a:pPr>
            <a:r>
              <a:rPr lang="en-US" b="0" i="0" dirty="0">
                <a:solidFill>
                  <a:srgbClr val="1E3756"/>
                </a:solidFill>
                <a:effectLst/>
                <a:latin typeface="Arial Black" panose="020B0A04020102020204" pitchFamily="34" charset="0"/>
              </a:rPr>
              <a:t>Interfaces vary wildly depending on the type and sophistication of the network monitoring system. </a:t>
            </a:r>
          </a:p>
          <a:p>
            <a:pPr lvl="1">
              <a:buFont typeface="Arial" panose="020B0604020202020204" pitchFamily="34" charset="0"/>
              <a:buChar char="•"/>
            </a:pPr>
            <a:r>
              <a:rPr lang="en-US" b="0" i="0" dirty="0">
                <a:solidFill>
                  <a:srgbClr val="1E3756"/>
                </a:solidFill>
                <a:effectLst/>
                <a:latin typeface="Arial Black" panose="020B0A04020102020204" pitchFamily="34" charset="0"/>
              </a:rPr>
              <a:t>While some offer only simple alerts and command-based interfaces, others may provide a graphical user interface to improve functionality. </a:t>
            </a:r>
          </a:p>
          <a:p>
            <a:pPr lvl="1">
              <a:buFont typeface="Arial" panose="020B0604020202020204" pitchFamily="34" charset="0"/>
              <a:buChar char="•"/>
            </a:pPr>
            <a:r>
              <a:rPr lang="en-US" b="0" i="0" dirty="0">
                <a:solidFill>
                  <a:srgbClr val="1E3756"/>
                </a:solidFill>
                <a:effectLst/>
                <a:latin typeface="Arial Black" panose="020B0A04020102020204" pitchFamily="34" charset="0"/>
              </a:rPr>
              <a:t>Many modern network monitoring tools have web-based and mobile-based interfaces.</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7357A506-3810-43E2-AD83-E1716E6FE378}"/>
              </a:ext>
            </a:extLst>
          </p:cNvPr>
          <p:cNvSpPr txBox="1"/>
          <p:nvPr/>
        </p:nvSpPr>
        <p:spPr>
          <a:xfrm>
            <a:off x="152399" y="6307136"/>
            <a:ext cx="7362825" cy="371475"/>
          </a:xfrm>
          <a:prstGeom prst="rect">
            <a:avLst/>
          </a:prstGeom>
          <a:noFill/>
        </p:spPr>
        <p:txBody>
          <a:bodyPr wrap="square" rtlCol="0">
            <a:spAutoFit/>
          </a:bodyPr>
          <a:lstStyle/>
          <a:p>
            <a:r>
              <a:rPr lang="en-US" dirty="0"/>
              <a:t>Ref: https://worldwideservices.net/how-network-monitoring-works/ </a:t>
            </a:r>
            <a:endParaRPr lang="en-MY" dirty="0"/>
          </a:p>
        </p:txBody>
      </p:sp>
    </p:spTree>
    <p:extLst>
      <p:ext uri="{BB962C8B-B14F-4D97-AF65-F5344CB8AC3E}">
        <p14:creationId xmlns:p14="http://schemas.microsoft.com/office/powerpoint/2010/main" val="534457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014D3-24B7-4B5F-9E8D-92434F42B0D2}"/>
              </a:ext>
            </a:extLst>
          </p:cNvPr>
          <p:cNvSpPr>
            <a:spLocks noGrp="1"/>
          </p:cNvSpPr>
          <p:nvPr>
            <p:ph idx="1"/>
          </p:nvPr>
        </p:nvSpPr>
        <p:spPr>
          <a:xfrm>
            <a:off x="305858" y="1600200"/>
            <a:ext cx="9668565" cy="3880773"/>
          </a:xfrm>
        </p:spPr>
        <p:txBody>
          <a:bodyPr/>
          <a:lstStyle/>
          <a:p>
            <a:r>
              <a:rPr lang="en-US" b="1" i="0" dirty="0">
                <a:solidFill>
                  <a:srgbClr val="1E3756"/>
                </a:solidFill>
                <a:effectLst/>
                <a:latin typeface="Arial Black" panose="020B0A04020102020204" pitchFamily="34" charset="0"/>
              </a:rPr>
              <a:t>Automation: </a:t>
            </a:r>
          </a:p>
          <a:p>
            <a:pPr lvl="1"/>
            <a:r>
              <a:rPr lang="en-US" sz="2000" b="0" i="0" dirty="0">
                <a:solidFill>
                  <a:srgbClr val="1E3756"/>
                </a:solidFill>
                <a:effectLst/>
                <a:latin typeface="Arial Black" panose="020B0A04020102020204" pitchFamily="34" charset="0"/>
              </a:rPr>
              <a:t>Basic monitoring systems rely on an administrator to see results and act on them, but many companies are turning to automated systems that handle events themselves. </a:t>
            </a:r>
          </a:p>
          <a:p>
            <a:pPr lvl="1"/>
            <a:r>
              <a:rPr lang="en-US" sz="2000" b="0" i="0" dirty="0">
                <a:solidFill>
                  <a:srgbClr val="1E3756"/>
                </a:solidFill>
                <a:effectLst/>
                <a:latin typeface="Arial Black" panose="020B0A04020102020204" pitchFamily="34" charset="0"/>
              </a:rPr>
              <a:t>These systems are designed to trigger events when network data falls outside set parameters, functionally eliminating the middle man and improving response time for network errors</a:t>
            </a:r>
            <a:r>
              <a:rPr lang="en-US" b="0" i="0" dirty="0">
                <a:solidFill>
                  <a:srgbClr val="1E3756"/>
                </a:solidFill>
                <a:effectLst/>
                <a:latin typeface="Arial Black" panose="020B0A04020102020204" pitchFamily="34" charset="0"/>
              </a:rPr>
              <a:t>.</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7357A506-3810-43E2-AD83-E1716E6FE378}"/>
              </a:ext>
            </a:extLst>
          </p:cNvPr>
          <p:cNvSpPr txBox="1"/>
          <p:nvPr/>
        </p:nvSpPr>
        <p:spPr>
          <a:xfrm>
            <a:off x="152399" y="6307136"/>
            <a:ext cx="7362825" cy="371475"/>
          </a:xfrm>
          <a:prstGeom prst="rect">
            <a:avLst/>
          </a:prstGeom>
          <a:noFill/>
        </p:spPr>
        <p:txBody>
          <a:bodyPr wrap="square" rtlCol="0">
            <a:spAutoFit/>
          </a:bodyPr>
          <a:lstStyle/>
          <a:p>
            <a:r>
              <a:rPr lang="en-US" dirty="0"/>
              <a:t>Ref: https://worldwideservices.net/how-network-monitoring-works/ </a:t>
            </a:r>
            <a:endParaRPr lang="en-MY" dirty="0"/>
          </a:p>
        </p:txBody>
      </p:sp>
    </p:spTree>
    <p:extLst>
      <p:ext uri="{BB962C8B-B14F-4D97-AF65-F5344CB8AC3E}">
        <p14:creationId xmlns:p14="http://schemas.microsoft.com/office/powerpoint/2010/main" val="3617279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014D3-24B7-4B5F-9E8D-92434F42B0D2}"/>
              </a:ext>
            </a:extLst>
          </p:cNvPr>
          <p:cNvSpPr>
            <a:spLocks noGrp="1"/>
          </p:cNvSpPr>
          <p:nvPr>
            <p:ph idx="1"/>
          </p:nvPr>
        </p:nvSpPr>
        <p:spPr>
          <a:xfrm>
            <a:off x="621350" y="1059577"/>
            <a:ext cx="9381065" cy="3880773"/>
          </a:xfrm>
        </p:spPr>
        <p:txBody>
          <a:bodyPr>
            <a:normAutofit/>
          </a:bodyPr>
          <a:lstStyle/>
          <a:p>
            <a:r>
              <a:rPr lang="en-US" sz="2000" b="0" i="0" dirty="0">
                <a:solidFill>
                  <a:schemeClr val="bg1">
                    <a:lumMod val="50000"/>
                  </a:schemeClr>
                </a:solidFill>
                <a:effectLst/>
                <a:latin typeface="Arial Black" panose="020B0A04020102020204" pitchFamily="34" charset="0"/>
              </a:rPr>
              <a:t>One important point to network monitoring systems is that they are not necessarily security systems. </a:t>
            </a:r>
          </a:p>
          <a:p>
            <a:r>
              <a:rPr lang="en-US" sz="2000" b="0" i="0" dirty="0">
                <a:solidFill>
                  <a:schemeClr val="bg1">
                    <a:lumMod val="50000"/>
                  </a:schemeClr>
                </a:solidFill>
                <a:effectLst/>
                <a:latin typeface="Arial Black" panose="020B0A04020102020204" pitchFamily="34" charset="0"/>
              </a:rPr>
              <a:t>While network monitoring can serve as a helpful tool to protect against network gaps and slowdowns that could lead to a breach, network monitoring systems are not intrusion detection systems or intrusion prevention systems.</a:t>
            </a:r>
          </a:p>
          <a:p>
            <a:r>
              <a:rPr lang="en-US" sz="2000" b="0" i="0" dirty="0">
                <a:solidFill>
                  <a:schemeClr val="bg1">
                    <a:lumMod val="50000"/>
                  </a:schemeClr>
                </a:solidFill>
                <a:effectLst/>
                <a:latin typeface="Arial Black" panose="020B0A04020102020204" pitchFamily="34" charset="0"/>
              </a:rPr>
              <a:t> While these other systems detect and prevent unauthorized access, network monitoring systems let you know how well the system is running during regular operations.</a:t>
            </a:r>
            <a:endParaRPr lang="en-MY" sz="2000"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7357A506-3810-43E2-AD83-E1716E6FE378}"/>
              </a:ext>
            </a:extLst>
          </p:cNvPr>
          <p:cNvSpPr txBox="1"/>
          <p:nvPr/>
        </p:nvSpPr>
        <p:spPr>
          <a:xfrm>
            <a:off x="152399" y="6307136"/>
            <a:ext cx="7362825" cy="371475"/>
          </a:xfrm>
          <a:prstGeom prst="rect">
            <a:avLst/>
          </a:prstGeom>
          <a:noFill/>
        </p:spPr>
        <p:txBody>
          <a:bodyPr wrap="square" rtlCol="0">
            <a:spAutoFit/>
          </a:bodyPr>
          <a:lstStyle/>
          <a:p>
            <a:r>
              <a:rPr lang="en-US" dirty="0"/>
              <a:t>Ref: https://worldwideservices.net/how-network-monitoring-works/ </a:t>
            </a:r>
            <a:endParaRPr lang="en-MY" dirty="0"/>
          </a:p>
        </p:txBody>
      </p:sp>
    </p:spTree>
    <p:extLst>
      <p:ext uri="{BB962C8B-B14F-4D97-AF65-F5344CB8AC3E}">
        <p14:creationId xmlns:p14="http://schemas.microsoft.com/office/powerpoint/2010/main" val="1543131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014D3-24B7-4B5F-9E8D-92434F42B0D2}"/>
              </a:ext>
            </a:extLst>
          </p:cNvPr>
          <p:cNvSpPr>
            <a:spLocks noGrp="1"/>
          </p:cNvSpPr>
          <p:nvPr>
            <p:ph idx="1"/>
          </p:nvPr>
        </p:nvSpPr>
        <p:spPr>
          <a:xfrm>
            <a:off x="543119" y="645950"/>
            <a:ext cx="10801350" cy="5157788"/>
          </a:xfrm>
        </p:spPr>
        <p:txBody>
          <a:bodyPr>
            <a:normAutofit/>
          </a:bodyPr>
          <a:lstStyle/>
          <a:p>
            <a:r>
              <a:rPr lang="en-US" b="0" i="0" dirty="0">
                <a:solidFill>
                  <a:schemeClr val="bg1">
                    <a:lumMod val="50000"/>
                  </a:schemeClr>
                </a:solidFill>
                <a:effectLst/>
                <a:latin typeface="Arial Black" panose="020B0A04020102020204" pitchFamily="34" charset="0"/>
              </a:rPr>
              <a:t>Focus on network monitoring: </a:t>
            </a:r>
          </a:p>
          <a:p>
            <a:pPr lvl="1">
              <a:buFont typeface="Arial" panose="020B0604020202020204" pitchFamily="34" charset="0"/>
              <a:buChar char="•"/>
            </a:pPr>
            <a:r>
              <a:rPr lang="en-US" b="1" i="0" dirty="0">
                <a:solidFill>
                  <a:srgbClr val="0070C0"/>
                </a:solidFill>
                <a:effectLst/>
                <a:latin typeface="Arial Black" panose="020B0A04020102020204" pitchFamily="34" charset="0"/>
              </a:rPr>
              <a:t>Bandwidth use</a:t>
            </a:r>
            <a:r>
              <a:rPr lang="en-US" b="1" i="0" dirty="0">
                <a:solidFill>
                  <a:schemeClr val="bg1">
                    <a:lumMod val="50000"/>
                  </a:schemeClr>
                </a:solidFill>
                <a:effectLst/>
                <a:latin typeface="Arial Black" panose="020B0A04020102020204" pitchFamily="34" charset="0"/>
              </a:rPr>
              <a:t>:</a:t>
            </a:r>
            <a:r>
              <a:rPr lang="en-US" b="0" i="0" dirty="0">
                <a:solidFill>
                  <a:schemeClr val="bg1">
                    <a:lumMod val="50000"/>
                  </a:schemeClr>
                </a:solidFill>
                <a:effectLst/>
                <a:latin typeface="Arial Black" panose="020B0A04020102020204" pitchFamily="34" charset="0"/>
              </a:rPr>
              <a:t> Monitoring network traffic, how much bandwidth your company uses, and how effectively it’s used helps ensure that everything runs smoothly. Devices or programs that hog your bandwidth may need to be replaced.</a:t>
            </a:r>
          </a:p>
          <a:p>
            <a:pPr lvl="1">
              <a:buFont typeface="Arial" panose="020B0604020202020204" pitchFamily="34" charset="0"/>
              <a:buChar char="•"/>
            </a:pPr>
            <a:r>
              <a:rPr lang="en-US" b="1" i="0" dirty="0">
                <a:solidFill>
                  <a:srgbClr val="0070C0"/>
                </a:solidFill>
                <a:effectLst/>
                <a:latin typeface="Arial Black" panose="020B0A04020102020204" pitchFamily="34" charset="0"/>
              </a:rPr>
              <a:t>Application performance</a:t>
            </a:r>
            <a:r>
              <a:rPr lang="en-US" b="1" i="0" dirty="0">
                <a:solidFill>
                  <a:schemeClr val="bg1">
                    <a:lumMod val="50000"/>
                  </a:schemeClr>
                </a:solidFill>
                <a:effectLst/>
                <a:latin typeface="Arial Black" panose="020B0A04020102020204" pitchFamily="34" charset="0"/>
              </a:rPr>
              <a:t>:</a:t>
            </a:r>
            <a:r>
              <a:rPr lang="en-US" b="0" i="0" dirty="0">
                <a:solidFill>
                  <a:schemeClr val="bg1">
                    <a:lumMod val="50000"/>
                  </a:schemeClr>
                </a:solidFill>
                <a:effectLst/>
                <a:latin typeface="Arial Black" panose="020B0A04020102020204" pitchFamily="34" charset="0"/>
              </a:rPr>
              <a:t> Applications running on your network need to function properly, and network monitoring systems can test to be sure that they do. Network monitoring systems can test the response time and availability of network-based databases, virtual machines, cloud services, and more to be certain that they are not slowing down your network.</a:t>
            </a:r>
          </a:p>
          <a:p>
            <a:pPr lvl="1">
              <a:buFont typeface="Arial" panose="020B0604020202020204" pitchFamily="34" charset="0"/>
              <a:buChar char="•"/>
            </a:pPr>
            <a:r>
              <a:rPr lang="en-US" b="1" i="0" dirty="0">
                <a:solidFill>
                  <a:srgbClr val="0070C0"/>
                </a:solidFill>
                <a:effectLst/>
                <a:latin typeface="Arial Black" panose="020B0A04020102020204" pitchFamily="34" charset="0"/>
              </a:rPr>
              <a:t>Server performance</a:t>
            </a:r>
            <a:r>
              <a:rPr lang="en-US" b="1" i="0" dirty="0">
                <a:solidFill>
                  <a:schemeClr val="bg1">
                    <a:lumMod val="50000"/>
                  </a:schemeClr>
                </a:solidFill>
                <a:effectLst/>
                <a:latin typeface="Arial Black" panose="020B0A04020102020204" pitchFamily="34" charset="0"/>
              </a:rPr>
              <a:t>:</a:t>
            </a:r>
            <a:r>
              <a:rPr lang="en-US" b="0" i="0" dirty="0">
                <a:solidFill>
                  <a:schemeClr val="bg1">
                    <a:lumMod val="50000"/>
                  </a:schemeClr>
                </a:solidFill>
                <a:effectLst/>
                <a:latin typeface="Arial Black" panose="020B0A04020102020204" pitchFamily="34" charset="0"/>
              </a:rPr>
              <a:t> Email servers, web servers, DNS Servers and more are the crux of many functions in your business, so it’s essential to test the uptime, reliability, and consistency of each server.</a:t>
            </a:r>
          </a:p>
          <a:p>
            <a:pPr lvl="1">
              <a:buFont typeface="Arial" panose="020B0604020202020204" pitchFamily="34" charset="0"/>
              <a:buChar char="•"/>
            </a:pPr>
            <a:r>
              <a:rPr lang="en-US" b="1" i="0" dirty="0">
                <a:solidFill>
                  <a:srgbClr val="0070C0"/>
                </a:solidFill>
                <a:effectLst/>
                <a:latin typeface="Arial Black" panose="020B0A04020102020204" pitchFamily="34" charset="0"/>
              </a:rPr>
              <a:t>Network configuration</a:t>
            </a:r>
            <a:r>
              <a:rPr lang="en-US" b="1" i="0" dirty="0">
                <a:solidFill>
                  <a:schemeClr val="bg1">
                    <a:lumMod val="50000"/>
                  </a:schemeClr>
                </a:solidFill>
                <a:effectLst/>
                <a:latin typeface="Arial Black" panose="020B0A04020102020204" pitchFamily="34" charset="0"/>
              </a:rPr>
              <a:t>:</a:t>
            </a:r>
            <a:r>
              <a:rPr lang="en-US" b="0" i="0" dirty="0">
                <a:solidFill>
                  <a:schemeClr val="bg1">
                    <a:lumMod val="50000"/>
                  </a:schemeClr>
                </a:solidFill>
                <a:effectLst/>
                <a:latin typeface="Arial Black" panose="020B0A04020102020204" pitchFamily="34" charset="0"/>
              </a:rPr>
              <a:t> Network monitoring systems can supervise many kinds of devices, including cell phones, desktops, and servers. Some systems include automatic discovery, which allows them to log and track devices continuously as they are added, changed, or removed. These tools can also segregate devices according to their type, service, IP address, or physical location, which helps keep the network map updated and helps plan for future growth.</a:t>
            </a:r>
          </a:p>
          <a:p>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7357A506-3810-43E2-AD83-E1716E6FE378}"/>
              </a:ext>
            </a:extLst>
          </p:cNvPr>
          <p:cNvSpPr txBox="1"/>
          <p:nvPr/>
        </p:nvSpPr>
        <p:spPr>
          <a:xfrm>
            <a:off x="771525" y="6176963"/>
            <a:ext cx="7362825" cy="371475"/>
          </a:xfrm>
          <a:prstGeom prst="rect">
            <a:avLst/>
          </a:prstGeom>
          <a:noFill/>
        </p:spPr>
        <p:txBody>
          <a:bodyPr wrap="square" rtlCol="0">
            <a:spAutoFit/>
          </a:bodyPr>
          <a:lstStyle/>
          <a:p>
            <a:r>
              <a:rPr lang="en-US" dirty="0"/>
              <a:t>Ref: https://worldwideservices.net/how-network-monitoring-works/ </a:t>
            </a:r>
            <a:endParaRPr lang="en-MY" dirty="0"/>
          </a:p>
        </p:txBody>
      </p:sp>
    </p:spTree>
    <p:extLst>
      <p:ext uri="{BB962C8B-B14F-4D97-AF65-F5344CB8AC3E}">
        <p14:creationId xmlns:p14="http://schemas.microsoft.com/office/powerpoint/2010/main" val="2042180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014D3-24B7-4B5F-9E8D-92434F42B0D2}"/>
              </a:ext>
            </a:extLst>
          </p:cNvPr>
          <p:cNvSpPr>
            <a:spLocks noGrp="1"/>
          </p:cNvSpPr>
          <p:nvPr>
            <p:ph idx="1"/>
          </p:nvPr>
        </p:nvSpPr>
        <p:spPr>
          <a:xfrm>
            <a:off x="807964" y="947609"/>
            <a:ext cx="9362404" cy="3880773"/>
          </a:xfrm>
        </p:spPr>
        <p:txBody>
          <a:bodyPr>
            <a:noAutofit/>
          </a:bodyPr>
          <a:lstStyle/>
          <a:p>
            <a:r>
              <a:rPr lang="en-US" sz="2000" b="0" i="0" dirty="0">
                <a:solidFill>
                  <a:schemeClr val="tx1">
                    <a:lumMod val="50000"/>
                    <a:lumOff val="50000"/>
                  </a:schemeClr>
                </a:solidFill>
                <a:effectLst/>
                <a:latin typeface="Arial Black" panose="020B0A04020102020204" pitchFamily="34" charset="0"/>
              </a:rPr>
              <a:t>Monitoring isn’t limited to any single type of network. Any network of any level of complexity can be monitored with a sufficient network monitoring system.</a:t>
            </a:r>
          </a:p>
          <a:p>
            <a:r>
              <a:rPr lang="en-US" sz="2000" b="0" i="0" dirty="0">
                <a:solidFill>
                  <a:schemeClr val="tx1">
                    <a:lumMod val="50000"/>
                    <a:lumOff val="50000"/>
                  </a:schemeClr>
                </a:solidFill>
                <a:effectLst/>
                <a:latin typeface="Arial Black" panose="020B0A04020102020204" pitchFamily="34" charset="0"/>
              </a:rPr>
              <a:t>Some of the most common network types include wireless or wired, corporate LAN, VPN, and service provider WAN. Voice over internet protocol (VoIP), video on demand (VOD), and internet protocol TV (IPTV) are also common additions to modern networks that can add complexity to network monitoring. </a:t>
            </a:r>
          </a:p>
          <a:p>
            <a:r>
              <a:rPr lang="en-US" sz="2000" b="0" i="0" dirty="0">
                <a:solidFill>
                  <a:schemeClr val="tx1">
                    <a:lumMod val="50000"/>
                    <a:lumOff val="50000"/>
                  </a:schemeClr>
                </a:solidFill>
                <a:effectLst/>
                <a:latin typeface="Arial Black" panose="020B0A04020102020204" pitchFamily="34" charset="0"/>
              </a:rPr>
              <a:t>With monitoring, however, managers can allocate resources properly regardless of all the complexities of their network.</a:t>
            </a:r>
            <a:endParaRPr lang="en-MY" sz="2000" dirty="0">
              <a:solidFill>
                <a:schemeClr val="tx1">
                  <a:lumMod val="50000"/>
                  <a:lumOff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7357A506-3810-43E2-AD83-E1716E6FE378}"/>
              </a:ext>
            </a:extLst>
          </p:cNvPr>
          <p:cNvSpPr txBox="1"/>
          <p:nvPr/>
        </p:nvSpPr>
        <p:spPr>
          <a:xfrm>
            <a:off x="152399" y="6307136"/>
            <a:ext cx="7362825" cy="371475"/>
          </a:xfrm>
          <a:prstGeom prst="rect">
            <a:avLst/>
          </a:prstGeom>
          <a:noFill/>
        </p:spPr>
        <p:txBody>
          <a:bodyPr wrap="square" rtlCol="0">
            <a:spAutoFit/>
          </a:bodyPr>
          <a:lstStyle/>
          <a:p>
            <a:r>
              <a:rPr lang="en-US" dirty="0"/>
              <a:t>Ref: https://worldwideservices.net/how-network-monitoring-works/ </a:t>
            </a:r>
            <a:endParaRPr lang="en-MY" dirty="0"/>
          </a:p>
        </p:txBody>
      </p:sp>
    </p:spTree>
    <p:extLst>
      <p:ext uri="{BB962C8B-B14F-4D97-AF65-F5344CB8AC3E}">
        <p14:creationId xmlns:p14="http://schemas.microsoft.com/office/powerpoint/2010/main" val="1682810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88F7-269E-48DE-A3EF-4B14F1F019A9}"/>
              </a:ext>
            </a:extLst>
          </p:cNvPr>
          <p:cNvSpPr>
            <a:spLocks noGrp="1"/>
          </p:cNvSpPr>
          <p:nvPr>
            <p:ph type="title"/>
          </p:nvPr>
        </p:nvSpPr>
        <p:spPr>
          <a:xfrm>
            <a:off x="295275" y="179390"/>
            <a:ext cx="10515600" cy="501648"/>
          </a:xfrm>
        </p:spPr>
        <p:txBody>
          <a:bodyPr>
            <a:normAutofit fontScale="90000"/>
          </a:bodyPr>
          <a:lstStyle/>
          <a:p>
            <a:r>
              <a:rPr lang="en-US" b="1" i="0" dirty="0">
                <a:solidFill>
                  <a:srgbClr val="92D050"/>
                </a:solidFill>
                <a:effectLst/>
                <a:latin typeface="Arial Black" panose="020B0A04020102020204" pitchFamily="34" charset="0"/>
              </a:rPr>
              <a:t>How Does Network Monitoring Work?</a:t>
            </a:r>
            <a:endParaRPr lang="en-MY"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61D014D3-24B7-4B5F-9E8D-92434F42B0D2}"/>
              </a:ext>
            </a:extLst>
          </p:cNvPr>
          <p:cNvSpPr>
            <a:spLocks noGrp="1"/>
          </p:cNvSpPr>
          <p:nvPr>
            <p:ph idx="1"/>
          </p:nvPr>
        </p:nvSpPr>
        <p:spPr>
          <a:xfrm>
            <a:off x="295276" y="1123947"/>
            <a:ext cx="10080366" cy="5686425"/>
          </a:xfrm>
        </p:spPr>
        <p:txBody>
          <a:bodyPr>
            <a:normAutofit fontScale="77500" lnSpcReduction="20000"/>
          </a:bodyPr>
          <a:lstStyle/>
          <a:p>
            <a:pPr algn="l"/>
            <a:r>
              <a:rPr lang="en-US" b="0" i="0" dirty="0">
                <a:solidFill>
                  <a:schemeClr val="bg1">
                    <a:lumMod val="50000"/>
                  </a:schemeClr>
                </a:solidFill>
                <a:effectLst/>
                <a:latin typeface="Arial Black" panose="020B0A04020102020204" pitchFamily="34" charset="0"/>
              </a:rPr>
              <a:t>Network monitoring uses a variety of techniques to test the availability and functionality of the network.</a:t>
            </a:r>
          </a:p>
          <a:p>
            <a:pPr algn="l"/>
            <a:r>
              <a:rPr lang="en-US" b="0" i="0" dirty="0">
                <a:solidFill>
                  <a:schemeClr val="bg1">
                    <a:lumMod val="50000"/>
                  </a:schemeClr>
                </a:solidFill>
                <a:effectLst/>
                <a:latin typeface="Arial Black" panose="020B0A04020102020204" pitchFamily="34" charset="0"/>
              </a:rPr>
              <a:t>Some of the more common general techniques used to collect data for monitoring software are listed below:</a:t>
            </a:r>
          </a:p>
          <a:p>
            <a:pPr lvl="1">
              <a:buFont typeface="Arial" panose="020B0604020202020204" pitchFamily="34" charset="0"/>
              <a:buChar char="•"/>
            </a:pPr>
            <a:r>
              <a:rPr lang="en-US" b="1" i="0" dirty="0">
                <a:solidFill>
                  <a:schemeClr val="bg1">
                    <a:lumMod val="50000"/>
                  </a:schemeClr>
                </a:solidFill>
                <a:effectLst/>
                <a:latin typeface="Arial Black" panose="020B0A04020102020204" pitchFamily="34" charset="0"/>
              </a:rPr>
              <a:t>Ping:</a:t>
            </a:r>
            <a:r>
              <a:rPr lang="en-US" b="0" i="0" dirty="0">
                <a:solidFill>
                  <a:schemeClr val="bg1">
                    <a:lumMod val="50000"/>
                  </a:schemeClr>
                </a:solidFill>
                <a:effectLst/>
                <a:latin typeface="Arial Black" panose="020B0A04020102020204" pitchFamily="34" charset="0"/>
              </a:rPr>
              <a:t> A ping is one of the most basic techniques that monitoring software uses to test hosts within a network. The monitoring system sends out a signal and records data such as whether the signal was received, how long it took the host to receive the signal, whether any signal data was lost, and more. The data is then used to determine whether the host is active, how efficient the host is, the transmission time and packet loss experienced when communicating with the host, and other information.</a:t>
            </a:r>
          </a:p>
          <a:p>
            <a:pPr lvl="1">
              <a:buFont typeface="Arial" panose="020B0604020202020204" pitchFamily="34" charset="0"/>
              <a:buChar char="•"/>
            </a:pPr>
            <a:r>
              <a:rPr lang="en-US" b="1" i="0" dirty="0">
                <a:solidFill>
                  <a:schemeClr val="bg1">
                    <a:lumMod val="50000"/>
                  </a:schemeClr>
                </a:solidFill>
                <a:effectLst/>
                <a:latin typeface="Arial Black" panose="020B0A04020102020204" pitchFamily="34" charset="0"/>
              </a:rPr>
              <a:t>SNMP:</a:t>
            </a:r>
            <a:r>
              <a:rPr lang="en-US" b="0" i="0" dirty="0">
                <a:solidFill>
                  <a:schemeClr val="bg1">
                    <a:lumMod val="50000"/>
                  </a:schemeClr>
                </a:solidFill>
                <a:effectLst/>
                <a:latin typeface="Arial Black" panose="020B0A04020102020204" pitchFamily="34" charset="0"/>
              </a:rPr>
              <a:t> Simple network management protocol (SNMP) monitors individual devices in a network through monitoring software. In this system, each monitored device has monitoring software installed that sends information about the device’s performance to a central SNMP manager. The manager collects this information in a database and analyzes it for errors. This is the most widely used protocol for modern network management systems.</a:t>
            </a:r>
          </a:p>
          <a:p>
            <a:pPr lvl="1">
              <a:buFont typeface="Arial" panose="020B0604020202020204" pitchFamily="34" charset="0"/>
              <a:buChar char="•"/>
            </a:pPr>
            <a:r>
              <a:rPr lang="en-US" b="1" i="0" dirty="0">
                <a:solidFill>
                  <a:schemeClr val="bg1">
                    <a:lumMod val="50000"/>
                  </a:schemeClr>
                </a:solidFill>
                <a:effectLst/>
                <a:latin typeface="Arial Black" panose="020B0A04020102020204" pitchFamily="34" charset="0"/>
              </a:rPr>
              <a:t>Syslog:</a:t>
            </a:r>
            <a:r>
              <a:rPr lang="en-US" b="0" i="0" dirty="0">
                <a:solidFill>
                  <a:schemeClr val="bg1">
                    <a:lumMod val="50000"/>
                  </a:schemeClr>
                </a:solidFill>
                <a:effectLst/>
                <a:latin typeface="Arial Black" panose="020B0A04020102020204" pitchFamily="34" charset="0"/>
              </a:rPr>
              <a:t> Syslog is an automated messaging system that sends messages when an event affects a network device. Technicians can set up devices to send out messages when the device encounters an error, shuts down unexpectedly, encounters a configuration failure, and more. These messages often contain information that can be used for system management as well as security systems.</a:t>
            </a:r>
          </a:p>
          <a:p>
            <a:pPr lvl="1">
              <a:buFont typeface="Arial" panose="020B0604020202020204" pitchFamily="34" charset="0"/>
              <a:buChar char="•"/>
            </a:pPr>
            <a:r>
              <a:rPr lang="en-US" b="1" i="0" dirty="0">
                <a:solidFill>
                  <a:schemeClr val="bg1">
                    <a:lumMod val="50000"/>
                  </a:schemeClr>
                </a:solidFill>
                <a:effectLst/>
                <a:latin typeface="Arial Black" panose="020B0A04020102020204" pitchFamily="34" charset="0"/>
              </a:rPr>
              <a:t>Scripts:</a:t>
            </a:r>
            <a:r>
              <a:rPr lang="en-US" b="0" i="0" dirty="0">
                <a:solidFill>
                  <a:schemeClr val="bg1">
                    <a:lumMod val="50000"/>
                  </a:schemeClr>
                </a:solidFill>
                <a:effectLst/>
                <a:latin typeface="Arial Black" panose="020B0A04020102020204" pitchFamily="34" charset="0"/>
              </a:rPr>
              <a:t> In networks with gaps in network monitoring software functionality, scripts may be used to fill small gaps. Scripts are simple programs that collect basic information and instruct the network to perform an action within certain conditions. A common example would be a scheduled task like resetting and reconfiguring a public access computer every night. Scripts can also be used to collect data for network monitoring.</a:t>
            </a:r>
          </a:p>
          <a:p>
            <a:pPr lvl="1">
              <a:buFont typeface="Arial" panose="020B0604020202020204" pitchFamily="34" charset="0"/>
              <a:buChar char="•"/>
            </a:pPr>
            <a:r>
              <a:rPr lang="en-US" b="0" i="0" dirty="0">
                <a:solidFill>
                  <a:schemeClr val="bg1">
                    <a:lumMod val="50000"/>
                  </a:schemeClr>
                </a:solidFill>
                <a:effectLst/>
                <a:latin typeface="Arial Black" panose="020B0A04020102020204" pitchFamily="34" charset="0"/>
              </a:rPr>
              <a:t>Once this data is collected, the network monitoring software sends out an alert if results don’t fall within certain thresholds. Network managers will usually set these thresholds of acceptable performance, programming the network software to send out an alert if its data indicates slow throughput, high error rates, unavailable devices, or slow response times.</a:t>
            </a:r>
          </a:p>
          <a:p>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7357A506-3810-43E2-AD83-E1716E6FE378}"/>
              </a:ext>
            </a:extLst>
          </p:cNvPr>
          <p:cNvSpPr txBox="1"/>
          <p:nvPr/>
        </p:nvSpPr>
        <p:spPr>
          <a:xfrm>
            <a:off x="152399" y="6438897"/>
            <a:ext cx="7362825" cy="371475"/>
          </a:xfrm>
          <a:prstGeom prst="rect">
            <a:avLst/>
          </a:prstGeom>
          <a:noFill/>
        </p:spPr>
        <p:txBody>
          <a:bodyPr wrap="square" rtlCol="0">
            <a:spAutoFit/>
          </a:bodyPr>
          <a:lstStyle/>
          <a:p>
            <a:r>
              <a:rPr lang="en-US" dirty="0"/>
              <a:t>Ref: https://worldwideservices.net/how-network-monitoring-works/ </a:t>
            </a:r>
            <a:endParaRPr lang="en-MY" dirty="0"/>
          </a:p>
        </p:txBody>
      </p:sp>
    </p:spTree>
    <p:extLst>
      <p:ext uri="{BB962C8B-B14F-4D97-AF65-F5344CB8AC3E}">
        <p14:creationId xmlns:p14="http://schemas.microsoft.com/office/powerpoint/2010/main" val="1398013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88F7-269E-48DE-A3EF-4B14F1F019A9}"/>
              </a:ext>
            </a:extLst>
          </p:cNvPr>
          <p:cNvSpPr>
            <a:spLocks noGrp="1"/>
          </p:cNvSpPr>
          <p:nvPr>
            <p:ph type="title"/>
          </p:nvPr>
        </p:nvSpPr>
        <p:spPr/>
        <p:txBody>
          <a:bodyPr/>
          <a:lstStyle/>
          <a:p>
            <a:r>
              <a:rPr lang="en-MY" b="0" i="0" dirty="0">
                <a:solidFill>
                  <a:srgbClr val="92D050"/>
                </a:solidFill>
                <a:effectLst/>
                <a:latin typeface="Arial Black" panose="020B0A04020102020204" pitchFamily="34" charset="0"/>
              </a:rPr>
              <a:t>Simple Network Management Protocol</a:t>
            </a:r>
            <a:endParaRPr lang="en-MY"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61D014D3-24B7-4B5F-9E8D-92434F42B0D2}"/>
              </a:ext>
            </a:extLst>
          </p:cNvPr>
          <p:cNvSpPr>
            <a:spLocks noGrp="1"/>
          </p:cNvSpPr>
          <p:nvPr>
            <p:ph idx="1"/>
          </p:nvPr>
        </p:nvSpPr>
        <p:spPr>
          <a:xfrm>
            <a:off x="677334" y="2160589"/>
            <a:ext cx="9437050" cy="3880773"/>
          </a:xfrm>
        </p:spPr>
        <p:txBody>
          <a:bodyPr/>
          <a:lstStyle/>
          <a:p>
            <a:pPr algn="l"/>
            <a:r>
              <a:rPr lang="en-MY" b="0" i="0" dirty="0">
                <a:solidFill>
                  <a:srgbClr val="4D5156"/>
                </a:solidFill>
                <a:effectLst/>
                <a:latin typeface="Arial Black" panose="020B0A04020102020204" pitchFamily="34" charset="0"/>
              </a:rPr>
              <a:t>Simple Network Management Protocol is an Internet Standard protocol for collecting and organizing information about managed devices on IP networks and for modifying that information to change device </a:t>
            </a:r>
            <a:r>
              <a:rPr lang="en-MY" b="0" i="0" dirty="0" err="1">
                <a:solidFill>
                  <a:srgbClr val="4D5156"/>
                </a:solidFill>
                <a:effectLst/>
                <a:latin typeface="Arial Black" panose="020B0A04020102020204" pitchFamily="34" charset="0"/>
              </a:rPr>
              <a:t>behavior</a:t>
            </a:r>
            <a:r>
              <a:rPr lang="en-MY" b="0" i="0" dirty="0">
                <a:solidFill>
                  <a:srgbClr val="4D5156"/>
                </a:solidFill>
                <a:effectLst/>
                <a:latin typeface="Arial Black" panose="020B0A04020102020204" pitchFamily="34" charset="0"/>
              </a:rPr>
              <a:t>.</a:t>
            </a:r>
          </a:p>
          <a:p>
            <a:pPr algn="l"/>
            <a:r>
              <a:rPr lang="en-MY" b="1" i="0" u="none" strike="noStrike" dirty="0">
                <a:solidFill>
                  <a:srgbClr val="1A0DAB"/>
                </a:solidFill>
                <a:effectLst/>
                <a:latin typeface="Arial Black" panose="020B0A04020102020204" pitchFamily="34" charset="0"/>
                <a:hlinkClick r:id="rId2"/>
              </a:rPr>
              <a:t>Port(s)</a:t>
            </a:r>
            <a:r>
              <a:rPr lang="en-MY" b="1" i="0" dirty="0">
                <a:solidFill>
                  <a:srgbClr val="202124"/>
                </a:solidFill>
                <a:effectLst/>
                <a:latin typeface="Arial Black" panose="020B0A04020102020204" pitchFamily="34" charset="0"/>
              </a:rPr>
              <a:t>: </a:t>
            </a:r>
            <a:r>
              <a:rPr lang="en-MY" b="0" i="0" dirty="0">
                <a:solidFill>
                  <a:srgbClr val="202124"/>
                </a:solidFill>
                <a:effectLst/>
                <a:latin typeface="Arial Black" panose="020B0A04020102020204" pitchFamily="34" charset="0"/>
              </a:rPr>
              <a:t>10161, 10162 (Trap)</a:t>
            </a:r>
          </a:p>
          <a:p>
            <a:pPr algn="l"/>
            <a:r>
              <a:rPr lang="en-MY" b="1" i="0" u="none" strike="noStrike" dirty="0">
                <a:solidFill>
                  <a:srgbClr val="1A0DAB"/>
                </a:solidFill>
                <a:effectLst/>
                <a:latin typeface="Arial Black" panose="020B0A04020102020204" pitchFamily="34" charset="0"/>
                <a:hlinkClick r:id="rId3"/>
              </a:rPr>
              <a:t>OSI layer</a:t>
            </a:r>
            <a:r>
              <a:rPr lang="en-MY" b="1" i="0" dirty="0">
                <a:solidFill>
                  <a:srgbClr val="202124"/>
                </a:solidFill>
                <a:effectLst/>
                <a:latin typeface="Arial Black" panose="020B0A04020102020204" pitchFamily="34" charset="0"/>
              </a:rPr>
              <a:t>: </a:t>
            </a:r>
            <a:r>
              <a:rPr lang="en-MY" b="0" i="0" dirty="0">
                <a:solidFill>
                  <a:srgbClr val="202124"/>
                </a:solidFill>
                <a:effectLst/>
                <a:latin typeface="Arial Black" panose="020B0A04020102020204" pitchFamily="34" charset="0"/>
              </a:rPr>
              <a:t>Application</a:t>
            </a:r>
          </a:p>
          <a:p>
            <a:pPr algn="l"/>
            <a:r>
              <a:rPr lang="en-MY" b="1" i="0" u="none" strike="noStrike" dirty="0">
                <a:solidFill>
                  <a:srgbClr val="1A0DAB"/>
                </a:solidFill>
                <a:effectLst/>
                <a:latin typeface="Arial Black" panose="020B0A04020102020204" pitchFamily="34" charset="0"/>
                <a:hlinkClick r:id="rId4"/>
              </a:rPr>
              <a:t>RFC(s)</a:t>
            </a:r>
            <a:r>
              <a:rPr lang="en-MY" b="1" i="0" dirty="0">
                <a:solidFill>
                  <a:srgbClr val="202124"/>
                </a:solidFill>
                <a:effectLst/>
                <a:latin typeface="Arial Black" panose="020B0A04020102020204" pitchFamily="34" charset="0"/>
              </a:rPr>
              <a:t>: </a:t>
            </a:r>
            <a:r>
              <a:rPr lang="en-MY" b="0" i="0" dirty="0">
                <a:solidFill>
                  <a:srgbClr val="202124"/>
                </a:solidFill>
                <a:effectLst/>
                <a:latin typeface="Arial Black" panose="020B0A04020102020204" pitchFamily="34" charset="0"/>
              </a:rPr>
              <a:t>6353</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7357A506-3810-43E2-AD83-E1716E6FE378}"/>
              </a:ext>
            </a:extLst>
          </p:cNvPr>
          <p:cNvSpPr txBox="1"/>
          <p:nvPr/>
        </p:nvSpPr>
        <p:spPr>
          <a:xfrm>
            <a:off x="152399" y="6307136"/>
            <a:ext cx="7362825" cy="371475"/>
          </a:xfrm>
          <a:prstGeom prst="rect">
            <a:avLst/>
          </a:prstGeom>
          <a:noFill/>
        </p:spPr>
        <p:txBody>
          <a:bodyPr wrap="square" rtlCol="0">
            <a:spAutoFit/>
          </a:bodyPr>
          <a:lstStyle/>
          <a:p>
            <a:r>
              <a:rPr lang="en-US" dirty="0"/>
              <a:t>Ref: https://worldwideservices.net/how-network-monitoring-works/ </a:t>
            </a:r>
            <a:endParaRPr lang="en-MY" dirty="0"/>
          </a:p>
        </p:txBody>
      </p:sp>
    </p:spTree>
    <p:extLst>
      <p:ext uri="{BB962C8B-B14F-4D97-AF65-F5344CB8AC3E}">
        <p14:creationId xmlns:p14="http://schemas.microsoft.com/office/powerpoint/2010/main" val="1400356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014D3-24B7-4B5F-9E8D-92434F42B0D2}"/>
              </a:ext>
            </a:extLst>
          </p:cNvPr>
          <p:cNvSpPr>
            <a:spLocks noGrp="1"/>
          </p:cNvSpPr>
          <p:nvPr>
            <p:ph idx="1"/>
          </p:nvPr>
        </p:nvSpPr>
        <p:spPr>
          <a:xfrm>
            <a:off x="770639" y="1292843"/>
            <a:ext cx="9493033" cy="2877942"/>
          </a:xfrm>
        </p:spPr>
        <p:txBody>
          <a:bodyPr>
            <a:noAutofit/>
          </a:bodyPr>
          <a:lstStyle/>
          <a:p>
            <a:r>
              <a:rPr lang="en-US" sz="2000" b="1" i="0" dirty="0">
                <a:solidFill>
                  <a:schemeClr val="bg1">
                    <a:lumMod val="50000"/>
                  </a:schemeClr>
                </a:solidFill>
                <a:effectLst/>
                <a:latin typeface="Arial Black" panose="020B0A04020102020204" pitchFamily="34" charset="0"/>
              </a:rPr>
              <a:t>SNMP can</a:t>
            </a:r>
            <a:r>
              <a:rPr lang="en-US" sz="2000" b="0" i="0" dirty="0">
                <a:solidFill>
                  <a:schemeClr val="bg1">
                    <a:lumMod val="50000"/>
                  </a:schemeClr>
                </a:solidFill>
                <a:effectLst/>
                <a:latin typeface="Arial Black" panose="020B0A04020102020204" pitchFamily="34" charset="0"/>
              </a:rPr>
              <a:t> comprehensively </a:t>
            </a:r>
            <a:r>
              <a:rPr lang="en-US" sz="2000" b="1" i="0" dirty="0">
                <a:solidFill>
                  <a:schemeClr val="bg1">
                    <a:lumMod val="50000"/>
                  </a:schemeClr>
                </a:solidFill>
                <a:effectLst/>
                <a:latin typeface="Arial Black" panose="020B0A04020102020204" pitchFamily="34" charset="0"/>
              </a:rPr>
              <a:t>monitor</a:t>
            </a:r>
            <a:r>
              <a:rPr lang="en-US" sz="2000" b="0" i="0" dirty="0">
                <a:solidFill>
                  <a:schemeClr val="bg1">
                    <a:lumMod val="50000"/>
                  </a:schemeClr>
                </a:solidFill>
                <a:effectLst/>
                <a:latin typeface="Arial Black" panose="020B0A04020102020204" pitchFamily="34" charset="0"/>
              </a:rPr>
              <a:t> not only the network elements like routers and switches but </a:t>
            </a:r>
            <a:r>
              <a:rPr lang="en-US" sz="2000" b="1" i="0" dirty="0">
                <a:solidFill>
                  <a:schemeClr val="bg1">
                    <a:lumMod val="50000"/>
                  </a:schemeClr>
                </a:solidFill>
                <a:effectLst/>
                <a:latin typeface="Arial Black" panose="020B0A04020102020204" pitchFamily="34" charset="0"/>
              </a:rPr>
              <a:t>can</a:t>
            </a:r>
            <a:r>
              <a:rPr lang="en-US" sz="2000" b="0" i="0" dirty="0">
                <a:solidFill>
                  <a:schemeClr val="bg1">
                    <a:lumMod val="50000"/>
                  </a:schemeClr>
                </a:solidFill>
                <a:effectLst/>
                <a:latin typeface="Arial Black" panose="020B0A04020102020204" pitchFamily="34" charset="0"/>
              </a:rPr>
              <a:t> also be used to </a:t>
            </a:r>
            <a:r>
              <a:rPr lang="en-US" sz="2000" b="1" i="0" dirty="0">
                <a:solidFill>
                  <a:schemeClr val="bg1">
                    <a:lumMod val="50000"/>
                  </a:schemeClr>
                </a:solidFill>
                <a:effectLst/>
                <a:latin typeface="Arial Black" panose="020B0A04020102020204" pitchFamily="34" charset="0"/>
              </a:rPr>
              <a:t>monitor</a:t>
            </a:r>
            <a:r>
              <a:rPr lang="en-US" sz="2000" b="0" i="0" dirty="0">
                <a:solidFill>
                  <a:schemeClr val="bg1">
                    <a:lumMod val="50000"/>
                  </a:schemeClr>
                </a:solidFill>
                <a:effectLst/>
                <a:latin typeface="Arial Black" panose="020B0A04020102020204" pitchFamily="34" charset="0"/>
              </a:rPr>
              <a:t> network servers. Details like server hardware description, physical location, IP address, available disk space, and server uptime </a:t>
            </a:r>
            <a:r>
              <a:rPr lang="en-US" sz="2000" b="1" i="0" dirty="0">
                <a:solidFill>
                  <a:schemeClr val="bg1">
                    <a:lumMod val="50000"/>
                  </a:schemeClr>
                </a:solidFill>
                <a:effectLst/>
                <a:latin typeface="Arial Black" panose="020B0A04020102020204" pitchFamily="34" charset="0"/>
              </a:rPr>
              <a:t>can</a:t>
            </a:r>
            <a:r>
              <a:rPr lang="en-US" sz="2000" b="0" i="0" dirty="0">
                <a:solidFill>
                  <a:schemeClr val="bg1">
                    <a:lumMod val="50000"/>
                  </a:schemeClr>
                </a:solidFill>
                <a:effectLst/>
                <a:latin typeface="Arial Black" panose="020B0A04020102020204" pitchFamily="34" charset="0"/>
              </a:rPr>
              <a:t> be monitored through </a:t>
            </a:r>
            <a:r>
              <a:rPr lang="en-US" sz="2000" b="1" i="0" dirty="0">
                <a:solidFill>
                  <a:schemeClr val="bg1">
                    <a:lumMod val="50000"/>
                  </a:schemeClr>
                </a:solidFill>
                <a:effectLst/>
                <a:latin typeface="Arial Black" panose="020B0A04020102020204" pitchFamily="34" charset="0"/>
              </a:rPr>
              <a:t>SNMP</a:t>
            </a:r>
            <a:r>
              <a:rPr lang="en-US" sz="2000" b="0" i="0" dirty="0">
                <a:solidFill>
                  <a:schemeClr val="bg1">
                    <a:lumMod val="50000"/>
                  </a:schemeClr>
                </a:solidFill>
                <a:effectLst/>
                <a:latin typeface="Arial Black" panose="020B0A04020102020204" pitchFamily="34" charset="0"/>
              </a:rPr>
              <a:t>.</a:t>
            </a:r>
          </a:p>
          <a:p>
            <a:r>
              <a:rPr lang="en-US" sz="2000" b="1" i="0" dirty="0">
                <a:solidFill>
                  <a:schemeClr val="bg1">
                    <a:lumMod val="50000"/>
                  </a:schemeClr>
                </a:solidFill>
                <a:effectLst/>
                <a:latin typeface="Arial Black" panose="020B0A04020102020204" pitchFamily="34" charset="0"/>
              </a:rPr>
              <a:t>SNMP works</a:t>
            </a:r>
            <a:r>
              <a:rPr lang="en-US" sz="2000" b="0" i="0" dirty="0">
                <a:solidFill>
                  <a:schemeClr val="bg1">
                    <a:lumMod val="50000"/>
                  </a:schemeClr>
                </a:solidFill>
                <a:effectLst/>
                <a:latin typeface="Arial Black" panose="020B0A04020102020204" pitchFamily="34" charset="0"/>
              </a:rPr>
              <a:t> by sending messages, called protocol data units (PDUs), to devices within your network that “speak” </a:t>
            </a:r>
            <a:r>
              <a:rPr lang="en-US" sz="2000" b="1" i="0" dirty="0">
                <a:solidFill>
                  <a:schemeClr val="bg1">
                    <a:lumMod val="50000"/>
                  </a:schemeClr>
                </a:solidFill>
                <a:effectLst/>
                <a:latin typeface="Arial Black" panose="020B0A04020102020204" pitchFamily="34" charset="0"/>
              </a:rPr>
              <a:t>SNMP</a:t>
            </a:r>
            <a:r>
              <a:rPr lang="en-US" sz="2000" b="0" i="0" dirty="0">
                <a:solidFill>
                  <a:schemeClr val="bg1">
                    <a:lumMod val="50000"/>
                  </a:schemeClr>
                </a:solidFill>
                <a:effectLst/>
                <a:latin typeface="Arial Black" panose="020B0A04020102020204" pitchFamily="34" charset="0"/>
              </a:rPr>
              <a:t>. Using these requests, network administrators can track virtually any data values they specify. All of the information </a:t>
            </a:r>
            <a:r>
              <a:rPr lang="en-US" sz="2000" b="1" i="0" dirty="0">
                <a:solidFill>
                  <a:schemeClr val="bg1">
                    <a:lumMod val="50000"/>
                  </a:schemeClr>
                </a:solidFill>
                <a:effectLst/>
                <a:latin typeface="Arial Black" panose="020B0A04020102020204" pitchFamily="34" charset="0"/>
              </a:rPr>
              <a:t>SNMP</a:t>
            </a:r>
            <a:r>
              <a:rPr lang="en-US" sz="2000" b="0" i="0" dirty="0">
                <a:solidFill>
                  <a:schemeClr val="bg1">
                    <a:lumMod val="50000"/>
                  </a:schemeClr>
                </a:solidFill>
                <a:effectLst/>
                <a:latin typeface="Arial Black" panose="020B0A04020102020204" pitchFamily="34" charset="0"/>
              </a:rPr>
              <a:t> tracks can be provided to a product that asks for it.</a:t>
            </a:r>
            <a:endParaRPr lang="en-MY" sz="2000"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7357A506-3810-43E2-AD83-E1716E6FE378}"/>
              </a:ext>
            </a:extLst>
          </p:cNvPr>
          <p:cNvSpPr txBox="1"/>
          <p:nvPr/>
        </p:nvSpPr>
        <p:spPr>
          <a:xfrm>
            <a:off x="152399" y="6307136"/>
            <a:ext cx="7362825" cy="371475"/>
          </a:xfrm>
          <a:prstGeom prst="rect">
            <a:avLst/>
          </a:prstGeom>
          <a:noFill/>
        </p:spPr>
        <p:txBody>
          <a:bodyPr wrap="square" rtlCol="0">
            <a:spAutoFit/>
          </a:bodyPr>
          <a:lstStyle/>
          <a:p>
            <a:r>
              <a:rPr lang="en-US" dirty="0"/>
              <a:t>Ref:  </a:t>
            </a:r>
            <a:endParaRPr lang="en-MY" dirty="0"/>
          </a:p>
        </p:txBody>
      </p:sp>
    </p:spTree>
    <p:extLst>
      <p:ext uri="{BB962C8B-B14F-4D97-AF65-F5344CB8AC3E}">
        <p14:creationId xmlns:p14="http://schemas.microsoft.com/office/powerpoint/2010/main" val="3940286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40176-A3BA-4A04-85A0-336B25060231}"/>
              </a:ext>
            </a:extLst>
          </p:cNvPr>
          <p:cNvSpPr>
            <a:spLocks noGrp="1"/>
          </p:cNvSpPr>
          <p:nvPr>
            <p:ph idx="1"/>
          </p:nvPr>
        </p:nvSpPr>
        <p:spPr>
          <a:xfrm>
            <a:off x="323849" y="897493"/>
            <a:ext cx="11134725" cy="4215683"/>
          </a:xfrm>
        </p:spPr>
        <p:txBody>
          <a:bodyPr>
            <a:normAutofit/>
          </a:bodyPr>
          <a:lstStyle/>
          <a:p>
            <a:pPr algn="l"/>
            <a:r>
              <a:rPr lang="en-US" b="0" i="0" dirty="0">
                <a:solidFill>
                  <a:schemeClr val="bg1">
                    <a:lumMod val="50000"/>
                  </a:schemeClr>
                </a:solidFill>
                <a:effectLst/>
                <a:latin typeface="Arial Black" panose="020B0A04020102020204" pitchFamily="34" charset="0"/>
              </a:rPr>
              <a:t>Simple Network Management Protocol, an application level, IP-based protocol, is the most widely used network discovery and monitoring technology around, with most hardware manufacturers providing SNMP-enabled devices.</a:t>
            </a:r>
          </a:p>
          <a:p>
            <a:pPr algn="l"/>
            <a:r>
              <a:rPr lang="en-US" b="0" i="0" dirty="0">
                <a:solidFill>
                  <a:schemeClr val="bg1">
                    <a:lumMod val="50000"/>
                  </a:schemeClr>
                </a:solidFill>
                <a:effectLst/>
                <a:latin typeface="Arial Black" panose="020B0A04020102020204" pitchFamily="34" charset="0"/>
              </a:rPr>
              <a:t>Management Information Base (MIB)</a:t>
            </a:r>
          </a:p>
          <a:p>
            <a:pPr lvl="1"/>
            <a:r>
              <a:rPr lang="en-US" b="0" i="0" dirty="0">
                <a:solidFill>
                  <a:schemeClr val="bg1">
                    <a:lumMod val="50000"/>
                  </a:schemeClr>
                </a:solidFill>
                <a:effectLst/>
                <a:latin typeface="Arial Black" panose="020B0A04020102020204" pitchFamily="34" charset="0"/>
              </a:rPr>
              <a:t>At the core of the SNMP technology is the Management Information Base (MIB). </a:t>
            </a:r>
          </a:p>
          <a:p>
            <a:pPr lvl="1"/>
            <a:r>
              <a:rPr lang="en-US" b="0" i="0" dirty="0">
                <a:solidFill>
                  <a:schemeClr val="bg1">
                    <a:lumMod val="50000"/>
                  </a:schemeClr>
                </a:solidFill>
                <a:effectLst/>
                <a:latin typeface="Arial Black" panose="020B0A04020102020204" pitchFamily="34" charset="0"/>
              </a:rPr>
              <a:t>MIB are database-like structures in each device, containing device-related information stored as variables and definitions – for instance, </a:t>
            </a:r>
          </a:p>
          <a:p>
            <a:pPr lvl="2"/>
            <a:r>
              <a:rPr lang="en-US" b="0" i="0" dirty="0">
                <a:solidFill>
                  <a:schemeClr val="bg1">
                    <a:lumMod val="50000"/>
                  </a:schemeClr>
                </a:solidFill>
                <a:effectLst/>
                <a:latin typeface="Arial Black" panose="020B0A04020102020204" pitchFamily="34" charset="0"/>
              </a:rPr>
              <a:t>a router’s MIB would contain network traffic and forwarding information; </a:t>
            </a:r>
          </a:p>
          <a:p>
            <a:pPr lvl="2"/>
            <a:r>
              <a:rPr lang="en-US" b="0" i="0" dirty="0">
                <a:solidFill>
                  <a:schemeClr val="bg1">
                    <a:lumMod val="50000"/>
                  </a:schemeClr>
                </a:solidFill>
                <a:effectLst/>
                <a:latin typeface="Arial Black" panose="020B0A04020102020204" pitchFamily="34" charset="0"/>
              </a:rPr>
              <a:t>a switch’s MIB would contain spanning tree, VLAN, and bridging information; </a:t>
            </a:r>
          </a:p>
          <a:p>
            <a:pPr lvl="2"/>
            <a:r>
              <a:rPr lang="en-US" b="0" i="0" dirty="0">
                <a:solidFill>
                  <a:schemeClr val="bg1">
                    <a:lumMod val="50000"/>
                  </a:schemeClr>
                </a:solidFill>
                <a:effectLst/>
                <a:latin typeface="Arial Black" panose="020B0A04020102020204" pitchFamily="34" charset="0"/>
              </a:rPr>
              <a:t>A server’s MIB might contain data on CPU, memory utilization, location, uptime, and so on. </a:t>
            </a:r>
          </a:p>
          <a:p>
            <a:pPr lvl="1"/>
            <a:r>
              <a:rPr lang="en-US" b="0" i="0" dirty="0">
                <a:solidFill>
                  <a:schemeClr val="bg1">
                    <a:lumMod val="50000"/>
                  </a:schemeClr>
                </a:solidFill>
                <a:effectLst/>
                <a:latin typeface="Arial Black" panose="020B0A04020102020204" pitchFamily="34" charset="0"/>
              </a:rPr>
              <a:t>Each object in the MIB is identified by a Unique Object Identifier (OID).</a:t>
            </a:r>
          </a:p>
          <a:p>
            <a:endParaRPr lang="en-MY" dirty="0">
              <a:solidFill>
                <a:schemeClr val="bg1">
                  <a:lumMod val="50000"/>
                </a:schemeClr>
              </a:solidFill>
            </a:endParaRPr>
          </a:p>
        </p:txBody>
      </p:sp>
      <p:sp>
        <p:nvSpPr>
          <p:cNvPr id="4" name="TextBox 3">
            <a:extLst>
              <a:ext uri="{FF2B5EF4-FFF2-40B4-BE49-F238E27FC236}">
                <a16:creationId xmlns:a16="http://schemas.microsoft.com/office/drawing/2014/main" id="{2B969303-D2B5-416D-A8D9-354053F4C904}"/>
              </a:ext>
            </a:extLst>
          </p:cNvPr>
          <p:cNvSpPr txBox="1"/>
          <p:nvPr/>
        </p:nvSpPr>
        <p:spPr>
          <a:xfrm>
            <a:off x="0" y="6492874"/>
            <a:ext cx="8935138" cy="369332"/>
          </a:xfrm>
          <a:prstGeom prst="rect">
            <a:avLst/>
          </a:prstGeom>
          <a:noFill/>
        </p:spPr>
        <p:txBody>
          <a:bodyPr wrap="none" rtlCol="0">
            <a:spAutoFit/>
          </a:bodyPr>
          <a:lstStyle/>
          <a:p>
            <a:r>
              <a:rPr lang="en-US" dirty="0"/>
              <a:t>Ref: https://www.whatsupgold.com/resources/best-practices/using-snmp-to-monitor-servers</a:t>
            </a:r>
            <a:endParaRPr lang="en-MY" dirty="0"/>
          </a:p>
        </p:txBody>
      </p:sp>
    </p:spTree>
    <p:extLst>
      <p:ext uri="{BB962C8B-B14F-4D97-AF65-F5344CB8AC3E}">
        <p14:creationId xmlns:p14="http://schemas.microsoft.com/office/powerpoint/2010/main" val="1789196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9AAA-C4C7-4E2A-BAF9-FC19241D50DF}"/>
              </a:ext>
            </a:extLst>
          </p:cNvPr>
          <p:cNvSpPr>
            <a:spLocks noGrp="1"/>
          </p:cNvSpPr>
          <p:nvPr>
            <p:ph type="title"/>
          </p:nvPr>
        </p:nvSpPr>
        <p:spPr>
          <a:xfrm>
            <a:off x="152400" y="18255"/>
            <a:ext cx="10515600" cy="1325563"/>
          </a:xfrm>
        </p:spPr>
        <p:txBody>
          <a:bodyPr/>
          <a:lstStyle/>
          <a:p>
            <a:r>
              <a:rPr lang="en-US" b="0" i="0" dirty="0">
                <a:solidFill>
                  <a:srgbClr val="92D050"/>
                </a:solidFill>
                <a:effectLst/>
                <a:latin typeface="Arial Black" panose="020B0A04020102020204" pitchFamily="34" charset="0"/>
              </a:rPr>
              <a:t>How SNMP Works</a:t>
            </a:r>
            <a:endParaRPr lang="en-MY"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35AEAC0-6323-4295-BB66-BA50FFACD4A1}"/>
              </a:ext>
            </a:extLst>
          </p:cNvPr>
          <p:cNvSpPr>
            <a:spLocks noGrp="1"/>
          </p:cNvSpPr>
          <p:nvPr>
            <p:ph idx="1"/>
          </p:nvPr>
        </p:nvSpPr>
        <p:spPr>
          <a:xfrm>
            <a:off x="647700" y="1343818"/>
            <a:ext cx="10706100" cy="4833145"/>
          </a:xfrm>
        </p:spPr>
        <p:txBody>
          <a:bodyPr>
            <a:normAutofit/>
          </a:bodyPr>
          <a:lstStyle/>
          <a:p>
            <a:pPr algn="l"/>
            <a:r>
              <a:rPr lang="en-US" b="0" i="0" dirty="0">
                <a:solidFill>
                  <a:schemeClr val="tx1">
                    <a:lumMod val="50000"/>
                    <a:lumOff val="50000"/>
                  </a:schemeClr>
                </a:solidFill>
                <a:effectLst/>
                <a:latin typeface="Arial Black" panose="020B0A04020102020204" pitchFamily="34" charset="0"/>
              </a:rPr>
              <a:t>SNMP works by exchanging SNMP information between SNMP managers and agents. </a:t>
            </a:r>
          </a:p>
          <a:p>
            <a:pPr algn="l"/>
            <a:r>
              <a:rPr lang="en-US" b="0" i="0" dirty="0">
                <a:solidFill>
                  <a:schemeClr val="tx1">
                    <a:lumMod val="50000"/>
                    <a:lumOff val="50000"/>
                  </a:schemeClr>
                </a:solidFill>
                <a:effectLst/>
                <a:latin typeface="Arial Black" panose="020B0A04020102020204" pitchFamily="34" charset="0"/>
              </a:rPr>
              <a:t>The manager is a software module present in the network management tool, while the agent software is embedded by vendors into network devices. </a:t>
            </a:r>
          </a:p>
          <a:p>
            <a:pPr algn="l"/>
            <a:r>
              <a:rPr lang="en-US" b="0" i="0" dirty="0">
                <a:solidFill>
                  <a:schemeClr val="tx1">
                    <a:lumMod val="50000"/>
                    <a:lumOff val="50000"/>
                  </a:schemeClr>
                </a:solidFill>
                <a:effectLst/>
                <a:latin typeface="Arial Black" panose="020B0A04020102020204" pitchFamily="34" charset="0"/>
              </a:rPr>
              <a:t>Using SNMP queries, and by studying the replies sent by the agent software, the manager first identifies and locates the devices. </a:t>
            </a:r>
          </a:p>
          <a:p>
            <a:pPr algn="l"/>
            <a:r>
              <a:rPr lang="en-US" b="0" i="0" dirty="0">
                <a:solidFill>
                  <a:schemeClr val="tx1">
                    <a:lumMod val="50000"/>
                    <a:lumOff val="50000"/>
                  </a:schemeClr>
                </a:solidFill>
                <a:effectLst/>
                <a:latin typeface="Arial Black" panose="020B0A04020102020204" pitchFamily="34" charset="0"/>
              </a:rPr>
              <a:t>It then periodically polls the devices and obtains device-related information. The network monitoring tool then records and analyses the information to monitor device performance and health. </a:t>
            </a:r>
          </a:p>
          <a:p>
            <a:pPr algn="l"/>
            <a:r>
              <a:rPr lang="en-US" b="0" i="0" dirty="0">
                <a:solidFill>
                  <a:schemeClr val="tx1">
                    <a:lumMod val="50000"/>
                    <a:lumOff val="50000"/>
                  </a:schemeClr>
                </a:solidFill>
                <a:effectLst/>
                <a:latin typeface="Arial Black" panose="020B0A04020102020204" pitchFamily="34" charset="0"/>
              </a:rPr>
              <a:t>Additionally, SNMP allows remote device configuration through SNMP control commands. Administrators can also set up “SNMP traps” – data packages sent to the manager when a user-defined threshold is reached. Traps trigger alarms in the network management tool, which can be configured to send email/SMS notifications to the administrator.</a:t>
            </a:r>
          </a:p>
          <a:p>
            <a:endParaRPr lang="en-MY" dirty="0">
              <a:solidFill>
                <a:schemeClr val="tx1">
                  <a:lumMod val="50000"/>
                  <a:lumOff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E9E60459-457F-40F6-A7AE-DBB699505DA5}"/>
              </a:ext>
            </a:extLst>
          </p:cNvPr>
          <p:cNvSpPr txBox="1"/>
          <p:nvPr/>
        </p:nvSpPr>
        <p:spPr>
          <a:xfrm>
            <a:off x="0" y="6492874"/>
            <a:ext cx="8935138" cy="369332"/>
          </a:xfrm>
          <a:prstGeom prst="rect">
            <a:avLst/>
          </a:prstGeom>
          <a:noFill/>
        </p:spPr>
        <p:txBody>
          <a:bodyPr wrap="none" rtlCol="0">
            <a:spAutoFit/>
          </a:bodyPr>
          <a:lstStyle/>
          <a:p>
            <a:r>
              <a:rPr lang="en-US" dirty="0"/>
              <a:t>Ref: https://www.whatsupgold.com/resources/best-practices/using-snmp-to-monitor-servers</a:t>
            </a:r>
            <a:endParaRPr lang="en-MY" dirty="0"/>
          </a:p>
        </p:txBody>
      </p:sp>
    </p:spTree>
    <p:extLst>
      <p:ext uri="{BB962C8B-B14F-4D97-AF65-F5344CB8AC3E}">
        <p14:creationId xmlns:p14="http://schemas.microsoft.com/office/powerpoint/2010/main" val="57879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453F3-E66B-4780-8032-41F4A0570EE1}"/>
              </a:ext>
            </a:extLst>
          </p:cNvPr>
          <p:cNvSpPr>
            <a:spLocks noGrp="1"/>
          </p:cNvSpPr>
          <p:nvPr>
            <p:ph idx="1"/>
          </p:nvPr>
        </p:nvSpPr>
        <p:spPr>
          <a:xfrm>
            <a:off x="192505" y="304801"/>
            <a:ext cx="10202779" cy="6208294"/>
          </a:xfrm>
        </p:spPr>
        <p:txBody>
          <a:bodyPr>
            <a:normAutofit/>
          </a:bodyPr>
          <a:lstStyle/>
          <a:p>
            <a:pPr algn="l"/>
            <a:r>
              <a:rPr lang="en-US" sz="2800" b="0" u="none" strike="noStrike" baseline="0" dirty="0">
                <a:solidFill>
                  <a:schemeClr val="tx1">
                    <a:lumMod val="50000"/>
                    <a:lumOff val="50000"/>
                  </a:schemeClr>
                </a:solidFill>
                <a:latin typeface="Arial Black" panose="020B0A04020102020204" pitchFamily="34" charset="0"/>
              </a:rPr>
              <a:t>Latency:</a:t>
            </a:r>
          </a:p>
          <a:p>
            <a:pPr lvl="1"/>
            <a:r>
              <a:rPr lang="en-US" b="0" u="none" strike="noStrike" baseline="0" dirty="0">
                <a:solidFill>
                  <a:schemeClr val="tx1">
                    <a:lumMod val="50000"/>
                    <a:lumOff val="50000"/>
                  </a:schemeClr>
                </a:solidFill>
                <a:latin typeface="Arial Black" panose="020B0A04020102020204" pitchFamily="34" charset="0"/>
              </a:rPr>
              <a:t> </a:t>
            </a:r>
            <a:r>
              <a:rPr lang="en-US" sz="2200" b="0" u="none" strike="noStrike" baseline="0" dirty="0">
                <a:solidFill>
                  <a:schemeClr val="tx1">
                    <a:lumMod val="50000"/>
                    <a:lumOff val="50000"/>
                  </a:schemeClr>
                </a:solidFill>
                <a:latin typeface="Arial Black" panose="020B0A04020102020204" pitchFamily="34" charset="0"/>
              </a:rPr>
              <a:t>Latency refers to the time taken by the message to traverse from the sending host to the destination host.</a:t>
            </a:r>
          </a:p>
          <a:p>
            <a:pPr lvl="1"/>
            <a:r>
              <a:rPr lang="en-US" sz="2200" b="0" u="none" strike="noStrike" baseline="0" dirty="0">
                <a:solidFill>
                  <a:schemeClr val="tx1">
                    <a:lumMod val="50000"/>
                    <a:lumOff val="50000"/>
                  </a:schemeClr>
                </a:solidFill>
                <a:latin typeface="Arial Black" panose="020B0A04020102020204" pitchFamily="34" charset="0"/>
              </a:rPr>
              <a:t> It is usually measured in milliseconds (</a:t>
            </a:r>
            <a:r>
              <a:rPr lang="en-US" sz="2200" b="0" u="none" strike="noStrike" baseline="0" dirty="0" err="1">
                <a:solidFill>
                  <a:schemeClr val="tx1">
                    <a:lumMod val="50000"/>
                    <a:lumOff val="50000"/>
                  </a:schemeClr>
                </a:solidFill>
                <a:latin typeface="Arial Black" panose="020B0A04020102020204" pitchFamily="34" charset="0"/>
              </a:rPr>
              <a:t>ms</a:t>
            </a:r>
            <a:r>
              <a:rPr lang="en-US" sz="2200" b="0" u="none" strike="noStrike" baseline="0" dirty="0">
                <a:solidFill>
                  <a:schemeClr val="tx1">
                    <a:lumMod val="50000"/>
                    <a:lumOff val="50000"/>
                  </a:schemeClr>
                </a:solidFill>
                <a:latin typeface="Arial Black" panose="020B0A04020102020204" pitchFamily="34" charset="0"/>
              </a:rPr>
              <a:t>).</a:t>
            </a:r>
          </a:p>
          <a:p>
            <a:pPr lvl="1"/>
            <a:r>
              <a:rPr lang="en-US" sz="2200" b="0" u="none" strike="noStrike" baseline="0" dirty="0">
                <a:solidFill>
                  <a:schemeClr val="tx1">
                    <a:lumMod val="50000"/>
                    <a:lumOff val="50000"/>
                  </a:schemeClr>
                </a:solidFill>
                <a:latin typeface="Arial Black" panose="020B0A04020102020204" pitchFamily="34" charset="0"/>
              </a:rPr>
              <a:t>Latency of a path has great significance for many applications. </a:t>
            </a:r>
          </a:p>
          <a:p>
            <a:pPr lvl="1"/>
            <a:r>
              <a:rPr lang="en-US" sz="2200" b="0" u="none" strike="noStrike" baseline="0" dirty="0">
                <a:solidFill>
                  <a:schemeClr val="tx1">
                    <a:lumMod val="50000"/>
                    <a:lumOff val="50000"/>
                  </a:schemeClr>
                </a:solidFill>
                <a:latin typeface="Arial Black" panose="020B0A04020102020204" pitchFamily="34" charset="0"/>
              </a:rPr>
              <a:t>For many applications latency is used to determine the availability of the servers and select the nearest available server in terms of latency, specifically in the </a:t>
            </a:r>
            <a:r>
              <a:rPr lang="en-US" sz="2200" b="0" i="1" u="none" strike="noStrike" baseline="0" dirty="0">
                <a:solidFill>
                  <a:schemeClr val="tx1">
                    <a:lumMod val="50000"/>
                    <a:lumOff val="50000"/>
                  </a:schemeClr>
                </a:solidFill>
                <a:latin typeface="Arial Black" panose="020B0A04020102020204" pitchFamily="34" charset="0"/>
              </a:rPr>
              <a:t>content distribution </a:t>
            </a:r>
            <a:r>
              <a:rPr lang="en-US" sz="2200" b="0" u="none" strike="noStrike" baseline="0" dirty="0">
                <a:solidFill>
                  <a:schemeClr val="tx1">
                    <a:lumMod val="50000"/>
                    <a:lumOff val="50000"/>
                  </a:schemeClr>
                </a:solidFill>
                <a:latin typeface="Arial Black" panose="020B0A04020102020204" pitchFamily="34" charset="0"/>
              </a:rPr>
              <a:t>networks. </a:t>
            </a:r>
          </a:p>
          <a:p>
            <a:pPr lvl="1"/>
            <a:r>
              <a:rPr lang="en-US" sz="2200" b="0" u="none" strike="noStrike" baseline="0" dirty="0">
                <a:solidFill>
                  <a:schemeClr val="tx1">
                    <a:lumMod val="50000"/>
                    <a:lumOff val="50000"/>
                  </a:schemeClr>
                </a:solidFill>
                <a:latin typeface="Arial Black" panose="020B0A04020102020204" pitchFamily="34" charset="0"/>
              </a:rPr>
              <a:t>Further, variation in latency (i.e. the deviation between the successive latency measurements) is used to determine the quality of the path and </a:t>
            </a:r>
            <a:r>
              <a:rPr lang="en-MY" sz="2200" b="0" u="none" strike="noStrike" baseline="0" dirty="0">
                <a:solidFill>
                  <a:schemeClr val="tx1">
                    <a:lumMod val="50000"/>
                    <a:lumOff val="50000"/>
                  </a:schemeClr>
                </a:solidFill>
                <a:latin typeface="Arial Black" panose="020B0A04020102020204" pitchFamily="34" charset="0"/>
              </a:rPr>
              <a:t>detect network congestion.</a:t>
            </a:r>
            <a:endParaRPr lang="en-MY" sz="2200" dirty="0">
              <a:solidFill>
                <a:schemeClr val="tx1">
                  <a:lumMod val="50000"/>
                  <a:lumOff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7C869C1E-082E-4FE4-8B4F-89173384325B}"/>
              </a:ext>
            </a:extLst>
          </p:cNvPr>
          <p:cNvSpPr txBox="1"/>
          <p:nvPr/>
        </p:nvSpPr>
        <p:spPr>
          <a:xfrm>
            <a:off x="677334" y="5885418"/>
            <a:ext cx="5044010" cy="369332"/>
          </a:xfrm>
          <a:prstGeom prst="rect">
            <a:avLst/>
          </a:prstGeom>
          <a:noFill/>
        </p:spPr>
        <p:txBody>
          <a:bodyPr wrap="none" rtlCol="0">
            <a:spAutoFit/>
          </a:bodyPr>
          <a:lstStyle/>
          <a:p>
            <a:r>
              <a:rPr lang="en-US" dirty="0"/>
              <a:t>Ref: </a:t>
            </a:r>
            <a:r>
              <a:rPr lang="en-MY" sz="1800" b="0" i="0" u="none" strike="noStrike" baseline="0" dirty="0" err="1">
                <a:solidFill>
                  <a:srgbClr val="222222"/>
                </a:solidFill>
                <a:latin typeface="ArialMT"/>
              </a:rPr>
              <a:t>Shamsi.J</a:t>
            </a:r>
            <a:r>
              <a:rPr lang="en-MY" sz="1800" b="0" i="0" u="none" strike="noStrike" baseline="0" dirty="0">
                <a:solidFill>
                  <a:srgbClr val="222222"/>
                </a:solidFill>
                <a:latin typeface="ArialMT"/>
              </a:rPr>
              <a:t>,</a:t>
            </a:r>
            <a:r>
              <a:rPr lang="en-US" dirty="0"/>
              <a:t> Principle of Networking, 2009. </a:t>
            </a:r>
            <a:endParaRPr lang="en-MY" dirty="0"/>
          </a:p>
        </p:txBody>
      </p:sp>
    </p:spTree>
    <p:extLst>
      <p:ext uri="{BB962C8B-B14F-4D97-AF65-F5344CB8AC3E}">
        <p14:creationId xmlns:p14="http://schemas.microsoft.com/office/powerpoint/2010/main" val="2881073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ED25B-84E0-4057-98A9-D683DEFF0F59}"/>
              </a:ext>
            </a:extLst>
          </p:cNvPr>
          <p:cNvSpPr>
            <a:spLocks noGrp="1"/>
          </p:cNvSpPr>
          <p:nvPr>
            <p:ph idx="1"/>
          </p:nvPr>
        </p:nvSpPr>
        <p:spPr>
          <a:xfrm>
            <a:off x="535538" y="1508384"/>
            <a:ext cx="10715625" cy="2111894"/>
          </a:xfrm>
        </p:spPr>
        <p:txBody>
          <a:bodyPr>
            <a:normAutofit/>
          </a:bodyPr>
          <a:lstStyle/>
          <a:p>
            <a:pPr algn="l"/>
            <a:r>
              <a:rPr lang="en-US" b="0" i="0" dirty="0">
                <a:solidFill>
                  <a:srgbClr val="454545"/>
                </a:solidFill>
                <a:effectLst/>
                <a:latin typeface="Arial Black" panose="020B0A04020102020204" pitchFamily="34" charset="0"/>
              </a:rPr>
              <a:t>Unlike </a:t>
            </a:r>
            <a:r>
              <a:rPr lang="en-US" b="0" i="0" u="sng" dirty="0">
                <a:solidFill>
                  <a:srgbClr val="3481D1"/>
                </a:solidFill>
                <a:effectLst/>
                <a:latin typeface="Arial Black" panose="020B0A04020102020204" pitchFamily="34" charset="0"/>
                <a:hlinkClick r:id="rId2"/>
              </a:rPr>
              <a:t>SNMP</a:t>
            </a:r>
            <a:r>
              <a:rPr lang="en-US" b="0" i="0" dirty="0">
                <a:solidFill>
                  <a:srgbClr val="454545"/>
                </a:solidFill>
                <a:effectLst/>
                <a:latin typeface="Arial Black" panose="020B0A04020102020204" pitchFamily="34" charset="0"/>
              </a:rPr>
              <a:t>, Syslog can’t be used to “poll” devices to gather information.</a:t>
            </a:r>
          </a:p>
          <a:p>
            <a:pPr algn="l"/>
            <a:r>
              <a:rPr lang="en-US" b="0" i="0" dirty="0">
                <a:solidFill>
                  <a:srgbClr val="454545"/>
                </a:solidFill>
                <a:effectLst/>
                <a:latin typeface="Arial Black" panose="020B0A04020102020204" pitchFamily="34" charset="0"/>
              </a:rPr>
              <a:t>For example, SNMP has a complex hierarchical structure that allows a management station to ask a device for information on things like temperature data or available disk space.</a:t>
            </a:r>
          </a:p>
          <a:p>
            <a:pPr algn="l"/>
            <a:r>
              <a:rPr lang="en-US" b="0" i="0" dirty="0">
                <a:solidFill>
                  <a:srgbClr val="454545"/>
                </a:solidFill>
                <a:effectLst/>
                <a:latin typeface="Arial Black" panose="020B0A04020102020204" pitchFamily="34" charset="0"/>
              </a:rPr>
              <a:t>That’s not possible with Syslog – it simply sends messages to a central location when specific events are triggered.</a:t>
            </a:r>
          </a:p>
          <a:p>
            <a:endParaRPr lang="en-MY" dirty="0"/>
          </a:p>
        </p:txBody>
      </p:sp>
      <p:sp>
        <p:nvSpPr>
          <p:cNvPr id="4" name="TextBox 3">
            <a:extLst>
              <a:ext uri="{FF2B5EF4-FFF2-40B4-BE49-F238E27FC236}">
                <a16:creationId xmlns:a16="http://schemas.microsoft.com/office/drawing/2014/main" id="{C2144561-B01A-4EE5-AC72-AD79E3BA451D}"/>
              </a:ext>
            </a:extLst>
          </p:cNvPr>
          <p:cNvSpPr txBox="1"/>
          <p:nvPr/>
        </p:nvSpPr>
        <p:spPr>
          <a:xfrm>
            <a:off x="133350" y="6038850"/>
            <a:ext cx="6685869" cy="369332"/>
          </a:xfrm>
          <a:prstGeom prst="rect">
            <a:avLst/>
          </a:prstGeom>
          <a:noFill/>
        </p:spPr>
        <p:txBody>
          <a:bodyPr wrap="none" rtlCol="0">
            <a:spAutoFit/>
          </a:bodyPr>
          <a:lstStyle/>
          <a:p>
            <a:r>
              <a:rPr lang="en-US" dirty="0"/>
              <a:t>Ref: https://www.networkmanagementsoftware.com/what-is-syslog/</a:t>
            </a:r>
            <a:endParaRPr lang="en-MY" dirty="0"/>
          </a:p>
        </p:txBody>
      </p:sp>
    </p:spTree>
    <p:extLst>
      <p:ext uri="{BB962C8B-B14F-4D97-AF65-F5344CB8AC3E}">
        <p14:creationId xmlns:p14="http://schemas.microsoft.com/office/powerpoint/2010/main" val="1918562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ED25B-84E0-4057-98A9-D683DEFF0F59}"/>
              </a:ext>
            </a:extLst>
          </p:cNvPr>
          <p:cNvSpPr>
            <a:spLocks noGrp="1"/>
          </p:cNvSpPr>
          <p:nvPr>
            <p:ph idx="1"/>
          </p:nvPr>
        </p:nvSpPr>
        <p:spPr>
          <a:xfrm>
            <a:off x="428625" y="742950"/>
            <a:ext cx="7516495" cy="4930062"/>
          </a:xfrm>
        </p:spPr>
        <p:txBody>
          <a:bodyPr>
            <a:normAutofit fontScale="92500" lnSpcReduction="20000"/>
          </a:bodyPr>
          <a:lstStyle/>
          <a:p>
            <a:pPr algn="l"/>
            <a:r>
              <a:rPr lang="en-US" b="1" i="0" dirty="0">
                <a:solidFill>
                  <a:srgbClr val="444444"/>
                </a:solidFill>
                <a:effectLst/>
                <a:latin typeface="Arial Black" panose="020B0A04020102020204" pitchFamily="34" charset="0"/>
              </a:rPr>
              <a:t>Syslog Servers</a:t>
            </a:r>
          </a:p>
          <a:p>
            <a:pPr marL="0" indent="0">
              <a:buNone/>
            </a:pPr>
            <a:r>
              <a:rPr lang="en-US" b="0" i="0" dirty="0">
                <a:solidFill>
                  <a:srgbClr val="454545"/>
                </a:solidFill>
                <a:effectLst/>
                <a:latin typeface="Arial Black" panose="020B0A04020102020204" pitchFamily="34" charset="0"/>
              </a:rPr>
              <a:t>Syslog is a great way to consolidate logs from multiple sources into a single location. Typically, most Syslog servers have a couple of components that make this possible.</a:t>
            </a:r>
          </a:p>
          <a:p>
            <a:pPr lvl="1">
              <a:buFont typeface="Arial" panose="020B0604020202020204" pitchFamily="34" charset="0"/>
              <a:buChar char="•"/>
            </a:pPr>
            <a:r>
              <a:rPr lang="en-US" b="1" i="0" dirty="0">
                <a:solidFill>
                  <a:srgbClr val="454545"/>
                </a:solidFill>
                <a:effectLst/>
                <a:latin typeface="Arial Black" panose="020B0A04020102020204" pitchFamily="34" charset="0"/>
              </a:rPr>
              <a:t>A Syslog Listener:</a:t>
            </a:r>
            <a:br>
              <a:rPr lang="en-US" b="0" i="0" dirty="0">
                <a:solidFill>
                  <a:srgbClr val="454545"/>
                </a:solidFill>
                <a:effectLst/>
                <a:latin typeface="Arial Black" panose="020B0A04020102020204" pitchFamily="34" charset="0"/>
              </a:rPr>
            </a:br>
            <a:r>
              <a:rPr lang="en-US" b="0" i="0" dirty="0">
                <a:solidFill>
                  <a:srgbClr val="454545"/>
                </a:solidFill>
                <a:effectLst/>
                <a:latin typeface="Arial Black" panose="020B0A04020102020204" pitchFamily="34" charset="0"/>
              </a:rPr>
              <a:t>A Syslog server needs to receive messages sent over the network. A listener process gathers Syslog data sent over UDP port 514. UDP messages aren’t acknowledged or guaranteed to arrive, so be aware that some network devices will send Syslog data via TCP 1468 to ensure message delivery.</a:t>
            </a:r>
          </a:p>
          <a:p>
            <a:pPr lvl="1">
              <a:buFont typeface="Arial" panose="020B0604020202020204" pitchFamily="34" charset="0"/>
              <a:buChar char="•"/>
            </a:pPr>
            <a:r>
              <a:rPr lang="en-US" b="1" i="0" dirty="0">
                <a:solidFill>
                  <a:srgbClr val="454545"/>
                </a:solidFill>
                <a:effectLst/>
                <a:latin typeface="Arial Black" panose="020B0A04020102020204" pitchFamily="34" charset="0"/>
              </a:rPr>
              <a:t>A Database:</a:t>
            </a:r>
            <a:br>
              <a:rPr lang="en-US" b="0" i="0" dirty="0">
                <a:solidFill>
                  <a:srgbClr val="454545"/>
                </a:solidFill>
                <a:effectLst/>
                <a:latin typeface="Arial Black" panose="020B0A04020102020204" pitchFamily="34" charset="0"/>
              </a:rPr>
            </a:br>
            <a:r>
              <a:rPr lang="en-US" b="0" i="0" dirty="0">
                <a:solidFill>
                  <a:srgbClr val="454545"/>
                </a:solidFill>
                <a:effectLst/>
                <a:latin typeface="Arial Black" panose="020B0A04020102020204" pitchFamily="34" charset="0"/>
              </a:rPr>
              <a:t>Large networks can generate a huge amount of Syslog data. Good Syslog servers will use a database to store Syslog data for quick retrieval.</a:t>
            </a:r>
          </a:p>
          <a:p>
            <a:pPr lvl="1">
              <a:buFont typeface="Arial" panose="020B0604020202020204" pitchFamily="34" charset="0"/>
              <a:buChar char="•"/>
            </a:pPr>
            <a:r>
              <a:rPr lang="en-US" b="1" i="0" dirty="0">
                <a:solidFill>
                  <a:srgbClr val="454545"/>
                </a:solidFill>
                <a:effectLst/>
                <a:latin typeface="Arial Black" panose="020B0A04020102020204" pitchFamily="34" charset="0"/>
              </a:rPr>
              <a:t>Management and Filtering Software:</a:t>
            </a:r>
            <a:br>
              <a:rPr lang="en-US" b="0" i="0" dirty="0">
                <a:solidFill>
                  <a:srgbClr val="454545"/>
                </a:solidFill>
                <a:effectLst/>
                <a:latin typeface="Arial Black" panose="020B0A04020102020204" pitchFamily="34" charset="0"/>
              </a:rPr>
            </a:br>
            <a:r>
              <a:rPr lang="en-US" b="0" i="0" dirty="0">
                <a:solidFill>
                  <a:srgbClr val="454545"/>
                </a:solidFill>
                <a:effectLst/>
                <a:latin typeface="Arial Black" panose="020B0A04020102020204" pitchFamily="34" charset="0"/>
              </a:rPr>
              <a:t>Because of the potential for large amounts of data, it can be cumbersome to find specific log entries when needed. The solution is to use a Syslog server that both automates part of the work and makes it easy to filter and view important log messages. Syslog servers should be able to generate alerts, notifications, and alarms in response to select messages – so that administrators know as soon as a problem occurs and can take swift action!</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C2144561-B01A-4EE5-AC72-AD79E3BA451D}"/>
              </a:ext>
            </a:extLst>
          </p:cNvPr>
          <p:cNvSpPr txBox="1"/>
          <p:nvPr/>
        </p:nvSpPr>
        <p:spPr>
          <a:xfrm>
            <a:off x="133350" y="6038850"/>
            <a:ext cx="6685869" cy="369332"/>
          </a:xfrm>
          <a:prstGeom prst="rect">
            <a:avLst/>
          </a:prstGeom>
          <a:noFill/>
        </p:spPr>
        <p:txBody>
          <a:bodyPr wrap="none" rtlCol="0">
            <a:spAutoFit/>
          </a:bodyPr>
          <a:lstStyle/>
          <a:p>
            <a:r>
              <a:rPr lang="en-US" dirty="0"/>
              <a:t>Ref: https://www.networkmanagementsoftware.com/what-is-syslog/</a:t>
            </a:r>
            <a:endParaRPr lang="en-MY" dirty="0"/>
          </a:p>
        </p:txBody>
      </p:sp>
      <p:pic>
        <p:nvPicPr>
          <p:cNvPr id="5" name="Content Placeholder 5">
            <a:extLst>
              <a:ext uri="{FF2B5EF4-FFF2-40B4-BE49-F238E27FC236}">
                <a16:creationId xmlns:a16="http://schemas.microsoft.com/office/drawing/2014/main" id="{E216DC7D-4DD9-4D07-8ECB-17A5D88E2FB0}"/>
              </a:ext>
            </a:extLst>
          </p:cNvPr>
          <p:cNvPicPr>
            <a:picLocks noChangeAspect="1"/>
          </p:cNvPicPr>
          <p:nvPr/>
        </p:nvPicPr>
        <p:blipFill>
          <a:blip r:embed="rId2"/>
          <a:stretch>
            <a:fillRect/>
          </a:stretch>
        </p:blipFill>
        <p:spPr>
          <a:xfrm>
            <a:off x="7945119" y="863600"/>
            <a:ext cx="4212471" cy="2392784"/>
          </a:xfrm>
          <a:prstGeom prst="rect">
            <a:avLst/>
          </a:prstGeom>
        </p:spPr>
      </p:pic>
    </p:spTree>
    <p:extLst>
      <p:ext uri="{BB962C8B-B14F-4D97-AF65-F5344CB8AC3E}">
        <p14:creationId xmlns:p14="http://schemas.microsoft.com/office/powerpoint/2010/main" val="1173510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ED25B-84E0-4057-98A9-D683DEFF0F59}"/>
              </a:ext>
            </a:extLst>
          </p:cNvPr>
          <p:cNvSpPr>
            <a:spLocks noGrp="1"/>
          </p:cNvSpPr>
          <p:nvPr>
            <p:ph idx="1"/>
          </p:nvPr>
        </p:nvSpPr>
        <p:spPr>
          <a:xfrm>
            <a:off x="381001" y="666750"/>
            <a:ext cx="10972800" cy="5248857"/>
          </a:xfrm>
        </p:spPr>
        <p:txBody>
          <a:bodyPr>
            <a:noAutofit/>
          </a:bodyPr>
          <a:lstStyle/>
          <a:p>
            <a:pPr algn="l"/>
            <a:r>
              <a:rPr lang="en-US" b="1" i="0" dirty="0">
                <a:solidFill>
                  <a:srgbClr val="444444"/>
                </a:solidFill>
                <a:effectLst/>
                <a:latin typeface="Arial Black" panose="020B0A04020102020204" pitchFamily="34" charset="0"/>
              </a:rPr>
              <a:t>Syslog Messages</a:t>
            </a:r>
          </a:p>
          <a:p>
            <a:pPr algn="l"/>
            <a:r>
              <a:rPr lang="en-US" b="0" i="0" dirty="0">
                <a:solidFill>
                  <a:srgbClr val="454545"/>
                </a:solidFill>
                <a:effectLst/>
                <a:latin typeface="Arial Black" panose="020B0A04020102020204" pitchFamily="34" charset="0"/>
              </a:rPr>
              <a:t>The importance of Syslog: Messages are sometimes in a descriptive, human-readable format – but not always!</a:t>
            </a:r>
          </a:p>
          <a:p>
            <a:pPr algn="l"/>
            <a:r>
              <a:rPr lang="en-US" b="0" i="0" dirty="0">
                <a:solidFill>
                  <a:srgbClr val="454545"/>
                </a:solidFill>
                <a:effectLst/>
                <a:latin typeface="Arial Black" panose="020B0A04020102020204" pitchFamily="34" charset="0"/>
              </a:rPr>
              <a:t>Syslog uses a concept called “facility” to identify the source of a message on any given machine. </a:t>
            </a:r>
          </a:p>
          <a:p>
            <a:pPr lvl="1"/>
            <a:r>
              <a:rPr lang="en-US" sz="1800" b="0" i="0" dirty="0">
                <a:solidFill>
                  <a:srgbClr val="454545"/>
                </a:solidFill>
                <a:effectLst/>
                <a:latin typeface="Arial Black" panose="020B0A04020102020204" pitchFamily="34" charset="0"/>
              </a:rPr>
              <a:t>For example, a facility of “0” would be a Kernel message, and a facility of “11” would be an FTP message.</a:t>
            </a:r>
          </a:p>
          <a:p>
            <a:pPr lvl="1"/>
            <a:r>
              <a:rPr lang="en-US" sz="1800" b="0" i="0" dirty="0">
                <a:solidFill>
                  <a:srgbClr val="454545"/>
                </a:solidFill>
                <a:effectLst/>
                <a:latin typeface="Arial Black" panose="020B0A04020102020204" pitchFamily="34" charset="0"/>
              </a:rPr>
              <a:t>Syslog’s UNIX roots. </a:t>
            </a:r>
          </a:p>
          <a:p>
            <a:pPr algn="l"/>
            <a:r>
              <a:rPr lang="en-US" b="0" i="0" dirty="0">
                <a:solidFill>
                  <a:srgbClr val="454545"/>
                </a:solidFill>
                <a:effectLst/>
                <a:latin typeface="Arial Black" panose="020B0A04020102020204" pitchFamily="34" charset="0"/>
              </a:rPr>
              <a:t>Most Cisco network equipment uses the “Local6” or “Local7” facility codes.</a:t>
            </a:r>
          </a:p>
          <a:p>
            <a:pPr algn="l"/>
            <a:r>
              <a:rPr lang="en-US" b="0" i="0" dirty="0">
                <a:solidFill>
                  <a:srgbClr val="454545"/>
                </a:solidFill>
                <a:effectLst/>
                <a:latin typeface="Arial Black" panose="020B0A04020102020204" pitchFamily="34" charset="0"/>
              </a:rPr>
              <a:t>Syslog messages also have a severity level field.</a:t>
            </a:r>
          </a:p>
          <a:p>
            <a:pPr algn="l"/>
            <a:r>
              <a:rPr lang="en-US" b="0" i="0" dirty="0">
                <a:solidFill>
                  <a:srgbClr val="454545"/>
                </a:solidFill>
                <a:effectLst/>
                <a:latin typeface="Arial Black" panose="020B0A04020102020204" pitchFamily="34" charset="0"/>
              </a:rPr>
              <a:t>The severity level indicates how important the message is deemed to be.</a:t>
            </a:r>
          </a:p>
          <a:p>
            <a:pPr lvl="1"/>
            <a:r>
              <a:rPr lang="en-US" sz="1800" b="0" i="0" dirty="0">
                <a:solidFill>
                  <a:srgbClr val="454545"/>
                </a:solidFill>
                <a:effectLst/>
                <a:latin typeface="Arial Black" panose="020B0A04020102020204" pitchFamily="34" charset="0"/>
              </a:rPr>
              <a:t>A severity of “0” is an emergency, “1” is an alert that needs immediate action, and the scale continues right down to “6” and “7” – informational and debug messages.</a:t>
            </a:r>
          </a:p>
          <a:p>
            <a:pPr algn="l"/>
            <a:endParaRPr lang="en-US" b="0" i="0" dirty="0">
              <a:solidFill>
                <a:srgbClr val="454545"/>
              </a:solidFill>
              <a:effectLst/>
              <a:latin typeface="Arial Black" panose="020B0A04020102020204" pitchFamily="34" charset="0"/>
            </a:endParaRP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C2144561-B01A-4EE5-AC72-AD79E3BA451D}"/>
              </a:ext>
            </a:extLst>
          </p:cNvPr>
          <p:cNvSpPr txBox="1"/>
          <p:nvPr/>
        </p:nvSpPr>
        <p:spPr>
          <a:xfrm>
            <a:off x="133350" y="6038850"/>
            <a:ext cx="6685869" cy="369332"/>
          </a:xfrm>
          <a:prstGeom prst="rect">
            <a:avLst/>
          </a:prstGeom>
          <a:noFill/>
        </p:spPr>
        <p:txBody>
          <a:bodyPr wrap="none" rtlCol="0">
            <a:spAutoFit/>
          </a:bodyPr>
          <a:lstStyle/>
          <a:p>
            <a:r>
              <a:rPr lang="en-US" dirty="0"/>
              <a:t>Ref: https://www.networkmanagementsoftware.com/what-is-syslog/</a:t>
            </a:r>
            <a:endParaRPr lang="en-MY" dirty="0"/>
          </a:p>
        </p:txBody>
      </p:sp>
    </p:spTree>
    <p:extLst>
      <p:ext uri="{BB962C8B-B14F-4D97-AF65-F5344CB8AC3E}">
        <p14:creationId xmlns:p14="http://schemas.microsoft.com/office/powerpoint/2010/main" val="1386182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F2A4BD8-DA38-42E2-B994-76945241FE37}"/>
              </a:ext>
            </a:extLst>
          </p:cNvPr>
          <p:cNvSpPr>
            <a:spLocks noGrp="1"/>
          </p:cNvSpPr>
          <p:nvPr>
            <p:ph idx="1"/>
          </p:nvPr>
        </p:nvSpPr>
        <p:spPr>
          <a:xfrm>
            <a:off x="938591" y="900957"/>
            <a:ext cx="8596668" cy="3880773"/>
          </a:xfrm>
        </p:spPr>
        <p:txBody>
          <a:bodyPr>
            <a:normAutofit fontScale="92500"/>
          </a:bodyPr>
          <a:lstStyle/>
          <a:p>
            <a:pPr marL="0" indent="0" algn="l">
              <a:buNone/>
            </a:pPr>
            <a:r>
              <a:rPr lang="en-US" b="1" i="0" dirty="0">
                <a:solidFill>
                  <a:srgbClr val="0070C0"/>
                </a:solidFill>
                <a:effectLst/>
                <a:latin typeface="Arial Black" panose="020B0A04020102020204" pitchFamily="34" charset="0"/>
              </a:rPr>
              <a:t>The Downsides to Syslog</a:t>
            </a:r>
          </a:p>
          <a:p>
            <a:pPr algn="l"/>
            <a:r>
              <a:rPr lang="en-US" b="0" i="0" dirty="0">
                <a:solidFill>
                  <a:srgbClr val="454545"/>
                </a:solidFill>
                <a:effectLst/>
                <a:latin typeface="Arial Black" panose="020B0A04020102020204" pitchFamily="34" charset="0"/>
              </a:rPr>
              <a:t>There are a few downsides to Syslog.</a:t>
            </a:r>
          </a:p>
          <a:p>
            <a:pPr algn="l"/>
            <a:r>
              <a:rPr lang="en-US" b="0" i="0" dirty="0">
                <a:solidFill>
                  <a:srgbClr val="454545"/>
                </a:solidFill>
                <a:effectLst/>
                <a:latin typeface="Arial Black" panose="020B0A04020102020204" pitchFamily="34" charset="0"/>
              </a:rPr>
              <a:t>First, the problem of consistency.</a:t>
            </a:r>
          </a:p>
          <a:p>
            <a:pPr algn="l"/>
            <a:r>
              <a:rPr lang="en-US" b="0" i="0" dirty="0">
                <a:solidFill>
                  <a:srgbClr val="454545"/>
                </a:solidFill>
                <a:effectLst/>
                <a:latin typeface="Arial Black" panose="020B0A04020102020204" pitchFamily="34" charset="0"/>
              </a:rPr>
              <a:t>The Syslog protocol doesn’t define a standard way for the message content to be formatted – and there are as many ways to format a message as there are developers.</a:t>
            </a:r>
          </a:p>
          <a:p>
            <a:pPr algn="l"/>
            <a:r>
              <a:rPr lang="en-US" b="0" i="0" dirty="0">
                <a:solidFill>
                  <a:srgbClr val="454545"/>
                </a:solidFill>
                <a:effectLst/>
                <a:latin typeface="Arial Black" panose="020B0A04020102020204" pitchFamily="34" charset="0"/>
              </a:rPr>
              <a:t>Some messages may be human-readable, but some aren’t. Syslog doesn’t care – it just provides a way to transport the message.</a:t>
            </a:r>
          </a:p>
          <a:p>
            <a:pPr algn="l"/>
            <a:r>
              <a:rPr lang="en-US" b="0" i="0" dirty="0">
                <a:solidFill>
                  <a:srgbClr val="454545"/>
                </a:solidFill>
                <a:effectLst/>
                <a:latin typeface="Arial Black" panose="020B0A04020102020204" pitchFamily="34" charset="0"/>
              </a:rPr>
              <a:t>There are also some problems that arise because of the way Syslog uses UDP as a transport. UDP is connectionless and not guaranteed – so it could be possible to lose log messages due to network congestion or packet loss.</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C2144561-B01A-4EE5-AC72-AD79E3BA451D}"/>
              </a:ext>
            </a:extLst>
          </p:cNvPr>
          <p:cNvSpPr txBox="1"/>
          <p:nvPr/>
        </p:nvSpPr>
        <p:spPr>
          <a:xfrm>
            <a:off x="114300" y="6308209"/>
            <a:ext cx="6685869" cy="369332"/>
          </a:xfrm>
          <a:prstGeom prst="rect">
            <a:avLst/>
          </a:prstGeom>
          <a:noFill/>
        </p:spPr>
        <p:txBody>
          <a:bodyPr wrap="none" rtlCol="0">
            <a:spAutoFit/>
          </a:bodyPr>
          <a:lstStyle/>
          <a:p>
            <a:r>
              <a:rPr lang="en-US" dirty="0"/>
              <a:t>Ref: https://www.networkmanagementsoftware.com/what-is-syslog/</a:t>
            </a:r>
            <a:endParaRPr lang="en-MY" dirty="0"/>
          </a:p>
        </p:txBody>
      </p:sp>
    </p:spTree>
    <p:extLst>
      <p:ext uri="{BB962C8B-B14F-4D97-AF65-F5344CB8AC3E}">
        <p14:creationId xmlns:p14="http://schemas.microsoft.com/office/powerpoint/2010/main" val="503021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F2A4BD8-DA38-42E2-B994-76945241FE37}"/>
              </a:ext>
            </a:extLst>
          </p:cNvPr>
          <p:cNvSpPr>
            <a:spLocks noGrp="1"/>
          </p:cNvSpPr>
          <p:nvPr>
            <p:ph idx="1"/>
          </p:nvPr>
        </p:nvSpPr>
        <p:spPr>
          <a:xfrm>
            <a:off x="751979" y="1358156"/>
            <a:ext cx="8923866" cy="3880773"/>
          </a:xfrm>
        </p:spPr>
        <p:txBody>
          <a:bodyPr/>
          <a:lstStyle/>
          <a:p>
            <a:pPr algn="l"/>
            <a:r>
              <a:rPr lang="en-US" b="0" i="0" dirty="0">
                <a:solidFill>
                  <a:srgbClr val="454545"/>
                </a:solidFill>
                <a:effectLst/>
                <a:latin typeface="Arial Black" panose="020B0A04020102020204" pitchFamily="34" charset="0"/>
              </a:rPr>
              <a:t>Finally, there are some security challenges with Syslog.</a:t>
            </a:r>
          </a:p>
          <a:p>
            <a:pPr algn="l"/>
            <a:r>
              <a:rPr lang="en-US" b="0" i="0" dirty="0">
                <a:solidFill>
                  <a:srgbClr val="454545"/>
                </a:solidFill>
                <a:effectLst/>
                <a:latin typeface="Arial Black" panose="020B0A04020102020204" pitchFamily="34" charset="0"/>
              </a:rPr>
              <a:t>There is no authentication on Syslog messages, so it could be possible for one machine to impersonate another machine and send bogus log events. It is also susceptible to replay attacks.</a:t>
            </a:r>
          </a:p>
          <a:p>
            <a:pPr algn="l"/>
            <a:r>
              <a:rPr lang="en-US" b="0" i="0" dirty="0">
                <a:solidFill>
                  <a:srgbClr val="454545"/>
                </a:solidFill>
                <a:effectLst/>
                <a:latin typeface="Arial Black" panose="020B0A04020102020204" pitchFamily="34" charset="0"/>
              </a:rPr>
              <a:t>In spite of this, many administrators find that the Syslog is a valuable tool and that the downsides are relatively minor.</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C2144561-B01A-4EE5-AC72-AD79E3BA451D}"/>
              </a:ext>
            </a:extLst>
          </p:cNvPr>
          <p:cNvSpPr txBox="1"/>
          <p:nvPr/>
        </p:nvSpPr>
        <p:spPr>
          <a:xfrm>
            <a:off x="133350" y="6038850"/>
            <a:ext cx="6685869" cy="369332"/>
          </a:xfrm>
          <a:prstGeom prst="rect">
            <a:avLst/>
          </a:prstGeom>
          <a:noFill/>
        </p:spPr>
        <p:txBody>
          <a:bodyPr wrap="none" rtlCol="0">
            <a:spAutoFit/>
          </a:bodyPr>
          <a:lstStyle/>
          <a:p>
            <a:r>
              <a:rPr lang="en-US" dirty="0"/>
              <a:t>Ref: https://www.networkmanagementsoftware.com/what-is-syslog/</a:t>
            </a:r>
            <a:endParaRPr lang="en-MY" dirty="0"/>
          </a:p>
        </p:txBody>
      </p:sp>
    </p:spTree>
    <p:extLst>
      <p:ext uri="{BB962C8B-B14F-4D97-AF65-F5344CB8AC3E}">
        <p14:creationId xmlns:p14="http://schemas.microsoft.com/office/powerpoint/2010/main" val="2379049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F2A4BD8-DA38-42E2-B994-76945241FE37}"/>
              </a:ext>
            </a:extLst>
          </p:cNvPr>
          <p:cNvSpPr>
            <a:spLocks noGrp="1"/>
          </p:cNvSpPr>
          <p:nvPr>
            <p:ph idx="1"/>
          </p:nvPr>
        </p:nvSpPr>
        <p:spPr>
          <a:xfrm>
            <a:off x="835954" y="1600752"/>
            <a:ext cx="8596668" cy="3880773"/>
          </a:xfrm>
        </p:spPr>
        <p:txBody>
          <a:bodyPr>
            <a:normAutofit/>
          </a:bodyPr>
          <a:lstStyle/>
          <a:p>
            <a:pPr algn="l"/>
            <a:r>
              <a:rPr lang="en-US" b="1" i="0" dirty="0">
                <a:solidFill>
                  <a:srgbClr val="444444"/>
                </a:solidFill>
                <a:effectLst/>
                <a:latin typeface="Arial Black" panose="020B0A04020102020204" pitchFamily="34" charset="0"/>
              </a:rPr>
              <a:t>Summary</a:t>
            </a:r>
          </a:p>
          <a:p>
            <a:pPr algn="l"/>
            <a:r>
              <a:rPr lang="en-US" b="0" i="0" dirty="0">
                <a:solidFill>
                  <a:srgbClr val="454545"/>
                </a:solidFill>
                <a:effectLst/>
                <a:latin typeface="Arial Black" panose="020B0A04020102020204" pitchFamily="34" charset="0"/>
              </a:rPr>
              <a:t>Syslog can be a powerful tool that can make it easier for administrators to manage complex networks.</a:t>
            </a:r>
          </a:p>
          <a:p>
            <a:pPr algn="l"/>
            <a:r>
              <a:rPr lang="en-US" b="0" i="0" dirty="0">
                <a:solidFill>
                  <a:srgbClr val="454545"/>
                </a:solidFill>
                <a:effectLst/>
                <a:latin typeface="Arial Black" panose="020B0A04020102020204" pitchFamily="34" charset="0"/>
              </a:rPr>
              <a:t>The biggest challenge with Syslog is the volume of data. The logging server software must simplify log management, and help admins filter and focus on messages that truly matter.</a:t>
            </a:r>
          </a:p>
          <a:p>
            <a:pPr algn="l"/>
            <a:r>
              <a:rPr lang="en-US" b="0" i="0" dirty="0">
                <a:solidFill>
                  <a:srgbClr val="454545"/>
                </a:solidFill>
                <a:effectLst/>
                <a:latin typeface="Arial Black" panose="020B0A04020102020204" pitchFamily="34" charset="0"/>
              </a:rPr>
              <a:t>Example tool to get the most out of the Syslog, - </a:t>
            </a:r>
            <a:r>
              <a:rPr lang="en-US" u="sng" dirty="0">
                <a:solidFill>
                  <a:srgbClr val="3481D1"/>
                </a:solidFill>
                <a:latin typeface="Arial Black" panose="020B0A04020102020204" pitchFamily="34" charset="0"/>
              </a:rPr>
              <a:t>Free version of Kiwi Syslog</a:t>
            </a:r>
            <a:endParaRPr lang="en-US" b="0" i="0" dirty="0">
              <a:solidFill>
                <a:srgbClr val="454545"/>
              </a:solidFill>
              <a:effectLst/>
              <a:latin typeface="Arial Black" panose="020B0A04020102020204" pitchFamily="34" charset="0"/>
            </a:endParaRP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C2144561-B01A-4EE5-AC72-AD79E3BA451D}"/>
              </a:ext>
            </a:extLst>
          </p:cNvPr>
          <p:cNvSpPr txBox="1"/>
          <p:nvPr/>
        </p:nvSpPr>
        <p:spPr>
          <a:xfrm>
            <a:off x="133350" y="6038850"/>
            <a:ext cx="6685869" cy="369332"/>
          </a:xfrm>
          <a:prstGeom prst="rect">
            <a:avLst/>
          </a:prstGeom>
          <a:noFill/>
        </p:spPr>
        <p:txBody>
          <a:bodyPr wrap="none" rtlCol="0">
            <a:spAutoFit/>
          </a:bodyPr>
          <a:lstStyle/>
          <a:p>
            <a:r>
              <a:rPr lang="en-US" dirty="0"/>
              <a:t>Ref: https://www.networkmanagementsoftware.com/what-is-syslog/</a:t>
            </a:r>
            <a:endParaRPr lang="en-MY" dirty="0"/>
          </a:p>
        </p:txBody>
      </p:sp>
    </p:spTree>
    <p:extLst>
      <p:ext uri="{BB962C8B-B14F-4D97-AF65-F5344CB8AC3E}">
        <p14:creationId xmlns:p14="http://schemas.microsoft.com/office/powerpoint/2010/main" val="1195129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42165-F866-4E3A-9509-2BFD0944CD87}"/>
              </a:ext>
            </a:extLst>
          </p:cNvPr>
          <p:cNvSpPr>
            <a:spLocks noGrp="1"/>
          </p:cNvSpPr>
          <p:nvPr>
            <p:ph idx="1"/>
          </p:nvPr>
        </p:nvSpPr>
        <p:spPr>
          <a:xfrm>
            <a:off x="677334" y="2160589"/>
            <a:ext cx="8596668" cy="1039811"/>
          </a:xfrm>
        </p:spPr>
        <p:txBody>
          <a:bodyPr/>
          <a:lstStyle/>
          <a:p>
            <a:r>
              <a:rPr lang="en-US" b="1" i="0" dirty="0">
                <a:solidFill>
                  <a:srgbClr val="02C0CF"/>
                </a:solidFill>
                <a:effectLst/>
                <a:latin typeface="Arial Black" panose="020B0A04020102020204" pitchFamily="34" charset="0"/>
              </a:rPr>
              <a:t>Free IT Monitoring &amp; Analysis Tools</a:t>
            </a:r>
            <a:endParaRPr lang="en-MY" dirty="0">
              <a:latin typeface="Arial Black" panose="020B0A04020102020204" pitchFamily="34" charset="0"/>
            </a:endParaRPr>
          </a:p>
          <a:p>
            <a:r>
              <a:rPr lang="en-MY" dirty="0">
                <a:latin typeface="Arial Black" panose="020B0A04020102020204" pitchFamily="34" charset="0"/>
              </a:rPr>
              <a:t>https://www.solarwinds.com/free-tools?CMP=BIZ-TAD-NMS</a:t>
            </a:r>
          </a:p>
        </p:txBody>
      </p:sp>
    </p:spTree>
    <p:extLst>
      <p:ext uri="{BB962C8B-B14F-4D97-AF65-F5344CB8AC3E}">
        <p14:creationId xmlns:p14="http://schemas.microsoft.com/office/powerpoint/2010/main" val="3304782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E3E31A-92E1-4073-8A67-BF7A2F639E42}"/>
              </a:ext>
            </a:extLst>
          </p:cNvPr>
          <p:cNvSpPr>
            <a:spLocks noGrp="1"/>
          </p:cNvSpPr>
          <p:nvPr>
            <p:ph idx="1"/>
          </p:nvPr>
        </p:nvSpPr>
        <p:spPr>
          <a:xfrm>
            <a:off x="649343" y="1227528"/>
            <a:ext cx="8596668" cy="3880773"/>
          </a:xfrm>
        </p:spPr>
        <p:txBody>
          <a:bodyPr/>
          <a:lstStyle/>
          <a:p>
            <a:r>
              <a:rPr lang="en-MY" dirty="0">
                <a:latin typeface="Arial Black" panose="020B0A04020102020204" pitchFamily="34" charset="0"/>
              </a:rPr>
              <a:t>References </a:t>
            </a:r>
          </a:p>
        </p:txBody>
      </p:sp>
      <p:sp>
        <p:nvSpPr>
          <p:cNvPr id="4" name="TextBox 3">
            <a:extLst>
              <a:ext uri="{FF2B5EF4-FFF2-40B4-BE49-F238E27FC236}">
                <a16:creationId xmlns:a16="http://schemas.microsoft.com/office/drawing/2014/main" id="{C77AD304-384B-45EC-A359-AA848EF5D308}"/>
              </a:ext>
            </a:extLst>
          </p:cNvPr>
          <p:cNvSpPr txBox="1"/>
          <p:nvPr/>
        </p:nvSpPr>
        <p:spPr>
          <a:xfrm>
            <a:off x="1040223" y="1816358"/>
            <a:ext cx="10626844" cy="2031325"/>
          </a:xfrm>
          <a:prstGeom prst="rect">
            <a:avLst/>
          </a:prstGeom>
          <a:noFill/>
        </p:spPr>
        <p:txBody>
          <a:bodyPr wrap="square" rtlCol="0">
            <a:spAutoFit/>
          </a:bodyPr>
          <a:lstStyle/>
          <a:p>
            <a:r>
              <a:rPr lang="en-MY" sz="1800" b="0" i="0" u="none" strike="noStrike" baseline="0" dirty="0">
                <a:solidFill>
                  <a:srgbClr val="222222"/>
                </a:solidFill>
                <a:latin typeface="Arial Black" panose="020B0A04020102020204" pitchFamily="34" charset="0"/>
              </a:rPr>
              <a:t>1.Shamsi.J,</a:t>
            </a:r>
            <a:r>
              <a:rPr lang="en-US" dirty="0">
                <a:latin typeface="Arial Black" panose="020B0A04020102020204" pitchFamily="34" charset="0"/>
              </a:rPr>
              <a:t> Principle of Networking, 2009</a:t>
            </a:r>
          </a:p>
          <a:p>
            <a:endParaRPr lang="en-US" dirty="0">
              <a:solidFill>
                <a:srgbClr val="222222"/>
              </a:solidFill>
              <a:latin typeface="Arial Black" panose="020B0A04020102020204" pitchFamily="34" charset="0"/>
            </a:endParaRPr>
          </a:p>
          <a:p>
            <a:r>
              <a:rPr lang="en-US" dirty="0">
                <a:solidFill>
                  <a:srgbClr val="222222"/>
                </a:solidFill>
                <a:latin typeface="Arial Black" panose="020B0A04020102020204" pitchFamily="34" charset="0"/>
              </a:rPr>
              <a:t>2.J.Matogoro, </a:t>
            </a:r>
            <a:r>
              <a:rPr lang="en-US" sz="1800" b="0" i="0" u="none" strike="noStrike" baseline="0" dirty="0">
                <a:solidFill>
                  <a:srgbClr val="222222"/>
                </a:solidFill>
                <a:latin typeface="Arial Black" panose="020B0A04020102020204" pitchFamily="34" charset="0"/>
              </a:rPr>
              <a:t>Design and Implementation of Network Monitoring System Using Open Source</a:t>
            </a:r>
          </a:p>
          <a:p>
            <a:r>
              <a:rPr lang="en-US" dirty="0">
                <a:solidFill>
                  <a:srgbClr val="222222"/>
                </a:solidFill>
                <a:latin typeface="Arial Black" panose="020B0A04020102020204" pitchFamily="34" charset="0"/>
              </a:rPr>
              <a:t>Software (Oss); A Case of University of Dodoma Network, 2011</a:t>
            </a:r>
            <a:endParaRPr lang="en-US" sz="1800" b="0" i="0" u="none" strike="noStrike" baseline="0" dirty="0">
              <a:solidFill>
                <a:srgbClr val="222222"/>
              </a:solidFill>
              <a:latin typeface="Arial Black" panose="020B0A04020102020204" pitchFamily="34" charset="0"/>
            </a:endParaRPr>
          </a:p>
          <a:p>
            <a:endParaRPr lang="en-MY" sz="1800" b="0" i="0" u="none" strike="noStrike" baseline="0" dirty="0">
              <a:solidFill>
                <a:srgbClr val="222222"/>
              </a:solidFill>
              <a:latin typeface="Arial Black" panose="020B0A04020102020204" pitchFamily="34" charset="0"/>
            </a:endParaRPr>
          </a:p>
          <a:p>
            <a:r>
              <a:rPr lang="en-MY" sz="1800" b="0" i="0" dirty="0">
                <a:solidFill>
                  <a:srgbClr val="3A3A3A"/>
                </a:solidFill>
                <a:effectLst/>
                <a:latin typeface="Arial Black" panose="020B0A04020102020204" pitchFamily="34" charset="0"/>
              </a:rPr>
              <a:t>3.DNSStuffm , Ultimate Guide to Network Monitoring, 2019</a:t>
            </a:r>
            <a:endParaRPr lang="en-MY" dirty="0">
              <a:latin typeface="Arial Black" panose="020B0A04020102020204" pitchFamily="34" charset="0"/>
            </a:endParaRPr>
          </a:p>
        </p:txBody>
      </p:sp>
    </p:spTree>
    <p:extLst>
      <p:ext uri="{BB962C8B-B14F-4D97-AF65-F5344CB8AC3E}">
        <p14:creationId xmlns:p14="http://schemas.microsoft.com/office/powerpoint/2010/main" val="2720613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3195-F4EA-41C6-AC1A-5FC8061B2B5E}"/>
              </a:ext>
            </a:extLst>
          </p:cNvPr>
          <p:cNvSpPr>
            <a:spLocks noGrp="1"/>
          </p:cNvSpPr>
          <p:nvPr>
            <p:ph type="title"/>
          </p:nvPr>
        </p:nvSpPr>
        <p:spPr/>
        <p:txBody>
          <a:bodyPr/>
          <a:lstStyle/>
          <a:p>
            <a:r>
              <a:rPr lang="en-MY" dirty="0">
                <a:latin typeface="Arial Black" panose="020B0A04020102020204" pitchFamily="34" charset="0"/>
              </a:rPr>
              <a:t>The End</a:t>
            </a:r>
          </a:p>
        </p:txBody>
      </p:sp>
      <p:pic>
        <p:nvPicPr>
          <p:cNvPr id="4" name="Content Placeholder 4">
            <a:extLst>
              <a:ext uri="{FF2B5EF4-FFF2-40B4-BE49-F238E27FC236}">
                <a16:creationId xmlns:a16="http://schemas.microsoft.com/office/drawing/2014/main" id="{756978E5-4609-4318-B527-A422E903507B}"/>
              </a:ext>
            </a:extLst>
          </p:cNvPr>
          <p:cNvPicPr>
            <a:picLocks noGrp="1" noChangeAspect="1"/>
          </p:cNvPicPr>
          <p:nvPr>
            <p:ph idx="1"/>
          </p:nvPr>
        </p:nvPicPr>
        <p:blipFill>
          <a:blip r:embed="rId2"/>
          <a:stretch>
            <a:fillRect/>
          </a:stretch>
        </p:blipFill>
        <p:spPr>
          <a:xfrm>
            <a:off x="3312546" y="2160588"/>
            <a:ext cx="3326946" cy="3881437"/>
          </a:xfrm>
          <a:ln>
            <a:solidFill>
              <a:schemeClr val="accent1"/>
            </a:solidFill>
          </a:ln>
        </p:spPr>
      </p:pic>
    </p:spTree>
    <p:extLst>
      <p:ext uri="{BB962C8B-B14F-4D97-AF65-F5344CB8AC3E}">
        <p14:creationId xmlns:p14="http://schemas.microsoft.com/office/powerpoint/2010/main" val="231408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CEA7B-5715-424B-BE1C-AEA2AFA26AF2}"/>
              </a:ext>
            </a:extLst>
          </p:cNvPr>
          <p:cNvSpPr>
            <a:spLocks noGrp="1"/>
          </p:cNvSpPr>
          <p:nvPr>
            <p:ph idx="1"/>
          </p:nvPr>
        </p:nvSpPr>
        <p:spPr>
          <a:xfrm>
            <a:off x="256674" y="477253"/>
            <a:ext cx="9817768" cy="5903494"/>
          </a:xfrm>
        </p:spPr>
        <p:txBody>
          <a:bodyPr>
            <a:normAutofit/>
          </a:bodyPr>
          <a:lstStyle/>
          <a:p>
            <a:pPr algn="l"/>
            <a:r>
              <a:rPr lang="en-US" sz="2800" b="0" u="none" strike="noStrike" baseline="0" dirty="0">
                <a:solidFill>
                  <a:srgbClr val="0070C0"/>
                </a:solidFill>
                <a:latin typeface="Arial Black" panose="020B0A04020102020204" pitchFamily="34" charset="0"/>
              </a:rPr>
              <a:t>Packet Loss: </a:t>
            </a:r>
          </a:p>
          <a:p>
            <a:pPr lvl="1"/>
            <a:r>
              <a:rPr lang="en-US" sz="2200" b="0" u="none" strike="noStrike" baseline="0" dirty="0">
                <a:latin typeface="Arial Black" panose="020B0A04020102020204" pitchFamily="34" charset="0"/>
              </a:rPr>
              <a:t>If the rate of packets sent from the source host is not equal to the rate of packets received at the destination host, then the path experiences packet loss. </a:t>
            </a:r>
          </a:p>
          <a:p>
            <a:pPr lvl="1"/>
            <a:r>
              <a:rPr lang="en-US" sz="2200" b="0" u="none" strike="noStrike" baseline="0" dirty="0">
                <a:latin typeface="Arial Black" panose="020B0A04020102020204" pitchFamily="34" charset="0"/>
              </a:rPr>
              <a:t>Loss rate of a path is the rate (in percentage) at which packets are being lost while traversing through the network path. </a:t>
            </a:r>
          </a:p>
          <a:p>
            <a:pPr lvl="1"/>
            <a:r>
              <a:rPr lang="en-US" sz="2200" b="0" u="none" strike="noStrike" baseline="0" dirty="0">
                <a:latin typeface="Arial Black" panose="020B0A04020102020204" pitchFamily="34" charset="0"/>
              </a:rPr>
              <a:t>Lost packets affect the performance of the application as they are often required to be retransmitted. </a:t>
            </a:r>
          </a:p>
          <a:p>
            <a:pPr lvl="1"/>
            <a:r>
              <a:rPr lang="en-US" sz="2200" b="0" u="none" strike="noStrike" baseline="0" dirty="0">
                <a:latin typeface="Arial Black" panose="020B0A04020102020204" pitchFamily="34" charset="0"/>
              </a:rPr>
              <a:t>Even when the packets cannot be retransmitted (for example, the live transmission of audio or video streams), a high packet loss could lead to low application performance. </a:t>
            </a:r>
          </a:p>
          <a:p>
            <a:pPr lvl="1"/>
            <a:r>
              <a:rPr lang="en-US" sz="2200" b="0" u="none" strike="noStrike" baseline="0" dirty="0">
                <a:latin typeface="Arial Black" panose="020B0A04020102020204" pitchFamily="34" charset="0"/>
              </a:rPr>
              <a:t>Due to these reasons, selecting paths with a low loss rate is always desirable</a:t>
            </a:r>
            <a:r>
              <a:rPr lang="en-MY" sz="2200" b="0" u="none" strike="noStrike" baseline="0" dirty="0">
                <a:latin typeface="Arial Black" panose="020B0A04020102020204" pitchFamily="34" charset="0"/>
              </a:rPr>
              <a:t>.</a:t>
            </a:r>
            <a:endParaRPr lang="en-MY" sz="2200" dirty="0">
              <a:latin typeface="Arial Black" panose="020B0A04020102020204" pitchFamily="34" charset="0"/>
            </a:endParaRPr>
          </a:p>
        </p:txBody>
      </p:sp>
      <p:sp>
        <p:nvSpPr>
          <p:cNvPr id="4" name="TextBox 3">
            <a:extLst>
              <a:ext uri="{FF2B5EF4-FFF2-40B4-BE49-F238E27FC236}">
                <a16:creationId xmlns:a16="http://schemas.microsoft.com/office/drawing/2014/main" id="{EAE93426-E041-4AEC-BDAB-FBB59FD8B8EF}"/>
              </a:ext>
            </a:extLst>
          </p:cNvPr>
          <p:cNvSpPr txBox="1"/>
          <p:nvPr/>
        </p:nvSpPr>
        <p:spPr>
          <a:xfrm>
            <a:off x="582084" y="6294993"/>
            <a:ext cx="5044010" cy="369332"/>
          </a:xfrm>
          <a:prstGeom prst="rect">
            <a:avLst/>
          </a:prstGeom>
          <a:noFill/>
        </p:spPr>
        <p:txBody>
          <a:bodyPr wrap="none" rtlCol="0">
            <a:spAutoFit/>
          </a:bodyPr>
          <a:lstStyle/>
          <a:p>
            <a:r>
              <a:rPr lang="en-US" dirty="0"/>
              <a:t>Ref: </a:t>
            </a:r>
            <a:r>
              <a:rPr lang="en-MY" sz="1800" b="0" i="0" u="none" strike="noStrike" baseline="0" dirty="0" err="1">
                <a:solidFill>
                  <a:srgbClr val="222222"/>
                </a:solidFill>
                <a:latin typeface="ArialMT"/>
              </a:rPr>
              <a:t>Shamsi.J</a:t>
            </a:r>
            <a:r>
              <a:rPr lang="en-MY" sz="1800" b="0" i="0" u="none" strike="noStrike" baseline="0" dirty="0">
                <a:solidFill>
                  <a:srgbClr val="222222"/>
                </a:solidFill>
                <a:latin typeface="ArialMT"/>
              </a:rPr>
              <a:t>,</a:t>
            </a:r>
            <a:r>
              <a:rPr lang="en-US" dirty="0"/>
              <a:t> Principle of Networking, 2009. </a:t>
            </a:r>
            <a:endParaRPr lang="en-MY" dirty="0"/>
          </a:p>
        </p:txBody>
      </p:sp>
    </p:spTree>
    <p:extLst>
      <p:ext uri="{BB962C8B-B14F-4D97-AF65-F5344CB8AC3E}">
        <p14:creationId xmlns:p14="http://schemas.microsoft.com/office/powerpoint/2010/main" val="254710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33B57D-ABAF-4190-BCAC-0BDDBB79F867}"/>
              </a:ext>
            </a:extLst>
          </p:cNvPr>
          <p:cNvSpPr>
            <a:spLocks noGrp="1"/>
          </p:cNvSpPr>
          <p:nvPr>
            <p:ph idx="1"/>
          </p:nvPr>
        </p:nvSpPr>
        <p:spPr>
          <a:xfrm>
            <a:off x="247343" y="357767"/>
            <a:ext cx="10165620" cy="5896983"/>
          </a:xfrm>
        </p:spPr>
        <p:txBody>
          <a:bodyPr>
            <a:normAutofit lnSpcReduction="10000"/>
          </a:bodyPr>
          <a:lstStyle/>
          <a:p>
            <a:pPr algn="l"/>
            <a:r>
              <a:rPr lang="en-US" sz="2800" b="0" u="none" strike="noStrike" baseline="0" dirty="0">
                <a:solidFill>
                  <a:srgbClr val="0070C0"/>
                </a:solidFill>
                <a:latin typeface="Arial Black" panose="020B0A04020102020204" pitchFamily="34" charset="0"/>
              </a:rPr>
              <a:t>Path Detection: </a:t>
            </a:r>
          </a:p>
          <a:p>
            <a:pPr lvl="1"/>
            <a:r>
              <a:rPr lang="en-US" sz="2200" b="0" u="none" strike="noStrike" baseline="0" dirty="0">
                <a:latin typeface="Arial Black" panose="020B0A04020102020204" pitchFamily="34" charset="0"/>
              </a:rPr>
              <a:t>When a message is sent across the Internet, it traverses through various intermediate routers to reach the destination. </a:t>
            </a:r>
          </a:p>
          <a:p>
            <a:pPr lvl="1"/>
            <a:r>
              <a:rPr lang="en-US" sz="2200" b="0" u="none" strike="noStrike" baseline="0" dirty="0">
                <a:latin typeface="Arial Black" panose="020B0A04020102020204" pitchFamily="34" charset="0"/>
              </a:rPr>
              <a:t>Path detection is the process of determining the actual path taken by the message in reaching from source to destination. </a:t>
            </a:r>
          </a:p>
          <a:p>
            <a:pPr lvl="1"/>
            <a:r>
              <a:rPr lang="en-US" sz="2200" b="0" u="none" strike="noStrike" baseline="0" dirty="0">
                <a:latin typeface="Arial Black" panose="020B0A04020102020204" pitchFamily="34" charset="0"/>
              </a:rPr>
              <a:t>Since there are many possibilities for a path from one host to another, path detection enables an application to determine the actual path taken by the message during transmission. </a:t>
            </a:r>
          </a:p>
          <a:p>
            <a:pPr lvl="1"/>
            <a:r>
              <a:rPr lang="en-US" sz="2200" b="0" u="none" strike="noStrike" baseline="0" dirty="0">
                <a:latin typeface="Arial Black" panose="020B0A04020102020204" pitchFamily="34" charset="0"/>
              </a:rPr>
              <a:t>Path changes are possible on the Internet therefore path detection also facilitates determining a change in the path between two nodes.</a:t>
            </a:r>
          </a:p>
          <a:p>
            <a:pPr lvl="1"/>
            <a:r>
              <a:rPr lang="en-US" sz="2200" b="0" u="none" strike="noStrike" baseline="0" dirty="0">
                <a:latin typeface="Arial Black" panose="020B0A04020102020204" pitchFamily="34" charset="0"/>
              </a:rPr>
              <a:t> It can also be used as a sanity check to determine or isolate </a:t>
            </a:r>
            <a:r>
              <a:rPr lang="en-MY" sz="2200" b="0" u="none" strike="noStrike" baseline="0" dirty="0">
                <a:latin typeface="Arial Black" panose="020B0A04020102020204" pitchFamily="34" charset="0"/>
              </a:rPr>
              <a:t>network failure.</a:t>
            </a:r>
            <a:endParaRPr lang="en-MY" sz="2200" dirty="0">
              <a:latin typeface="Arial Black" panose="020B0A04020102020204" pitchFamily="34" charset="0"/>
            </a:endParaRPr>
          </a:p>
        </p:txBody>
      </p:sp>
      <p:sp>
        <p:nvSpPr>
          <p:cNvPr id="4" name="TextBox 3">
            <a:extLst>
              <a:ext uri="{FF2B5EF4-FFF2-40B4-BE49-F238E27FC236}">
                <a16:creationId xmlns:a16="http://schemas.microsoft.com/office/drawing/2014/main" id="{FC82F530-E205-456D-90EA-4C3644BFD2F8}"/>
              </a:ext>
            </a:extLst>
          </p:cNvPr>
          <p:cNvSpPr txBox="1"/>
          <p:nvPr/>
        </p:nvSpPr>
        <p:spPr>
          <a:xfrm>
            <a:off x="677334" y="5885418"/>
            <a:ext cx="5044010" cy="369332"/>
          </a:xfrm>
          <a:prstGeom prst="rect">
            <a:avLst/>
          </a:prstGeom>
          <a:noFill/>
        </p:spPr>
        <p:txBody>
          <a:bodyPr wrap="none" rtlCol="0">
            <a:spAutoFit/>
          </a:bodyPr>
          <a:lstStyle/>
          <a:p>
            <a:r>
              <a:rPr lang="en-US" dirty="0"/>
              <a:t>Ref: </a:t>
            </a:r>
            <a:r>
              <a:rPr lang="en-MY" sz="1800" b="0" i="0" u="none" strike="noStrike" baseline="0" dirty="0" err="1">
                <a:solidFill>
                  <a:srgbClr val="222222"/>
                </a:solidFill>
                <a:latin typeface="ArialMT"/>
              </a:rPr>
              <a:t>Shamsi.J</a:t>
            </a:r>
            <a:r>
              <a:rPr lang="en-MY" sz="1800" b="0" i="0" u="none" strike="noStrike" baseline="0" dirty="0">
                <a:solidFill>
                  <a:srgbClr val="222222"/>
                </a:solidFill>
                <a:latin typeface="ArialMT"/>
              </a:rPr>
              <a:t>,</a:t>
            </a:r>
            <a:r>
              <a:rPr lang="en-US" dirty="0"/>
              <a:t> Principle of Networking, 2009. </a:t>
            </a:r>
            <a:endParaRPr lang="en-MY" dirty="0"/>
          </a:p>
        </p:txBody>
      </p:sp>
    </p:spTree>
    <p:extLst>
      <p:ext uri="{BB962C8B-B14F-4D97-AF65-F5344CB8AC3E}">
        <p14:creationId xmlns:p14="http://schemas.microsoft.com/office/powerpoint/2010/main" val="397630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D33F1-BF6A-46F6-800D-7ED4AB693C4C}"/>
              </a:ext>
            </a:extLst>
          </p:cNvPr>
          <p:cNvSpPr>
            <a:spLocks noGrp="1"/>
          </p:cNvSpPr>
          <p:nvPr>
            <p:ph idx="1"/>
          </p:nvPr>
        </p:nvSpPr>
        <p:spPr>
          <a:xfrm>
            <a:off x="385011" y="240633"/>
            <a:ext cx="10485152" cy="5800730"/>
          </a:xfrm>
        </p:spPr>
        <p:txBody>
          <a:bodyPr>
            <a:normAutofit/>
          </a:bodyPr>
          <a:lstStyle/>
          <a:p>
            <a:pPr algn="l"/>
            <a:r>
              <a:rPr lang="en-US" sz="2800" b="0" u="none" strike="noStrike" baseline="0" dirty="0">
                <a:solidFill>
                  <a:srgbClr val="0070C0"/>
                </a:solidFill>
                <a:latin typeface="Arial Black" panose="020B0A04020102020204" pitchFamily="34" charset="0"/>
              </a:rPr>
              <a:t>Bandwidth:</a:t>
            </a:r>
          </a:p>
          <a:p>
            <a:pPr lvl="1"/>
            <a:r>
              <a:rPr lang="en-US" sz="2200" b="0" u="none" strike="noStrike" baseline="0" dirty="0">
                <a:latin typeface="Arial Black" panose="020B0A04020102020204" pitchFamily="34" charset="0"/>
              </a:rPr>
              <a:t>Bandwidth refers to the capacity of the path to transfer data in a unit of time.</a:t>
            </a:r>
          </a:p>
          <a:p>
            <a:pPr lvl="1"/>
            <a:r>
              <a:rPr lang="en-US" sz="2200" b="0" u="none" strike="noStrike" baseline="0" dirty="0">
                <a:latin typeface="Arial Black" panose="020B0A04020102020204" pitchFamily="34" charset="0"/>
              </a:rPr>
              <a:t> It is measured in bits per second (bps).</a:t>
            </a:r>
          </a:p>
          <a:p>
            <a:pPr lvl="1"/>
            <a:r>
              <a:rPr lang="en-US" sz="2200" b="0" u="none" strike="noStrike" baseline="0" dirty="0">
                <a:latin typeface="Arial Black" panose="020B0A04020102020204" pitchFamily="34" charset="0"/>
              </a:rPr>
              <a:t> Bandwidth has great implications for multimedia applications. Such applications generally have high bandwidth requirements. </a:t>
            </a:r>
          </a:p>
          <a:p>
            <a:pPr lvl="1"/>
            <a:r>
              <a:rPr lang="en-US" sz="2200" b="0" u="none" strike="noStrike" baseline="0" dirty="0">
                <a:latin typeface="Arial Black" panose="020B0A04020102020204" pitchFamily="34" charset="0"/>
              </a:rPr>
              <a:t>If the available path has limited bandwidth then the multimedia application suffers degraded performance.</a:t>
            </a:r>
          </a:p>
          <a:p>
            <a:pPr lvl="1"/>
            <a:r>
              <a:rPr lang="en-US" sz="2200" b="0" u="none" strike="noStrike" baseline="0" dirty="0">
                <a:latin typeface="Arial Black" panose="020B0A04020102020204" pitchFamily="34" charset="0"/>
              </a:rPr>
              <a:t> Bandwidth detection tools can be used to infer the path quality and select the appropriate path.</a:t>
            </a:r>
            <a:endParaRPr lang="en-MY" sz="2200" dirty="0">
              <a:latin typeface="Arial Black" panose="020B0A04020102020204" pitchFamily="34" charset="0"/>
            </a:endParaRPr>
          </a:p>
        </p:txBody>
      </p:sp>
      <p:sp>
        <p:nvSpPr>
          <p:cNvPr id="4" name="TextBox 3">
            <a:extLst>
              <a:ext uri="{FF2B5EF4-FFF2-40B4-BE49-F238E27FC236}">
                <a16:creationId xmlns:a16="http://schemas.microsoft.com/office/drawing/2014/main" id="{79E8866C-E42D-4244-BA65-21B615A5254C}"/>
              </a:ext>
            </a:extLst>
          </p:cNvPr>
          <p:cNvSpPr txBox="1"/>
          <p:nvPr/>
        </p:nvSpPr>
        <p:spPr>
          <a:xfrm>
            <a:off x="677334" y="5885418"/>
            <a:ext cx="5044010" cy="369332"/>
          </a:xfrm>
          <a:prstGeom prst="rect">
            <a:avLst/>
          </a:prstGeom>
          <a:noFill/>
        </p:spPr>
        <p:txBody>
          <a:bodyPr wrap="none" rtlCol="0">
            <a:spAutoFit/>
          </a:bodyPr>
          <a:lstStyle/>
          <a:p>
            <a:r>
              <a:rPr lang="en-US" dirty="0"/>
              <a:t>Ref: </a:t>
            </a:r>
            <a:r>
              <a:rPr lang="en-MY" sz="1800" b="0" i="0" u="none" strike="noStrike" baseline="0" dirty="0" err="1">
                <a:solidFill>
                  <a:srgbClr val="222222"/>
                </a:solidFill>
                <a:latin typeface="ArialMT"/>
              </a:rPr>
              <a:t>Shamsi.J</a:t>
            </a:r>
            <a:r>
              <a:rPr lang="en-MY" sz="1800" b="0" i="0" u="none" strike="noStrike" baseline="0" dirty="0">
                <a:solidFill>
                  <a:srgbClr val="222222"/>
                </a:solidFill>
                <a:latin typeface="ArialMT"/>
              </a:rPr>
              <a:t>,</a:t>
            </a:r>
            <a:r>
              <a:rPr lang="en-US" dirty="0"/>
              <a:t> Principle of Networking, 2009. </a:t>
            </a:r>
            <a:endParaRPr lang="en-MY" dirty="0"/>
          </a:p>
        </p:txBody>
      </p:sp>
    </p:spTree>
    <p:extLst>
      <p:ext uri="{BB962C8B-B14F-4D97-AF65-F5344CB8AC3E}">
        <p14:creationId xmlns:p14="http://schemas.microsoft.com/office/powerpoint/2010/main" val="64322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F0F2-4406-4CB2-B270-1C8EDB3CA543}"/>
              </a:ext>
            </a:extLst>
          </p:cNvPr>
          <p:cNvSpPr>
            <a:spLocks noGrp="1"/>
          </p:cNvSpPr>
          <p:nvPr>
            <p:ph type="title"/>
          </p:nvPr>
        </p:nvSpPr>
        <p:spPr/>
        <p:txBody>
          <a:bodyPr>
            <a:normAutofit fontScale="90000"/>
          </a:bodyPr>
          <a:lstStyle/>
          <a:p>
            <a:r>
              <a:rPr lang="en-MY" sz="4400" b="0" i="0" u="none" strike="noStrike" baseline="0" dirty="0">
                <a:solidFill>
                  <a:srgbClr val="222222"/>
                </a:solidFill>
                <a:latin typeface="Arial Black" panose="020B0A04020102020204" pitchFamily="34" charset="0"/>
              </a:rPr>
              <a:t>Types of Network Monitoring</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0E94C67-AD8B-432C-879F-A124C84BD7BB}"/>
              </a:ext>
            </a:extLst>
          </p:cNvPr>
          <p:cNvSpPr>
            <a:spLocks noGrp="1"/>
          </p:cNvSpPr>
          <p:nvPr>
            <p:ph idx="1"/>
          </p:nvPr>
        </p:nvSpPr>
        <p:spPr>
          <a:xfrm>
            <a:off x="838200" y="1825625"/>
            <a:ext cx="10515600" cy="3213100"/>
          </a:xfrm>
        </p:spPr>
        <p:txBody>
          <a:bodyPr>
            <a:normAutofit/>
          </a:bodyPr>
          <a:lstStyle/>
          <a:p>
            <a:r>
              <a:rPr lang="en-US" sz="3200" dirty="0">
                <a:latin typeface="Arial Black" panose="020B0A04020102020204" pitchFamily="34" charset="0"/>
              </a:rPr>
              <a:t>active monitoring</a:t>
            </a:r>
          </a:p>
          <a:p>
            <a:r>
              <a:rPr lang="en-US" sz="3200" dirty="0">
                <a:latin typeface="Arial Black" panose="020B0A04020102020204" pitchFamily="34" charset="0"/>
              </a:rPr>
              <a:t>passive monitoring.</a:t>
            </a:r>
            <a:endParaRPr lang="en-MY" sz="3200" dirty="0">
              <a:latin typeface="Arial Black" panose="020B0A04020102020204" pitchFamily="34" charset="0"/>
            </a:endParaRPr>
          </a:p>
        </p:txBody>
      </p:sp>
      <p:sp>
        <p:nvSpPr>
          <p:cNvPr id="4" name="TextBox 3">
            <a:extLst>
              <a:ext uri="{FF2B5EF4-FFF2-40B4-BE49-F238E27FC236}">
                <a16:creationId xmlns:a16="http://schemas.microsoft.com/office/drawing/2014/main" id="{50583682-4E81-4E61-B784-5DDFB07E0793}"/>
              </a:ext>
            </a:extLst>
          </p:cNvPr>
          <p:cNvSpPr txBox="1"/>
          <p:nvPr/>
        </p:nvSpPr>
        <p:spPr>
          <a:xfrm>
            <a:off x="677334" y="5885418"/>
            <a:ext cx="5044010" cy="369332"/>
          </a:xfrm>
          <a:prstGeom prst="rect">
            <a:avLst/>
          </a:prstGeom>
          <a:noFill/>
        </p:spPr>
        <p:txBody>
          <a:bodyPr wrap="none" rtlCol="0">
            <a:spAutoFit/>
          </a:bodyPr>
          <a:lstStyle/>
          <a:p>
            <a:r>
              <a:rPr lang="en-US" dirty="0"/>
              <a:t>Ref: </a:t>
            </a:r>
            <a:r>
              <a:rPr lang="en-MY" sz="1800" b="0" i="0" u="none" strike="noStrike" baseline="0" dirty="0" err="1">
                <a:solidFill>
                  <a:srgbClr val="222222"/>
                </a:solidFill>
                <a:latin typeface="ArialMT"/>
              </a:rPr>
              <a:t>Shamsi.J</a:t>
            </a:r>
            <a:r>
              <a:rPr lang="en-MY" sz="1800" b="0" i="0" u="none" strike="noStrike" baseline="0" dirty="0">
                <a:solidFill>
                  <a:srgbClr val="222222"/>
                </a:solidFill>
                <a:latin typeface="ArialMT"/>
              </a:rPr>
              <a:t>,</a:t>
            </a:r>
            <a:r>
              <a:rPr lang="en-US" dirty="0"/>
              <a:t> Principle of Networking, 2009. </a:t>
            </a:r>
            <a:endParaRPr lang="en-MY" dirty="0"/>
          </a:p>
        </p:txBody>
      </p:sp>
    </p:spTree>
    <p:extLst>
      <p:ext uri="{BB962C8B-B14F-4D97-AF65-F5344CB8AC3E}">
        <p14:creationId xmlns:p14="http://schemas.microsoft.com/office/powerpoint/2010/main" val="2936290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3841</TotalTime>
  <Words>5651</Words>
  <Application>Microsoft Office PowerPoint</Application>
  <PresentationFormat>Widescreen</PresentationFormat>
  <Paragraphs>308</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Arial Black</vt:lpstr>
      <vt:lpstr>ArialMT</vt:lpstr>
      <vt:lpstr>Times-Italic</vt:lpstr>
      <vt:lpstr>Trebuchet MS</vt:lpstr>
      <vt:lpstr>Wingdings 3</vt:lpstr>
      <vt:lpstr>Facet</vt:lpstr>
      <vt:lpstr> Lecture 9 ITT565 Network Monitoring</vt:lpstr>
      <vt:lpstr>PowerPoint Presentation</vt:lpstr>
      <vt:lpstr>Introduction: Network Characteristics </vt:lpstr>
      <vt:lpstr>PowerPoint Presentation</vt:lpstr>
      <vt:lpstr>PowerPoint Presentation</vt:lpstr>
      <vt:lpstr>PowerPoint Presentation</vt:lpstr>
      <vt:lpstr>PowerPoint Presentation</vt:lpstr>
      <vt:lpstr>PowerPoint Presentation</vt:lpstr>
      <vt:lpstr>Types of Network Monitoring</vt:lpstr>
      <vt:lpstr>Active Monitoring</vt:lpstr>
      <vt:lpstr>Passive Monitoring</vt:lpstr>
      <vt:lpstr>Passive Monitoring</vt:lpstr>
      <vt:lpstr>PowerPoint Presentation</vt:lpstr>
      <vt:lpstr>PowerPoint Presentation</vt:lpstr>
      <vt:lpstr>Network protocol</vt:lpstr>
      <vt:lpstr>PowerPoint Presentation</vt:lpstr>
      <vt:lpstr>PowerPoint Presentation</vt:lpstr>
      <vt:lpstr>TCP</vt:lpstr>
      <vt:lpstr>TCP</vt:lpstr>
      <vt:lpstr>UDP </vt:lpstr>
      <vt:lpstr>UDP </vt:lpstr>
      <vt:lpstr>Network Monitoring</vt:lpstr>
      <vt:lpstr>Network Monitoring</vt:lpstr>
      <vt:lpstr>PowerPoint Presentation</vt:lpstr>
      <vt:lpstr>Monitoring the essentials </vt:lpstr>
      <vt:lpstr>PowerPoint Presentation</vt:lpstr>
      <vt:lpstr>PowerPoint Presentation</vt:lpstr>
      <vt:lpstr>PowerPoint Presentation</vt:lpstr>
      <vt:lpstr>PowerPoint Presentation</vt:lpstr>
      <vt:lpstr>Design a  Network Monitoring Strategy</vt:lpstr>
      <vt:lpstr>PowerPoint Presentation</vt:lpstr>
      <vt:lpstr>PowerPoint Presentation</vt:lpstr>
      <vt:lpstr>PowerPoint Presentation</vt:lpstr>
      <vt:lpstr>PowerPoint Presentation</vt:lpstr>
      <vt:lpstr>Design a  Network Monitoring Strategy</vt:lpstr>
      <vt:lpstr>Key benefits of network monitoring</vt:lpstr>
      <vt:lpstr>PowerPoint Presentation</vt:lpstr>
      <vt:lpstr>Types of network monitoring protocols </vt:lpstr>
      <vt:lpstr>PowerPoint Presentation</vt:lpstr>
      <vt:lpstr>The variation of network monitoring systems  is based on the following:    </vt:lpstr>
      <vt:lpstr>PowerPoint Presentation</vt:lpstr>
      <vt:lpstr>PowerPoint Presentation</vt:lpstr>
      <vt:lpstr>PowerPoint Presentation</vt:lpstr>
      <vt:lpstr>PowerPoint Presentation</vt:lpstr>
      <vt:lpstr>How Does Network Monitoring Work?</vt:lpstr>
      <vt:lpstr>Simple Network Management Protocol</vt:lpstr>
      <vt:lpstr>PowerPoint Presentation</vt:lpstr>
      <vt:lpstr>PowerPoint Presentation</vt:lpstr>
      <vt:lpstr>How SNMP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ITT565 Week 13</dc:title>
  <dc:creator>SITI ARPAH BINTI AHMAD</dc:creator>
  <cp:lastModifiedBy>NOR AZIMAH KHALID</cp:lastModifiedBy>
  <cp:revision>66</cp:revision>
  <dcterms:created xsi:type="dcterms:W3CDTF">2020-12-28T16:18:09Z</dcterms:created>
  <dcterms:modified xsi:type="dcterms:W3CDTF">2023-03-16T03:51:54Z</dcterms:modified>
</cp:coreProperties>
</file>