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478" y="4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dev-kush1803/EuduNet_Cyber_Security_internship/tree/af466a3d88c6567e35a9afb5f05e5599591f5da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5908" y="4500240"/>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to:  </a:t>
            </a:r>
            <a:r>
              <a:rPr lang="en-US" sz="2000" b="1" dirty="0" err="1">
                <a:solidFill>
                  <a:schemeClr val="accent1">
                    <a:lumMod val="75000"/>
                  </a:schemeClr>
                </a:solidFill>
                <a:latin typeface="Arial" pitchFamily="34" charset="0"/>
                <a:cs typeface="Arial" pitchFamily="34" charset="0"/>
              </a:rPr>
              <a:t>EduNet</a:t>
            </a:r>
            <a:r>
              <a:rPr lang="en-US" sz="2000" b="1" dirty="0">
                <a:solidFill>
                  <a:schemeClr val="accent1">
                    <a:lumMod val="75000"/>
                  </a:schemeClr>
                </a:solidFill>
                <a:latin typeface="Arial" pitchFamily="34" charset="0"/>
                <a:cs typeface="Arial" pitchFamily="34" charset="0"/>
              </a:rPr>
              <a:t> Foundation and AICTE</a:t>
            </a:r>
          </a:p>
          <a:p>
            <a:r>
              <a:rPr lang="en-US" sz="2000" b="1" dirty="0">
                <a:solidFill>
                  <a:schemeClr val="accent1">
                    <a:lumMod val="75000"/>
                  </a:schemeClr>
                </a:solidFill>
                <a:latin typeface="Arial"/>
                <a:cs typeface="Arial"/>
              </a:rPr>
              <a:t>Student Name : KUSH LODHI</a:t>
            </a:r>
          </a:p>
          <a:p>
            <a:r>
              <a:rPr lang="en-US" sz="2000" b="1" dirty="0">
                <a:solidFill>
                  <a:schemeClr val="accent1">
                    <a:lumMod val="75000"/>
                  </a:schemeClr>
                </a:solidFill>
                <a:latin typeface="Arial"/>
                <a:cs typeface="Arial"/>
              </a:rPr>
              <a:t>College Name : LNCT, Bhopal</a:t>
            </a:r>
          </a:p>
          <a:p>
            <a:r>
              <a:rPr lang="en-US" sz="2000" b="1" dirty="0">
                <a:solidFill>
                  <a:schemeClr val="accent1">
                    <a:lumMod val="75000"/>
                  </a:schemeClr>
                </a:solidFill>
                <a:latin typeface="Arial"/>
                <a:cs typeface="Arial"/>
              </a:rPr>
              <a:t>Department : CSE department</a:t>
            </a:r>
          </a:p>
          <a:p>
            <a:r>
              <a:rPr lang="en-US" sz="2000" b="1" dirty="0">
                <a:solidFill>
                  <a:schemeClr val="accent1">
                    <a:lumMod val="75000"/>
                  </a:schemeClr>
                </a:solidFill>
                <a:latin typeface="Arial"/>
                <a:cs typeface="Arial"/>
              </a:rPr>
              <a:t>Year : 3rd</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40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800" dirty="0"/>
              <a:t>This project addresses the challenge of secure communication by embedding confidential messages within images using steganography. Unlike traditional encryption, it ensures that the hidden data remains undetectable while being retrievable only by authorized users. The use of password authentication further enhances its security, making it a robust method for discreet information exchange.</a:t>
            </a:r>
            <a:endParaRPr lang="en-IN" sz="2800"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4000"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800" dirty="0"/>
              <a:t>GitHub Link - </a:t>
            </a:r>
            <a:r>
              <a:rPr lang="en-IN" sz="2800" dirty="0">
                <a:hlinkClick r:id="rId2"/>
              </a:rPr>
              <a:t>https://github.com/dev-kush1803/EuduNet_Cyber_Security_internship/tree/af466a3d88c6567e35a9afb5f05e5599591f5da1</a:t>
            </a:r>
            <a:endParaRPr lang="en-IN" sz="2800"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705763"/>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042E512C-AAFD-A788-4948-EFD9A216CEFC}"/>
              </a:ext>
            </a:extLst>
          </p:cNvPr>
          <p:cNvSpPr>
            <a:spLocks noGrp="1" noChangeArrowheads="1"/>
          </p:cNvSpPr>
          <p:nvPr>
            <p:ph idx="1"/>
          </p:nvPr>
        </p:nvSpPr>
        <p:spPr bwMode="auto">
          <a:xfrm>
            <a:off x="581192" y="1561196"/>
            <a:ext cx="1066432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chemeClr val="tx1"/>
                </a:solidFill>
                <a:effectLst/>
                <a:latin typeface="Arial" panose="020B0604020202020204" pitchFamily="34" charset="0"/>
              </a:rPr>
              <a:t>Advanced Encryption</a:t>
            </a:r>
            <a:r>
              <a:rPr kumimoji="0" lang="en-US" altLang="en-US" sz="24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Integrate AES or RSA encryption for added security.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chemeClr val="tx1"/>
                </a:solidFill>
                <a:effectLst/>
                <a:latin typeface="Arial" panose="020B0604020202020204" pitchFamily="34" charset="0"/>
              </a:rPr>
              <a:t>Multi-Format Support</a:t>
            </a:r>
            <a:r>
              <a:rPr kumimoji="0" lang="en-US" altLang="en-US" sz="24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Extend compatibility to various image formats (PNG, BMP,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chemeClr val="tx1"/>
                </a:solidFill>
                <a:effectLst/>
                <a:latin typeface="Arial" panose="020B0604020202020204" pitchFamily="34" charset="0"/>
              </a:rPr>
              <a:t>GUI Implementation</a:t>
            </a:r>
            <a:r>
              <a:rPr kumimoji="0" lang="en-US" altLang="en-US" sz="24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Develop a user-friendly interface for ease of access.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chemeClr val="tx1"/>
                </a:solidFill>
                <a:effectLst/>
                <a:latin typeface="Arial" panose="020B0604020202020204" pitchFamily="34" charset="0"/>
              </a:rPr>
              <a:t>Cloud Integration</a:t>
            </a:r>
            <a:r>
              <a:rPr kumimoji="0" lang="en-US" altLang="en-US" sz="24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Store and retrieve encrypted images securely over the cloud. </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1215342"/>
            <a:ext cx="9347723" cy="668689"/>
          </a:xfrm>
        </p:spPr>
        <p:txBody>
          <a:bodyPr/>
          <a:lstStyle/>
          <a:p>
            <a:r>
              <a:rPr lang="en-US" b="1" dirty="0">
                <a:solidFill>
                  <a:srgbClr val="002060"/>
                </a:solidFill>
                <a:latin typeface="Arial" panose="020B0604020202020204" pitchFamily="34" charset="0"/>
                <a:cs typeface="Arial" panose="020B0604020202020204" pitchFamily="34" charset="0"/>
              </a:rPr>
              <a:t>INDEX :-</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800" dirty="0"/>
              <a:t>Traditional encryption methods make hidden messages detectable, posing a security risk. This project implements </a:t>
            </a:r>
            <a:r>
              <a:rPr lang="en-US" sz="2800" b="1" dirty="0"/>
              <a:t>Image Steganography</a:t>
            </a:r>
            <a:r>
              <a:rPr lang="en-US" sz="2800" dirty="0"/>
              <a:t> to securely embed secret messages within images, ensuring confidentiality. The encrypted data remains visually indistinguishable, preventing unauthorized access. A password-based decryption mechanism ensures only authenticated users can retrieve the hidden information.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9" name="Rectangle 4">
            <a:extLst>
              <a:ext uri="{FF2B5EF4-FFF2-40B4-BE49-F238E27FC236}">
                <a16:creationId xmlns:a16="http://schemas.microsoft.com/office/drawing/2014/main" id="{2E13C560-8149-90CA-BCA4-797CAB1C0900}"/>
              </a:ext>
            </a:extLst>
          </p:cNvPr>
          <p:cNvSpPr>
            <a:spLocks noChangeArrowheads="1"/>
          </p:cNvSpPr>
          <p:nvPr/>
        </p:nvSpPr>
        <p:spPr bwMode="auto">
          <a:xfrm>
            <a:off x="791850" y="1586038"/>
            <a:ext cx="10171523"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latin typeface="Arial" panose="020B0604020202020204" pitchFamily="34" charset="0"/>
              </a:rPr>
              <a:t>Programming Language:</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b="1" dirty="0"/>
              <a:t>Python :</a:t>
            </a:r>
            <a:r>
              <a:rPr lang="en-US" sz="2000" dirty="0"/>
              <a:t> A high-level programming language used for implementing steganography algorithms efficiently.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latin typeface="Arial" panose="020B0604020202020204" pitchFamily="34" charset="0"/>
              </a:rPr>
              <a:t>Libraries:</a:t>
            </a:r>
            <a:r>
              <a:rPr kumimoji="0" lang="en-US" altLang="en-US" sz="2000" b="0" i="0" u="sng" strike="noStrike" cap="none" normalizeH="0" baseline="0" dirty="0">
                <a:ln>
                  <a:noFill/>
                </a:ln>
                <a:solidFill>
                  <a:schemeClr val="tx1"/>
                </a:solidFill>
                <a:effectLst/>
                <a:latin typeface="Arial" panose="020B0604020202020204" pitchFamily="34" charset="0"/>
              </a:rPr>
              <a: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000" b="1" dirty="0"/>
              <a:t>OpenCV (</a:t>
            </a:r>
            <a:r>
              <a:rPr kumimoji="0" lang="en-US" altLang="en-US" sz="2000" i="0" u="none" strike="noStrike" cap="none" normalizeH="0" baseline="0" dirty="0">
                <a:ln>
                  <a:noFill/>
                </a:ln>
                <a:solidFill>
                  <a:schemeClr val="tx1"/>
                </a:solidFill>
                <a:effectLst/>
                <a:latin typeface="Arial" panose="020B0604020202020204" pitchFamily="34" charset="0"/>
              </a:rPr>
              <a:t>cv2</a:t>
            </a:r>
            <a:r>
              <a:rPr lang="en-IN" sz="2000" b="1" dirty="0"/>
              <a:t>):</a:t>
            </a:r>
            <a:r>
              <a:rPr lang="en-IN" sz="2000" dirty="0"/>
              <a:t> A</a:t>
            </a:r>
            <a:r>
              <a:rPr lang="en-US" sz="2000" dirty="0"/>
              <a:t>powerful computer vision library used for image processing and pixel manipulation.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000" b="1" dirty="0"/>
              <a:t>OS (</a:t>
            </a:r>
            <a:r>
              <a:rPr lang="en-US" sz="2000" dirty="0" err="1"/>
              <a:t>os</a:t>
            </a:r>
            <a:r>
              <a:rPr lang="en-US" sz="2000" b="1" dirty="0"/>
              <a:t>):</a:t>
            </a:r>
            <a:r>
              <a:rPr lang="en-US" sz="2000" dirty="0"/>
              <a:t> A Python module that allows interaction with the operating system for file handling.</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latin typeface="Arial" panose="020B0604020202020204" pitchFamily="34" charset="0"/>
              </a:rPr>
              <a:t>Platform &amp; Tools:</a:t>
            </a:r>
            <a:r>
              <a:rPr kumimoji="0" lang="en-US" altLang="en-US" sz="2000" b="0" i="0" u="sng" strike="noStrike" cap="none" normalizeH="0" baseline="0" dirty="0">
                <a:ln>
                  <a:noFill/>
                </a:ln>
                <a:solidFill>
                  <a:schemeClr val="tx1"/>
                </a:solidFill>
                <a:effectLst/>
                <a:latin typeface="Arial" panose="020B0604020202020204" pitchFamily="34" charset="0"/>
              </a:rPr>
              <a: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b="1" dirty="0"/>
              <a:t>VS Code:</a:t>
            </a:r>
            <a:r>
              <a:rPr lang="en-US" sz="2000" dirty="0"/>
              <a:t> A lightweight and versatile code editor used for writing and debugging the project.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b="1" dirty="0"/>
              <a:t>GitHub:</a:t>
            </a:r>
            <a:r>
              <a:rPr lang="en-US" sz="2000" dirty="0"/>
              <a:t> A platform for version control and collaboration, used to store and manage project files.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Arial"/>
                <a:ea typeface="+mj-lt"/>
                <a:cs typeface="Arial"/>
              </a:rPr>
              <a:t>Wow factors</a:t>
            </a:r>
            <a:endParaRPr lang="en-US" sz="4000" dirty="0">
              <a:solidFill>
                <a:schemeClr val="accent1"/>
              </a:solidFill>
              <a:latin typeface="Calibri Light"/>
              <a:cs typeface="Calibri Light"/>
            </a:endParaRPr>
          </a:p>
        </p:txBody>
      </p:sp>
      <p:sp>
        <p:nvSpPr>
          <p:cNvPr id="6" name="TextBox 5">
            <a:extLst>
              <a:ext uri="{FF2B5EF4-FFF2-40B4-BE49-F238E27FC236}">
                <a16:creationId xmlns:a16="http://schemas.microsoft.com/office/drawing/2014/main" id="{F555EB99-7498-2E51-EFA6-C65214CF478B}"/>
              </a:ext>
            </a:extLst>
          </p:cNvPr>
          <p:cNvSpPr txBox="1"/>
          <p:nvPr/>
        </p:nvSpPr>
        <p:spPr>
          <a:xfrm>
            <a:off x="791852" y="1941922"/>
            <a:ext cx="10708850" cy="3874416"/>
          </a:xfrm>
          <a:prstGeom prst="rect">
            <a:avLst/>
          </a:prstGeom>
          <a:noFill/>
        </p:spPr>
        <p:txBody>
          <a:bodyPr wrap="square" rtlCol="0">
            <a:spAutoFit/>
          </a:bodyPr>
          <a:lstStyle/>
          <a:p>
            <a:endParaRPr lang="en-IN" dirty="0"/>
          </a:p>
        </p:txBody>
      </p:sp>
      <p:sp>
        <p:nvSpPr>
          <p:cNvPr id="8" name="Rectangle 2">
            <a:extLst>
              <a:ext uri="{FF2B5EF4-FFF2-40B4-BE49-F238E27FC236}">
                <a16:creationId xmlns:a16="http://schemas.microsoft.com/office/drawing/2014/main" id="{B6939EE4-2BC4-6AB4-5749-E6C4EF7942C8}"/>
              </a:ext>
            </a:extLst>
          </p:cNvPr>
          <p:cNvSpPr>
            <a:spLocks noChangeArrowheads="1"/>
          </p:cNvSpPr>
          <p:nvPr/>
        </p:nvSpPr>
        <p:spPr bwMode="auto">
          <a:xfrm>
            <a:off x="791852" y="1941922"/>
            <a:ext cx="1023049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latin typeface="Arial" panose="020B0604020202020204" pitchFamily="34" charset="0"/>
              </a:rPr>
              <a:t>Stealth Security:</a:t>
            </a:r>
            <a:r>
              <a:rPr kumimoji="0" lang="en-US" altLang="en-US" sz="2000" b="0" i="0" u="sng"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Unlike traditional encryption, the hidden message remains invisible within the image, making detection almost impossible.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latin typeface="Arial" panose="020B0604020202020204" pitchFamily="34" charset="0"/>
              </a:rPr>
              <a:t>Password-Protected Decryption:</a:t>
            </a:r>
            <a:r>
              <a:rPr kumimoji="0" lang="en-US" altLang="en-US" sz="2000" b="0" i="0" u="sng"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Only users with the correct password can extract the hidden message, ensuring an extra layer of security.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latin typeface="Arial" panose="020B0604020202020204" pitchFamily="34" charset="0"/>
              </a:rPr>
              <a:t>Lightweight &amp; Fast:</a:t>
            </a:r>
            <a:r>
              <a:rPr kumimoji="0" lang="en-US" altLang="en-US" sz="2000" b="0" i="0" u="sng"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The method does not significantly alter the image size or quality, making it efficient and easy to implement.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dirty="0">
                <a:solidFill>
                  <a:schemeClr val="accent1"/>
                </a:solidFill>
              </a:rPr>
              <a:t>End users</a:t>
            </a:r>
          </a:p>
        </p:txBody>
      </p:sp>
      <p:sp>
        <p:nvSpPr>
          <p:cNvPr id="6" name="Rectangle 1">
            <a:extLst>
              <a:ext uri="{FF2B5EF4-FFF2-40B4-BE49-F238E27FC236}">
                <a16:creationId xmlns:a16="http://schemas.microsoft.com/office/drawing/2014/main" id="{C1093C7D-2824-17EE-60B2-4A528F45ABD1}"/>
              </a:ext>
            </a:extLst>
          </p:cNvPr>
          <p:cNvSpPr>
            <a:spLocks noChangeArrowheads="1"/>
          </p:cNvSpPr>
          <p:nvPr/>
        </p:nvSpPr>
        <p:spPr bwMode="auto">
          <a:xfrm rot="10800000" flipV="1">
            <a:off x="716435" y="1636461"/>
            <a:ext cx="1043282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latin typeface="Arial" panose="020B0604020202020204" pitchFamily="34" charset="0"/>
              </a:rPr>
              <a:t> Cybersecurity Professionals</a:t>
            </a:r>
            <a:r>
              <a:rPr kumimoji="0" lang="en-US" altLang="en-US" sz="1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lang="en-US" dirty="0"/>
              <a:t>Used for covert communication and secure data exchange without detection.</a:t>
            </a:r>
          </a:p>
          <a:p>
            <a:pPr marL="0" marR="0" lvl="0" indent="0" algn="l" defTabSz="914400" rtl="0" eaLnBrk="0" fontAlgn="base" latinLnBrk="0" hangingPunct="0">
              <a:lnSpc>
                <a:spcPct val="100000"/>
              </a:lnSpc>
              <a:spcBef>
                <a:spcPct val="0"/>
              </a:spcBef>
              <a:spcAft>
                <a:spcPct val="0"/>
              </a:spcAft>
              <a:buClrTx/>
              <a:buSzTx/>
              <a:tabLst/>
            </a:pPr>
            <a:r>
              <a:rPr lang="en-US" dirty="0"/>
              <a:t>Helps in preventing data breaches by hiding sensitive information in images.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latin typeface="Arial" panose="020B0604020202020204" pitchFamily="34" charset="0"/>
              </a:rPr>
              <a:t> Journalists &amp; Whistleblowers</a:t>
            </a:r>
            <a:r>
              <a:rPr kumimoji="0" lang="en-US" altLang="en-US" sz="1800" b="0" i="0"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dirty="0"/>
              <a:t>Enables safe transmission of confidential information without raising suspicion.</a:t>
            </a:r>
          </a:p>
          <a:p>
            <a:pPr marL="0" marR="0" lvl="0" indent="0" algn="l" defTabSz="914400" rtl="0" eaLnBrk="0" fontAlgn="base" latinLnBrk="0" hangingPunct="0">
              <a:lnSpc>
                <a:spcPct val="100000"/>
              </a:lnSpc>
              <a:spcBef>
                <a:spcPct val="0"/>
              </a:spcBef>
              <a:spcAft>
                <a:spcPct val="0"/>
              </a:spcAft>
              <a:buClrTx/>
              <a:buSzTx/>
              <a:tabLst/>
            </a:pPr>
            <a:r>
              <a:rPr lang="en-US" dirty="0"/>
              <a:t>Helps in avoiding censorship and surveillance by embedding messages in images.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latin typeface="Arial" panose="020B0604020202020204" pitchFamily="34" charset="0"/>
              </a:rPr>
              <a:t> Defense &amp; Intelligence Agencies</a:t>
            </a:r>
            <a:r>
              <a:rPr kumimoji="0" lang="en-US" altLang="en-US" sz="18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tabLst/>
            </a:pPr>
            <a:r>
              <a:rPr lang="en-US" dirty="0"/>
              <a:t>Useful for secret communication in military operations and intelligence gathering.</a:t>
            </a:r>
          </a:p>
          <a:p>
            <a:pPr marL="0" marR="0" lvl="0" indent="0" algn="l" defTabSz="914400" rtl="0" eaLnBrk="0" fontAlgn="base" latinLnBrk="0" hangingPunct="0">
              <a:lnSpc>
                <a:spcPct val="100000"/>
              </a:lnSpc>
              <a:spcBef>
                <a:spcPct val="0"/>
              </a:spcBef>
              <a:spcAft>
                <a:spcPct val="0"/>
              </a:spcAft>
              <a:buClrTx/>
              <a:buSzTx/>
              <a:tabLst/>
            </a:pPr>
            <a:r>
              <a:rPr lang="en-US" dirty="0"/>
              <a:t>Ensures classified information remains hidden from adversaries.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latin typeface="Arial" panose="020B0604020202020204" pitchFamily="34" charset="0"/>
              </a:rPr>
              <a:t> General Users</a:t>
            </a:r>
            <a:r>
              <a:rPr kumimoji="0" lang="en-US" altLang="en-US" sz="1800" b="0" i="0" strike="noStrike" cap="none" normalizeH="0" baseline="0" dirty="0">
                <a:ln>
                  <a:noFill/>
                </a:ln>
                <a:solidFill>
                  <a:schemeClr val="tx1"/>
                </a:solidFill>
                <a:effectLst/>
                <a:latin typeface="Arial" panose="020B0604020202020204" pitchFamily="34" charset="0"/>
              </a:rPr>
              <a:t> –</a:t>
            </a:r>
            <a:r>
              <a:rPr kumimoji="0" lang="en-US" altLang="en-US" sz="1800" b="0" i="0" u="sng"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dirty="0"/>
              <a:t>Individuals who want to store passwords, personal notes, or private messages securely.</a:t>
            </a:r>
          </a:p>
          <a:p>
            <a:pPr marL="0" marR="0" lvl="0" indent="0" algn="l" defTabSz="914400" rtl="0" eaLnBrk="0" fontAlgn="base" latinLnBrk="0" hangingPunct="0">
              <a:lnSpc>
                <a:spcPct val="100000"/>
              </a:lnSpc>
              <a:spcBef>
                <a:spcPct val="0"/>
              </a:spcBef>
              <a:spcAft>
                <a:spcPct val="0"/>
              </a:spcAft>
              <a:buClrTx/>
              <a:buSzTx/>
              <a:tabLst/>
            </a:pPr>
            <a:r>
              <a:rPr lang="en-US" dirty="0"/>
              <a:t>Helps in protecting sensitive data from hackers or unauthorized access.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4000" dirty="0">
                <a:solidFill>
                  <a:schemeClr val="accent1"/>
                </a:solidFill>
              </a:rPr>
              <a:t>Results</a:t>
            </a:r>
          </a:p>
        </p:txBody>
      </p:sp>
      <p:pic>
        <p:nvPicPr>
          <p:cNvPr id="9" name="Picture 8" descr="A screenshot of a computer program&#10;&#10;AI-generated content may be incorrect.">
            <a:extLst>
              <a:ext uri="{FF2B5EF4-FFF2-40B4-BE49-F238E27FC236}">
                <a16:creationId xmlns:a16="http://schemas.microsoft.com/office/drawing/2014/main" id="{A39C45CF-AD3F-8384-9393-8B332B004B39}"/>
              </a:ext>
            </a:extLst>
          </p:cNvPr>
          <p:cNvPicPr>
            <a:picLocks noChangeAspect="1"/>
          </p:cNvPicPr>
          <p:nvPr/>
        </p:nvPicPr>
        <p:blipFill>
          <a:blip r:embed="rId2"/>
          <a:stretch>
            <a:fillRect/>
          </a:stretch>
        </p:blipFill>
        <p:spPr>
          <a:xfrm>
            <a:off x="581192" y="1441276"/>
            <a:ext cx="6542876" cy="4714568"/>
          </a:xfrm>
          <a:prstGeom prst="rect">
            <a:avLst/>
          </a:prstGeom>
        </p:spPr>
      </p:pic>
      <p:sp>
        <p:nvSpPr>
          <p:cNvPr id="10" name="TextBox 9">
            <a:extLst>
              <a:ext uri="{FF2B5EF4-FFF2-40B4-BE49-F238E27FC236}">
                <a16:creationId xmlns:a16="http://schemas.microsoft.com/office/drawing/2014/main" id="{8C3453E7-A2BE-8420-AB53-677CBF2194DB}"/>
              </a:ext>
            </a:extLst>
          </p:cNvPr>
          <p:cNvSpPr txBox="1"/>
          <p:nvPr/>
        </p:nvSpPr>
        <p:spPr>
          <a:xfrm>
            <a:off x="7429134" y="3336895"/>
            <a:ext cx="3687097" cy="923330"/>
          </a:xfrm>
          <a:prstGeom prst="rect">
            <a:avLst/>
          </a:prstGeom>
          <a:noFill/>
        </p:spPr>
        <p:txBody>
          <a:bodyPr wrap="square" rtlCol="0">
            <a:spAutoFit/>
          </a:bodyPr>
          <a:lstStyle/>
          <a:p>
            <a:r>
              <a:rPr lang="en-IN" dirty="0"/>
              <a:t>Encrypting secret message into photo named “</a:t>
            </a:r>
            <a:r>
              <a:rPr lang="en-IN" b="1" dirty="0"/>
              <a:t>mypic.jpg</a:t>
            </a:r>
            <a:r>
              <a:rPr lang="en-IN" dirty="0"/>
              <a:t>” into </a:t>
            </a:r>
            <a:r>
              <a:rPr lang="en-IN" b="0" dirty="0">
                <a:effectLst/>
                <a:latin typeface="Consolas" panose="020B0609020204030204" pitchFamily="49" charset="0"/>
              </a:rPr>
              <a:t>"</a:t>
            </a:r>
            <a:r>
              <a:rPr lang="en-IN" b="1" dirty="0">
                <a:effectLst/>
                <a:latin typeface="Consolas" panose="020B0609020204030204" pitchFamily="49" charset="0"/>
              </a:rPr>
              <a:t>encryptedImage.jpg</a:t>
            </a:r>
            <a:r>
              <a:rPr lang="en-IN" b="0" dirty="0">
                <a:effectLst/>
                <a:latin typeface="Consolas" panose="020B0609020204030204" pitchFamily="49" charset="0"/>
              </a:rPr>
              <a:t>"</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6D488-1BDB-4084-8925-4B76B9CBB4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2E902D-382F-E286-FA82-79C8FF39B018}"/>
              </a:ext>
            </a:extLst>
          </p:cNvPr>
          <p:cNvSpPr>
            <a:spLocks noGrp="1"/>
          </p:cNvSpPr>
          <p:nvPr>
            <p:ph type="title"/>
          </p:nvPr>
        </p:nvSpPr>
        <p:spPr/>
        <p:txBody>
          <a:bodyPr>
            <a:noAutofit/>
          </a:bodyPr>
          <a:lstStyle/>
          <a:p>
            <a:r>
              <a:rPr lang="en-IN" sz="4000" dirty="0">
                <a:solidFill>
                  <a:schemeClr val="accent1"/>
                </a:solidFill>
              </a:rPr>
              <a:t>Results</a:t>
            </a:r>
          </a:p>
        </p:txBody>
      </p:sp>
      <p:pic>
        <p:nvPicPr>
          <p:cNvPr id="9" name="Picture 8" descr="A screenshot of a computer program&#10;&#10;AI-generated content may be incorrect.">
            <a:extLst>
              <a:ext uri="{FF2B5EF4-FFF2-40B4-BE49-F238E27FC236}">
                <a16:creationId xmlns:a16="http://schemas.microsoft.com/office/drawing/2014/main" id="{9E8A620C-FB97-0F24-13A5-A39491ACAAF5}"/>
              </a:ext>
            </a:extLst>
          </p:cNvPr>
          <p:cNvPicPr>
            <a:picLocks noChangeAspect="1"/>
          </p:cNvPicPr>
          <p:nvPr/>
        </p:nvPicPr>
        <p:blipFill>
          <a:blip r:embed="rId2"/>
          <a:stretch>
            <a:fillRect/>
          </a:stretch>
        </p:blipFill>
        <p:spPr>
          <a:xfrm>
            <a:off x="581192" y="1441276"/>
            <a:ext cx="6542876" cy="4714568"/>
          </a:xfrm>
          <a:prstGeom prst="rect">
            <a:avLst/>
          </a:prstGeom>
        </p:spPr>
      </p:pic>
      <p:sp>
        <p:nvSpPr>
          <p:cNvPr id="10" name="TextBox 9">
            <a:extLst>
              <a:ext uri="{FF2B5EF4-FFF2-40B4-BE49-F238E27FC236}">
                <a16:creationId xmlns:a16="http://schemas.microsoft.com/office/drawing/2014/main" id="{896BCD9C-EE87-38A0-09AB-7D9BB103D93F}"/>
              </a:ext>
            </a:extLst>
          </p:cNvPr>
          <p:cNvSpPr txBox="1"/>
          <p:nvPr/>
        </p:nvSpPr>
        <p:spPr>
          <a:xfrm>
            <a:off x="7591178" y="2828835"/>
            <a:ext cx="4133975" cy="1200329"/>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Decrypting secret message from photo named  </a:t>
            </a:r>
            <a:r>
              <a:rPr lang="en-IN" b="0" dirty="0">
                <a:effectLst/>
                <a:latin typeface="Consolas" panose="020B0609020204030204" pitchFamily="49" charset="0"/>
              </a:rPr>
              <a:t>"</a:t>
            </a:r>
            <a:r>
              <a:rPr lang="en-IN" b="1" dirty="0">
                <a:effectLst/>
                <a:latin typeface="Consolas" panose="020B0609020204030204" pitchFamily="49" charset="0"/>
              </a:rPr>
              <a:t>encryptedImage.jpg</a:t>
            </a:r>
            <a:r>
              <a:rPr lang="en-IN" b="0" dirty="0">
                <a:effectLst/>
                <a:latin typeface="Consolas" panose="020B0609020204030204" pitchFamily="49" charset="0"/>
              </a:rPr>
              <a:t>“ </a:t>
            </a:r>
            <a:r>
              <a:rPr lang="en-IN" b="0" dirty="0">
                <a:effectLst/>
                <a:latin typeface="Arial" panose="020B0604020202020204" pitchFamily="34" charset="0"/>
                <a:cs typeface="Arial" panose="020B0604020202020204" pitchFamily="34" charset="0"/>
              </a:rPr>
              <a:t>but enter wrong password so it says NOT AUTHORISED</a:t>
            </a:r>
          </a:p>
        </p:txBody>
      </p:sp>
      <p:pic>
        <p:nvPicPr>
          <p:cNvPr id="4" name="Picture 3" descr="A screenshot of a computer program&#10;&#10;AI-generated content may be incorrect.">
            <a:extLst>
              <a:ext uri="{FF2B5EF4-FFF2-40B4-BE49-F238E27FC236}">
                <a16:creationId xmlns:a16="http://schemas.microsoft.com/office/drawing/2014/main" id="{759459D9-724A-8747-BA5D-8F5D58124F36}"/>
              </a:ext>
            </a:extLst>
          </p:cNvPr>
          <p:cNvPicPr>
            <a:picLocks noChangeAspect="1"/>
          </p:cNvPicPr>
          <p:nvPr/>
        </p:nvPicPr>
        <p:blipFill>
          <a:blip r:embed="rId3"/>
          <a:stretch>
            <a:fillRect/>
          </a:stretch>
        </p:blipFill>
        <p:spPr>
          <a:xfrm>
            <a:off x="581192" y="1441276"/>
            <a:ext cx="6542876" cy="4984789"/>
          </a:xfrm>
          <a:prstGeom prst="rect">
            <a:avLst/>
          </a:prstGeom>
        </p:spPr>
      </p:pic>
    </p:spTree>
    <p:extLst>
      <p:ext uri="{BB962C8B-B14F-4D97-AF65-F5344CB8AC3E}">
        <p14:creationId xmlns:p14="http://schemas.microsoft.com/office/powerpoint/2010/main" val="1118416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418D8-4E87-1E20-D9BD-2E2A842D73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AD98FA-02F8-AE3D-0112-5346C0A641FA}"/>
              </a:ext>
            </a:extLst>
          </p:cNvPr>
          <p:cNvSpPr>
            <a:spLocks noGrp="1"/>
          </p:cNvSpPr>
          <p:nvPr>
            <p:ph type="title"/>
          </p:nvPr>
        </p:nvSpPr>
        <p:spPr/>
        <p:txBody>
          <a:bodyPr>
            <a:noAutofit/>
          </a:bodyPr>
          <a:lstStyle/>
          <a:p>
            <a:r>
              <a:rPr lang="en-IN" sz="4000" dirty="0">
                <a:solidFill>
                  <a:schemeClr val="accent1"/>
                </a:solidFill>
              </a:rPr>
              <a:t>Results</a:t>
            </a:r>
          </a:p>
        </p:txBody>
      </p:sp>
      <p:sp>
        <p:nvSpPr>
          <p:cNvPr id="10" name="TextBox 9">
            <a:extLst>
              <a:ext uri="{FF2B5EF4-FFF2-40B4-BE49-F238E27FC236}">
                <a16:creationId xmlns:a16="http://schemas.microsoft.com/office/drawing/2014/main" id="{CE6C7998-F73F-763D-ADCC-B11D87553964}"/>
              </a:ext>
            </a:extLst>
          </p:cNvPr>
          <p:cNvSpPr txBox="1"/>
          <p:nvPr/>
        </p:nvSpPr>
        <p:spPr>
          <a:xfrm>
            <a:off x="7476833" y="3026000"/>
            <a:ext cx="4133975" cy="1477328"/>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Decrypting secret message from photo named  </a:t>
            </a:r>
            <a:r>
              <a:rPr lang="en-IN" b="0" dirty="0">
                <a:effectLst/>
                <a:latin typeface="Consolas" panose="020B0609020204030204" pitchFamily="49" charset="0"/>
              </a:rPr>
              <a:t>"</a:t>
            </a:r>
            <a:r>
              <a:rPr lang="en-IN" b="1" dirty="0">
                <a:effectLst/>
                <a:latin typeface="Consolas" panose="020B0609020204030204" pitchFamily="49" charset="0"/>
              </a:rPr>
              <a:t>encryptedImage.jpg</a:t>
            </a:r>
            <a:r>
              <a:rPr lang="en-IN" dirty="0">
                <a:latin typeface="Consolas" panose="020B0609020204030204" pitchFamily="49" charset="0"/>
              </a:rPr>
              <a:t>” with correct </a:t>
            </a:r>
            <a:r>
              <a:rPr lang="en-IN" b="0" dirty="0">
                <a:effectLst/>
                <a:latin typeface="Arial" panose="020B0604020202020204" pitchFamily="34" charset="0"/>
                <a:cs typeface="Arial" panose="020B0604020202020204" pitchFamily="34" charset="0"/>
              </a:rPr>
              <a:t>password so it says AUTHORISED and give the secret message</a:t>
            </a:r>
          </a:p>
        </p:txBody>
      </p:sp>
      <p:pic>
        <p:nvPicPr>
          <p:cNvPr id="4" name="Picture 3">
            <a:extLst>
              <a:ext uri="{FF2B5EF4-FFF2-40B4-BE49-F238E27FC236}">
                <a16:creationId xmlns:a16="http://schemas.microsoft.com/office/drawing/2014/main" id="{42312BC6-EC3B-212F-6170-B0A3EF6C5E5E}"/>
              </a:ext>
            </a:extLst>
          </p:cNvPr>
          <p:cNvPicPr>
            <a:picLocks noChangeAspect="1"/>
          </p:cNvPicPr>
          <p:nvPr/>
        </p:nvPicPr>
        <p:blipFill>
          <a:blip r:embed="rId2"/>
          <a:srcRect/>
          <a:stretch/>
        </p:blipFill>
        <p:spPr>
          <a:xfrm>
            <a:off x="581192" y="1686087"/>
            <a:ext cx="6542876" cy="4157154"/>
          </a:xfrm>
          <a:prstGeom prst="rect">
            <a:avLst/>
          </a:prstGeom>
        </p:spPr>
      </p:pic>
    </p:spTree>
    <p:extLst>
      <p:ext uri="{BB962C8B-B14F-4D97-AF65-F5344CB8AC3E}">
        <p14:creationId xmlns:p14="http://schemas.microsoft.com/office/powerpoint/2010/main" val="411422029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586</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Consolas</vt:lpstr>
      <vt:lpstr>Franklin Gothic Book</vt:lpstr>
      <vt:lpstr>Franklin Gothic Demi</vt:lpstr>
      <vt:lpstr>Wingdings</vt:lpstr>
      <vt:lpstr>Wingdings 2</vt:lpstr>
      <vt:lpstr>DividendVTI</vt:lpstr>
      <vt:lpstr>SECURE DATA HIDING IN IMAGES USING STEGANOGRAPHY</vt:lpstr>
      <vt:lpstr>INDEX :-</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Kush Lodhi</cp:lastModifiedBy>
  <cp:revision>28</cp:revision>
  <dcterms:created xsi:type="dcterms:W3CDTF">2021-05-26T16:50:10Z</dcterms:created>
  <dcterms:modified xsi:type="dcterms:W3CDTF">2025-02-25T16:50:04Z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MSIP_Label_defa4170-0d19-0005-0004-bc88714345d2_Enabled">
    <vt:lpwstr>true</vt:lpwstr>
  </property>
  <property fmtid="{D5CDD505-2E9C-101B-9397-08002B2CF9AE}" pid="4" name="MSIP_Label_defa4170-0d19-0005-0004-bc88714345d2_SetDate">
    <vt:lpwstr>2025-02-25T16:44:08Z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e36b9b21-4a14-4e08-9630-e01a0bd93c90</vt:lpwstr>
  </property>
  <property fmtid="{D5CDD505-2E9C-101B-9397-08002B2CF9AE}" pid="8" name="MSIP_Label_defa4170-0d19-0005-0004-bc88714345d2_ActionId">
    <vt:lpwstr>35a26b9d-8048-4054-955d-a30ef2816b7a</vt:lpwstr>
  </property>
  <property fmtid="{D5CDD505-2E9C-101B-9397-08002B2CF9AE}" pid="9" name="MSIP_Label_defa4170-0d19-0005-0004-bc88714345d2_ContentBits">
    <vt:lpwstr>0</vt:lpwstr>
  </property>
  <property fmtid="{D5CDD505-2E9C-101B-9397-08002B2CF9AE}" pid="10" name="MSIP_Label_defa4170-0d19-0005-0004-bc88714345d2_Tag">
    <vt:lpwstr>10, 3, 0, 1</vt:lpwstr>
  </property>
</Properties>
</file>