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56" r:id="rId6"/>
    <p:sldId id="258" r:id="rId7"/>
    <p:sldId id="263" r:id="rId8"/>
    <p:sldId id="259" r:id="rId9"/>
    <p:sldId id="260" r:id="rId10"/>
    <p:sldId id="261" r:id="rId11"/>
    <p:sldId id="262" r:id="rId12"/>
    <p:sldId id="264" r:id="rId13"/>
    <p:sldId id="267" r:id="rId14"/>
    <p:sldId id="268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633BF-DE51-FB4B-A05C-F74E24CA7E0A}" v="16" dt="2024-07-11T13:07:25.171"/>
    <p1510:client id="{AB7F025B-F0A9-4971-A19F-3A8EBCEB7A4D}" v="1" dt="2024-07-11T00:08:29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0"/>
    <p:restoredTop sz="94712"/>
  </p:normalViewPr>
  <p:slideViewPr>
    <p:cSldViewPr snapToGrid="0">
      <p:cViewPr>
        <p:scale>
          <a:sx n="138" d="100"/>
          <a:sy n="138" d="100"/>
        </p:scale>
        <p:origin x="90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6E8-5781-8067-3D7D-C7913409A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D7E048-6FE0-4D43-3EB5-33F0E1E9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534B8-AFAB-83D8-1CFF-D8162988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884-0066-43BB-9F22-9B77ADB87CDF}" type="datetimeFigureOut">
              <a:rPr lang="ko-KR" altLang="en-US" smtClean="0"/>
              <a:t>2024. 7. 11.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5B44C-59A6-9AF9-4C84-05DB1B34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ED214-3F5B-B2C5-56C6-A0D50F89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16B2-9C1C-4782-BB8C-D7CB9298C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4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AAD0D-1BAF-5343-365B-3EBFDB2B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9EA595-8EA8-498E-3CCA-286613B30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9566C-379D-5DAE-9753-8A2C05DD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884-0066-43BB-9F22-9B77ADB87CDF}" type="datetimeFigureOut">
              <a:rPr lang="ko-KR" altLang="en-US" smtClean="0"/>
              <a:t>2024. 7. 11.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9D2A4-1EBE-FE2F-2194-85E24BB5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7B001-7A98-3253-ECAB-3810AD92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16B2-9C1C-4782-BB8C-D7CB9298C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2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53301E-5A13-061F-523F-DD2407163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2A12D6-0990-3357-7DBC-73B668525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E434D-BF41-DB73-E26F-F640BD94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884-0066-43BB-9F22-9B77ADB87CDF}" type="datetimeFigureOut">
              <a:rPr lang="ko-KR" altLang="en-US" smtClean="0"/>
              <a:t>2024. 7. 11.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16226-E454-7556-384D-22DFA886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F5456-D243-96FD-EA39-92B74FA5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16B2-9C1C-4782-BB8C-D7CB9298C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5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3C657-A684-0E90-50D7-E1513AA5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601AA-EA79-FB84-A918-82428892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DD5FA-C270-2168-80B6-A38C427C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884-0066-43BB-9F22-9B77ADB87CDF}" type="datetimeFigureOut">
              <a:rPr lang="ko-KR" altLang="en-US" smtClean="0"/>
              <a:t>2024. 7. 11.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078B2-9CA9-8BD3-637C-8B4DC8DA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BFD80-A452-31B2-5BF0-C6A6D771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16B2-9C1C-4782-BB8C-D7CB9298C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8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886C4-FB11-59DB-7917-AAA1DDBF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77EA5-E1DB-DA56-751B-9BE4F2D0B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EDD20-BB6E-021A-15F9-B0492071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884-0066-43BB-9F22-9B77ADB87CDF}" type="datetimeFigureOut">
              <a:rPr lang="ko-KR" altLang="en-US" smtClean="0"/>
              <a:t>2024. 7. 11.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D8346-5510-8B0A-E563-ED8381CE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F8DDF-9EE9-8B87-2A49-4A57F90E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16B2-9C1C-4782-BB8C-D7CB9298C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C36D1-BF25-538D-9CE3-789116C1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BEBF6-D609-6D12-FEE3-CDB32F3D4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4C8EEE-2591-6210-397B-6EF190C56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BAE9A-3AE8-4C76-8B9F-8ABDE084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884-0066-43BB-9F22-9B77ADB87CDF}" type="datetimeFigureOut">
              <a:rPr lang="ko-KR" altLang="en-US" smtClean="0"/>
              <a:t>2024. 7. 11.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BA194A-580F-BE6B-0839-1560D01B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BD4D6-830C-DD29-D4DA-191808A8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16B2-9C1C-4782-BB8C-D7CB9298C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74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69AC2-5A23-D0AB-1F4E-79D0C978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6AB312-8269-EA62-A611-A81BE6891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AB4B3E-CA9C-8A05-33B7-B4E3EBB80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BF4317-16A2-BCB4-17CF-327F24C69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311491-8866-A7CD-3AB4-82E6EFA75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159E5E-EF38-DA61-49B0-D03E3DAC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884-0066-43BB-9F22-9B77ADB87CDF}" type="datetimeFigureOut">
              <a:rPr lang="ko-KR" altLang="en-US" smtClean="0"/>
              <a:t>2024. 7. 11.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CFA37A-B3AB-F3CA-CA89-DA175570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1F89F9-44C9-D6A0-F5D3-EA405868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16B2-9C1C-4782-BB8C-D7CB9298C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0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8D5B2-3E21-8998-E5ED-084FD544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162EBC-4EC4-7316-F8B5-24E777D6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884-0066-43BB-9F22-9B77ADB87CDF}" type="datetimeFigureOut">
              <a:rPr lang="ko-KR" altLang="en-US" smtClean="0"/>
              <a:t>2024. 7. 11.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F73E25-33D6-9A11-24A2-700623A5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6A8F60-8BAF-A824-9F77-6BB2F573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16B2-9C1C-4782-BB8C-D7CB9298C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9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7A106C-2447-EFBB-E834-D4FDC7C9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884-0066-43BB-9F22-9B77ADB87CDF}" type="datetimeFigureOut">
              <a:rPr lang="ko-KR" altLang="en-US" smtClean="0"/>
              <a:t>2024. 7. 11.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10AAD5-8E02-19E4-5195-8630FD6F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FF4777-0359-6086-742F-81725A84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16B2-9C1C-4782-BB8C-D7CB9298C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0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ED798-67C0-49D0-12A7-6E4206C1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24B76-0F06-42DA-C521-766386178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B6C0A-D8D6-FD73-602E-C036FBF82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9A9F7-A418-6AB4-2C4A-3878E2EE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884-0066-43BB-9F22-9B77ADB87CDF}" type="datetimeFigureOut">
              <a:rPr lang="ko-KR" altLang="en-US" smtClean="0"/>
              <a:t>2024. 7. 11.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D780F-D682-B0EA-3E2F-A8F9DFCB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0C982-3182-36D8-32CA-4EC21FD7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16B2-9C1C-4782-BB8C-D7CB9298C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CD0CE-F218-A87E-A3BF-4AC6DF20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B57753-3F87-15DE-E960-C708F9D9A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8E311-2ABE-72FC-7A23-DCA3C049A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96089D-5DC5-6B1F-E453-736BA30E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884-0066-43BB-9F22-9B77ADB87CDF}" type="datetimeFigureOut">
              <a:rPr lang="ko-KR" altLang="en-US" smtClean="0"/>
              <a:t>2024. 7. 11.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2AE33-0123-72A6-6E97-C77939D9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39A66-969C-5FDA-0494-B86DE65F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16B2-9C1C-4782-BB8C-D7CB9298C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7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0DFA2E-915E-5B3C-099A-3F889D01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BF21B-FCB6-DFC7-6A91-EC8F24879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B1FF3-4E11-CABC-80C6-4B6183172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5A884-0066-43BB-9F22-9B77ADB87CDF}" type="datetimeFigureOut">
              <a:rPr lang="ko-KR" altLang="en-US" smtClean="0"/>
              <a:t>2024. 7. 11.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E865E-3460-E221-6C80-65CD80A0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525DF-7189-88E6-20EB-BF77B2D82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B516B2-9C1C-4782-BB8C-D7CB9298C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19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16910-1D07-7F1C-AC18-B0E5D301F3D2}"/>
              </a:ext>
            </a:extLst>
          </p:cNvPr>
          <p:cNvSpPr txBox="1"/>
          <p:nvPr/>
        </p:nvSpPr>
        <p:spPr>
          <a:xfrm>
            <a:off x="3828472" y="3244334"/>
            <a:ext cx="45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JPA 1~4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008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16910-1D07-7F1C-AC18-B0E5D301F3D2}"/>
              </a:ext>
            </a:extLst>
          </p:cNvPr>
          <p:cNvSpPr txBox="1"/>
          <p:nvPr/>
        </p:nvSpPr>
        <p:spPr>
          <a:xfrm>
            <a:off x="812800" y="581891"/>
            <a:ext cx="45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기본키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매핑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–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Sequence 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D39C5-01F9-3737-62D8-075957F69A5E}"/>
              </a:ext>
            </a:extLst>
          </p:cNvPr>
          <p:cNvSpPr txBox="1"/>
          <p:nvPr/>
        </p:nvSpPr>
        <p:spPr>
          <a:xfrm>
            <a:off x="812799" y="1196110"/>
            <a:ext cx="10991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@</a:t>
            </a: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SequenceGenerator</a:t>
            </a:r>
            <a:r>
              <a:rPr lang="ko-KR" altLang="en-US" sz="1400" dirty="0" err="1">
                <a:solidFill>
                  <a:schemeClr val="bg1"/>
                </a:solidFill>
                <a:latin typeface="+mj-ea"/>
                <a:ea typeface="+mj-ea"/>
              </a:rPr>
              <a:t>를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통해 시퀀스를 지정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name : </a:t>
            </a:r>
            <a:r>
              <a:rPr lang="ko-KR" altLang="en-US" sz="1400" dirty="0" err="1">
                <a:solidFill>
                  <a:schemeClr val="bg1"/>
                </a:solidFill>
                <a:latin typeface="+mj-ea"/>
                <a:ea typeface="+mj-ea"/>
              </a:rPr>
              <a:t>제너레이터의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이름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sequenceName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 :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시퀀스의 이름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initialValue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초기값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allocationSize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 : </a:t>
            </a:r>
            <a:r>
              <a:rPr lang="ko-KR" altLang="en-US" sz="1400" dirty="0" err="1">
                <a:solidFill>
                  <a:schemeClr val="bg1"/>
                </a:solidFill>
                <a:latin typeface="+mj-ea"/>
                <a:ea typeface="+mj-ea"/>
              </a:rPr>
              <a:t>증가값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@</a:t>
            </a: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GeneratedValue</a:t>
            </a:r>
            <a:r>
              <a:rPr lang="ko-KR" altLang="en-US" sz="1400" dirty="0" err="1">
                <a:solidFill>
                  <a:schemeClr val="bg1"/>
                </a:solidFill>
                <a:latin typeface="+mj-ea"/>
                <a:ea typeface="+mj-ea"/>
              </a:rPr>
              <a:t>를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통해 기본키에 할당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주로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Oracle H2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에서 사용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/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991974A-0EFF-9AA9-2B0A-1A4034A23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3896158"/>
            <a:ext cx="7772400" cy="2379951"/>
          </a:xfrm>
          <a:prstGeom prst="rect">
            <a:avLst/>
          </a:prstGeom>
        </p:spPr>
      </p:pic>
      <p:pic>
        <p:nvPicPr>
          <p:cNvPr id="7" name="그림 6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1C2B3FBA-CBFA-E62E-BE0E-1DDDC5117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232" y="1584758"/>
            <a:ext cx="24003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0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16910-1D07-7F1C-AC18-B0E5D301F3D2}"/>
              </a:ext>
            </a:extLst>
          </p:cNvPr>
          <p:cNvSpPr txBox="1"/>
          <p:nvPr/>
        </p:nvSpPr>
        <p:spPr>
          <a:xfrm>
            <a:off x="812800" y="581891"/>
            <a:ext cx="45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기본키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매핑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–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table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D39C5-01F9-3737-62D8-075957F69A5E}"/>
              </a:ext>
            </a:extLst>
          </p:cNvPr>
          <p:cNvSpPr txBox="1"/>
          <p:nvPr/>
        </p:nvSpPr>
        <p:spPr>
          <a:xfrm>
            <a:off x="812799" y="1196110"/>
            <a:ext cx="109912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@</a:t>
            </a: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TableGenerator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bg1"/>
                </a:solidFill>
                <a:latin typeface="+mj-ea"/>
                <a:ea typeface="+mj-ea"/>
              </a:rPr>
              <a:t>키전용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테이블을 하나 만들어서 시퀀스를 </a:t>
            </a:r>
            <a:r>
              <a:rPr lang="ko-KR" altLang="en-US" sz="1400" dirty="0" err="1">
                <a:solidFill>
                  <a:schemeClr val="bg1"/>
                </a:solidFill>
                <a:latin typeface="+mj-ea"/>
                <a:ea typeface="+mj-ea"/>
              </a:rPr>
              <a:t>흉내냄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모든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DB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에서 </a:t>
            </a:r>
            <a:r>
              <a:rPr lang="ko-KR" altLang="en-US" sz="1400" dirty="0" err="1">
                <a:solidFill>
                  <a:schemeClr val="bg1"/>
                </a:solidFill>
                <a:latin typeface="+mj-ea"/>
                <a:ea typeface="+mj-ea"/>
              </a:rPr>
              <a:t>사용가능하나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성능이 좋지 않음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/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816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16910-1D07-7F1C-AC18-B0E5D301F3D2}"/>
              </a:ext>
            </a:extLst>
          </p:cNvPr>
          <p:cNvSpPr txBox="1"/>
          <p:nvPr/>
        </p:nvSpPr>
        <p:spPr>
          <a:xfrm>
            <a:off x="812800" y="581891"/>
            <a:ext cx="45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필드 매핑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F68F8-15DD-6469-4921-6C27344D1144}"/>
              </a:ext>
            </a:extLst>
          </p:cNvPr>
          <p:cNvSpPr txBox="1"/>
          <p:nvPr/>
        </p:nvSpPr>
        <p:spPr>
          <a:xfrm>
            <a:off x="812799" y="1196110"/>
            <a:ext cx="109912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@Temporal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Date, Calendar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클래스와 매핑할 때 사용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LocalDate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LocalDateTime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은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생략 가능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TemporalType.DATE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 : DB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Date</a:t>
            </a:r>
            <a:r>
              <a:rPr lang="ko-KR" altLang="en-US" sz="1400" dirty="0" err="1">
                <a:solidFill>
                  <a:schemeClr val="bg1"/>
                </a:solidFill>
                <a:latin typeface="+mj-ea"/>
                <a:ea typeface="+mj-ea"/>
              </a:rPr>
              <a:t>를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매핑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(2024-07-09)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TemporalType.TIME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 : DB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Time</a:t>
            </a:r>
            <a:r>
              <a:rPr lang="ko-KR" altLang="en-US" sz="1400" dirty="0" err="1">
                <a:solidFill>
                  <a:schemeClr val="bg1"/>
                </a:solidFill>
                <a:latin typeface="+mj-ea"/>
                <a:ea typeface="+mj-ea"/>
              </a:rPr>
              <a:t>를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매핑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(22:34:00)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TemporalType.TIMESTAMP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 : DB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Timestamp</a:t>
            </a:r>
            <a:r>
              <a:rPr lang="ko-KR" altLang="en-US" sz="1400" dirty="0" err="1">
                <a:solidFill>
                  <a:schemeClr val="bg1"/>
                </a:solidFill>
                <a:latin typeface="+mj-ea"/>
                <a:ea typeface="+mj-ea"/>
              </a:rPr>
              <a:t>를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매핑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(2024-07-09 22:34:00)</a:t>
            </a:r>
          </a:p>
          <a:p>
            <a:pPr lvl="1"/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A8162-DD20-C101-193D-2638A90AE1EC}"/>
              </a:ext>
            </a:extLst>
          </p:cNvPr>
          <p:cNvSpPr txBox="1"/>
          <p:nvPr/>
        </p:nvSpPr>
        <p:spPr>
          <a:xfrm>
            <a:off x="812799" y="2858656"/>
            <a:ext cx="10991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@Lob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CLOB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(char[]), BLOB (byte[])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타입을 매핑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E978F-D176-FC16-ED15-2944CB477FC4}"/>
              </a:ext>
            </a:extLst>
          </p:cNvPr>
          <p:cNvSpPr txBox="1"/>
          <p:nvPr/>
        </p:nvSpPr>
        <p:spPr>
          <a:xfrm>
            <a:off x="831272" y="3740728"/>
            <a:ext cx="109912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@Transient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DB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와 상호작용하지 않음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주로 메모리에다 임시 보관할때만 사용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58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16910-1D07-7F1C-AC18-B0E5D301F3D2}"/>
              </a:ext>
            </a:extLst>
          </p:cNvPr>
          <p:cNvSpPr txBox="1"/>
          <p:nvPr/>
        </p:nvSpPr>
        <p:spPr>
          <a:xfrm>
            <a:off x="812800" y="581891"/>
            <a:ext cx="45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SQL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을 직접 다룰 때 발생하는 문제점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D39C5-01F9-3737-62D8-075957F69A5E}"/>
              </a:ext>
            </a:extLst>
          </p:cNvPr>
          <p:cNvSpPr txBox="1"/>
          <p:nvPr/>
        </p:nvSpPr>
        <p:spPr>
          <a:xfrm>
            <a:off x="812799" y="1196110"/>
            <a:ext cx="10991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컬럼 추가와 같은 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DB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테이블 변경이 일어나는 경우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관련된 쿼리문을 싹 다 바꾸어야 함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8A3BC0-A502-F7AC-5CEA-B1694E3B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597945"/>
            <a:ext cx="3824410" cy="3066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8A4C3-75D8-2719-AADB-CCE4F94F7710}"/>
              </a:ext>
            </a:extLst>
          </p:cNvPr>
          <p:cNvSpPr txBox="1"/>
          <p:nvPr/>
        </p:nvSpPr>
        <p:spPr>
          <a:xfrm>
            <a:off x="812799" y="4772039"/>
            <a:ext cx="419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만약 여기서 </a:t>
            </a:r>
            <a:r>
              <a:rPr lang="en-US" altLang="ko-KR" sz="1400" err="1">
                <a:solidFill>
                  <a:schemeClr val="bg1"/>
                </a:solidFill>
                <a:latin typeface="+mj-ea"/>
                <a:ea typeface="+mj-ea"/>
              </a:rPr>
              <a:t>telNo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하나만 추가한다고 하면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0F4DA3-B66C-8305-4929-21B7A2B39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209" y="1597945"/>
            <a:ext cx="2582555" cy="30664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9640DA-9732-648B-C205-38DC7C5920AF}"/>
              </a:ext>
            </a:extLst>
          </p:cNvPr>
          <p:cNvSpPr txBox="1"/>
          <p:nvPr/>
        </p:nvSpPr>
        <p:spPr>
          <a:xfrm>
            <a:off x="6913417" y="4772039"/>
            <a:ext cx="419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>
                <a:solidFill>
                  <a:schemeClr val="bg1"/>
                </a:solidFill>
                <a:latin typeface="+mj-ea"/>
                <a:ea typeface="+mj-ea"/>
              </a:rPr>
              <a:t>telNo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에 대한 쿼리수정이 필요</a:t>
            </a:r>
          </a:p>
        </p:txBody>
      </p:sp>
    </p:spTree>
    <p:extLst>
      <p:ext uri="{BB962C8B-B14F-4D97-AF65-F5344CB8AC3E}">
        <p14:creationId xmlns:p14="http://schemas.microsoft.com/office/powerpoint/2010/main" val="318153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16910-1D07-7F1C-AC18-B0E5D301F3D2}"/>
              </a:ext>
            </a:extLst>
          </p:cNvPr>
          <p:cNvSpPr txBox="1"/>
          <p:nvPr/>
        </p:nvSpPr>
        <p:spPr>
          <a:xfrm>
            <a:off x="812800" y="581891"/>
            <a:ext cx="45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JPA</a:t>
            </a:r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D39C5-01F9-3737-62D8-075957F69A5E}"/>
              </a:ext>
            </a:extLst>
          </p:cNvPr>
          <p:cNvSpPr txBox="1"/>
          <p:nvPr/>
        </p:nvSpPr>
        <p:spPr>
          <a:xfrm>
            <a:off x="812799" y="1196110"/>
            <a:ext cx="109912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Java Persistence API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 자바 진영의 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Object Relational Mapping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 기술 표준</a:t>
            </a: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객체와 테이블을 매핑해서 패러다임의 불일치 문제를 개발자 대신 해결해준다</a:t>
            </a: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특정 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DB(MySQL, Oracle, MariaDB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등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1400" err="1">
                <a:solidFill>
                  <a:schemeClr val="bg1"/>
                </a:solidFill>
                <a:latin typeface="+mj-ea"/>
                <a:ea typeface="+mj-ea"/>
              </a:rPr>
              <a:t>에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 종속되지 않는다</a:t>
            </a: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그래도 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DBMS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마다 조금씩 문법이 </a:t>
            </a:r>
            <a:r>
              <a:rPr lang="ko-KR" altLang="en-US" sz="1400" err="1">
                <a:solidFill>
                  <a:schemeClr val="bg1"/>
                </a:solidFill>
                <a:latin typeface="+mj-ea"/>
                <a:ea typeface="+mj-ea"/>
              </a:rPr>
              <a:t>다르긴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 한데 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(Oracle: SUBSTR, SQL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표준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SUBSTRING) 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이부분을 방언이라고 한다</a:t>
            </a: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이부분도 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JPA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가 싹 </a:t>
            </a:r>
            <a:r>
              <a:rPr lang="ko-KR" altLang="en-US" sz="1400" err="1">
                <a:solidFill>
                  <a:schemeClr val="bg1"/>
                </a:solidFill>
                <a:latin typeface="+mj-ea"/>
                <a:ea typeface="+mj-ea"/>
              </a:rPr>
              <a:t>잡아줌</a:t>
            </a: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lvl="1"/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8AEC9A-B1F5-B129-895C-074EAE61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459" y="2847273"/>
            <a:ext cx="6032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19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16910-1D07-7F1C-AC18-B0E5D301F3D2}"/>
              </a:ext>
            </a:extLst>
          </p:cNvPr>
          <p:cNvSpPr txBox="1"/>
          <p:nvPr/>
        </p:nvSpPr>
        <p:spPr>
          <a:xfrm>
            <a:off x="812800" y="581891"/>
            <a:ext cx="45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엔티티 매니저 팩토리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D39C5-01F9-3737-62D8-075957F69A5E}"/>
              </a:ext>
            </a:extLst>
          </p:cNvPr>
          <p:cNvSpPr txBox="1"/>
          <p:nvPr/>
        </p:nvSpPr>
        <p:spPr>
          <a:xfrm>
            <a:off x="812799" y="1196110"/>
            <a:ext cx="10991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@</a:t>
            </a: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PersistenceUnit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EntityManagerFactory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객체 주입을 위해 사용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@</a:t>
            </a: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PersistenceContext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EntityManager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객체 주입을 위해 사용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4085995-5781-ADFE-47B2-BD3443AF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75" y="2610548"/>
            <a:ext cx="5177161" cy="32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2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16910-1D07-7F1C-AC18-B0E5D301F3D2}"/>
              </a:ext>
            </a:extLst>
          </p:cNvPr>
          <p:cNvSpPr txBox="1"/>
          <p:nvPr/>
        </p:nvSpPr>
        <p:spPr>
          <a:xfrm>
            <a:off x="812800" y="581891"/>
            <a:ext cx="45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엔티티 매니저 팩토리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D39C5-01F9-3737-62D8-075957F69A5E}"/>
              </a:ext>
            </a:extLst>
          </p:cNvPr>
          <p:cNvSpPr txBox="1"/>
          <p:nvPr/>
        </p:nvSpPr>
        <p:spPr>
          <a:xfrm>
            <a:off x="812799" y="1196110"/>
            <a:ext cx="109912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엔티티 매니저 인스턴스를 만들기 위한 팩토리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생성에 대한 비용이 상당히 크다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때문에 하나만 만들어서 앱 전체가 공유하도록 설계 해야함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(Singleton)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여러 스레드가 접근해도 안전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서로 다른 스레드간 공유가 가능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(Thread Safe)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/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004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16910-1D07-7F1C-AC18-B0E5D301F3D2}"/>
              </a:ext>
            </a:extLst>
          </p:cNvPr>
          <p:cNvSpPr txBox="1"/>
          <p:nvPr/>
        </p:nvSpPr>
        <p:spPr>
          <a:xfrm>
            <a:off x="812800" y="581891"/>
            <a:ext cx="45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엔티티 매니저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D39C5-01F9-3737-62D8-075957F69A5E}"/>
              </a:ext>
            </a:extLst>
          </p:cNvPr>
          <p:cNvSpPr txBox="1"/>
          <p:nvPr/>
        </p:nvSpPr>
        <p:spPr>
          <a:xfrm>
            <a:off x="812799" y="1196110"/>
            <a:ext cx="109912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엔티티를 관리하는 주체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CRUD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작업과 쿼리를 수행할 수 있음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u="sng" dirty="0">
                <a:solidFill>
                  <a:schemeClr val="bg1"/>
                </a:solidFill>
                <a:latin typeface="+mj-ea"/>
                <a:ea typeface="+mj-ea"/>
              </a:rPr>
              <a:t>일회성 사용이 원칙이며</a:t>
            </a:r>
            <a:r>
              <a:rPr lang="en-US" altLang="ko-KR" sz="1400" u="sng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1400" u="sng" dirty="0">
                <a:solidFill>
                  <a:schemeClr val="bg1"/>
                </a:solidFill>
                <a:latin typeface="+mj-ea"/>
                <a:ea typeface="+mj-ea"/>
              </a:rPr>
              <a:t> 트랜잭션마다 새로운 인스턴스를 사용해야 함</a:t>
            </a:r>
            <a:endParaRPr lang="en-US" altLang="ko-KR" sz="1400" u="sng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트랜잭션 안에서 데이터 변경이 이루어져야 함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없이하면 예외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속성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url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 :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데이터베이스 위치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user, Password :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계정정보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dialect :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데이터베이스 방언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driver : DB </a:t>
            </a: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datasource</a:t>
            </a:r>
            <a:r>
              <a:rPr lang="ko-KR" altLang="en-US" sz="1400" dirty="0" err="1">
                <a:solidFill>
                  <a:schemeClr val="bg1"/>
                </a:solidFill>
                <a:latin typeface="+mj-ea"/>
                <a:ea typeface="+mj-ea"/>
              </a:rPr>
              <a:t>에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사용되는 드라이버 클래스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ddl.auto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 : hibernate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의 속성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스키마를 어떻게 관리할지에 대한 옵션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none :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어떠한 작업도 수행하지 않음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validate :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테이블필드와 엔티티 모델이 일치하지 않으면 예외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update : 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기존 데이터베이스 구조를 보존하면서 변경사항만 업데이트</a:t>
            </a: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 기존테이블이나 컬럼은 삭제하지 않음</a:t>
            </a:r>
            <a:endParaRPr lang="en-US" altLang="ko-KR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create : 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기존 데이터베이스를 삭제하고 재구축하는 방식</a:t>
            </a: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 데이터 유실 가능성 있음</a:t>
            </a:r>
            <a:endParaRPr lang="en-US" altLang="ko-KR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create-drop : create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와 동일하나 애플리케이션이 종료될 때 스키마가 삭제됨</a:t>
            </a:r>
            <a:endParaRPr lang="en-US" altLang="ko-KR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drop : 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데이터구조를 삭제함 </a:t>
            </a: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(?)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볼드체는 운영단계에서 사용하면 안됨</a:t>
            </a:r>
            <a:endParaRPr lang="en-US" altLang="ko-KR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/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0F1AD3E-F1F7-AC87-13C2-629449B86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863" y="1135976"/>
            <a:ext cx="4343681" cy="27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16910-1D07-7F1C-AC18-B0E5D301F3D2}"/>
              </a:ext>
            </a:extLst>
          </p:cNvPr>
          <p:cNvSpPr txBox="1"/>
          <p:nvPr/>
        </p:nvSpPr>
        <p:spPr>
          <a:xfrm>
            <a:off x="812800" y="581891"/>
            <a:ext cx="45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영속성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D39C5-01F9-3737-62D8-075957F69A5E}"/>
              </a:ext>
            </a:extLst>
          </p:cNvPr>
          <p:cNvSpPr txBox="1"/>
          <p:nvPr/>
        </p:nvSpPr>
        <p:spPr>
          <a:xfrm>
            <a:off x="812799" y="1196110"/>
            <a:ext cx="109912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엔티티 매니저가 만들어 질 때 같이 만들어 짐</a:t>
            </a: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생성에 대한 비용이 상당히 크다</a:t>
            </a: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때문에 하나만 만들어서 앱 전체가 공유하도록 설계 해야함 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(Singleton)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여러 스레드가 접근해도 안전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 서로 다른 스레드간 공유가 가능 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(Thread Safe)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lvl="1"/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697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16910-1D07-7F1C-AC18-B0E5D301F3D2}"/>
              </a:ext>
            </a:extLst>
          </p:cNvPr>
          <p:cNvSpPr txBox="1"/>
          <p:nvPr/>
        </p:nvSpPr>
        <p:spPr>
          <a:xfrm>
            <a:off x="812800" y="581891"/>
            <a:ext cx="45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엔티티 매핑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D39C5-01F9-3737-62D8-075957F69A5E}"/>
              </a:ext>
            </a:extLst>
          </p:cNvPr>
          <p:cNvSpPr txBox="1"/>
          <p:nvPr/>
        </p:nvSpPr>
        <p:spPr>
          <a:xfrm>
            <a:off x="812799" y="1196110"/>
            <a:ext cx="109912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@Entity, @Table(name =“table name”)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엔티티와 테이블을 매핑</a:t>
            </a: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@Id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err="1">
                <a:solidFill>
                  <a:schemeClr val="bg1"/>
                </a:solidFill>
                <a:latin typeface="+mj-ea"/>
                <a:ea typeface="+mj-ea"/>
              </a:rPr>
              <a:t>기본키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 매핑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 엔티티 조회는 이 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id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로 지정된 컬럼 기준으로 이루어진다</a:t>
            </a: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@</a:t>
            </a:r>
            <a:r>
              <a:rPr lang="en-US" altLang="ko-KR" sz="1400" err="1">
                <a:solidFill>
                  <a:schemeClr val="bg1"/>
                </a:solidFill>
                <a:latin typeface="+mj-ea"/>
                <a:ea typeface="+mj-ea"/>
              </a:rPr>
              <a:t>GeneratedValue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 : id (pk) </a:t>
            </a: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자동 생성 방식에 대해 정의함</a:t>
            </a: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err="1">
                <a:solidFill>
                  <a:schemeClr val="bg1"/>
                </a:solidFill>
                <a:latin typeface="+mj-ea"/>
                <a:ea typeface="+mj-ea"/>
              </a:rPr>
              <a:t>GenerationType.TABLE</a:t>
            </a: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err="1">
                <a:solidFill>
                  <a:schemeClr val="bg1"/>
                </a:solidFill>
                <a:latin typeface="+mj-ea"/>
                <a:ea typeface="+mj-ea"/>
              </a:rPr>
              <a:t>GenerationType.IDENTITY</a:t>
            </a: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err="1">
                <a:solidFill>
                  <a:schemeClr val="bg1"/>
                </a:solidFill>
                <a:latin typeface="+mj-ea"/>
                <a:ea typeface="+mj-ea"/>
              </a:rPr>
              <a:t>GenerationType.SEQUENCE</a:t>
            </a: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err="1">
                <a:solidFill>
                  <a:schemeClr val="bg1"/>
                </a:solidFill>
                <a:latin typeface="+mj-ea"/>
                <a:ea typeface="+mj-ea"/>
              </a:rPr>
              <a:t>GenerationType.UUID</a:t>
            </a: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err="1">
                <a:solidFill>
                  <a:schemeClr val="bg1"/>
                </a:solidFill>
                <a:latin typeface="+mj-ea"/>
                <a:ea typeface="+mj-ea"/>
              </a:rPr>
              <a:t>GenerationType.AUTO</a:t>
            </a: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@</a:t>
            </a:r>
            <a:r>
              <a:rPr lang="en-US" altLang="ko-KR" sz="1400" err="1">
                <a:solidFill>
                  <a:schemeClr val="bg1"/>
                </a:solidFill>
                <a:latin typeface="+mj-ea"/>
                <a:ea typeface="+mj-ea"/>
              </a:rPr>
              <a:t>Colume</a:t>
            </a: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unique : Boolean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nullable : Boolean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err="1">
                <a:solidFill>
                  <a:schemeClr val="bg1"/>
                </a:solidFill>
                <a:latin typeface="+mj-ea"/>
                <a:ea typeface="+mj-ea"/>
              </a:rPr>
              <a:t>columeDefinition</a:t>
            </a: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 :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  <a:latin typeface="+mj-ea"/>
                <a:ea typeface="+mj-ea"/>
              </a:rPr>
              <a:t>length :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pPr lvl="1"/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4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305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16910-1D07-7F1C-AC18-B0E5D301F3D2}"/>
              </a:ext>
            </a:extLst>
          </p:cNvPr>
          <p:cNvSpPr txBox="1"/>
          <p:nvPr/>
        </p:nvSpPr>
        <p:spPr>
          <a:xfrm>
            <a:off x="812800" y="581891"/>
            <a:ext cx="45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기본키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매핑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–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Identity 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D39C5-01F9-3737-62D8-075957F69A5E}"/>
              </a:ext>
            </a:extLst>
          </p:cNvPr>
          <p:cNvSpPr txBox="1"/>
          <p:nvPr/>
        </p:nvSpPr>
        <p:spPr>
          <a:xfrm>
            <a:off x="812799" y="1196110"/>
            <a:ext cx="10991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@Identity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bg1"/>
                </a:solidFill>
                <a:latin typeface="+mj-ea"/>
                <a:ea typeface="+mj-ea"/>
              </a:rPr>
              <a:t>기본키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매핑을 데이터베이스에 위임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(MySQL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의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Auto increment)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주로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MySQL, SQL Server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에서 사용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/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2C1A919-BF12-8054-C2E4-CFC910B58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68" y="2767472"/>
            <a:ext cx="5905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1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428DF3D11BB064CB8054AB0A52E6D21" ma:contentTypeVersion="15" ma:contentTypeDescription="새 문서를 만듭니다." ma:contentTypeScope="" ma:versionID="9a415e2471037255508b0f2867026a85">
  <xsd:schema xmlns:xsd="http://www.w3.org/2001/XMLSchema" xmlns:xs="http://www.w3.org/2001/XMLSchema" xmlns:p="http://schemas.microsoft.com/office/2006/metadata/properties" xmlns:ns3="588c7abf-947f-44fa-8f60-213759bc260e" xmlns:ns4="95a89ea0-d00b-4f63-83c7-9ef969c14c3d" targetNamespace="http://schemas.microsoft.com/office/2006/metadata/properties" ma:root="true" ma:fieldsID="148c536bbcb15bbc6b59ab96945d35df" ns3:_="" ns4:_="">
    <xsd:import namespace="588c7abf-947f-44fa-8f60-213759bc260e"/>
    <xsd:import namespace="95a89ea0-d00b-4f63-83c7-9ef969c14c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ystemTags" minOccurs="0"/>
                <xsd:element ref="ns3:MediaServiceDateTaken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8c7abf-947f-44fa-8f60-213759bc26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a89ea0-d00b-4f63-83c7-9ef969c14c3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8c7abf-947f-44fa-8f60-213759bc260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AE968F-524D-4F5C-9663-02569B7873F4}">
  <ds:schemaRefs>
    <ds:schemaRef ds:uri="588c7abf-947f-44fa-8f60-213759bc260e"/>
    <ds:schemaRef ds:uri="95a89ea0-d00b-4f63-83c7-9ef969c14c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F5ADD24-F196-4C8C-9385-CBC4A24B743D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95a89ea0-d00b-4f63-83c7-9ef969c14c3d"/>
    <ds:schemaRef ds:uri="http://purl.org/dc/elements/1.1/"/>
    <ds:schemaRef ds:uri="http://purl.org/dc/terms/"/>
    <ds:schemaRef ds:uri="http://schemas.microsoft.com/office/infopath/2007/PartnerControls"/>
    <ds:schemaRef ds:uri="588c7abf-947f-44fa-8f60-213759bc260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27EF8-37F1-487C-9C3B-430D99F9E10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58a3344-3004-4f39-816f-4dfa342d9d5f}" enabled="0" method="" siteId="{558a3344-3004-4f39-816f-4dfa342d9d5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Macintosh PowerPoint</Application>
  <PresentationFormat>와이드스크린</PresentationFormat>
  <Paragraphs>126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황윤규 [yoongyu]</dc:creator>
  <cp:lastModifiedBy>황윤규 [yoongyu]</cp:lastModifiedBy>
  <cp:revision>2</cp:revision>
  <dcterms:created xsi:type="dcterms:W3CDTF">2024-07-07T15:29:37Z</dcterms:created>
  <dcterms:modified xsi:type="dcterms:W3CDTF">2024-07-11T13:15:57Z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0x010100C428DF3D11BB064CB8054AB0A52E6D21</vt:lpwstr>
  </property>
</Properties>
</file>