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Vinicius Rocha da Silva" userId="16ef5413d668a5d9" providerId="LiveId" clId="{EE4380A7-6DC0-488E-8E5C-13FDE3E2286F}"/>
    <pc:docChg chg="undo custSel modSld">
      <pc:chgData name="Marcos Vinicius Rocha da Silva" userId="16ef5413d668a5d9" providerId="LiveId" clId="{EE4380A7-6DC0-488E-8E5C-13FDE3E2286F}" dt="2021-03-23T04:29:44.387" v="13" actId="20577"/>
      <pc:docMkLst>
        <pc:docMk/>
      </pc:docMkLst>
      <pc:sldChg chg="modSp mod">
        <pc:chgData name="Marcos Vinicius Rocha da Silva" userId="16ef5413d668a5d9" providerId="LiveId" clId="{EE4380A7-6DC0-488E-8E5C-13FDE3E2286F}" dt="2021-03-23T04:29:44.387" v="13" actId="20577"/>
        <pc:sldMkLst>
          <pc:docMk/>
          <pc:sldMk cId="2747131461" sldId="269"/>
        </pc:sldMkLst>
        <pc:spChg chg="mod">
          <ac:chgData name="Marcos Vinicius Rocha da Silva" userId="16ef5413d668a5d9" providerId="LiveId" clId="{EE4380A7-6DC0-488E-8E5C-13FDE3E2286F}" dt="2021-03-23T04:29:44.387" v="13" actId="20577"/>
          <ac:spMkLst>
            <pc:docMk/>
            <pc:sldMk cId="2747131461" sldId="269"/>
            <ac:spMk id="3" creationId="{65B819D0-FE1E-4CB0-81BC-4DA59EB5C2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82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537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665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9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26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0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5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62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59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23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6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96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9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1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92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C8E8-5C0A-4891-B82B-D74B2590E879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E1B9-39A1-447E-B90A-7E5C7BA1E8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25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utfpr.edu.br/mod/resource/view.php?id=64039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70EEE-585E-4938-8409-33967EF28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022696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AV04 - PR02 - Introdução a Criptografia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86073-810A-4070-BF33-EBF17275A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5262023"/>
            <a:ext cx="9001462" cy="955894"/>
          </a:xfrm>
        </p:spPr>
        <p:txBody>
          <a:bodyPr/>
          <a:lstStyle/>
          <a:p>
            <a:r>
              <a:rPr lang="pt-BR" dirty="0"/>
              <a:t>Acadêmico: Marcos Vinicius Rocha da Silva</a:t>
            </a:r>
          </a:p>
        </p:txBody>
      </p:sp>
    </p:spTree>
    <p:extLst>
      <p:ext uri="{BB962C8B-B14F-4D97-AF65-F5344CB8AC3E}">
        <p14:creationId xmlns:p14="http://schemas.microsoft.com/office/powerpoint/2010/main" val="601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96E7-83DA-43A8-94A6-016A6B6C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7169B-ECD5-4228-BD38-8DC3DAC3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7011F0-96B1-4F68-9145-53CCE0B7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042987"/>
            <a:ext cx="68961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E42C0-3D4C-4E6C-A947-738C95D5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BAC59-4C7F-4D57-B3B0-4E4889F7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3F24A8-F9B6-47CA-8453-ADCD5DBF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047750"/>
            <a:ext cx="69151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FAB72-F29F-4D4D-8686-57ACC1B1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A0862-533D-4BEA-BC7B-15E2C94F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A6D6FD-41D1-4F72-8145-784EB36C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062037"/>
            <a:ext cx="6877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F6A49-0032-4284-BEE2-C4A60CDC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0E22EB-9410-4B23-A1BB-6957DF91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39E70BB-7029-45E8-87BB-3BE74287D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062037"/>
            <a:ext cx="6877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35A2-38AC-4B2A-8E1D-9BDA25ED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819D0-FE1E-4CB0-81BC-4DA59EB5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>
                <a:highlight>
                  <a:srgbClr val="000000"/>
                </a:highlight>
              </a:rPr>
              <a:t>Usei a tabela: https://pt.wikipedia.org/wiki/Ficheiro:Vigen%C3%A8re_square_shading.svg</a:t>
            </a:r>
          </a:p>
          <a:p>
            <a:r>
              <a:rPr lang="pt-BR" dirty="0">
                <a:highlight>
                  <a:srgbClr val="000000"/>
                </a:highlight>
              </a:rPr>
              <a:t>Depois que fiz na mão e pelo chute, utilizei o </a:t>
            </a:r>
            <a:r>
              <a:rPr lang="pt-BR" dirty="0" err="1">
                <a:highlight>
                  <a:srgbClr val="000000"/>
                </a:highlight>
              </a:rPr>
              <a:t>Analysis</a:t>
            </a:r>
            <a:r>
              <a:rPr lang="pt-BR" dirty="0">
                <a:highlight>
                  <a:srgbClr val="000000"/>
                </a:highlight>
              </a:rPr>
              <a:t> &gt; </a:t>
            </a:r>
            <a:r>
              <a:rPr lang="pt-BR" dirty="0" err="1">
                <a:highlight>
                  <a:srgbClr val="000000"/>
                </a:highlight>
              </a:rPr>
              <a:t>Symmetric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Encryption</a:t>
            </a:r>
            <a:r>
              <a:rPr lang="pt-BR" dirty="0">
                <a:highlight>
                  <a:srgbClr val="000000"/>
                </a:highlight>
              </a:rPr>
              <a:t> (</a:t>
            </a:r>
            <a:r>
              <a:rPr lang="pt-BR" dirty="0" err="1">
                <a:highlight>
                  <a:srgbClr val="000000"/>
                </a:highlight>
              </a:rPr>
              <a:t>classic</a:t>
            </a:r>
            <a:r>
              <a:rPr lang="pt-BR" dirty="0">
                <a:highlight>
                  <a:srgbClr val="000000"/>
                </a:highlight>
              </a:rPr>
              <a:t>) &gt; </a:t>
            </a:r>
            <a:r>
              <a:rPr lang="pt-BR" dirty="0" err="1">
                <a:highlight>
                  <a:srgbClr val="000000"/>
                </a:highlight>
              </a:rPr>
              <a:t>Ciphertext</a:t>
            </a:r>
            <a:r>
              <a:rPr lang="pt-BR" dirty="0">
                <a:highlight>
                  <a:srgbClr val="000000"/>
                </a:highlight>
              </a:rPr>
              <a:t>-Only</a:t>
            </a:r>
          </a:p>
          <a:p>
            <a:endParaRPr lang="pt-BR" dirty="0">
              <a:highlight>
                <a:srgbClr val="000000"/>
              </a:highlight>
            </a:endParaRPr>
          </a:p>
          <a:p>
            <a:r>
              <a:rPr lang="pt-BR" dirty="0">
                <a:highlight>
                  <a:srgbClr val="000000"/>
                </a:highlight>
              </a:rPr>
              <a:t>S </a:t>
            </a:r>
            <a:r>
              <a:rPr lang="pt-BR" dirty="0" err="1">
                <a:highlight>
                  <a:srgbClr val="000000"/>
                </a:highlight>
              </a:rPr>
              <a:t>ource</a:t>
            </a:r>
            <a:r>
              <a:rPr lang="pt-BR" dirty="0">
                <a:highlight>
                  <a:srgbClr val="000000"/>
                </a:highlight>
              </a:rPr>
              <a:t>: https://</a:t>
            </a:r>
          </a:p>
          <a:p>
            <a:r>
              <a:rPr lang="pt-BR" dirty="0">
                <a:highlight>
                  <a:srgbClr val="000000"/>
                </a:highlight>
              </a:rPr>
              <a:t>F </a:t>
            </a:r>
            <a:r>
              <a:rPr lang="pt-BR" dirty="0" err="1">
                <a:highlight>
                  <a:srgbClr val="000000"/>
                </a:highlight>
              </a:rPr>
              <a:t>uyeje</a:t>
            </a:r>
            <a:r>
              <a:rPr lang="pt-BR" dirty="0">
                <a:highlight>
                  <a:srgbClr val="000000"/>
                </a:highlight>
              </a:rPr>
              <a:t>: </a:t>
            </a:r>
            <a:r>
              <a:rPr lang="pt-BR" dirty="0" err="1">
                <a:highlight>
                  <a:srgbClr val="000000"/>
                </a:highlight>
              </a:rPr>
              <a:t>ybttf</a:t>
            </a:r>
            <a:r>
              <a:rPr lang="pt-BR" dirty="0">
                <a:highlight>
                  <a:srgbClr val="000000"/>
                </a:highlight>
              </a:rPr>
              <a:t>://</a:t>
            </a:r>
          </a:p>
          <a:p>
            <a:r>
              <a:rPr lang="pt-BR" dirty="0" err="1">
                <a:highlight>
                  <a:srgbClr val="000000"/>
                </a:highlight>
              </a:rPr>
              <a:t>aengen</a:t>
            </a:r>
            <a:r>
              <a:rPr lang="pt-BR" dirty="0">
                <a:highlight>
                  <a:srgbClr val="000000"/>
                </a:highlight>
              </a:rPr>
              <a:t>  </a:t>
            </a:r>
            <a:r>
              <a:rPr lang="pt-BR" dirty="0" err="1">
                <a:highlight>
                  <a:srgbClr val="000000"/>
                </a:highlight>
              </a:rPr>
              <a:t>riaen</a:t>
            </a:r>
            <a:endParaRPr lang="pt-BR" dirty="0">
              <a:highlight>
                <a:srgbClr val="000000"/>
              </a:highlight>
            </a:endParaRPr>
          </a:p>
          <a:p>
            <a:r>
              <a:rPr lang="pt-BR" dirty="0">
                <a:highlight>
                  <a:srgbClr val="000000"/>
                </a:highlight>
              </a:rPr>
              <a:t> engenharia</a:t>
            </a:r>
          </a:p>
          <a:p>
            <a:endParaRPr lang="pt-BR" sz="1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713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AD9D7-8F35-4685-AE17-E6710824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CCAFF-FE14-48DE-AD7E-D294966A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FAC696-AD5E-499B-9A52-E817B7E81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57" y="351182"/>
            <a:ext cx="6155635" cy="615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8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2AF71-DA5B-47A5-8658-414820F1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3A844-2663-4CCC-8729-06A958BB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F51745-6795-4FE4-90C5-63883A34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047750"/>
            <a:ext cx="6877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7086-9862-4D9C-A792-4A832C69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504A5-E64E-4279-BC64-F7286545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A80546-8991-4BE2-A919-BEB57DBD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066800"/>
            <a:ext cx="68675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34A5-1818-40FD-B260-51102ED5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419DC-2AAF-4D06-986A-8DAE56BD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5791"/>
            <a:ext cx="10353762" cy="4015409"/>
          </a:xfrm>
        </p:spPr>
        <p:txBody>
          <a:bodyPr>
            <a:noAutofit/>
          </a:bodyPr>
          <a:lstStyle/>
          <a:p>
            <a:pPr algn="l"/>
            <a:r>
              <a:rPr lang="pt-BR" b="1" i="0" dirty="0">
                <a:effectLst/>
                <a:highlight>
                  <a:srgbClr val="000000"/>
                </a:highlight>
              </a:rPr>
              <a:t>Utilizando o simulador </a:t>
            </a:r>
            <a:r>
              <a:rPr lang="pt-BR" b="1" i="0" dirty="0" err="1">
                <a:effectLst/>
                <a:highlight>
                  <a:srgbClr val="000000"/>
                </a:highlight>
              </a:rPr>
              <a:t>Cryptool</a:t>
            </a:r>
            <a:r>
              <a:rPr lang="pt-BR" b="1" i="0" dirty="0">
                <a:effectLst/>
                <a:highlight>
                  <a:srgbClr val="000000"/>
                </a:highlight>
              </a:rPr>
              <a:t>, realizar criptoanálises e anotar os tempos, conforme segue:</a:t>
            </a:r>
            <a:endParaRPr lang="pt-BR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b="0" i="0" dirty="0">
                <a:effectLst/>
                <a:highlight>
                  <a:srgbClr val="000000"/>
                </a:highlight>
              </a:rPr>
              <a:t> a)    Faça a encriptação do seguinte texto:</a:t>
            </a:r>
          </a:p>
          <a:p>
            <a:pPr algn="l"/>
            <a:r>
              <a:rPr lang="pt-BR" b="1" i="0" dirty="0">
                <a:effectLst/>
                <a:highlight>
                  <a:srgbClr val="000000"/>
                </a:highlight>
              </a:rPr>
              <a:t>----------------------------------------------------</a:t>
            </a:r>
            <a:endParaRPr lang="pt-BR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b="0" i="0" dirty="0">
                <a:effectLst/>
                <a:highlight>
                  <a:srgbClr val="000000"/>
                </a:highlight>
              </a:rPr>
              <a:t>Com nada, já dá para começar.</a:t>
            </a:r>
          </a:p>
          <a:p>
            <a:pPr algn="l"/>
            <a:r>
              <a:rPr lang="pt-BR" b="0" i="0" dirty="0">
                <a:effectLst/>
                <a:highlight>
                  <a:srgbClr val="000000"/>
                </a:highlight>
              </a:rPr>
              <a:t>Paulo Leminski</a:t>
            </a:r>
          </a:p>
          <a:p>
            <a:pPr algn="l"/>
            <a:r>
              <a:rPr lang="pt-BR" b="1" i="0" dirty="0">
                <a:effectLst/>
                <a:highlight>
                  <a:srgbClr val="000000"/>
                </a:highlight>
              </a:rPr>
              <a:t>----------------------------------------------------</a:t>
            </a:r>
            <a:endParaRPr lang="pt-BR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b="1" i="0" dirty="0">
                <a:effectLst/>
                <a:highlight>
                  <a:srgbClr val="000000"/>
                </a:highlight>
              </a:rPr>
              <a:t> </a:t>
            </a:r>
            <a:r>
              <a:rPr lang="pt-BR" b="0" i="0" dirty="0">
                <a:effectLst/>
                <a:highlight>
                  <a:srgbClr val="000000"/>
                </a:highlight>
              </a:rPr>
              <a:t>O arquivo deverá ser cifrado conforme o seguinte procedimento:</a:t>
            </a:r>
          </a:p>
          <a:p>
            <a:pPr algn="l"/>
            <a:r>
              <a:rPr lang="pt-BR" b="0" i="0" dirty="0">
                <a:effectLst/>
                <a:highlight>
                  <a:srgbClr val="000000"/>
                </a:highlight>
              </a:rPr>
              <a:t>Cifragem: Cifra </a:t>
            </a:r>
            <a:r>
              <a:rPr lang="pt-BR" b="1" i="0" dirty="0">
                <a:effectLst/>
                <a:highlight>
                  <a:srgbClr val="000000"/>
                </a:highlight>
              </a:rPr>
              <a:t>Moderna</a:t>
            </a:r>
            <a:r>
              <a:rPr lang="pt-BR" b="0" i="0" dirty="0">
                <a:effectLst/>
                <a:highlight>
                  <a:srgbClr val="000000"/>
                </a:highlight>
              </a:rPr>
              <a:t> </a:t>
            </a:r>
            <a:r>
              <a:rPr lang="pt-BR" b="1" i="0" dirty="0">
                <a:effectLst/>
                <a:highlight>
                  <a:srgbClr val="000000"/>
                </a:highlight>
              </a:rPr>
              <a:t>DES</a:t>
            </a:r>
            <a:r>
              <a:rPr lang="pt-BR" b="0" i="0" dirty="0">
                <a:effectLst/>
                <a:highlight>
                  <a:srgbClr val="000000"/>
                </a:highlight>
              </a:rPr>
              <a:t> (Data </a:t>
            </a:r>
            <a:r>
              <a:rPr lang="pt-BR" b="0" i="0" dirty="0" err="1">
                <a:effectLst/>
                <a:highlight>
                  <a:srgbClr val="000000"/>
                </a:highlight>
              </a:rPr>
              <a:t>Encription</a:t>
            </a:r>
            <a:r>
              <a:rPr lang="pt-BR" b="0" i="0" dirty="0">
                <a:effectLst/>
                <a:highlight>
                  <a:srgbClr val="000000"/>
                </a:highlight>
              </a:rPr>
              <a:t> Standard) formato </a:t>
            </a:r>
            <a:r>
              <a:rPr lang="pt-BR" b="1" i="0" dirty="0">
                <a:effectLst/>
                <a:highlight>
                  <a:srgbClr val="000000"/>
                </a:highlight>
              </a:rPr>
              <a:t>CBC</a:t>
            </a:r>
            <a:r>
              <a:rPr lang="pt-BR" b="0" i="0" dirty="0">
                <a:effectLst/>
                <a:highlight>
                  <a:srgbClr val="000000"/>
                </a:highlight>
              </a:rPr>
              <a:t>.</a:t>
            </a:r>
          </a:p>
          <a:p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759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BFEF7-DAEF-422B-BA9B-6B68EFF4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Moderna DES (Data </a:t>
            </a:r>
            <a:r>
              <a:rPr lang="pt-BR" dirty="0" err="1"/>
              <a:t>Encription</a:t>
            </a:r>
            <a:r>
              <a:rPr lang="pt-BR" dirty="0"/>
              <a:t> Standard) formato CBC.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D78D37-AFF5-4ACC-BF68-FF2C1B7BA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47" y="2095500"/>
            <a:ext cx="5343180" cy="3695700"/>
          </a:xfrm>
        </p:spPr>
      </p:pic>
    </p:spTree>
    <p:extLst>
      <p:ext uri="{BB962C8B-B14F-4D97-AF65-F5344CB8AC3E}">
        <p14:creationId xmlns:p14="http://schemas.microsoft.com/office/powerpoint/2010/main" val="310916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5A904-A5A7-40D5-8075-69B59685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53010"/>
            <a:ext cx="10353761" cy="1326321"/>
          </a:xfrm>
        </p:spPr>
        <p:txBody>
          <a:bodyPr/>
          <a:lstStyle/>
          <a:p>
            <a:r>
              <a:rPr lang="pt-BR" dirty="0"/>
              <a:t>Questão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4C7E5-67D5-4284-9C48-E5FA63A5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3757"/>
            <a:ext cx="10353762" cy="422744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1" i="0" dirty="0">
                <a:effectLst/>
                <a:highlight>
                  <a:srgbClr val="000000"/>
                </a:highlight>
              </a:rPr>
              <a:t>Utilizando o simulador </a:t>
            </a:r>
            <a:r>
              <a:rPr lang="pt-BR" sz="1800" b="1" i="0" dirty="0" err="1">
                <a:effectLst/>
                <a:highlight>
                  <a:srgbClr val="000000"/>
                </a:highlight>
              </a:rPr>
              <a:t>Cryptool</a:t>
            </a:r>
            <a:r>
              <a:rPr lang="pt-BR" sz="1800" b="1" i="0" dirty="0">
                <a:effectLst/>
                <a:highlight>
                  <a:srgbClr val="000000"/>
                </a:highlight>
              </a:rPr>
              <a:t>, decriptar o texto abaixo.</a:t>
            </a:r>
            <a:endParaRPr lang="pt-BR" sz="1800" b="0" i="0" dirty="0">
              <a:effectLst/>
              <a:highlight>
                <a:srgbClr val="000000"/>
              </a:highlight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----------------------------------------------------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 err="1">
                <a:effectLst/>
                <a:highlight>
                  <a:srgbClr val="000000"/>
                </a:highlight>
              </a:rPr>
              <a:t>Tzgj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vltd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jw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xuocvxg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re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qglyq</a:t>
            </a:r>
            <a:endParaRPr lang="pt-BR" sz="1800" b="0" i="0" dirty="0">
              <a:effectLst/>
              <a:highlight>
                <a:srgbClr val="000000"/>
              </a:highlight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 err="1">
                <a:effectLst/>
                <a:highlight>
                  <a:srgbClr val="000000"/>
                </a:highlight>
              </a:rPr>
              <a:t>aw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mccjt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qmkq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sjtcwpvr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,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 err="1">
                <a:effectLst/>
                <a:highlight>
                  <a:srgbClr val="000000"/>
                </a:highlight>
              </a:rPr>
              <a:t>kgflv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c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ftkps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mqvxg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l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hyqmjvl</a:t>
            </a:r>
            <a:endParaRPr lang="pt-BR" sz="1800" b="0" i="0" dirty="0">
              <a:effectLst/>
              <a:highlight>
                <a:srgbClr val="000000"/>
              </a:highlight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w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awgt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lá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kszehxub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khvlxhbaaq</a:t>
            </a:r>
            <a:endParaRPr lang="pt-BR" sz="1800" b="0" i="0" dirty="0">
              <a:effectLst/>
              <a:highlight>
                <a:srgbClr val="000000"/>
              </a:highlight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 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 err="1">
                <a:effectLst/>
                <a:highlight>
                  <a:srgbClr val="000000"/>
                </a:highlight>
              </a:rPr>
              <a:t>Sfwig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Sgpnppcp</a:t>
            </a:r>
            <a:endParaRPr lang="pt-BR" sz="1800" b="0" i="0" dirty="0">
              <a:effectLst/>
              <a:highlight>
                <a:srgbClr val="000000"/>
              </a:highlight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----------------------------------------------------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Para produzir o texto cifrado acima, foram realizadas duas codificações em sequência, conforme segue: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1ª Cifragem: Cifra de Cesar (Caesar), com deslocamento de 14 caracteres.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2ª Cifragem: Cifra de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Vigenére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, com a chave “PROJETO”.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pt-BR" sz="1800" b="0" i="0" dirty="0">
                <a:effectLst/>
                <a:highlight>
                  <a:srgbClr val="000000"/>
                </a:highlight>
              </a:rPr>
              <a:t>Procure no menu 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Encrypt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/</a:t>
            </a:r>
            <a:r>
              <a:rPr lang="pt-BR" sz="1800" b="0" i="0" dirty="0" err="1">
                <a:effectLst/>
                <a:highlight>
                  <a:srgbClr val="000000"/>
                </a:highlight>
              </a:rPr>
              <a:t>Decrypt</a:t>
            </a:r>
            <a:r>
              <a:rPr lang="pt-BR" sz="1800" b="0" i="0" dirty="0">
                <a:effectLst/>
                <a:highlight>
                  <a:srgbClr val="000000"/>
                </a:highlight>
              </a:rPr>
              <a:t> opções para realizar a decriptação necessária, conforme dados fornecidos acima.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1845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96348-0E34-4C34-84C0-587E9C44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Moderna Triple DES (CBC) para 112bits de chave.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07CEC0-F5D3-487E-86FF-C321A847B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836" y="2095500"/>
            <a:ext cx="5368803" cy="3695700"/>
          </a:xfrm>
        </p:spPr>
      </p:pic>
    </p:spTree>
    <p:extLst>
      <p:ext uri="{BB962C8B-B14F-4D97-AF65-F5344CB8AC3E}">
        <p14:creationId xmlns:p14="http://schemas.microsoft.com/office/powerpoint/2010/main" val="208125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ACF2E-66F8-44AA-B257-74CE0982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Moderna AES (CBC) para 128 bits de 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A44F57-EDFE-4A1A-A459-67C5C2559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0" y="2095500"/>
            <a:ext cx="5390495" cy="3695700"/>
          </a:xfrm>
        </p:spPr>
      </p:pic>
    </p:spTree>
    <p:extLst>
      <p:ext uri="{BB962C8B-B14F-4D97-AF65-F5344CB8AC3E}">
        <p14:creationId xmlns:p14="http://schemas.microsoft.com/office/powerpoint/2010/main" val="176208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4FB30-9E00-4104-BBBA-93B82014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Cifra Moderna AES (CBC) para 256 bits de 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4B5AFDC-303D-4999-8C13-61A39B75C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424" y="2095500"/>
            <a:ext cx="5379627" cy="3695700"/>
          </a:xfrm>
        </p:spPr>
      </p:pic>
    </p:spTree>
    <p:extLst>
      <p:ext uri="{BB962C8B-B14F-4D97-AF65-F5344CB8AC3E}">
        <p14:creationId xmlns:p14="http://schemas.microsoft.com/office/powerpoint/2010/main" val="301228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20B36D-DEDD-4C52-863A-24D1B1F7C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13" y="211313"/>
            <a:ext cx="9289774" cy="64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20B36D-DEDD-4C52-863A-24D1B1F7C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113" y="248543"/>
            <a:ext cx="9289774" cy="63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2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E58F31-3301-4A0B-89AA-49786F5F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619125"/>
            <a:ext cx="69818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5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04255FF-DA3B-4312-9B1A-CAEDD341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78" y="712304"/>
            <a:ext cx="7920044" cy="543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6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485AB-BFAD-4E22-ABDE-0F17C711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09CC4-A797-427D-89F1-8875F3F2E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pt-BR" sz="2200" b="1" i="0" dirty="0" err="1">
                <a:effectLst/>
                <a:highlight>
                  <a:srgbClr val="000000"/>
                </a:highlight>
              </a:rPr>
              <a:t>tilizando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 o simulador </a:t>
            </a:r>
            <a:r>
              <a:rPr lang="pt-BR" sz="2200" b="1" i="0" dirty="0" err="1">
                <a:effectLst/>
                <a:highlight>
                  <a:srgbClr val="000000"/>
                </a:highlight>
              </a:rPr>
              <a:t>Cryptool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, abra o arquivo a seguir (disponibilizado na página da disciplina):</a:t>
            </a:r>
            <a:endParaRPr lang="pt-BR" sz="2200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sz="2200" b="1" i="0" dirty="0">
                <a:effectLst/>
                <a:highlight>
                  <a:srgbClr val="000000"/>
                </a:highlight>
              </a:rPr>
              <a:t>13 Cry-DES-12 Cry-Vigenère-crypto2.hex</a:t>
            </a:r>
            <a:endParaRPr lang="pt-BR" sz="2200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sz="2200" b="1" i="0" dirty="0">
                <a:effectLst/>
                <a:highlight>
                  <a:srgbClr val="000000"/>
                </a:highlight>
              </a:rPr>
              <a:t>(</a:t>
            </a:r>
            <a:r>
              <a:rPr lang="pt-BR" sz="2200" b="1" i="0" u="none" strike="noStrike" dirty="0">
                <a:solidFill>
                  <a:srgbClr val="6BA9DA"/>
                </a:solidFill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https://moodle.utfpr.edu.br/</a:t>
            </a:r>
            <a:r>
              <a:rPr lang="pt-BR" sz="2200" b="1" i="0" u="none" strike="noStrike" dirty="0" err="1">
                <a:solidFill>
                  <a:srgbClr val="6BA9DA"/>
                </a:solidFill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</a:t>
            </a:r>
            <a:r>
              <a:rPr lang="pt-BR" sz="2200" b="1" i="0" u="none" strike="noStrike" dirty="0">
                <a:solidFill>
                  <a:srgbClr val="6BA9DA"/>
                </a:solidFill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200" b="1" i="0" u="none" strike="noStrike" dirty="0" err="1">
                <a:solidFill>
                  <a:srgbClr val="6BA9DA"/>
                </a:solidFill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</a:t>
            </a:r>
            <a:r>
              <a:rPr lang="pt-BR" sz="2200" b="1" i="0" u="none" strike="noStrike" dirty="0">
                <a:solidFill>
                  <a:srgbClr val="6BA9DA"/>
                </a:solidFill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200" b="1" i="0" u="none" strike="noStrike" dirty="0" err="1">
                <a:solidFill>
                  <a:srgbClr val="6BA9DA"/>
                </a:solidFill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view.php?id</a:t>
            </a:r>
            <a:r>
              <a:rPr lang="pt-BR" sz="2200" b="1" i="0" u="none" strike="noStrike" dirty="0">
                <a:effectLst/>
                <a:highlight>
                  <a:srgbClr val="0000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=640393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)</a:t>
            </a:r>
            <a:endParaRPr lang="pt-BR" sz="2200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sz="2200" b="1" i="0" dirty="0">
                <a:effectLst/>
                <a:highlight>
                  <a:srgbClr val="000000"/>
                </a:highlight>
              </a:rPr>
              <a:t> 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O arquivo cifrado acima foi criado conforme o seguinte procedimento:</a:t>
            </a:r>
          </a:p>
          <a:p>
            <a:pPr algn="l"/>
            <a:r>
              <a:rPr lang="pt-BR" sz="2200" b="0" i="0" dirty="0">
                <a:effectLst/>
                <a:highlight>
                  <a:srgbClr val="000000"/>
                </a:highlight>
              </a:rPr>
              <a:t>1ª Cifragem: Cifra 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Clássica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 de </a:t>
            </a:r>
            <a:r>
              <a:rPr lang="pt-BR" sz="2200" b="0" i="0" dirty="0" err="1">
                <a:effectLst/>
                <a:highlight>
                  <a:srgbClr val="000000"/>
                </a:highlight>
              </a:rPr>
              <a:t>Vigenére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, com chave 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desconhecida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.</a:t>
            </a:r>
          </a:p>
          <a:p>
            <a:pPr algn="l"/>
            <a:r>
              <a:rPr lang="pt-BR" sz="2200" b="0" i="0" dirty="0">
                <a:effectLst/>
                <a:highlight>
                  <a:srgbClr val="000000"/>
                </a:highlight>
              </a:rPr>
              <a:t>2ª Cifragem: Cifra 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Moderna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 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DES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 (Data </a:t>
            </a:r>
            <a:r>
              <a:rPr lang="pt-BR" sz="2200" b="0" i="0" dirty="0" err="1">
                <a:effectLst/>
                <a:highlight>
                  <a:srgbClr val="000000"/>
                </a:highlight>
              </a:rPr>
              <a:t>Encription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 Standard) formato 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ECB.</a:t>
            </a:r>
            <a:endParaRPr lang="pt-BR" sz="2200" b="0" i="0" dirty="0">
              <a:effectLst/>
              <a:highlight>
                <a:srgbClr val="000000"/>
              </a:highlight>
            </a:endParaRPr>
          </a:p>
          <a:p>
            <a:pPr algn="l"/>
            <a:r>
              <a:rPr lang="pt-BR" sz="2200" b="0" i="0" dirty="0">
                <a:effectLst/>
                <a:highlight>
                  <a:srgbClr val="000000"/>
                </a:highlight>
              </a:rPr>
              <a:t>Para esta cifra, só há conhecimento </a:t>
            </a:r>
            <a:r>
              <a:rPr lang="pt-BR" sz="2200" b="1" i="0" dirty="0">
                <a:effectLst/>
                <a:highlight>
                  <a:srgbClr val="000000"/>
                </a:highlight>
              </a:rPr>
              <a:t>parcial da chave: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 01 02 03 04 05 XX </a:t>
            </a:r>
            <a:r>
              <a:rPr lang="pt-BR" sz="2200" b="0" i="0" dirty="0" err="1">
                <a:effectLst/>
                <a:highlight>
                  <a:srgbClr val="000000"/>
                </a:highlight>
              </a:rPr>
              <a:t>XX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 </a:t>
            </a:r>
            <a:r>
              <a:rPr lang="pt-BR" sz="2200" b="0" i="0" dirty="0" err="1">
                <a:effectLst/>
                <a:highlight>
                  <a:srgbClr val="000000"/>
                </a:highlight>
              </a:rPr>
              <a:t>XX</a:t>
            </a:r>
            <a:r>
              <a:rPr lang="pt-BR" sz="2200" b="0" i="0" dirty="0">
                <a:effectLst/>
                <a:highlight>
                  <a:srgbClr val="000000"/>
                </a:highlight>
              </a:rPr>
              <a:t> em que os caracteres com “X” correspondem a uma parte desconhecida da chave.</a:t>
            </a:r>
          </a:p>
          <a:p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834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4DBA4-6657-476D-8B2E-4650B204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10D00-BC80-419B-A375-E127FFD3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7EC387-1E35-4807-877B-580B1A55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062037"/>
            <a:ext cx="68770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6936B-C725-4189-BEF6-867673AD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2649D-539D-4CCF-8754-E4E94BA3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040399-3BBF-4D77-99BB-0924761F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052512"/>
            <a:ext cx="68865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24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29</TotalTime>
  <Words>406</Words>
  <Application>Microsoft Office PowerPoint</Application>
  <PresentationFormat>Widescreen</PresentationFormat>
  <Paragraphs>44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Bookman Old Style</vt:lpstr>
      <vt:lpstr>Rockwell</vt:lpstr>
      <vt:lpstr>Damask</vt:lpstr>
      <vt:lpstr>AV04 - PR02 - Introdução a Criptografia </vt:lpstr>
      <vt:lpstr>Questão 2</vt:lpstr>
      <vt:lpstr>Apresentação do PowerPoint</vt:lpstr>
      <vt:lpstr>Apresentação do PowerPoint</vt:lpstr>
      <vt:lpstr>Apresentação do PowerPoint</vt:lpstr>
      <vt:lpstr>Apresentação do PowerPoint</vt:lpstr>
      <vt:lpstr>Questão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Questão 4</vt:lpstr>
      <vt:lpstr>Cifra Moderna DES (Data Encription Standard) formato CBC.</vt:lpstr>
      <vt:lpstr>Cifra Moderna Triple DES (CBC) para 112bits de chave.</vt:lpstr>
      <vt:lpstr>Cifra Moderna AES (CBC) para 128 bits de chave</vt:lpstr>
      <vt:lpstr>Cifra Moderna AES (CBC) para 256 bits de chave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AV04 - PR02 - Introdução a Criptografia</dc:title>
  <dc:creator>Marcos Vinicius Rocha da Silva</dc:creator>
  <cp:lastModifiedBy>Marcos Vinicius Rocha da Silva</cp:lastModifiedBy>
  <cp:revision>3</cp:revision>
  <dcterms:created xsi:type="dcterms:W3CDTF">2021-03-23T04:01:55Z</dcterms:created>
  <dcterms:modified xsi:type="dcterms:W3CDTF">2021-03-23T04:31:08Z</dcterms:modified>
</cp:coreProperties>
</file>