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60" r:id="rId5"/>
    <p:sldId id="259" r:id="rId6"/>
    <p:sldId id="261" r:id="rId7"/>
    <p:sldId id="262" r:id="rId8"/>
    <p:sldId id="274" r:id="rId9"/>
    <p:sldId id="264" r:id="rId10"/>
    <p:sldId id="263" r:id="rId11"/>
    <p:sldId id="265" r:id="rId12"/>
    <p:sldId id="273" r:id="rId13"/>
    <p:sldId id="266" r:id="rId14"/>
    <p:sldId id="268" r:id="rId15"/>
    <p:sldId id="270" r:id="rId16"/>
    <p:sldId id="271" r:id="rId17"/>
    <p:sldId id="267"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03" d="100"/>
          <a:sy n="103" d="100"/>
        </p:scale>
        <p:origin x="12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76204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17466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44511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9086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2498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1297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527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85988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71151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08314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12/15/2020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05262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12/15/2020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72898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85" r:id="rId6"/>
    <p:sldLayoutId id="2147483693" r:id="rId7"/>
    <p:sldLayoutId id="2147483682" r:id="rId8"/>
    <p:sldLayoutId id="2147483683" r:id="rId9"/>
    <p:sldLayoutId id="2147483684" r:id="rId10"/>
    <p:sldLayoutId id="214748368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5EA1E8-7F2B-494D-88B9-A9C1E56ADC3B}"/>
              </a:ext>
            </a:extLst>
          </p:cNvPr>
          <p:cNvSpPr>
            <a:spLocks noGrp="1"/>
          </p:cNvSpPr>
          <p:nvPr>
            <p:ph type="ctrTitle"/>
          </p:nvPr>
        </p:nvSpPr>
        <p:spPr>
          <a:xfrm>
            <a:off x="653820" y="4624394"/>
            <a:ext cx="10803074" cy="1037503"/>
          </a:xfrm>
        </p:spPr>
        <p:txBody>
          <a:bodyPr>
            <a:normAutofit/>
          </a:bodyPr>
          <a:lstStyle/>
          <a:p>
            <a:r>
              <a:rPr lang="es-ES" dirty="0"/>
              <a:t>SPOTIFY  PLAYLIST CLASSIFIER</a:t>
            </a:r>
          </a:p>
        </p:txBody>
      </p:sp>
      <p:sp>
        <p:nvSpPr>
          <p:cNvPr id="3" name="Subtítulo 2">
            <a:extLst>
              <a:ext uri="{FF2B5EF4-FFF2-40B4-BE49-F238E27FC236}">
                <a16:creationId xmlns:a16="http://schemas.microsoft.com/office/drawing/2014/main" id="{9787A914-611F-406A-BD26-C4E7DAE2D672}"/>
              </a:ext>
            </a:extLst>
          </p:cNvPr>
          <p:cNvSpPr>
            <a:spLocks noGrp="1"/>
          </p:cNvSpPr>
          <p:nvPr>
            <p:ph type="subTitle" idx="1"/>
          </p:nvPr>
        </p:nvSpPr>
        <p:spPr>
          <a:xfrm>
            <a:off x="434068" y="5966247"/>
            <a:ext cx="8476052" cy="636316"/>
          </a:xfrm>
        </p:spPr>
        <p:txBody>
          <a:bodyPr anchor="t">
            <a:normAutofit fontScale="25000" lnSpcReduction="20000"/>
          </a:bodyPr>
          <a:lstStyle/>
          <a:p>
            <a:pPr>
              <a:lnSpc>
                <a:spcPct val="110000"/>
              </a:lnSpc>
            </a:pPr>
            <a:r>
              <a:rPr lang="es-ES" sz="5400" cap="all" spc="30" dirty="0">
                <a:latin typeface="+mj-lt"/>
                <a:ea typeface="+mj-ea"/>
                <a:cs typeface="+mj-cs"/>
              </a:rPr>
              <a:t>Martín Iglesias </a:t>
            </a:r>
            <a:r>
              <a:rPr lang="es-ES" sz="5400" cap="all" spc="30" dirty="0" err="1">
                <a:latin typeface="+mj-lt"/>
                <a:ea typeface="+mj-ea"/>
                <a:cs typeface="+mj-cs"/>
              </a:rPr>
              <a:t>Goyanes</a:t>
            </a:r>
            <a:endParaRPr lang="es-ES" sz="5400" cap="all" spc="30" dirty="0">
              <a:latin typeface="+mj-lt"/>
              <a:ea typeface="+mj-ea"/>
              <a:cs typeface="+mj-cs"/>
            </a:endParaRPr>
          </a:p>
          <a:p>
            <a:pPr>
              <a:lnSpc>
                <a:spcPct val="110000"/>
              </a:lnSpc>
            </a:pPr>
            <a:r>
              <a:rPr lang="es-ES" sz="5400" cap="all" spc="30" dirty="0">
                <a:latin typeface="+mj-lt"/>
                <a:ea typeface="+mj-ea"/>
                <a:cs typeface="+mj-cs"/>
              </a:rPr>
              <a:t>Jaime del Prado Abril</a:t>
            </a:r>
          </a:p>
        </p:txBody>
      </p:sp>
      <p:pic>
        <p:nvPicPr>
          <p:cNvPr id="9" name="Gráfico 8">
            <a:extLst>
              <a:ext uri="{FF2B5EF4-FFF2-40B4-BE49-F238E27FC236}">
                <a16:creationId xmlns:a16="http://schemas.microsoft.com/office/drawing/2014/main" id="{3509F02D-7D89-4833-B3C0-792AD7C127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2955" y="579152"/>
            <a:ext cx="3466090" cy="3466090"/>
          </a:xfrm>
          <a:prstGeom prst="rect">
            <a:avLst/>
          </a:prstGeom>
        </p:spPr>
      </p:pic>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6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DF396-8C89-45C2-8F83-448F46F372DC}"/>
              </a:ext>
            </a:extLst>
          </p:cNvPr>
          <p:cNvSpPr>
            <a:spLocks noGrp="1"/>
          </p:cNvSpPr>
          <p:nvPr>
            <p:ph type="title"/>
          </p:nvPr>
        </p:nvSpPr>
        <p:spPr/>
        <p:txBody>
          <a:bodyPr/>
          <a:lstStyle/>
          <a:p>
            <a:r>
              <a:rPr lang="es-ES" dirty="0"/>
              <a:t>Data </a:t>
            </a:r>
            <a:r>
              <a:rPr lang="es-ES" dirty="0" err="1"/>
              <a:t>Study</a:t>
            </a:r>
            <a:r>
              <a:rPr lang="es-ES" dirty="0"/>
              <a:t>.</a:t>
            </a:r>
            <a:br>
              <a:rPr lang="es-ES" dirty="0"/>
            </a:br>
            <a:endParaRPr lang="es-ES" dirty="0"/>
          </a:p>
        </p:txBody>
      </p:sp>
      <p:sp>
        <p:nvSpPr>
          <p:cNvPr id="3" name="Marcador de contenido 2">
            <a:extLst>
              <a:ext uri="{FF2B5EF4-FFF2-40B4-BE49-F238E27FC236}">
                <a16:creationId xmlns:a16="http://schemas.microsoft.com/office/drawing/2014/main" id="{E9BFB6E5-7671-43F9-8747-D43369CB85BF}"/>
              </a:ext>
            </a:extLst>
          </p:cNvPr>
          <p:cNvSpPr>
            <a:spLocks noGrp="1"/>
          </p:cNvSpPr>
          <p:nvPr>
            <p:ph idx="1"/>
          </p:nvPr>
        </p:nvSpPr>
        <p:spPr>
          <a:xfrm>
            <a:off x="750367" y="1683526"/>
            <a:ext cx="10691265" cy="3636088"/>
          </a:xfrm>
        </p:spPr>
        <p:txBody>
          <a:bodyPr/>
          <a:lstStyle/>
          <a:p>
            <a:r>
              <a:rPr lang="es-ES" sz="2500" cap="all" spc="30" dirty="0" err="1">
                <a:latin typeface="+mj-lt"/>
                <a:ea typeface="+mj-ea"/>
                <a:cs typeface="+mj-cs"/>
              </a:rPr>
              <a:t>Optimal</a:t>
            </a:r>
            <a:r>
              <a:rPr lang="es-ES" sz="2500" cap="all" spc="30" dirty="0">
                <a:latin typeface="+mj-lt"/>
                <a:ea typeface="+mj-ea"/>
                <a:cs typeface="+mj-cs"/>
              </a:rPr>
              <a:t> </a:t>
            </a:r>
            <a:r>
              <a:rPr lang="es-ES" sz="2500" cap="all" spc="30" dirty="0" err="1">
                <a:latin typeface="+mj-lt"/>
                <a:ea typeface="+mj-ea"/>
                <a:cs typeface="+mj-cs"/>
              </a:rPr>
              <a:t>Number</a:t>
            </a:r>
            <a:r>
              <a:rPr lang="es-ES" sz="2500" cap="all" spc="30" dirty="0">
                <a:latin typeface="+mj-lt"/>
                <a:ea typeface="+mj-ea"/>
                <a:cs typeface="+mj-cs"/>
              </a:rPr>
              <a:t> </a:t>
            </a:r>
            <a:r>
              <a:rPr lang="es-ES" sz="2500" cap="all" spc="30" dirty="0" err="1">
                <a:latin typeface="+mj-lt"/>
                <a:ea typeface="+mj-ea"/>
                <a:cs typeface="+mj-cs"/>
              </a:rPr>
              <a:t>of</a:t>
            </a:r>
            <a:r>
              <a:rPr lang="es-ES" sz="2500" cap="all" spc="30" dirty="0">
                <a:latin typeface="+mj-lt"/>
                <a:ea typeface="+mj-ea"/>
                <a:cs typeface="+mj-cs"/>
              </a:rPr>
              <a:t> </a:t>
            </a:r>
            <a:r>
              <a:rPr lang="es-ES" sz="2500" cap="all" spc="30" dirty="0" err="1">
                <a:latin typeface="+mj-lt"/>
                <a:ea typeface="+mj-ea"/>
                <a:cs typeface="+mj-cs"/>
              </a:rPr>
              <a:t>Classes</a:t>
            </a:r>
            <a:endParaRPr lang="es-ES" sz="2500" cap="all" spc="30" dirty="0">
              <a:latin typeface="+mj-lt"/>
              <a:ea typeface="+mj-ea"/>
              <a:cs typeface="+mj-cs"/>
            </a:endParaRPr>
          </a:p>
        </p:txBody>
      </p:sp>
      <p:pic>
        <p:nvPicPr>
          <p:cNvPr id="7" name="Imagen 6">
            <a:extLst>
              <a:ext uri="{FF2B5EF4-FFF2-40B4-BE49-F238E27FC236}">
                <a16:creationId xmlns:a16="http://schemas.microsoft.com/office/drawing/2014/main" id="{B3100FEB-6F34-4BB2-986B-9FB6763F0B07}"/>
              </a:ext>
            </a:extLst>
          </p:cNvPr>
          <p:cNvPicPr>
            <a:picLocks noChangeAspect="1"/>
          </p:cNvPicPr>
          <p:nvPr/>
        </p:nvPicPr>
        <p:blipFill>
          <a:blip r:embed="rId2"/>
          <a:stretch>
            <a:fillRect/>
          </a:stretch>
        </p:blipFill>
        <p:spPr>
          <a:xfrm>
            <a:off x="2724150" y="2293126"/>
            <a:ext cx="6075480" cy="4104699"/>
          </a:xfrm>
          <a:prstGeom prst="rect">
            <a:avLst/>
          </a:prstGeom>
        </p:spPr>
      </p:pic>
      <p:pic>
        <p:nvPicPr>
          <p:cNvPr id="8" name="Gráfico 7">
            <a:extLst>
              <a:ext uri="{FF2B5EF4-FFF2-40B4-BE49-F238E27FC236}">
                <a16:creationId xmlns:a16="http://schemas.microsoft.com/office/drawing/2014/main" id="{89E366CE-D73F-4080-B5C7-2C479F62E0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cxnSp>
        <p:nvCxnSpPr>
          <p:cNvPr id="10" name="Conector recto 9">
            <a:extLst>
              <a:ext uri="{FF2B5EF4-FFF2-40B4-BE49-F238E27FC236}">
                <a16:creationId xmlns:a16="http://schemas.microsoft.com/office/drawing/2014/main" id="{0AA91BF3-96E4-4BDD-B9D7-4B26359C2339}"/>
              </a:ext>
            </a:extLst>
          </p:cNvPr>
          <p:cNvCxnSpPr>
            <a:cxnSpLocks/>
          </p:cNvCxnSpPr>
          <p:nvPr/>
        </p:nvCxnSpPr>
        <p:spPr>
          <a:xfrm flipV="1">
            <a:off x="4248150" y="2457450"/>
            <a:ext cx="0" cy="33102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CBF66156-E062-4001-BB27-F719FE62A2E9}"/>
              </a:ext>
            </a:extLst>
          </p:cNvPr>
          <p:cNvSpPr/>
          <p:nvPr/>
        </p:nvSpPr>
        <p:spPr>
          <a:xfrm>
            <a:off x="4210050" y="3276600"/>
            <a:ext cx="89529"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8936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7C4EE05-0DD3-45B3-9B5E-C34FCF376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6" y="2121676"/>
            <a:ext cx="4760914" cy="327346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17EB54E-5EBA-4FB0-A682-B00EF5378598}"/>
              </a:ext>
            </a:extLst>
          </p:cNvPr>
          <p:cNvSpPr>
            <a:spLocks noGrp="1"/>
          </p:cNvSpPr>
          <p:nvPr>
            <p:ph type="title"/>
          </p:nvPr>
        </p:nvSpPr>
        <p:spPr/>
        <p:txBody>
          <a:bodyPr/>
          <a:lstStyle/>
          <a:p>
            <a:r>
              <a:rPr lang="es-ES" dirty="0"/>
              <a:t>Data </a:t>
            </a:r>
            <a:r>
              <a:rPr lang="es-ES" dirty="0" err="1"/>
              <a:t>modelling</a:t>
            </a:r>
            <a:endParaRPr lang="es-ES" dirty="0"/>
          </a:p>
        </p:txBody>
      </p:sp>
      <p:sp>
        <p:nvSpPr>
          <p:cNvPr id="3" name="Marcador de contenido 2">
            <a:extLst>
              <a:ext uri="{FF2B5EF4-FFF2-40B4-BE49-F238E27FC236}">
                <a16:creationId xmlns:a16="http://schemas.microsoft.com/office/drawing/2014/main" id="{6B21AAB9-3BB5-457B-AAA4-3A25C400FCC1}"/>
              </a:ext>
            </a:extLst>
          </p:cNvPr>
          <p:cNvSpPr>
            <a:spLocks noGrp="1"/>
          </p:cNvSpPr>
          <p:nvPr>
            <p:ph idx="1"/>
          </p:nvPr>
        </p:nvSpPr>
        <p:spPr>
          <a:xfrm>
            <a:off x="700635" y="1909664"/>
            <a:ext cx="6617739" cy="4026240"/>
          </a:xfrm>
        </p:spPr>
        <p:txBody>
          <a:bodyPr>
            <a:normAutofit/>
          </a:bodyPr>
          <a:lstStyle/>
          <a:p>
            <a:r>
              <a:rPr lang="es-ES" sz="2300" cap="all" spc="30" dirty="0">
                <a:latin typeface="+mj-lt"/>
                <a:ea typeface="+mj-ea"/>
                <a:cs typeface="+mj-cs"/>
              </a:rPr>
              <a:t>Audio </a:t>
            </a:r>
            <a:r>
              <a:rPr lang="es-ES" sz="2300" cap="all" spc="30" dirty="0" err="1">
                <a:latin typeface="+mj-lt"/>
                <a:ea typeface="+mj-ea"/>
                <a:cs typeface="+mj-cs"/>
              </a:rPr>
              <a:t>Features</a:t>
            </a:r>
            <a:r>
              <a:rPr lang="es-ES" sz="2300" cap="all" spc="30" dirty="0">
                <a:latin typeface="+mj-lt"/>
                <a:ea typeface="+mj-ea"/>
                <a:cs typeface="+mj-cs"/>
              </a:rPr>
              <a:t> vs Audio </a:t>
            </a:r>
            <a:r>
              <a:rPr lang="es-ES" sz="2300" cap="all" spc="30" dirty="0" err="1">
                <a:latin typeface="+mj-lt"/>
                <a:ea typeface="+mj-ea"/>
                <a:cs typeface="+mj-cs"/>
              </a:rPr>
              <a:t>Features</a:t>
            </a:r>
            <a:r>
              <a:rPr lang="es-ES" sz="2300" cap="all" spc="30" dirty="0">
                <a:latin typeface="+mj-lt"/>
                <a:ea typeface="+mj-ea"/>
                <a:cs typeface="+mj-cs"/>
              </a:rPr>
              <a:t> + </a:t>
            </a:r>
            <a:r>
              <a:rPr lang="es-ES" sz="2300" cap="all" spc="30" dirty="0" err="1">
                <a:latin typeface="+mj-lt"/>
                <a:ea typeface="+mj-ea"/>
                <a:cs typeface="+mj-cs"/>
              </a:rPr>
              <a:t>Artist</a:t>
            </a:r>
            <a:endParaRPr lang="es-ES" sz="2300" cap="all" spc="30" dirty="0">
              <a:latin typeface="+mj-lt"/>
              <a:ea typeface="+mj-ea"/>
              <a:cs typeface="+mj-cs"/>
            </a:endParaRPr>
          </a:p>
          <a:p>
            <a:r>
              <a:rPr lang="es-ES" sz="2500" cap="all" spc="30" dirty="0">
                <a:latin typeface="+mj-lt"/>
                <a:ea typeface="+mj-ea"/>
                <a:cs typeface="+mj-cs"/>
              </a:rPr>
              <a:t>RFE vs </a:t>
            </a:r>
            <a:r>
              <a:rPr lang="es-ES" sz="2500" cap="all" spc="30" dirty="0" err="1">
                <a:latin typeface="+mj-lt"/>
                <a:ea typeface="+mj-ea"/>
                <a:cs typeface="+mj-cs"/>
              </a:rPr>
              <a:t>Our</a:t>
            </a:r>
            <a:r>
              <a:rPr lang="es-ES" sz="2500" cap="all" spc="30" dirty="0">
                <a:latin typeface="+mj-lt"/>
                <a:ea typeface="+mj-ea"/>
                <a:cs typeface="+mj-cs"/>
              </a:rPr>
              <a:t> Data </a:t>
            </a:r>
            <a:r>
              <a:rPr lang="es-ES" sz="2500" cap="all" spc="30" dirty="0" err="1">
                <a:latin typeface="+mj-lt"/>
                <a:ea typeface="+mj-ea"/>
                <a:cs typeface="+mj-cs"/>
              </a:rPr>
              <a:t>Study</a:t>
            </a:r>
            <a:endParaRPr lang="es-ES" sz="2500" cap="all" spc="30" dirty="0">
              <a:latin typeface="+mj-lt"/>
              <a:ea typeface="+mj-ea"/>
              <a:cs typeface="+mj-cs"/>
            </a:endParaRPr>
          </a:p>
          <a:p>
            <a:r>
              <a:rPr lang="es-ES" sz="2500" cap="all" spc="30" dirty="0" err="1">
                <a:latin typeface="+mj-lt"/>
                <a:ea typeface="+mj-ea"/>
                <a:cs typeface="+mj-cs"/>
              </a:rPr>
              <a:t>Models</a:t>
            </a:r>
            <a:r>
              <a:rPr lang="es-ES" sz="2500" cap="all" spc="30" dirty="0">
                <a:latin typeface="+mj-lt"/>
                <a:ea typeface="+mj-ea"/>
                <a:cs typeface="+mj-cs"/>
              </a:rPr>
              <a:t>:</a:t>
            </a:r>
          </a:p>
          <a:p>
            <a:pPr lvl="1"/>
            <a:r>
              <a:rPr lang="es-ES" sz="2300" cap="all" spc="30" dirty="0" err="1">
                <a:latin typeface="+mj-lt"/>
                <a:ea typeface="+mj-ea"/>
                <a:cs typeface="+mj-cs"/>
              </a:rPr>
              <a:t>Naive</a:t>
            </a:r>
            <a:r>
              <a:rPr lang="es-ES" sz="2300" cap="all" spc="30" dirty="0">
                <a:latin typeface="+mj-lt"/>
                <a:ea typeface="+mj-ea"/>
                <a:cs typeface="+mj-cs"/>
              </a:rPr>
              <a:t> Bayes</a:t>
            </a:r>
          </a:p>
          <a:p>
            <a:pPr lvl="1"/>
            <a:r>
              <a:rPr lang="es-ES" sz="2300" cap="all" spc="30" dirty="0" err="1">
                <a:latin typeface="+mj-lt"/>
                <a:ea typeface="+mj-ea"/>
                <a:cs typeface="+mj-cs"/>
              </a:rPr>
              <a:t>Random</a:t>
            </a:r>
            <a:r>
              <a:rPr lang="es-ES" sz="2300" cap="all" spc="30" dirty="0">
                <a:latin typeface="+mj-lt"/>
                <a:ea typeface="+mj-ea"/>
                <a:cs typeface="+mj-cs"/>
              </a:rPr>
              <a:t> </a:t>
            </a:r>
            <a:r>
              <a:rPr lang="es-ES" sz="2300" cap="all" spc="30" dirty="0" err="1">
                <a:latin typeface="+mj-lt"/>
                <a:ea typeface="+mj-ea"/>
                <a:cs typeface="+mj-cs"/>
              </a:rPr>
              <a:t>forest</a:t>
            </a:r>
            <a:endParaRPr lang="es-ES" sz="2300" cap="all" spc="30" dirty="0">
              <a:latin typeface="+mj-lt"/>
              <a:ea typeface="+mj-ea"/>
              <a:cs typeface="+mj-cs"/>
            </a:endParaRPr>
          </a:p>
          <a:p>
            <a:pPr lvl="1"/>
            <a:r>
              <a:rPr lang="es-ES" sz="2300" cap="all" spc="30" dirty="0">
                <a:latin typeface="+mj-lt"/>
                <a:ea typeface="+mj-ea"/>
                <a:cs typeface="+mj-cs"/>
              </a:rPr>
              <a:t>Deep neural net </a:t>
            </a:r>
          </a:p>
        </p:txBody>
      </p:sp>
      <p:pic>
        <p:nvPicPr>
          <p:cNvPr id="6" name="Gráfico 5">
            <a:extLst>
              <a:ext uri="{FF2B5EF4-FFF2-40B4-BE49-F238E27FC236}">
                <a16:creationId xmlns:a16="http://schemas.microsoft.com/office/drawing/2014/main" id="{EF89D298-747A-4F3F-80A8-53C8CD0F10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164893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1F1E3-0488-4870-AE1D-A06318C73FC7}"/>
              </a:ext>
            </a:extLst>
          </p:cNvPr>
          <p:cNvSpPr>
            <a:spLocks noGrp="1"/>
          </p:cNvSpPr>
          <p:nvPr>
            <p:ph type="title"/>
          </p:nvPr>
        </p:nvSpPr>
        <p:spPr/>
        <p:txBody>
          <a:bodyPr/>
          <a:lstStyle/>
          <a:p>
            <a:endParaRPr lang="es-ES"/>
          </a:p>
        </p:txBody>
      </p:sp>
      <p:pic>
        <p:nvPicPr>
          <p:cNvPr id="5" name="Marcador de contenido 4">
            <a:extLst>
              <a:ext uri="{FF2B5EF4-FFF2-40B4-BE49-F238E27FC236}">
                <a16:creationId xmlns:a16="http://schemas.microsoft.com/office/drawing/2014/main" id="{994DF336-0E5C-4F0C-B17C-1D33D201CC22}"/>
              </a:ext>
            </a:extLst>
          </p:cNvPr>
          <p:cNvPicPr>
            <a:picLocks noGrp="1" noChangeAspect="1"/>
          </p:cNvPicPr>
          <p:nvPr>
            <p:ph idx="1"/>
          </p:nvPr>
        </p:nvPicPr>
        <p:blipFill>
          <a:blip r:embed="rId2"/>
          <a:stretch>
            <a:fillRect/>
          </a:stretch>
        </p:blipFill>
        <p:spPr>
          <a:xfrm>
            <a:off x="3695559" y="922096"/>
            <a:ext cx="4800881" cy="4686424"/>
          </a:xfrm>
        </p:spPr>
      </p:pic>
      <p:pic>
        <p:nvPicPr>
          <p:cNvPr id="4" name="Gráfico 3">
            <a:extLst>
              <a:ext uri="{FF2B5EF4-FFF2-40B4-BE49-F238E27FC236}">
                <a16:creationId xmlns:a16="http://schemas.microsoft.com/office/drawing/2014/main" id="{A18FAF75-D7DE-4DC0-97D0-58B7DA064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106389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A7C81-672C-464A-A8CE-36A85C32F49E}"/>
              </a:ext>
            </a:extLst>
          </p:cNvPr>
          <p:cNvSpPr>
            <a:spLocks noGrp="1"/>
          </p:cNvSpPr>
          <p:nvPr>
            <p:ph type="title"/>
          </p:nvPr>
        </p:nvSpPr>
        <p:spPr>
          <a:xfrm>
            <a:off x="700635" y="922096"/>
            <a:ext cx="10691265" cy="744779"/>
          </a:xfrm>
        </p:spPr>
        <p:txBody>
          <a:bodyPr/>
          <a:lstStyle/>
          <a:p>
            <a:r>
              <a:rPr lang="es-ES" dirty="0" err="1"/>
              <a:t>Models</a:t>
            </a:r>
            <a:r>
              <a:rPr lang="es-ES" dirty="0"/>
              <a:t> </a:t>
            </a:r>
            <a:r>
              <a:rPr lang="es-ES" dirty="0" err="1"/>
              <a:t>ACcuracies</a:t>
            </a:r>
            <a:endParaRPr lang="es-ES" dirty="0"/>
          </a:p>
        </p:txBody>
      </p:sp>
      <p:pic>
        <p:nvPicPr>
          <p:cNvPr id="5" name="Marcador de contenido 4">
            <a:extLst>
              <a:ext uri="{FF2B5EF4-FFF2-40B4-BE49-F238E27FC236}">
                <a16:creationId xmlns:a16="http://schemas.microsoft.com/office/drawing/2014/main" id="{03D67CDA-5AC5-4F8B-B6A5-B897E78DFA3B}"/>
              </a:ext>
            </a:extLst>
          </p:cNvPr>
          <p:cNvPicPr>
            <a:picLocks noGrp="1" noChangeAspect="1"/>
          </p:cNvPicPr>
          <p:nvPr>
            <p:ph idx="1"/>
          </p:nvPr>
        </p:nvPicPr>
        <p:blipFill>
          <a:blip r:embed="rId2"/>
          <a:stretch>
            <a:fillRect/>
          </a:stretch>
        </p:blipFill>
        <p:spPr>
          <a:xfrm>
            <a:off x="700635" y="2409633"/>
            <a:ext cx="4970253" cy="3636963"/>
          </a:xfrm>
        </p:spPr>
      </p:pic>
      <p:sp>
        <p:nvSpPr>
          <p:cNvPr id="7" name="Rectángulo 6">
            <a:extLst>
              <a:ext uri="{FF2B5EF4-FFF2-40B4-BE49-F238E27FC236}">
                <a16:creationId xmlns:a16="http://schemas.microsoft.com/office/drawing/2014/main" id="{0038F2B4-3E90-4910-A51C-0804FFEE6275}"/>
              </a:ext>
            </a:extLst>
          </p:cNvPr>
          <p:cNvSpPr/>
          <p:nvPr/>
        </p:nvSpPr>
        <p:spPr>
          <a:xfrm>
            <a:off x="5796915" y="2409633"/>
            <a:ext cx="133350" cy="126759"/>
          </a:xfrm>
          <a:prstGeom prst="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3029012-1F5B-496C-8118-2576C430706B}"/>
              </a:ext>
            </a:extLst>
          </p:cNvPr>
          <p:cNvSpPr/>
          <p:nvPr/>
        </p:nvSpPr>
        <p:spPr>
          <a:xfrm>
            <a:off x="5796915" y="2684944"/>
            <a:ext cx="133350" cy="1267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9C6A82CD-B45A-4E15-90C4-E5A23E24A06B}"/>
              </a:ext>
            </a:extLst>
          </p:cNvPr>
          <p:cNvSpPr/>
          <p:nvPr/>
        </p:nvSpPr>
        <p:spPr>
          <a:xfrm>
            <a:off x="5800408" y="2992584"/>
            <a:ext cx="133350" cy="12675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9297B27A-BE94-46D3-A83F-68C753C9B6F6}"/>
              </a:ext>
            </a:extLst>
          </p:cNvPr>
          <p:cNvSpPr txBox="1"/>
          <p:nvPr/>
        </p:nvSpPr>
        <p:spPr>
          <a:xfrm>
            <a:off x="5902960" y="2259330"/>
            <a:ext cx="3774440" cy="1246495"/>
          </a:xfrm>
          <a:prstGeom prst="rect">
            <a:avLst/>
          </a:prstGeom>
          <a:noFill/>
        </p:spPr>
        <p:txBody>
          <a:bodyPr wrap="square" rtlCol="0">
            <a:spAutoFit/>
          </a:bodyPr>
          <a:lstStyle/>
          <a:p>
            <a:r>
              <a:rPr lang="es-ES" sz="2000" cap="all" spc="30" dirty="0" err="1">
                <a:latin typeface="+mj-lt"/>
                <a:ea typeface="+mj-ea"/>
                <a:cs typeface="+mj-cs"/>
              </a:rPr>
              <a:t>Random</a:t>
            </a:r>
            <a:r>
              <a:rPr lang="es-ES" sz="2000" cap="all" spc="30" dirty="0">
                <a:latin typeface="+mj-lt"/>
                <a:ea typeface="+mj-ea"/>
                <a:cs typeface="+mj-cs"/>
              </a:rPr>
              <a:t> Forest</a:t>
            </a:r>
          </a:p>
          <a:p>
            <a:r>
              <a:rPr lang="es-ES" sz="2000" cap="all" spc="30" dirty="0">
                <a:latin typeface="+mj-lt"/>
                <a:ea typeface="+mj-ea"/>
                <a:cs typeface="+mj-cs"/>
              </a:rPr>
              <a:t>Deep Neural Network</a:t>
            </a:r>
          </a:p>
          <a:p>
            <a:r>
              <a:rPr lang="es-ES" sz="2000" cap="all" spc="30" dirty="0" err="1">
                <a:latin typeface="+mj-lt"/>
                <a:ea typeface="+mj-ea"/>
                <a:cs typeface="+mj-cs"/>
              </a:rPr>
              <a:t>Naive</a:t>
            </a:r>
            <a:r>
              <a:rPr lang="es-ES" sz="2000" cap="all" spc="30" dirty="0">
                <a:latin typeface="+mj-lt"/>
                <a:ea typeface="+mj-ea"/>
                <a:cs typeface="+mj-cs"/>
              </a:rPr>
              <a:t> Bayes</a:t>
            </a:r>
          </a:p>
          <a:p>
            <a:endParaRPr lang="es-ES" sz="1500" cap="all" spc="30" dirty="0">
              <a:latin typeface="+mj-lt"/>
              <a:ea typeface="+mj-ea"/>
              <a:cs typeface="+mj-cs"/>
            </a:endParaRPr>
          </a:p>
        </p:txBody>
      </p:sp>
      <p:sp>
        <p:nvSpPr>
          <p:cNvPr id="11" name="CuadroTexto 10">
            <a:extLst>
              <a:ext uri="{FF2B5EF4-FFF2-40B4-BE49-F238E27FC236}">
                <a16:creationId xmlns:a16="http://schemas.microsoft.com/office/drawing/2014/main" id="{E6CE2DA9-5B1E-4F65-80E7-FC29C1E97183}"/>
              </a:ext>
            </a:extLst>
          </p:cNvPr>
          <p:cNvSpPr txBox="1"/>
          <p:nvPr/>
        </p:nvSpPr>
        <p:spPr>
          <a:xfrm>
            <a:off x="769620" y="1767840"/>
            <a:ext cx="4970253" cy="477054"/>
          </a:xfrm>
          <a:prstGeom prst="rect">
            <a:avLst/>
          </a:prstGeom>
          <a:noFill/>
        </p:spPr>
        <p:txBody>
          <a:bodyPr wrap="square" rtlCol="0">
            <a:spAutoFit/>
          </a:bodyPr>
          <a:lstStyle/>
          <a:p>
            <a:r>
              <a:rPr lang="es-ES" sz="2500" cap="all" spc="30" dirty="0">
                <a:latin typeface="+mj-lt"/>
                <a:ea typeface="+mj-ea"/>
                <a:cs typeface="+mj-cs"/>
              </a:rPr>
              <a:t>Audio  </a:t>
            </a:r>
            <a:r>
              <a:rPr lang="es-ES" sz="2500" cap="all" spc="30" dirty="0" err="1">
                <a:latin typeface="+mj-lt"/>
                <a:ea typeface="+mj-ea"/>
                <a:cs typeface="+mj-cs"/>
              </a:rPr>
              <a:t>Features</a:t>
            </a:r>
            <a:r>
              <a:rPr lang="es-ES" sz="2500" cap="all" spc="30" dirty="0">
                <a:latin typeface="+mj-lt"/>
                <a:ea typeface="+mj-ea"/>
                <a:cs typeface="+mj-cs"/>
              </a:rPr>
              <a:t>  </a:t>
            </a:r>
            <a:r>
              <a:rPr lang="es-ES" sz="2500" cap="all" spc="30" dirty="0" err="1">
                <a:latin typeface="+mj-lt"/>
                <a:ea typeface="+mj-ea"/>
                <a:cs typeface="+mj-cs"/>
              </a:rPr>
              <a:t>With</a:t>
            </a:r>
            <a:r>
              <a:rPr lang="es-ES" sz="2500" cap="all" spc="30" dirty="0">
                <a:latin typeface="+mj-lt"/>
                <a:ea typeface="+mj-ea"/>
                <a:cs typeface="+mj-cs"/>
              </a:rPr>
              <a:t>  RFE</a:t>
            </a:r>
          </a:p>
        </p:txBody>
      </p:sp>
      <p:sp>
        <p:nvSpPr>
          <p:cNvPr id="12" name="CuadroTexto 11">
            <a:extLst>
              <a:ext uri="{FF2B5EF4-FFF2-40B4-BE49-F238E27FC236}">
                <a16:creationId xmlns:a16="http://schemas.microsoft.com/office/drawing/2014/main" id="{DE90C00E-E980-4118-B24F-C28C0E1A7109}"/>
              </a:ext>
            </a:extLst>
          </p:cNvPr>
          <p:cNvSpPr txBox="1"/>
          <p:nvPr/>
        </p:nvSpPr>
        <p:spPr>
          <a:xfrm>
            <a:off x="2511796" y="5797404"/>
            <a:ext cx="1485900" cy="276999"/>
          </a:xfrm>
          <a:prstGeom prst="rect">
            <a:avLst/>
          </a:prstGeom>
          <a:solidFill>
            <a:schemeClr val="bg1"/>
          </a:solidFill>
        </p:spPr>
        <p:txBody>
          <a:bodyPr wrap="square" rtlCol="0">
            <a:spAutoFit/>
          </a:bodyPr>
          <a:lstStyle/>
          <a:p>
            <a:r>
              <a:rPr lang="es-ES" sz="1200" dirty="0">
                <a:latin typeface="Times New Roman" panose="02020603050405020304" pitchFamily="18" charset="0"/>
                <a:cs typeface="Times New Roman" panose="02020603050405020304" pitchFamily="18" charset="0"/>
              </a:rPr>
              <a:t>	FOLDS</a:t>
            </a:r>
          </a:p>
        </p:txBody>
      </p:sp>
      <p:pic>
        <p:nvPicPr>
          <p:cNvPr id="13" name="Gráfico 12">
            <a:extLst>
              <a:ext uri="{FF2B5EF4-FFF2-40B4-BE49-F238E27FC236}">
                <a16:creationId xmlns:a16="http://schemas.microsoft.com/office/drawing/2014/main" id="{9A2EBE02-6046-44AD-A119-C7788DBEFE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417735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A7C81-672C-464A-A8CE-36A85C32F49E}"/>
              </a:ext>
            </a:extLst>
          </p:cNvPr>
          <p:cNvSpPr>
            <a:spLocks noGrp="1"/>
          </p:cNvSpPr>
          <p:nvPr>
            <p:ph type="title"/>
          </p:nvPr>
        </p:nvSpPr>
        <p:spPr>
          <a:xfrm>
            <a:off x="700635" y="922096"/>
            <a:ext cx="10691265" cy="744779"/>
          </a:xfrm>
        </p:spPr>
        <p:txBody>
          <a:bodyPr/>
          <a:lstStyle/>
          <a:p>
            <a:r>
              <a:rPr lang="es-ES" dirty="0" err="1"/>
              <a:t>Models</a:t>
            </a:r>
            <a:r>
              <a:rPr lang="es-ES" dirty="0"/>
              <a:t> </a:t>
            </a:r>
            <a:r>
              <a:rPr lang="es-ES" dirty="0" err="1"/>
              <a:t>ACcuracies</a:t>
            </a:r>
            <a:endParaRPr lang="es-ES" dirty="0"/>
          </a:p>
        </p:txBody>
      </p:sp>
      <p:sp>
        <p:nvSpPr>
          <p:cNvPr id="7" name="Rectángulo 6">
            <a:extLst>
              <a:ext uri="{FF2B5EF4-FFF2-40B4-BE49-F238E27FC236}">
                <a16:creationId xmlns:a16="http://schemas.microsoft.com/office/drawing/2014/main" id="{0038F2B4-3E90-4910-A51C-0804FFEE6275}"/>
              </a:ext>
            </a:extLst>
          </p:cNvPr>
          <p:cNvSpPr/>
          <p:nvPr/>
        </p:nvSpPr>
        <p:spPr>
          <a:xfrm>
            <a:off x="5796915" y="2409633"/>
            <a:ext cx="133350" cy="126759"/>
          </a:xfrm>
          <a:prstGeom prst="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3029012-1F5B-496C-8118-2576C430706B}"/>
              </a:ext>
            </a:extLst>
          </p:cNvPr>
          <p:cNvSpPr/>
          <p:nvPr/>
        </p:nvSpPr>
        <p:spPr>
          <a:xfrm>
            <a:off x="5796915" y="2684944"/>
            <a:ext cx="133350" cy="1267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9C6A82CD-B45A-4E15-90C4-E5A23E24A06B}"/>
              </a:ext>
            </a:extLst>
          </p:cNvPr>
          <p:cNvSpPr/>
          <p:nvPr/>
        </p:nvSpPr>
        <p:spPr>
          <a:xfrm>
            <a:off x="5800408" y="2992584"/>
            <a:ext cx="133350" cy="12675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9297B27A-BE94-46D3-A83F-68C753C9B6F6}"/>
              </a:ext>
            </a:extLst>
          </p:cNvPr>
          <p:cNvSpPr txBox="1"/>
          <p:nvPr/>
        </p:nvSpPr>
        <p:spPr>
          <a:xfrm>
            <a:off x="5902960" y="2259330"/>
            <a:ext cx="3774440" cy="1246495"/>
          </a:xfrm>
          <a:prstGeom prst="rect">
            <a:avLst/>
          </a:prstGeom>
          <a:noFill/>
        </p:spPr>
        <p:txBody>
          <a:bodyPr wrap="square" rtlCol="0">
            <a:spAutoFit/>
          </a:bodyPr>
          <a:lstStyle/>
          <a:p>
            <a:r>
              <a:rPr lang="es-ES" sz="2000" cap="all" spc="30" dirty="0" err="1">
                <a:latin typeface="+mj-lt"/>
                <a:ea typeface="+mj-ea"/>
                <a:cs typeface="+mj-cs"/>
              </a:rPr>
              <a:t>Random</a:t>
            </a:r>
            <a:r>
              <a:rPr lang="es-ES" sz="2000" cap="all" spc="30" dirty="0">
                <a:latin typeface="+mj-lt"/>
                <a:ea typeface="+mj-ea"/>
                <a:cs typeface="+mj-cs"/>
              </a:rPr>
              <a:t> Forest</a:t>
            </a:r>
          </a:p>
          <a:p>
            <a:r>
              <a:rPr lang="es-ES" sz="2000" cap="all" spc="30" dirty="0">
                <a:latin typeface="+mj-lt"/>
                <a:ea typeface="+mj-ea"/>
                <a:cs typeface="+mj-cs"/>
              </a:rPr>
              <a:t>Deep Neural Network</a:t>
            </a:r>
          </a:p>
          <a:p>
            <a:r>
              <a:rPr lang="es-ES" sz="2000" cap="all" spc="30" dirty="0" err="1">
                <a:latin typeface="+mj-lt"/>
                <a:ea typeface="+mj-ea"/>
                <a:cs typeface="+mj-cs"/>
              </a:rPr>
              <a:t>Naive</a:t>
            </a:r>
            <a:r>
              <a:rPr lang="es-ES" sz="2000" cap="all" spc="30" dirty="0">
                <a:latin typeface="+mj-lt"/>
                <a:ea typeface="+mj-ea"/>
                <a:cs typeface="+mj-cs"/>
              </a:rPr>
              <a:t> Bayes</a:t>
            </a:r>
          </a:p>
          <a:p>
            <a:endParaRPr lang="es-ES" sz="1500" cap="all" spc="30" dirty="0">
              <a:latin typeface="+mj-lt"/>
              <a:ea typeface="+mj-ea"/>
              <a:cs typeface="+mj-cs"/>
            </a:endParaRPr>
          </a:p>
        </p:txBody>
      </p:sp>
      <p:sp>
        <p:nvSpPr>
          <p:cNvPr id="11" name="CuadroTexto 10">
            <a:extLst>
              <a:ext uri="{FF2B5EF4-FFF2-40B4-BE49-F238E27FC236}">
                <a16:creationId xmlns:a16="http://schemas.microsoft.com/office/drawing/2014/main" id="{E6CE2DA9-5B1E-4F65-80E7-FC29C1E97183}"/>
              </a:ext>
            </a:extLst>
          </p:cNvPr>
          <p:cNvSpPr txBox="1"/>
          <p:nvPr/>
        </p:nvSpPr>
        <p:spPr>
          <a:xfrm>
            <a:off x="769620" y="1767840"/>
            <a:ext cx="7109460" cy="477054"/>
          </a:xfrm>
          <a:prstGeom prst="rect">
            <a:avLst/>
          </a:prstGeom>
          <a:noFill/>
        </p:spPr>
        <p:txBody>
          <a:bodyPr wrap="square" rtlCol="0">
            <a:spAutoFit/>
          </a:bodyPr>
          <a:lstStyle/>
          <a:p>
            <a:r>
              <a:rPr lang="es-ES" sz="2500" cap="all" spc="30" dirty="0" err="1">
                <a:latin typeface="+mj-lt"/>
                <a:ea typeface="+mj-ea"/>
                <a:cs typeface="+mj-cs"/>
              </a:rPr>
              <a:t>Continuous</a:t>
            </a:r>
            <a:r>
              <a:rPr lang="es-ES" sz="2500" cap="all" spc="30" dirty="0">
                <a:latin typeface="+mj-lt"/>
                <a:ea typeface="+mj-ea"/>
                <a:cs typeface="+mj-cs"/>
              </a:rPr>
              <a:t> </a:t>
            </a:r>
            <a:r>
              <a:rPr lang="es-ES" sz="2500" cap="all" spc="30" dirty="0" err="1">
                <a:latin typeface="+mj-lt"/>
                <a:ea typeface="+mj-ea"/>
                <a:cs typeface="+mj-cs"/>
              </a:rPr>
              <a:t>With</a:t>
            </a:r>
            <a:r>
              <a:rPr lang="es-ES" sz="2500" cap="all" spc="30" dirty="0">
                <a:latin typeface="+mj-lt"/>
                <a:ea typeface="+mj-ea"/>
                <a:cs typeface="+mj-cs"/>
              </a:rPr>
              <a:t>  OUR </a:t>
            </a:r>
            <a:r>
              <a:rPr lang="es-ES" sz="2500" cap="all" spc="30" dirty="0" err="1">
                <a:latin typeface="+mj-lt"/>
                <a:ea typeface="+mj-ea"/>
                <a:cs typeface="+mj-cs"/>
              </a:rPr>
              <a:t>SELECTeD</a:t>
            </a:r>
            <a:r>
              <a:rPr lang="es-ES" sz="2500" cap="all" spc="30" dirty="0">
                <a:latin typeface="+mj-lt"/>
                <a:ea typeface="+mj-ea"/>
                <a:cs typeface="+mj-cs"/>
              </a:rPr>
              <a:t> FEATURES</a:t>
            </a:r>
          </a:p>
        </p:txBody>
      </p:sp>
      <p:pic>
        <p:nvPicPr>
          <p:cNvPr id="12" name="Imagen 11">
            <a:extLst>
              <a:ext uri="{FF2B5EF4-FFF2-40B4-BE49-F238E27FC236}">
                <a16:creationId xmlns:a16="http://schemas.microsoft.com/office/drawing/2014/main" id="{2CDD7A56-F313-4544-B94B-C7D9F6055B15}"/>
              </a:ext>
            </a:extLst>
          </p:cNvPr>
          <p:cNvPicPr>
            <a:picLocks noChangeAspect="1"/>
          </p:cNvPicPr>
          <p:nvPr/>
        </p:nvPicPr>
        <p:blipFill>
          <a:blip r:embed="rId2"/>
          <a:stretch>
            <a:fillRect/>
          </a:stretch>
        </p:blipFill>
        <p:spPr>
          <a:xfrm>
            <a:off x="563881" y="2345859"/>
            <a:ext cx="4645348" cy="3470835"/>
          </a:xfrm>
          <a:prstGeom prst="rect">
            <a:avLst/>
          </a:prstGeom>
        </p:spPr>
      </p:pic>
      <p:sp>
        <p:nvSpPr>
          <p:cNvPr id="13" name="CuadroTexto 12">
            <a:extLst>
              <a:ext uri="{FF2B5EF4-FFF2-40B4-BE49-F238E27FC236}">
                <a16:creationId xmlns:a16="http://schemas.microsoft.com/office/drawing/2014/main" id="{C88CFAF3-D540-4002-9AA8-1E29DA7B8D31}"/>
              </a:ext>
            </a:extLst>
          </p:cNvPr>
          <p:cNvSpPr txBox="1"/>
          <p:nvPr/>
        </p:nvSpPr>
        <p:spPr>
          <a:xfrm>
            <a:off x="2270760" y="5632028"/>
            <a:ext cx="1485900" cy="276999"/>
          </a:xfrm>
          <a:prstGeom prst="rect">
            <a:avLst/>
          </a:prstGeom>
          <a:solidFill>
            <a:schemeClr val="bg1"/>
          </a:solidFill>
        </p:spPr>
        <p:txBody>
          <a:bodyPr wrap="square" rtlCol="0">
            <a:spAutoFit/>
          </a:bodyPr>
          <a:lstStyle/>
          <a:p>
            <a:r>
              <a:rPr lang="es-ES" sz="1200" dirty="0">
                <a:latin typeface="Times New Roman" panose="02020603050405020304" pitchFamily="18" charset="0"/>
                <a:cs typeface="Times New Roman" panose="02020603050405020304" pitchFamily="18" charset="0"/>
              </a:rPr>
              <a:t>	FOLDS</a:t>
            </a:r>
          </a:p>
        </p:txBody>
      </p:sp>
      <p:pic>
        <p:nvPicPr>
          <p:cNvPr id="14" name="Gráfico 13">
            <a:extLst>
              <a:ext uri="{FF2B5EF4-FFF2-40B4-BE49-F238E27FC236}">
                <a16:creationId xmlns:a16="http://schemas.microsoft.com/office/drawing/2014/main" id="{4AC0DC9A-DFFB-4118-ADE7-DB20B4E158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45233" y="5770527"/>
            <a:ext cx="765772" cy="765772"/>
          </a:xfrm>
          <a:prstGeom prst="rect">
            <a:avLst/>
          </a:prstGeom>
        </p:spPr>
      </p:pic>
    </p:spTree>
    <p:extLst>
      <p:ext uri="{BB962C8B-B14F-4D97-AF65-F5344CB8AC3E}">
        <p14:creationId xmlns:p14="http://schemas.microsoft.com/office/powerpoint/2010/main" val="129704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A7C81-672C-464A-A8CE-36A85C32F49E}"/>
              </a:ext>
            </a:extLst>
          </p:cNvPr>
          <p:cNvSpPr>
            <a:spLocks noGrp="1"/>
          </p:cNvSpPr>
          <p:nvPr>
            <p:ph type="title"/>
          </p:nvPr>
        </p:nvSpPr>
        <p:spPr>
          <a:xfrm>
            <a:off x="700635" y="922096"/>
            <a:ext cx="10691265" cy="744779"/>
          </a:xfrm>
        </p:spPr>
        <p:txBody>
          <a:bodyPr/>
          <a:lstStyle/>
          <a:p>
            <a:r>
              <a:rPr lang="es-ES" dirty="0" err="1"/>
              <a:t>Models</a:t>
            </a:r>
            <a:r>
              <a:rPr lang="es-ES" dirty="0"/>
              <a:t> </a:t>
            </a:r>
            <a:r>
              <a:rPr lang="es-ES" dirty="0" err="1"/>
              <a:t>ACcuracies</a:t>
            </a:r>
            <a:endParaRPr lang="es-ES" dirty="0"/>
          </a:p>
        </p:txBody>
      </p:sp>
      <p:sp>
        <p:nvSpPr>
          <p:cNvPr id="7" name="Rectángulo 6">
            <a:extLst>
              <a:ext uri="{FF2B5EF4-FFF2-40B4-BE49-F238E27FC236}">
                <a16:creationId xmlns:a16="http://schemas.microsoft.com/office/drawing/2014/main" id="{0038F2B4-3E90-4910-A51C-0804FFEE6275}"/>
              </a:ext>
            </a:extLst>
          </p:cNvPr>
          <p:cNvSpPr/>
          <p:nvPr/>
        </p:nvSpPr>
        <p:spPr>
          <a:xfrm>
            <a:off x="5796915" y="2409633"/>
            <a:ext cx="133350" cy="126759"/>
          </a:xfrm>
          <a:prstGeom prst="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3029012-1F5B-496C-8118-2576C430706B}"/>
              </a:ext>
            </a:extLst>
          </p:cNvPr>
          <p:cNvSpPr/>
          <p:nvPr/>
        </p:nvSpPr>
        <p:spPr>
          <a:xfrm>
            <a:off x="5796915" y="2684944"/>
            <a:ext cx="133350" cy="1267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9C6A82CD-B45A-4E15-90C4-E5A23E24A06B}"/>
              </a:ext>
            </a:extLst>
          </p:cNvPr>
          <p:cNvSpPr/>
          <p:nvPr/>
        </p:nvSpPr>
        <p:spPr>
          <a:xfrm>
            <a:off x="5800408" y="2992584"/>
            <a:ext cx="133350" cy="12675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9297B27A-BE94-46D3-A83F-68C753C9B6F6}"/>
              </a:ext>
            </a:extLst>
          </p:cNvPr>
          <p:cNvSpPr txBox="1"/>
          <p:nvPr/>
        </p:nvSpPr>
        <p:spPr>
          <a:xfrm>
            <a:off x="5902960" y="2259330"/>
            <a:ext cx="3774440" cy="1246495"/>
          </a:xfrm>
          <a:prstGeom prst="rect">
            <a:avLst/>
          </a:prstGeom>
          <a:noFill/>
        </p:spPr>
        <p:txBody>
          <a:bodyPr wrap="square" rtlCol="0">
            <a:spAutoFit/>
          </a:bodyPr>
          <a:lstStyle/>
          <a:p>
            <a:r>
              <a:rPr lang="es-ES" sz="2000" cap="all" spc="30" dirty="0" err="1">
                <a:latin typeface="+mj-lt"/>
                <a:ea typeface="+mj-ea"/>
                <a:cs typeface="+mj-cs"/>
              </a:rPr>
              <a:t>Random</a:t>
            </a:r>
            <a:r>
              <a:rPr lang="es-ES" sz="2000" cap="all" spc="30" dirty="0">
                <a:latin typeface="+mj-lt"/>
                <a:ea typeface="+mj-ea"/>
                <a:cs typeface="+mj-cs"/>
              </a:rPr>
              <a:t> Forest</a:t>
            </a:r>
          </a:p>
          <a:p>
            <a:r>
              <a:rPr lang="es-ES" sz="2000" cap="all" spc="30" dirty="0">
                <a:latin typeface="+mj-lt"/>
                <a:ea typeface="+mj-ea"/>
                <a:cs typeface="+mj-cs"/>
              </a:rPr>
              <a:t>Deep Neural Network</a:t>
            </a:r>
          </a:p>
          <a:p>
            <a:r>
              <a:rPr lang="es-ES" sz="2000" cap="all" spc="30" dirty="0" err="1">
                <a:latin typeface="+mj-lt"/>
                <a:ea typeface="+mj-ea"/>
                <a:cs typeface="+mj-cs"/>
              </a:rPr>
              <a:t>Naive</a:t>
            </a:r>
            <a:r>
              <a:rPr lang="es-ES" sz="2000" cap="all" spc="30" dirty="0">
                <a:latin typeface="+mj-lt"/>
                <a:ea typeface="+mj-ea"/>
                <a:cs typeface="+mj-cs"/>
              </a:rPr>
              <a:t> Bayes</a:t>
            </a:r>
          </a:p>
          <a:p>
            <a:endParaRPr lang="es-ES" sz="1500" cap="all" spc="30" dirty="0">
              <a:latin typeface="+mj-lt"/>
              <a:ea typeface="+mj-ea"/>
              <a:cs typeface="+mj-cs"/>
            </a:endParaRPr>
          </a:p>
        </p:txBody>
      </p:sp>
      <p:sp>
        <p:nvSpPr>
          <p:cNvPr id="11" name="CuadroTexto 10">
            <a:extLst>
              <a:ext uri="{FF2B5EF4-FFF2-40B4-BE49-F238E27FC236}">
                <a16:creationId xmlns:a16="http://schemas.microsoft.com/office/drawing/2014/main" id="{E6CE2DA9-5B1E-4F65-80E7-FC29C1E97183}"/>
              </a:ext>
            </a:extLst>
          </p:cNvPr>
          <p:cNvSpPr txBox="1"/>
          <p:nvPr/>
        </p:nvSpPr>
        <p:spPr>
          <a:xfrm>
            <a:off x="563880" y="1767840"/>
            <a:ext cx="8054339" cy="477054"/>
          </a:xfrm>
          <a:prstGeom prst="rect">
            <a:avLst/>
          </a:prstGeom>
          <a:noFill/>
        </p:spPr>
        <p:txBody>
          <a:bodyPr wrap="square" rtlCol="0">
            <a:spAutoFit/>
          </a:bodyPr>
          <a:lstStyle/>
          <a:p>
            <a:r>
              <a:rPr lang="es-ES" sz="2500" cap="all" spc="30" dirty="0" err="1">
                <a:latin typeface="+mj-lt"/>
                <a:ea typeface="+mj-ea"/>
                <a:cs typeface="+mj-cs"/>
              </a:rPr>
              <a:t>Continuous</a:t>
            </a:r>
            <a:r>
              <a:rPr lang="es-ES" sz="2500" cap="all" spc="30" dirty="0">
                <a:latin typeface="+mj-lt"/>
                <a:ea typeface="+mj-ea"/>
                <a:cs typeface="+mj-cs"/>
              </a:rPr>
              <a:t> + CATEGORICAL  </a:t>
            </a:r>
            <a:r>
              <a:rPr lang="es-ES" sz="2500" cap="all" spc="30" dirty="0" err="1">
                <a:latin typeface="+mj-lt"/>
                <a:ea typeface="+mj-ea"/>
                <a:cs typeface="+mj-cs"/>
              </a:rPr>
              <a:t>With</a:t>
            </a:r>
            <a:r>
              <a:rPr lang="es-ES" sz="2500" cap="all" spc="30" dirty="0">
                <a:latin typeface="+mj-lt"/>
                <a:ea typeface="+mj-ea"/>
                <a:cs typeface="+mj-cs"/>
              </a:rPr>
              <a:t>  RFE</a:t>
            </a:r>
          </a:p>
        </p:txBody>
      </p:sp>
      <p:pic>
        <p:nvPicPr>
          <p:cNvPr id="5" name="Imagen 4">
            <a:extLst>
              <a:ext uri="{FF2B5EF4-FFF2-40B4-BE49-F238E27FC236}">
                <a16:creationId xmlns:a16="http://schemas.microsoft.com/office/drawing/2014/main" id="{217763BD-635C-4FB9-8F54-7C1CB8E5C8CA}"/>
              </a:ext>
            </a:extLst>
          </p:cNvPr>
          <p:cNvPicPr>
            <a:picLocks noChangeAspect="1"/>
          </p:cNvPicPr>
          <p:nvPr/>
        </p:nvPicPr>
        <p:blipFill>
          <a:blip r:embed="rId2"/>
          <a:stretch>
            <a:fillRect/>
          </a:stretch>
        </p:blipFill>
        <p:spPr>
          <a:xfrm>
            <a:off x="640080" y="2345859"/>
            <a:ext cx="5014738" cy="3651431"/>
          </a:xfrm>
          <a:prstGeom prst="rect">
            <a:avLst/>
          </a:prstGeom>
        </p:spPr>
      </p:pic>
      <p:pic>
        <p:nvPicPr>
          <p:cNvPr id="14" name="Gráfico 13">
            <a:extLst>
              <a:ext uri="{FF2B5EF4-FFF2-40B4-BE49-F238E27FC236}">
                <a16:creationId xmlns:a16="http://schemas.microsoft.com/office/drawing/2014/main" id="{DFDE3912-BC4B-40D9-804A-387192E329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14209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A7C81-672C-464A-A8CE-36A85C32F49E}"/>
              </a:ext>
            </a:extLst>
          </p:cNvPr>
          <p:cNvSpPr>
            <a:spLocks noGrp="1"/>
          </p:cNvSpPr>
          <p:nvPr>
            <p:ph type="title"/>
          </p:nvPr>
        </p:nvSpPr>
        <p:spPr>
          <a:xfrm>
            <a:off x="700635" y="922096"/>
            <a:ext cx="10691265" cy="744779"/>
          </a:xfrm>
        </p:spPr>
        <p:txBody>
          <a:bodyPr/>
          <a:lstStyle/>
          <a:p>
            <a:r>
              <a:rPr lang="es-ES" dirty="0" err="1"/>
              <a:t>Models</a:t>
            </a:r>
            <a:r>
              <a:rPr lang="es-ES" dirty="0"/>
              <a:t> </a:t>
            </a:r>
            <a:r>
              <a:rPr lang="en-US" dirty="0"/>
              <a:t>Accuracies</a:t>
            </a:r>
          </a:p>
        </p:txBody>
      </p:sp>
      <p:sp>
        <p:nvSpPr>
          <p:cNvPr id="7" name="Rectángulo 6">
            <a:extLst>
              <a:ext uri="{FF2B5EF4-FFF2-40B4-BE49-F238E27FC236}">
                <a16:creationId xmlns:a16="http://schemas.microsoft.com/office/drawing/2014/main" id="{0038F2B4-3E90-4910-A51C-0804FFEE6275}"/>
              </a:ext>
            </a:extLst>
          </p:cNvPr>
          <p:cNvSpPr/>
          <p:nvPr/>
        </p:nvSpPr>
        <p:spPr>
          <a:xfrm>
            <a:off x="5796915" y="2409633"/>
            <a:ext cx="133350" cy="126759"/>
          </a:xfrm>
          <a:prstGeom prst="rect">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C3029012-1F5B-496C-8118-2576C430706B}"/>
              </a:ext>
            </a:extLst>
          </p:cNvPr>
          <p:cNvSpPr/>
          <p:nvPr/>
        </p:nvSpPr>
        <p:spPr>
          <a:xfrm>
            <a:off x="5796915" y="2684944"/>
            <a:ext cx="133350" cy="1267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9C6A82CD-B45A-4E15-90C4-E5A23E24A06B}"/>
              </a:ext>
            </a:extLst>
          </p:cNvPr>
          <p:cNvSpPr/>
          <p:nvPr/>
        </p:nvSpPr>
        <p:spPr>
          <a:xfrm>
            <a:off x="5800408" y="2992584"/>
            <a:ext cx="133350" cy="12675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9297B27A-BE94-46D3-A83F-68C753C9B6F6}"/>
              </a:ext>
            </a:extLst>
          </p:cNvPr>
          <p:cNvSpPr txBox="1"/>
          <p:nvPr/>
        </p:nvSpPr>
        <p:spPr>
          <a:xfrm>
            <a:off x="5902960" y="2259330"/>
            <a:ext cx="3774440" cy="1246495"/>
          </a:xfrm>
          <a:prstGeom prst="rect">
            <a:avLst/>
          </a:prstGeom>
          <a:noFill/>
        </p:spPr>
        <p:txBody>
          <a:bodyPr wrap="square" rtlCol="0">
            <a:spAutoFit/>
          </a:bodyPr>
          <a:lstStyle/>
          <a:p>
            <a:r>
              <a:rPr lang="es-ES" sz="2000" cap="all" spc="30" dirty="0" err="1">
                <a:latin typeface="+mj-lt"/>
                <a:ea typeface="+mj-ea"/>
                <a:cs typeface="+mj-cs"/>
              </a:rPr>
              <a:t>Random</a:t>
            </a:r>
            <a:r>
              <a:rPr lang="es-ES" sz="2000" cap="all" spc="30" dirty="0">
                <a:latin typeface="+mj-lt"/>
                <a:ea typeface="+mj-ea"/>
                <a:cs typeface="+mj-cs"/>
              </a:rPr>
              <a:t> Forest</a:t>
            </a:r>
          </a:p>
          <a:p>
            <a:r>
              <a:rPr lang="es-ES" sz="2000" cap="all" spc="30" dirty="0">
                <a:latin typeface="+mj-lt"/>
                <a:ea typeface="+mj-ea"/>
                <a:cs typeface="+mj-cs"/>
              </a:rPr>
              <a:t>Deep Neural Network</a:t>
            </a:r>
          </a:p>
          <a:p>
            <a:r>
              <a:rPr lang="es-ES" sz="2000" cap="all" spc="30" dirty="0" err="1">
                <a:latin typeface="+mj-lt"/>
                <a:ea typeface="+mj-ea"/>
                <a:cs typeface="+mj-cs"/>
              </a:rPr>
              <a:t>Naive</a:t>
            </a:r>
            <a:r>
              <a:rPr lang="es-ES" sz="2000" cap="all" spc="30" dirty="0">
                <a:latin typeface="+mj-lt"/>
                <a:ea typeface="+mj-ea"/>
                <a:cs typeface="+mj-cs"/>
              </a:rPr>
              <a:t> Bayes</a:t>
            </a:r>
          </a:p>
          <a:p>
            <a:endParaRPr lang="es-ES" sz="1500" cap="all" spc="30" dirty="0">
              <a:latin typeface="+mj-lt"/>
              <a:ea typeface="+mj-ea"/>
              <a:cs typeface="+mj-cs"/>
            </a:endParaRPr>
          </a:p>
        </p:txBody>
      </p:sp>
      <p:sp>
        <p:nvSpPr>
          <p:cNvPr id="11" name="CuadroTexto 10">
            <a:extLst>
              <a:ext uri="{FF2B5EF4-FFF2-40B4-BE49-F238E27FC236}">
                <a16:creationId xmlns:a16="http://schemas.microsoft.com/office/drawing/2014/main" id="{E6CE2DA9-5B1E-4F65-80E7-FC29C1E97183}"/>
              </a:ext>
            </a:extLst>
          </p:cNvPr>
          <p:cNvSpPr txBox="1"/>
          <p:nvPr/>
        </p:nvSpPr>
        <p:spPr>
          <a:xfrm>
            <a:off x="563880" y="1767840"/>
            <a:ext cx="8503920" cy="477054"/>
          </a:xfrm>
          <a:prstGeom prst="rect">
            <a:avLst/>
          </a:prstGeom>
          <a:noFill/>
        </p:spPr>
        <p:txBody>
          <a:bodyPr wrap="square" rtlCol="0">
            <a:spAutoFit/>
          </a:bodyPr>
          <a:lstStyle/>
          <a:p>
            <a:r>
              <a:rPr lang="es-ES" sz="2500" cap="all" spc="30" dirty="0" err="1">
                <a:latin typeface="+mj-lt"/>
                <a:ea typeface="+mj-ea"/>
                <a:cs typeface="+mj-cs"/>
              </a:rPr>
              <a:t>Continuous</a:t>
            </a:r>
            <a:r>
              <a:rPr lang="es-ES" sz="2500" cap="all" spc="30" dirty="0">
                <a:latin typeface="+mj-lt"/>
                <a:ea typeface="+mj-ea"/>
                <a:cs typeface="+mj-cs"/>
              </a:rPr>
              <a:t> + CATEGORICAL  </a:t>
            </a:r>
            <a:r>
              <a:rPr lang="es-ES" sz="2500" cap="all" spc="30" dirty="0" err="1">
                <a:latin typeface="+mj-lt"/>
                <a:ea typeface="+mj-ea"/>
                <a:cs typeface="+mj-cs"/>
              </a:rPr>
              <a:t>With</a:t>
            </a:r>
            <a:r>
              <a:rPr lang="es-ES" sz="2500" cap="all" spc="30" dirty="0">
                <a:latin typeface="+mj-lt"/>
                <a:ea typeface="+mj-ea"/>
                <a:cs typeface="+mj-cs"/>
              </a:rPr>
              <a:t>  </a:t>
            </a:r>
            <a:r>
              <a:rPr lang="es-ES" sz="2500" cap="all" spc="30" dirty="0" err="1">
                <a:latin typeface="+mj-lt"/>
                <a:ea typeface="+mj-ea"/>
                <a:cs typeface="+mj-cs"/>
              </a:rPr>
              <a:t>Selected</a:t>
            </a:r>
            <a:r>
              <a:rPr lang="es-ES" sz="2500" cap="all" spc="30" dirty="0">
                <a:latin typeface="+mj-lt"/>
                <a:ea typeface="+mj-ea"/>
                <a:cs typeface="+mj-cs"/>
              </a:rPr>
              <a:t> </a:t>
            </a:r>
            <a:r>
              <a:rPr lang="es-ES" sz="2500" cap="all" spc="30" dirty="0" err="1">
                <a:latin typeface="+mj-lt"/>
                <a:ea typeface="+mj-ea"/>
                <a:cs typeface="+mj-cs"/>
              </a:rPr>
              <a:t>Features</a:t>
            </a:r>
            <a:endParaRPr lang="es-ES" sz="2500" cap="all" spc="30" dirty="0">
              <a:latin typeface="+mj-lt"/>
              <a:ea typeface="+mj-ea"/>
              <a:cs typeface="+mj-cs"/>
            </a:endParaRPr>
          </a:p>
        </p:txBody>
      </p:sp>
      <p:pic>
        <p:nvPicPr>
          <p:cNvPr id="4" name="Imagen 3">
            <a:extLst>
              <a:ext uri="{FF2B5EF4-FFF2-40B4-BE49-F238E27FC236}">
                <a16:creationId xmlns:a16="http://schemas.microsoft.com/office/drawing/2014/main" id="{5F208A6D-DC13-49B4-832C-62DA6CBD960D}"/>
              </a:ext>
            </a:extLst>
          </p:cNvPr>
          <p:cNvPicPr>
            <a:picLocks noChangeAspect="1"/>
          </p:cNvPicPr>
          <p:nvPr/>
        </p:nvPicPr>
        <p:blipFill>
          <a:blip r:embed="rId2"/>
          <a:stretch>
            <a:fillRect/>
          </a:stretch>
        </p:blipFill>
        <p:spPr>
          <a:xfrm>
            <a:off x="411481" y="2409633"/>
            <a:ext cx="5031104" cy="3556338"/>
          </a:xfrm>
          <a:prstGeom prst="rect">
            <a:avLst/>
          </a:prstGeom>
        </p:spPr>
      </p:pic>
      <p:pic>
        <p:nvPicPr>
          <p:cNvPr id="12" name="Gráfico 11">
            <a:extLst>
              <a:ext uri="{FF2B5EF4-FFF2-40B4-BE49-F238E27FC236}">
                <a16:creationId xmlns:a16="http://schemas.microsoft.com/office/drawing/2014/main" id="{9AC3E364-0449-4C91-BC1B-66570F58B8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160440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8F9242-55A1-4F10-A6DE-92EB9E167BD8}"/>
              </a:ext>
            </a:extLst>
          </p:cNvPr>
          <p:cNvSpPr>
            <a:spLocks noGrp="1"/>
          </p:cNvSpPr>
          <p:nvPr>
            <p:ph type="title"/>
          </p:nvPr>
        </p:nvSpPr>
        <p:spPr/>
        <p:txBody>
          <a:bodyPr/>
          <a:lstStyle/>
          <a:p>
            <a:r>
              <a:rPr lang="en-US" dirty="0"/>
              <a:t>Deductions</a:t>
            </a:r>
            <a:r>
              <a:rPr lang="es-ES" dirty="0"/>
              <a:t>.</a:t>
            </a:r>
          </a:p>
        </p:txBody>
      </p:sp>
      <p:sp>
        <p:nvSpPr>
          <p:cNvPr id="3" name="Marcador de contenido 2">
            <a:extLst>
              <a:ext uri="{FF2B5EF4-FFF2-40B4-BE49-F238E27FC236}">
                <a16:creationId xmlns:a16="http://schemas.microsoft.com/office/drawing/2014/main" id="{D2B3382D-0900-4BA7-AAF1-7FC2C6B4F8F0}"/>
              </a:ext>
            </a:extLst>
          </p:cNvPr>
          <p:cNvSpPr>
            <a:spLocks noGrp="1"/>
          </p:cNvSpPr>
          <p:nvPr>
            <p:ph idx="1"/>
          </p:nvPr>
        </p:nvSpPr>
        <p:spPr/>
        <p:txBody>
          <a:bodyPr>
            <a:normAutofit fontScale="25000" lnSpcReduction="20000"/>
          </a:bodyPr>
          <a:lstStyle/>
          <a:p>
            <a:r>
              <a:rPr lang="en-US" sz="4500" spc="30" dirty="0">
                <a:latin typeface="+mj-lt"/>
                <a:ea typeface="+mj-ea"/>
                <a:cs typeface="+mj-cs"/>
              </a:rPr>
              <a:t>The model mostly classifies in a correct way between the different genres of songs. most of the errors are between different rap playlists or punk-metal...</a:t>
            </a:r>
          </a:p>
          <a:p>
            <a:r>
              <a:rPr lang="en-US" sz="4500" spc="30" dirty="0">
                <a:latin typeface="+mj-lt"/>
                <a:ea typeface="+mj-ea"/>
                <a:cs typeface="+mj-cs"/>
              </a:rPr>
              <a:t>The model does not recognize the language of the song, classifying </a:t>
            </a:r>
            <a:r>
              <a:rPr lang="en-US" sz="4500" spc="30" dirty="0" err="1">
                <a:latin typeface="+mj-lt"/>
                <a:ea typeface="+mj-ea"/>
                <a:cs typeface="+mj-cs"/>
              </a:rPr>
              <a:t>rap_espanol</a:t>
            </a:r>
            <a:r>
              <a:rPr lang="en-US" sz="4500" spc="30" dirty="0">
                <a:latin typeface="+mj-lt"/>
                <a:ea typeface="+mj-ea"/>
                <a:cs typeface="+mj-cs"/>
              </a:rPr>
              <a:t> with tuff which both are rap, one American rap and the other Spanish rap.</a:t>
            </a:r>
          </a:p>
          <a:p>
            <a:r>
              <a:rPr lang="en-US" sz="4500" spc="30" dirty="0" err="1">
                <a:latin typeface="+mj-lt"/>
                <a:ea typeface="+mj-ea"/>
                <a:cs typeface="+mj-cs"/>
              </a:rPr>
              <a:t>Powerhour</a:t>
            </a:r>
            <a:r>
              <a:rPr lang="en-US" sz="4500" spc="30" dirty="0">
                <a:latin typeface="+mj-lt"/>
                <a:ea typeface="+mj-ea"/>
                <a:cs typeface="+mj-cs"/>
              </a:rPr>
              <a:t> playlist is not an appropriate since it is a gym playlist which has songs of rap, punk, </a:t>
            </a:r>
            <a:r>
              <a:rPr lang="en-US" sz="4500" spc="30" dirty="0" err="1">
                <a:latin typeface="+mj-lt"/>
                <a:ea typeface="+mj-ea"/>
                <a:cs typeface="+mj-cs"/>
              </a:rPr>
              <a:t>edm</a:t>
            </a:r>
            <a:r>
              <a:rPr lang="en-US" sz="4500" spc="30" dirty="0">
                <a:latin typeface="+mj-lt"/>
                <a:ea typeface="+mj-ea"/>
                <a:cs typeface="+mj-cs"/>
              </a:rPr>
              <a:t> the example of the song "goosebumps" demonstrates it. this song could be classified in both playlists.</a:t>
            </a:r>
          </a:p>
          <a:p>
            <a:r>
              <a:rPr lang="en-US" sz="4500" spc="30" dirty="0">
                <a:latin typeface="+mj-lt"/>
                <a:ea typeface="+mj-ea"/>
                <a:cs typeface="+mj-cs"/>
              </a:rPr>
              <a:t>The use of embeddings to use a categorical variable like the artist with such a big dimensional space gives a lot of information to the models and that is why we can see such improvement in rf model and deep neural network.</a:t>
            </a:r>
          </a:p>
          <a:p>
            <a:r>
              <a:rPr lang="en-US" sz="4500" spc="30" dirty="0">
                <a:latin typeface="+mj-lt"/>
                <a:ea typeface="+mj-ea"/>
                <a:cs typeface="+mj-cs"/>
              </a:rPr>
              <a:t>Random forest is the classifier that should be used.</a:t>
            </a:r>
          </a:p>
          <a:p>
            <a:r>
              <a:rPr lang="en-US" sz="4500" spc="30" dirty="0">
                <a:latin typeface="+mj-lt"/>
                <a:ea typeface="+mj-ea"/>
                <a:cs typeface="+mj-cs"/>
              </a:rPr>
              <a:t>Neural networks also have a very great performance, very close to the rf models. however, the optimization of the network could be better and in case you optimize it for this problem you will most likely get better results than with the rf model</a:t>
            </a:r>
          </a:p>
          <a:p>
            <a:r>
              <a:rPr lang="en-US" sz="4500" spc="30" dirty="0">
                <a:latin typeface="+mj-lt"/>
                <a:ea typeface="+mj-ea"/>
                <a:cs typeface="+mj-cs"/>
              </a:rPr>
              <a:t>The whole set of continuous features will give a decent job, using categorical would give a slightly better result. </a:t>
            </a:r>
          </a:p>
          <a:p>
            <a:pPr marL="0" indent="0">
              <a:buNone/>
            </a:pPr>
            <a:br>
              <a:rPr lang="en-US" sz="4500" spc="30" dirty="0">
                <a:latin typeface="+mj-lt"/>
                <a:ea typeface="+mj-ea"/>
                <a:cs typeface="+mj-cs"/>
              </a:rPr>
            </a:br>
            <a:endParaRPr lang="en-US" sz="4500" spc="30" dirty="0">
              <a:latin typeface="+mj-lt"/>
              <a:ea typeface="+mj-ea"/>
              <a:cs typeface="+mj-cs"/>
            </a:endParaRPr>
          </a:p>
          <a:p>
            <a:endParaRPr lang="es-ES" dirty="0"/>
          </a:p>
        </p:txBody>
      </p:sp>
      <p:pic>
        <p:nvPicPr>
          <p:cNvPr id="4" name="Gráfico 3">
            <a:extLst>
              <a:ext uri="{FF2B5EF4-FFF2-40B4-BE49-F238E27FC236}">
                <a16:creationId xmlns:a16="http://schemas.microsoft.com/office/drawing/2014/main" id="{CFB7AEAC-59D5-4A8D-9453-340D941E76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12774" y="5767693"/>
            <a:ext cx="765772" cy="765772"/>
          </a:xfrm>
          <a:prstGeom prst="rect">
            <a:avLst/>
          </a:prstGeom>
        </p:spPr>
      </p:pic>
    </p:spTree>
    <p:extLst>
      <p:ext uri="{BB962C8B-B14F-4D97-AF65-F5344CB8AC3E}">
        <p14:creationId xmlns:p14="http://schemas.microsoft.com/office/powerpoint/2010/main" val="278124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81B14-7D61-4338-974D-29F0C4A2748A}"/>
              </a:ext>
            </a:extLst>
          </p:cNvPr>
          <p:cNvSpPr>
            <a:spLocks noGrp="1"/>
          </p:cNvSpPr>
          <p:nvPr>
            <p:ph type="title"/>
          </p:nvPr>
        </p:nvSpPr>
        <p:spPr>
          <a:xfrm>
            <a:off x="3916275" y="2598496"/>
            <a:ext cx="11491365" cy="5029124"/>
          </a:xfrm>
        </p:spPr>
        <p:txBody>
          <a:bodyPr>
            <a:normAutofit/>
          </a:bodyPr>
          <a:lstStyle/>
          <a:p>
            <a:r>
              <a:rPr lang="es-ES" sz="7500" dirty="0"/>
              <a:t>THANKS</a:t>
            </a:r>
          </a:p>
        </p:txBody>
      </p:sp>
    </p:spTree>
    <p:extLst>
      <p:ext uri="{BB962C8B-B14F-4D97-AF65-F5344CB8AC3E}">
        <p14:creationId xmlns:p14="http://schemas.microsoft.com/office/powerpoint/2010/main" val="262280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descr="Diagrama&#10;&#10;Descripción generada automáticamente">
            <a:extLst>
              <a:ext uri="{FF2B5EF4-FFF2-40B4-BE49-F238E27FC236}">
                <a16:creationId xmlns:a16="http://schemas.microsoft.com/office/drawing/2014/main" id="{4FBCDCCB-803F-4E22-81E4-2FA4E3AEA6D1}"/>
              </a:ext>
            </a:extLst>
          </p:cNvPr>
          <p:cNvPicPr>
            <a:picLocks noChangeAspect="1"/>
          </p:cNvPicPr>
          <p:nvPr/>
        </p:nvPicPr>
        <p:blipFill>
          <a:blip r:embed="rId2"/>
          <a:stretch>
            <a:fillRect/>
          </a:stretch>
        </p:blipFill>
        <p:spPr>
          <a:xfrm>
            <a:off x="3321970" y="1402885"/>
            <a:ext cx="5891408" cy="2651134"/>
          </a:xfrm>
          <a:prstGeom prst="rect">
            <a:avLst/>
          </a:prstGeom>
        </p:spPr>
      </p:pic>
      <p:sp>
        <p:nvSpPr>
          <p:cNvPr id="2" name="Título 1">
            <a:extLst>
              <a:ext uri="{FF2B5EF4-FFF2-40B4-BE49-F238E27FC236}">
                <a16:creationId xmlns:a16="http://schemas.microsoft.com/office/drawing/2014/main" id="{9AEEDD52-3C88-49CB-88DC-1DB31A33F3B3}"/>
              </a:ext>
            </a:extLst>
          </p:cNvPr>
          <p:cNvSpPr>
            <a:spLocks noGrp="1"/>
          </p:cNvSpPr>
          <p:nvPr>
            <p:ph type="title"/>
          </p:nvPr>
        </p:nvSpPr>
        <p:spPr>
          <a:xfrm>
            <a:off x="700635" y="922096"/>
            <a:ext cx="10691265" cy="713757"/>
          </a:xfrm>
        </p:spPr>
        <p:txBody>
          <a:bodyPr>
            <a:normAutofit fontScale="90000"/>
          </a:bodyPr>
          <a:lstStyle/>
          <a:p>
            <a:r>
              <a:rPr lang="es-ES" sz="5400" b="1" dirty="0"/>
              <a:t>Data </a:t>
            </a:r>
            <a:r>
              <a:rPr lang="es-ES" sz="5400" b="1" dirty="0" err="1"/>
              <a:t>Gathering</a:t>
            </a:r>
            <a:r>
              <a:rPr lang="es-ES" sz="5400" b="1" dirty="0"/>
              <a:t> </a:t>
            </a:r>
          </a:p>
        </p:txBody>
      </p:sp>
      <p:pic>
        <p:nvPicPr>
          <p:cNvPr id="8" name="Gráfico 7">
            <a:extLst>
              <a:ext uri="{FF2B5EF4-FFF2-40B4-BE49-F238E27FC236}">
                <a16:creationId xmlns:a16="http://schemas.microsoft.com/office/drawing/2014/main" id="{11AA2441-C768-45AA-A51E-736677598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9420" y="5723290"/>
            <a:ext cx="765772" cy="765772"/>
          </a:xfrm>
          <a:prstGeom prst="rect">
            <a:avLst/>
          </a:prstGeom>
        </p:spPr>
      </p:pic>
      <p:sp>
        <p:nvSpPr>
          <p:cNvPr id="13" name="CuadroTexto 12">
            <a:extLst>
              <a:ext uri="{FF2B5EF4-FFF2-40B4-BE49-F238E27FC236}">
                <a16:creationId xmlns:a16="http://schemas.microsoft.com/office/drawing/2014/main" id="{6F62DC98-E74C-4804-ABEC-15411A72C0B1}"/>
              </a:ext>
            </a:extLst>
          </p:cNvPr>
          <p:cNvSpPr txBox="1"/>
          <p:nvPr/>
        </p:nvSpPr>
        <p:spPr>
          <a:xfrm>
            <a:off x="921008" y="2489925"/>
            <a:ext cx="3064188" cy="477054"/>
          </a:xfrm>
          <a:prstGeom prst="rect">
            <a:avLst/>
          </a:prstGeom>
          <a:noFill/>
        </p:spPr>
        <p:txBody>
          <a:bodyPr wrap="square" rtlCol="0">
            <a:spAutoFit/>
          </a:bodyPr>
          <a:lstStyle/>
          <a:p>
            <a:pPr marL="285750" indent="-285750">
              <a:buFont typeface="Arial" panose="020B0604020202020204" pitchFamily="34" charset="0"/>
              <a:buChar char="•"/>
            </a:pPr>
            <a:r>
              <a:rPr lang="es-ES" sz="2500" cap="all" spc="30" dirty="0">
                <a:latin typeface="+mj-lt"/>
                <a:ea typeface="+mj-ea"/>
                <a:cs typeface="+mj-cs"/>
              </a:rPr>
              <a:t>API de Spotify</a:t>
            </a:r>
          </a:p>
        </p:txBody>
      </p:sp>
      <p:sp>
        <p:nvSpPr>
          <p:cNvPr id="14" name="CuadroTexto 13">
            <a:extLst>
              <a:ext uri="{FF2B5EF4-FFF2-40B4-BE49-F238E27FC236}">
                <a16:creationId xmlns:a16="http://schemas.microsoft.com/office/drawing/2014/main" id="{87747EC4-9F93-435D-A43B-AC5F31496C0F}"/>
              </a:ext>
            </a:extLst>
          </p:cNvPr>
          <p:cNvSpPr txBox="1"/>
          <p:nvPr/>
        </p:nvSpPr>
        <p:spPr>
          <a:xfrm>
            <a:off x="921008" y="4534808"/>
            <a:ext cx="2593910" cy="477054"/>
          </a:xfrm>
          <a:prstGeom prst="rect">
            <a:avLst/>
          </a:prstGeom>
          <a:noFill/>
        </p:spPr>
        <p:txBody>
          <a:bodyPr wrap="square" rtlCol="0">
            <a:spAutoFit/>
          </a:bodyPr>
          <a:lstStyle/>
          <a:p>
            <a:pPr marL="285750" indent="-285750">
              <a:buFont typeface="Arial" panose="020B0604020202020204" pitchFamily="34" charset="0"/>
              <a:buChar char="•"/>
            </a:pPr>
            <a:r>
              <a:rPr lang="es-ES" sz="2500" cap="all" spc="30" dirty="0" err="1">
                <a:latin typeface="+mj-lt"/>
                <a:ea typeface="+mj-ea"/>
                <a:cs typeface="+mj-cs"/>
              </a:rPr>
              <a:t>kaggle</a:t>
            </a:r>
            <a:endParaRPr lang="es-ES" sz="2500" cap="all" spc="30" dirty="0">
              <a:latin typeface="+mj-lt"/>
              <a:ea typeface="+mj-ea"/>
              <a:cs typeface="+mj-cs"/>
            </a:endParaRPr>
          </a:p>
        </p:txBody>
      </p:sp>
      <p:pic>
        <p:nvPicPr>
          <p:cNvPr id="16" name="Imagen 15">
            <a:extLst>
              <a:ext uri="{FF2B5EF4-FFF2-40B4-BE49-F238E27FC236}">
                <a16:creationId xmlns:a16="http://schemas.microsoft.com/office/drawing/2014/main" id="{F0263BDE-0223-4583-91AA-28FE32427280}"/>
              </a:ext>
            </a:extLst>
          </p:cNvPr>
          <p:cNvPicPr>
            <a:picLocks noChangeAspect="1"/>
          </p:cNvPicPr>
          <p:nvPr/>
        </p:nvPicPr>
        <p:blipFill>
          <a:blip r:embed="rId5"/>
          <a:stretch>
            <a:fillRect/>
          </a:stretch>
        </p:blipFill>
        <p:spPr>
          <a:xfrm>
            <a:off x="3799647" y="4258854"/>
            <a:ext cx="1326451" cy="1028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466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C982C-3BEE-47FB-9B2D-A9A2AC83A0B7}"/>
              </a:ext>
            </a:extLst>
          </p:cNvPr>
          <p:cNvSpPr>
            <a:spLocks noGrp="1"/>
          </p:cNvSpPr>
          <p:nvPr>
            <p:ph type="title"/>
          </p:nvPr>
        </p:nvSpPr>
        <p:spPr>
          <a:xfrm>
            <a:off x="800099" y="917495"/>
            <a:ext cx="10691265" cy="1371030"/>
          </a:xfrm>
        </p:spPr>
        <p:txBody>
          <a:bodyPr/>
          <a:lstStyle/>
          <a:p>
            <a:r>
              <a:rPr lang="es-ES" sz="4900" b="1" dirty="0"/>
              <a:t>DATA CLEANING</a:t>
            </a:r>
          </a:p>
        </p:txBody>
      </p:sp>
      <p:sp>
        <p:nvSpPr>
          <p:cNvPr id="3" name="Marcador de contenido 2">
            <a:extLst>
              <a:ext uri="{FF2B5EF4-FFF2-40B4-BE49-F238E27FC236}">
                <a16:creationId xmlns:a16="http://schemas.microsoft.com/office/drawing/2014/main" id="{CBB569CC-D5B4-4C1F-9969-D9C083F605BF}"/>
              </a:ext>
            </a:extLst>
          </p:cNvPr>
          <p:cNvSpPr>
            <a:spLocks noGrp="1"/>
          </p:cNvSpPr>
          <p:nvPr>
            <p:ph idx="1"/>
          </p:nvPr>
        </p:nvSpPr>
        <p:spPr>
          <a:xfrm>
            <a:off x="800100" y="2063713"/>
            <a:ext cx="10691265" cy="3636088"/>
          </a:xfrm>
        </p:spPr>
        <p:txBody>
          <a:bodyPr>
            <a:normAutofit/>
          </a:bodyPr>
          <a:lstStyle/>
          <a:p>
            <a:r>
              <a:rPr lang="es-ES" sz="2500" cap="all" spc="30" dirty="0">
                <a:latin typeface="+mj-lt"/>
                <a:ea typeface="+mj-ea"/>
                <a:cs typeface="+mj-cs"/>
              </a:rPr>
              <a:t>DATA IMBALANCES</a:t>
            </a: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p:txBody>
      </p:sp>
      <p:pic>
        <p:nvPicPr>
          <p:cNvPr id="5" name="Imagen 4" descr="Gráfico, Histograma&#10;&#10;Descripción generada automáticamente">
            <a:extLst>
              <a:ext uri="{FF2B5EF4-FFF2-40B4-BE49-F238E27FC236}">
                <a16:creationId xmlns:a16="http://schemas.microsoft.com/office/drawing/2014/main" id="{3035B08E-846D-48E1-B5E2-5DF519284C7B}"/>
              </a:ext>
            </a:extLst>
          </p:cNvPr>
          <p:cNvPicPr>
            <a:picLocks noChangeAspect="1"/>
          </p:cNvPicPr>
          <p:nvPr/>
        </p:nvPicPr>
        <p:blipFill>
          <a:blip r:embed="rId2"/>
          <a:stretch>
            <a:fillRect/>
          </a:stretch>
        </p:blipFill>
        <p:spPr>
          <a:xfrm>
            <a:off x="978891" y="2691417"/>
            <a:ext cx="3363985" cy="3008384"/>
          </a:xfrm>
          <a:prstGeom prst="rect">
            <a:avLst/>
          </a:prstGeom>
        </p:spPr>
      </p:pic>
      <p:sp>
        <p:nvSpPr>
          <p:cNvPr id="6" name="Flecha: a la derecha 5">
            <a:extLst>
              <a:ext uri="{FF2B5EF4-FFF2-40B4-BE49-F238E27FC236}">
                <a16:creationId xmlns:a16="http://schemas.microsoft.com/office/drawing/2014/main" id="{C4FDFD1F-FEC6-45D0-B20F-9B7A97A2B0B7}"/>
              </a:ext>
            </a:extLst>
          </p:cNvPr>
          <p:cNvSpPr/>
          <p:nvPr/>
        </p:nvSpPr>
        <p:spPr>
          <a:xfrm>
            <a:off x="4600750" y="3704253"/>
            <a:ext cx="1915451" cy="7311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BA08E981-ED2B-492E-9D5A-75FB3AABFE8E}"/>
              </a:ext>
            </a:extLst>
          </p:cNvPr>
          <p:cNvPicPr>
            <a:picLocks noChangeAspect="1"/>
          </p:cNvPicPr>
          <p:nvPr/>
        </p:nvPicPr>
        <p:blipFill>
          <a:blip r:embed="rId3"/>
          <a:stretch>
            <a:fillRect/>
          </a:stretch>
        </p:blipFill>
        <p:spPr>
          <a:xfrm>
            <a:off x="6725753" y="1820810"/>
            <a:ext cx="4487356" cy="4119695"/>
          </a:xfrm>
          <a:prstGeom prst="rect">
            <a:avLst/>
          </a:prstGeom>
        </p:spPr>
      </p:pic>
      <p:pic>
        <p:nvPicPr>
          <p:cNvPr id="11" name="Gráfico 10">
            <a:extLst>
              <a:ext uri="{FF2B5EF4-FFF2-40B4-BE49-F238E27FC236}">
                <a16:creationId xmlns:a16="http://schemas.microsoft.com/office/drawing/2014/main" id="{FFF87332-E7B3-4100-A61D-DF550D43E2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9420" y="5723290"/>
            <a:ext cx="765772" cy="765772"/>
          </a:xfrm>
          <a:prstGeom prst="rect">
            <a:avLst/>
          </a:prstGeom>
        </p:spPr>
      </p:pic>
      <p:cxnSp>
        <p:nvCxnSpPr>
          <p:cNvPr id="13" name="Conector recto 12">
            <a:extLst>
              <a:ext uri="{FF2B5EF4-FFF2-40B4-BE49-F238E27FC236}">
                <a16:creationId xmlns:a16="http://schemas.microsoft.com/office/drawing/2014/main" id="{88B08BE0-2618-4426-91AC-C96CB2A37815}"/>
              </a:ext>
            </a:extLst>
          </p:cNvPr>
          <p:cNvCxnSpPr>
            <a:cxnSpLocks/>
          </p:cNvCxnSpPr>
          <p:nvPr/>
        </p:nvCxnSpPr>
        <p:spPr>
          <a:xfrm>
            <a:off x="7094891" y="1820810"/>
            <a:ext cx="39450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356D593A-AD01-48BD-A938-82E3CDD1FEE7}"/>
              </a:ext>
            </a:extLst>
          </p:cNvPr>
          <p:cNvSpPr txBox="1"/>
          <p:nvPr/>
        </p:nvSpPr>
        <p:spPr>
          <a:xfrm>
            <a:off x="4518871" y="3371334"/>
            <a:ext cx="2576020" cy="400110"/>
          </a:xfrm>
          <a:prstGeom prst="rect">
            <a:avLst/>
          </a:prstGeom>
          <a:noFill/>
        </p:spPr>
        <p:txBody>
          <a:bodyPr wrap="square" rtlCol="0">
            <a:spAutoFit/>
          </a:bodyPr>
          <a:lstStyle/>
          <a:p>
            <a:r>
              <a:rPr lang="es-ES" sz="2000" cap="all" spc="30" dirty="0">
                <a:latin typeface="+mj-lt"/>
                <a:ea typeface="+mj-ea"/>
                <a:cs typeface="+mj-cs"/>
              </a:rPr>
              <a:t>DOWNSAMPLING</a:t>
            </a:r>
          </a:p>
        </p:txBody>
      </p:sp>
    </p:spTree>
    <p:extLst>
      <p:ext uri="{BB962C8B-B14F-4D97-AF65-F5344CB8AC3E}">
        <p14:creationId xmlns:p14="http://schemas.microsoft.com/office/powerpoint/2010/main" val="342948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C982C-3BEE-47FB-9B2D-A9A2AC83A0B7}"/>
              </a:ext>
            </a:extLst>
          </p:cNvPr>
          <p:cNvSpPr>
            <a:spLocks noGrp="1"/>
          </p:cNvSpPr>
          <p:nvPr>
            <p:ph type="title"/>
          </p:nvPr>
        </p:nvSpPr>
        <p:spPr>
          <a:xfrm>
            <a:off x="800099" y="917495"/>
            <a:ext cx="10691265" cy="1371030"/>
          </a:xfrm>
        </p:spPr>
        <p:txBody>
          <a:bodyPr/>
          <a:lstStyle/>
          <a:p>
            <a:r>
              <a:rPr lang="es-ES" sz="4900" b="1" dirty="0"/>
              <a:t>DATA CLEANING</a:t>
            </a:r>
          </a:p>
        </p:txBody>
      </p:sp>
      <p:sp>
        <p:nvSpPr>
          <p:cNvPr id="3" name="Marcador de contenido 2">
            <a:extLst>
              <a:ext uri="{FF2B5EF4-FFF2-40B4-BE49-F238E27FC236}">
                <a16:creationId xmlns:a16="http://schemas.microsoft.com/office/drawing/2014/main" id="{CBB569CC-D5B4-4C1F-9969-D9C083F605BF}"/>
              </a:ext>
            </a:extLst>
          </p:cNvPr>
          <p:cNvSpPr>
            <a:spLocks noGrp="1"/>
          </p:cNvSpPr>
          <p:nvPr>
            <p:ph idx="1"/>
          </p:nvPr>
        </p:nvSpPr>
        <p:spPr>
          <a:xfrm>
            <a:off x="800100" y="2063713"/>
            <a:ext cx="10691265" cy="3636088"/>
          </a:xfrm>
        </p:spPr>
        <p:txBody>
          <a:bodyPr>
            <a:normAutofit/>
          </a:bodyPr>
          <a:lstStyle/>
          <a:p>
            <a:r>
              <a:rPr lang="es-ES" sz="2500" cap="all" spc="30" dirty="0" err="1">
                <a:latin typeface="+mj-lt"/>
                <a:ea typeface="+mj-ea"/>
                <a:cs typeface="+mj-cs"/>
              </a:rPr>
              <a:t>Missing</a:t>
            </a:r>
            <a:r>
              <a:rPr lang="es-ES" sz="2500" cap="all" spc="30" dirty="0">
                <a:latin typeface="+mj-lt"/>
                <a:ea typeface="+mj-ea"/>
                <a:cs typeface="+mj-cs"/>
              </a:rPr>
              <a:t> </a:t>
            </a:r>
            <a:r>
              <a:rPr lang="es-ES" sz="2500" cap="all" spc="30" dirty="0" err="1">
                <a:latin typeface="+mj-lt"/>
                <a:ea typeface="+mj-ea"/>
                <a:cs typeface="+mj-cs"/>
              </a:rPr>
              <a:t>Values</a:t>
            </a: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a:p>
            <a:pPr marL="0" indent="0">
              <a:buNone/>
            </a:pPr>
            <a:endParaRPr lang="es-ES" sz="2500" cap="all" spc="30" dirty="0">
              <a:latin typeface="+mj-lt"/>
              <a:ea typeface="+mj-ea"/>
              <a:cs typeface="+mj-cs"/>
            </a:endParaRPr>
          </a:p>
        </p:txBody>
      </p:sp>
      <p:sp>
        <p:nvSpPr>
          <p:cNvPr id="6" name="Flecha: a la derecha 5">
            <a:extLst>
              <a:ext uri="{FF2B5EF4-FFF2-40B4-BE49-F238E27FC236}">
                <a16:creationId xmlns:a16="http://schemas.microsoft.com/office/drawing/2014/main" id="{C4FDFD1F-FEC6-45D0-B20F-9B7A97A2B0B7}"/>
              </a:ext>
            </a:extLst>
          </p:cNvPr>
          <p:cNvSpPr/>
          <p:nvPr/>
        </p:nvSpPr>
        <p:spPr>
          <a:xfrm>
            <a:off x="4600751" y="3704253"/>
            <a:ext cx="1798106" cy="7311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11" name="Gráfico 10">
            <a:extLst>
              <a:ext uri="{FF2B5EF4-FFF2-40B4-BE49-F238E27FC236}">
                <a16:creationId xmlns:a16="http://schemas.microsoft.com/office/drawing/2014/main" id="{FFF87332-E7B3-4100-A61D-DF550D43E2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9420" y="5723290"/>
            <a:ext cx="765772" cy="765772"/>
          </a:xfrm>
          <a:prstGeom prst="rect">
            <a:avLst/>
          </a:prstGeom>
        </p:spPr>
      </p:pic>
      <p:pic>
        <p:nvPicPr>
          <p:cNvPr id="10" name="Imagen 9">
            <a:extLst>
              <a:ext uri="{FF2B5EF4-FFF2-40B4-BE49-F238E27FC236}">
                <a16:creationId xmlns:a16="http://schemas.microsoft.com/office/drawing/2014/main" id="{250735B8-C390-4874-A46D-A652C074CF54}"/>
              </a:ext>
            </a:extLst>
          </p:cNvPr>
          <p:cNvPicPr>
            <a:picLocks noChangeAspect="1"/>
          </p:cNvPicPr>
          <p:nvPr/>
        </p:nvPicPr>
        <p:blipFill>
          <a:blip r:embed="rId4"/>
          <a:stretch>
            <a:fillRect/>
          </a:stretch>
        </p:blipFill>
        <p:spPr>
          <a:xfrm>
            <a:off x="700635" y="2521412"/>
            <a:ext cx="3782500" cy="3584764"/>
          </a:xfrm>
          <a:prstGeom prst="rect">
            <a:avLst/>
          </a:prstGeom>
        </p:spPr>
      </p:pic>
      <p:sp>
        <p:nvSpPr>
          <p:cNvPr id="12" name="CuadroTexto 11">
            <a:extLst>
              <a:ext uri="{FF2B5EF4-FFF2-40B4-BE49-F238E27FC236}">
                <a16:creationId xmlns:a16="http://schemas.microsoft.com/office/drawing/2014/main" id="{5B538A48-C1AC-4AE9-8E12-E9847FBEBF8F}"/>
              </a:ext>
            </a:extLst>
          </p:cNvPr>
          <p:cNvSpPr txBox="1"/>
          <p:nvPr/>
        </p:nvSpPr>
        <p:spPr>
          <a:xfrm>
            <a:off x="334062" y="3887800"/>
            <a:ext cx="289249" cy="477054"/>
          </a:xfrm>
          <a:prstGeom prst="rect">
            <a:avLst/>
          </a:prstGeom>
          <a:noFill/>
        </p:spPr>
        <p:txBody>
          <a:bodyPr wrap="square" rtlCol="0">
            <a:spAutoFit/>
          </a:bodyPr>
          <a:lstStyle/>
          <a:p>
            <a:r>
              <a:rPr lang="es-ES" sz="2500" cap="all" spc="30" dirty="0">
                <a:latin typeface="+mj-lt"/>
                <a:ea typeface="+mj-ea"/>
                <a:cs typeface="+mj-cs"/>
              </a:rPr>
              <a:t>%</a:t>
            </a:r>
          </a:p>
        </p:txBody>
      </p:sp>
      <p:sp>
        <p:nvSpPr>
          <p:cNvPr id="14" name="CuadroTexto 13">
            <a:extLst>
              <a:ext uri="{FF2B5EF4-FFF2-40B4-BE49-F238E27FC236}">
                <a16:creationId xmlns:a16="http://schemas.microsoft.com/office/drawing/2014/main" id="{5E68552F-DFC8-4D75-9A15-621DA23F71EC}"/>
              </a:ext>
            </a:extLst>
          </p:cNvPr>
          <p:cNvSpPr txBox="1"/>
          <p:nvPr/>
        </p:nvSpPr>
        <p:spPr>
          <a:xfrm>
            <a:off x="4600751" y="3227199"/>
            <a:ext cx="1798106" cy="477054"/>
          </a:xfrm>
          <a:prstGeom prst="rect">
            <a:avLst/>
          </a:prstGeom>
          <a:noFill/>
        </p:spPr>
        <p:txBody>
          <a:bodyPr wrap="square" rtlCol="0">
            <a:spAutoFit/>
          </a:bodyPr>
          <a:lstStyle/>
          <a:p>
            <a:r>
              <a:rPr lang="es-ES" sz="2500" cap="all" spc="30" dirty="0">
                <a:latin typeface="+mj-lt"/>
                <a:ea typeface="+mj-ea"/>
                <a:cs typeface="+mj-cs"/>
              </a:rPr>
              <a:t>REMOVING</a:t>
            </a:r>
          </a:p>
        </p:txBody>
      </p:sp>
      <p:pic>
        <p:nvPicPr>
          <p:cNvPr id="16" name="Imagen 15">
            <a:extLst>
              <a:ext uri="{FF2B5EF4-FFF2-40B4-BE49-F238E27FC236}">
                <a16:creationId xmlns:a16="http://schemas.microsoft.com/office/drawing/2014/main" id="{042D22E4-8557-4F19-851F-C0811E94AEE4}"/>
              </a:ext>
            </a:extLst>
          </p:cNvPr>
          <p:cNvPicPr>
            <a:picLocks noChangeAspect="1"/>
          </p:cNvPicPr>
          <p:nvPr/>
        </p:nvPicPr>
        <p:blipFill>
          <a:blip r:embed="rId5"/>
          <a:stretch>
            <a:fillRect/>
          </a:stretch>
        </p:blipFill>
        <p:spPr>
          <a:xfrm>
            <a:off x="6583585" y="1999142"/>
            <a:ext cx="4346143" cy="4107034"/>
          </a:xfrm>
          <a:prstGeom prst="rect">
            <a:avLst/>
          </a:prstGeom>
        </p:spPr>
      </p:pic>
    </p:spTree>
    <p:extLst>
      <p:ext uri="{BB962C8B-B14F-4D97-AF65-F5344CB8AC3E}">
        <p14:creationId xmlns:p14="http://schemas.microsoft.com/office/powerpoint/2010/main" val="349307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E0574-755C-4D60-ACE7-A7093D38CB03}"/>
              </a:ext>
            </a:extLst>
          </p:cNvPr>
          <p:cNvSpPr>
            <a:spLocks noGrp="1"/>
          </p:cNvSpPr>
          <p:nvPr>
            <p:ph type="title"/>
          </p:nvPr>
        </p:nvSpPr>
        <p:spPr/>
        <p:txBody>
          <a:bodyPr/>
          <a:lstStyle/>
          <a:p>
            <a:r>
              <a:rPr lang="es-ES" sz="4000" b="1"/>
              <a:t>DATA CLEANING</a:t>
            </a:r>
            <a:endParaRPr lang="es-ES" dirty="0"/>
          </a:p>
        </p:txBody>
      </p:sp>
      <p:sp>
        <p:nvSpPr>
          <p:cNvPr id="3" name="Marcador de contenido 2">
            <a:extLst>
              <a:ext uri="{FF2B5EF4-FFF2-40B4-BE49-F238E27FC236}">
                <a16:creationId xmlns:a16="http://schemas.microsoft.com/office/drawing/2014/main" id="{B132BA64-5ED2-488E-B780-A92C9DD540BC}"/>
              </a:ext>
            </a:extLst>
          </p:cNvPr>
          <p:cNvSpPr>
            <a:spLocks noGrp="1"/>
          </p:cNvSpPr>
          <p:nvPr>
            <p:ph idx="1"/>
          </p:nvPr>
        </p:nvSpPr>
        <p:spPr>
          <a:xfrm>
            <a:off x="800100" y="1840120"/>
            <a:ext cx="10691265" cy="3636088"/>
          </a:xfrm>
        </p:spPr>
        <p:txBody>
          <a:bodyPr>
            <a:normAutofit/>
          </a:bodyPr>
          <a:lstStyle/>
          <a:p>
            <a:r>
              <a:rPr lang="es-ES" sz="2500" cap="all" spc="30">
                <a:latin typeface="+mj-lt"/>
                <a:ea typeface="+mj-ea"/>
                <a:cs typeface="+mj-cs"/>
              </a:rPr>
              <a:t>.csv</a:t>
            </a:r>
            <a:endParaRPr lang="es-ES" sz="2500" cap="all" spc="30" dirty="0">
              <a:latin typeface="+mj-lt"/>
              <a:ea typeface="+mj-ea"/>
              <a:cs typeface="+mj-cs"/>
            </a:endParaRPr>
          </a:p>
        </p:txBody>
      </p:sp>
      <p:pic>
        <p:nvPicPr>
          <p:cNvPr id="7" name="Imagen 6">
            <a:extLst>
              <a:ext uri="{FF2B5EF4-FFF2-40B4-BE49-F238E27FC236}">
                <a16:creationId xmlns:a16="http://schemas.microsoft.com/office/drawing/2014/main" id="{4564B129-FCC9-4B02-8D2F-BD921D8367C4}"/>
              </a:ext>
            </a:extLst>
          </p:cNvPr>
          <p:cNvPicPr>
            <a:picLocks noChangeAspect="1"/>
          </p:cNvPicPr>
          <p:nvPr/>
        </p:nvPicPr>
        <p:blipFill>
          <a:blip r:embed="rId2"/>
          <a:stretch>
            <a:fillRect/>
          </a:stretch>
        </p:blipFill>
        <p:spPr>
          <a:xfrm>
            <a:off x="237694" y="2237483"/>
            <a:ext cx="11816076" cy="3881957"/>
          </a:xfrm>
          <a:prstGeom prst="rect">
            <a:avLst/>
          </a:prstGeom>
        </p:spPr>
      </p:pic>
      <p:pic>
        <p:nvPicPr>
          <p:cNvPr id="8" name="Gráfico 7">
            <a:extLst>
              <a:ext uri="{FF2B5EF4-FFF2-40B4-BE49-F238E27FC236}">
                <a16:creationId xmlns:a16="http://schemas.microsoft.com/office/drawing/2014/main" id="{F7AE23B8-5398-41CB-B8BB-7A2B545E8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5990" y="5935904"/>
            <a:ext cx="737780" cy="737780"/>
          </a:xfrm>
          <a:prstGeom prst="rect">
            <a:avLst/>
          </a:prstGeom>
        </p:spPr>
      </p:pic>
      <p:sp>
        <p:nvSpPr>
          <p:cNvPr id="9" name="Rectángulo 8">
            <a:extLst>
              <a:ext uri="{FF2B5EF4-FFF2-40B4-BE49-F238E27FC236}">
                <a16:creationId xmlns:a16="http://schemas.microsoft.com/office/drawing/2014/main" id="{017432FD-098B-44B9-8A41-36168D871C34}"/>
              </a:ext>
            </a:extLst>
          </p:cNvPr>
          <p:cNvSpPr/>
          <p:nvPr/>
        </p:nvSpPr>
        <p:spPr>
          <a:xfrm>
            <a:off x="1931437" y="2237483"/>
            <a:ext cx="447869" cy="2537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525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9676B-CF11-42E3-8453-442032181781}"/>
              </a:ext>
            </a:extLst>
          </p:cNvPr>
          <p:cNvSpPr>
            <a:spLocks noGrp="1"/>
          </p:cNvSpPr>
          <p:nvPr>
            <p:ph type="title"/>
          </p:nvPr>
        </p:nvSpPr>
        <p:spPr/>
        <p:txBody>
          <a:bodyPr/>
          <a:lstStyle/>
          <a:p>
            <a:r>
              <a:rPr lang="es-ES" b="1" dirty="0"/>
              <a:t>Data </a:t>
            </a:r>
            <a:r>
              <a:rPr lang="es-ES" b="1" dirty="0" err="1"/>
              <a:t>Study</a:t>
            </a:r>
            <a:endParaRPr lang="es-ES" b="1" dirty="0"/>
          </a:p>
        </p:txBody>
      </p:sp>
      <p:sp>
        <p:nvSpPr>
          <p:cNvPr id="3" name="Marcador de contenido 2">
            <a:extLst>
              <a:ext uri="{FF2B5EF4-FFF2-40B4-BE49-F238E27FC236}">
                <a16:creationId xmlns:a16="http://schemas.microsoft.com/office/drawing/2014/main" id="{24AC7471-1F36-4092-A56B-907563C2DBFC}"/>
              </a:ext>
            </a:extLst>
          </p:cNvPr>
          <p:cNvSpPr>
            <a:spLocks noGrp="1"/>
          </p:cNvSpPr>
          <p:nvPr>
            <p:ph idx="1"/>
          </p:nvPr>
        </p:nvSpPr>
        <p:spPr>
          <a:xfrm>
            <a:off x="800100" y="1826596"/>
            <a:ext cx="10691265" cy="3636088"/>
          </a:xfrm>
        </p:spPr>
        <p:txBody>
          <a:bodyPr/>
          <a:lstStyle/>
          <a:p>
            <a:r>
              <a:rPr lang="es-ES" sz="2500" cap="all" spc="30" dirty="0" err="1">
                <a:latin typeface="+mj-lt"/>
                <a:ea typeface="+mj-ea"/>
                <a:cs typeface="+mj-cs"/>
              </a:rPr>
              <a:t>Statistics</a:t>
            </a:r>
            <a:endParaRPr lang="es-ES" sz="2500" cap="all" spc="30" dirty="0">
              <a:latin typeface="+mj-lt"/>
              <a:ea typeface="+mj-ea"/>
              <a:cs typeface="+mj-cs"/>
            </a:endParaRPr>
          </a:p>
        </p:txBody>
      </p:sp>
      <p:pic>
        <p:nvPicPr>
          <p:cNvPr id="5" name="Imagen 4">
            <a:extLst>
              <a:ext uri="{FF2B5EF4-FFF2-40B4-BE49-F238E27FC236}">
                <a16:creationId xmlns:a16="http://schemas.microsoft.com/office/drawing/2014/main" id="{125217FC-7D5D-4783-8536-D9F4A64562A9}"/>
              </a:ext>
            </a:extLst>
          </p:cNvPr>
          <p:cNvPicPr>
            <a:picLocks noChangeAspect="1"/>
          </p:cNvPicPr>
          <p:nvPr/>
        </p:nvPicPr>
        <p:blipFill>
          <a:blip r:embed="rId2"/>
          <a:stretch>
            <a:fillRect/>
          </a:stretch>
        </p:blipFill>
        <p:spPr>
          <a:xfrm>
            <a:off x="303934" y="2706442"/>
            <a:ext cx="11683595" cy="2342925"/>
          </a:xfrm>
          <a:prstGeom prst="rect">
            <a:avLst/>
          </a:prstGeom>
        </p:spPr>
      </p:pic>
      <p:pic>
        <p:nvPicPr>
          <p:cNvPr id="6" name="Gráfico 5">
            <a:extLst>
              <a:ext uri="{FF2B5EF4-FFF2-40B4-BE49-F238E27FC236}">
                <a16:creationId xmlns:a16="http://schemas.microsoft.com/office/drawing/2014/main" id="{56827AFC-9580-418F-A13E-DA1E65B6AA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21757" y="5876000"/>
            <a:ext cx="765772" cy="765772"/>
          </a:xfrm>
          <a:prstGeom prst="rect">
            <a:avLst/>
          </a:prstGeom>
        </p:spPr>
      </p:pic>
    </p:spTree>
    <p:extLst>
      <p:ext uri="{BB962C8B-B14F-4D97-AF65-F5344CB8AC3E}">
        <p14:creationId xmlns:p14="http://schemas.microsoft.com/office/powerpoint/2010/main" val="95725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8EAC0924-8DE6-47A0-84DB-6D00D8FB433D}"/>
              </a:ext>
            </a:extLst>
          </p:cNvPr>
          <p:cNvPicPr>
            <a:picLocks noChangeAspect="1"/>
          </p:cNvPicPr>
          <p:nvPr/>
        </p:nvPicPr>
        <p:blipFill>
          <a:blip r:embed="rId2"/>
          <a:stretch>
            <a:fillRect/>
          </a:stretch>
        </p:blipFill>
        <p:spPr>
          <a:xfrm>
            <a:off x="10753089" y="2035657"/>
            <a:ext cx="559685" cy="4835934"/>
          </a:xfrm>
          <a:prstGeom prst="rect">
            <a:avLst/>
          </a:prstGeom>
        </p:spPr>
      </p:pic>
      <p:pic>
        <p:nvPicPr>
          <p:cNvPr id="11" name="Imagen 10">
            <a:extLst>
              <a:ext uri="{FF2B5EF4-FFF2-40B4-BE49-F238E27FC236}">
                <a16:creationId xmlns:a16="http://schemas.microsoft.com/office/drawing/2014/main" id="{AF24F1AC-E97E-4D52-A658-C5973CB15A1D}"/>
              </a:ext>
            </a:extLst>
          </p:cNvPr>
          <p:cNvPicPr>
            <a:picLocks noChangeAspect="1"/>
          </p:cNvPicPr>
          <p:nvPr/>
        </p:nvPicPr>
        <p:blipFill>
          <a:blip r:embed="rId3"/>
          <a:stretch>
            <a:fillRect/>
          </a:stretch>
        </p:blipFill>
        <p:spPr>
          <a:xfrm>
            <a:off x="980862" y="2318283"/>
            <a:ext cx="4271121" cy="4414376"/>
          </a:xfrm>
          <a:prstGeom prst="rect">
            <a:avLst/>
          </a:prstGeom>
        </p:spPr>
      </p:pic>
      <p:sp>
        <p:nvSpPr>
          <p:cNvPr id="2" name="Título 1">
            <a:extLst>
              <a:ext uri="{FF2B5EF4-FFF2-40B4-BE49-F238E27FC236}">
                <a16:creationId xmlns:a16="http://schemas.microsoft.com/office/drawing/2014/main" id="{F1C9676B-CF11-42E3-8453-442032181781}"/>
              </a:ext>
            </a:extLst>
          </p:cNvPr>
          <p:cNvSpPr>
            <a:spLocks noGrp="1"/>
          </p:cNvSpPr>
          <p:nvPr>
            <p:ph type="title"/>
          </p:nvPr>
        </p:nvSpPr>
        <p:spPr/>
        <p:txBody>
          <a:bodyPr/>
          <a:lstStyle/>
          <a:p>
            <a:r>
              <a:rPr lang="es-ES" b="1" dirty="0"/>
              <a:t>Data </a:t>
            </a:r>
            <a:r>
              <a:rPr lang="es-ES" b="1" dirty="0" err="1"/>
              <a:t>Study</a:t>
            </a:r>
            <a:endParaRPr lang="es-ES" b="1" dirty="0"/>
          </a:p>
        </p:txBody>
      </p:sp>
      <p:sp>
        <p:nvSpPr>
          <p:cNvPr id="3" name="Marcador de contenido 2">
            <a:extLst>
              <a:ext uri="{FF2B5EF4-FFF2-40B4-BE49-F238E27FC236}">
                <a16:creationId xmlns:a16="http://schemas.microsoft.com/office/drawing/2014/main" id="{24AC7471-1F36-4092-A56B-907563C2DBFC}"/>
              </a:ext>
            </a:extLst>
          </p:cNvPr>
          <p:cNvSpPr>
            <a:spLocks noGrp="1"/>
          </p:cNvSpPr>
          <p:nvPr>
            <p:ph idx="1"/>
          </p:nvPr>
        </p:nvSpPr>
        <p:spPr>
          <a:xfrm>
            <a:off x="800100" y="1682634"/>
            <a:ext cx="10691265" cy="3636088"/>
          </a:xfrm>
        </p:spPr>
        <p:txBody>
          <a:bodyPr/>
          <a:lstStyle/>
          <a:p>
            <a:r>
              <a:rPr lang="es-ES" sz="2500" cap="all" spc="30" dirty="0" err="1">
                <a:latin typeface="+mj-lt"/>
                <a:ea typeface="+mj-ea"/>
                <a:cs typeface="+mj-cs"/>
              </a:rPr>
              <a:t>Correlation</a:t>
            </a:r>
            <a:r>
              <a:rPr lang="es-ES" sz="2500" cap="all" spc="30" dirty="0">
                <a:latin typeface="+mj-lt"/>
                <a:ea typeface="+mj-ea"/>
                <a:cs typeface="+mj-cs"/>
              </a:rPr>
              <a:t> </a:t>
            </a:r>
            <a:r>
              <a:rPr lang="es-ES" sz="2500" cap="all" spc="30" dirty="0" err="1">
                <a:latin typeface="+mj-lt"/>
                <a:ea typeface="+mj-ea"/>
                <a:cs typeface="+mj-cs"/>
              </a:rPr>
              <a:t>MAtrixes</a:t>
            </a:r>
            <a:endParaRPr lang="es-ES" sz="2500" cap="all" spc="30" dirty="0">
              <a:latin typeface="+mj-lt"/>
              <a:ea typeface="+mj-ea"/>
              <a:cs typeface="+mj-cs"/>
            </a:endParaRPr>
          </a:p>
        </p:txBody>
      </p:sp>
      <p:pic>
        <p:nvPicPr>
          <p:cNvPr id="6" name="Gráfico 5">
            <a:extLst>
              <a:ext uri="{FF2B5EF4-FFF2-40B4-BE49-F238E27FC236}">
                <a16:creationId xmlns:a16="http://schemas.microsoft.com/office/drawing/2014/main" id="{56827AFC-9580-418F-A13E-DA1E65B6AA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12774" y="5767693"/>
            <a:ext cx="765772" cy="765772"/>
          </a:xfrm>
          <a:prstGeom prst="rect">
            <a:avLst/>
          </a:prstGeom>
        </p:spPr>
      </p:pic>
      <p:cxnSp>
        <p:nvCxnSpPr>
          <p:cNvPr id="7" name="Conector recto 6">
            <a:extLst>
              <a:ext uri="{FF2B5EF4-FFF2-40B4-BE49-F238E27FC236}">
                <a16:creationId xmlns:a16="http://schemas.microsoft.com/office/drawing/2014/main" id="{B0BB51F3-5B55-4877-AFB3-2CE53765B2D5}"/>
              </a:ext>
            </a:extLst>
          </p:cNvPr>
          <p:cNvCxnSpPr>
            <a:cxnSpLocks/>
          </p:cNvCxnSpPr>
          <p:nvPr/>
        </p:nvCxnSpPr>
        <p:spPr>
          <a:xfrm>
            <a:off x="5832893" y="2517478"/>
            <a:ext cx="0" cy="4015987"/>
          </a:xfrm>
          <a:prstGeom prst="line">
            <a:avLst/>
          </a:prstGeom>
          <a:ln w="57150"/>
        </p:spPr>
        <p:style>
          <a:lnRef idx="3">
            <a:schemeClr val="dk1"/>
          </a:lnRef>
          <a:fillRef idx="0">
            <a:schemeClr val="dk1"/>
          </a:fillRef>
          <a:effectRef idx="2">
            <a:schemeClr val="dk1"/>
          </a:effectRef>
          <a:fontRef idx="minor">
            <a:schemeClr val="tx1"/>
          </a:fontRef>
        </p:style>
      </p:cxnSp>
      <p:sp>
        <p:nvSpPr>
          <p:cNvPr id="9" name="CuadroTexto 8">
            <a:extLst>
              <a:ext uri="{FF2B5EF4-FFF2-40B4-BE49-F238E27FC236}">
                <a16:creationId xmlns:a16="http://schemas.microsoft.com/office/drawing/2014/main" id="{DD9993A5-095C-4A25-B379-7C3F16AC524C}"/>
              </a:ext>
            </a:extLst>
          </p:cNvPr>
          <p:cNvSpPr txBox="1"/>
          <p:nvPr/>
        </p:nvSpPr>
        <p:spPr>
          <a:xfrm>
            <a:off x="2097247" y="2085470"/>
            <a:ext cx="3045199" cy="276999"/>
          </a:xfrm>
          <a:prstGeom prst="rect">
            <a:avLst/>
          </a:prstGeom>
          <a:noFill/>
        </p:spPr>
        <p:txBody>
          <a:bodyPr wrap="square" rtlCol="0">
            <a:spAutoFit/>
          </a:bodyPr>
          <a:lstStyle/>
          <a:p>
            <a:r>
              <a:rPr lang="es-ES" sz="1200" u="sng" cap="all" spc="30" dirty="0" err="1">
                <a:latin typeface="+mj-lt"/>
                <a:ea typeface="+mj-ea"/>
                <a:cs typeface="+mj-cs"/>
              </a:rPr>
              <a:t>Only</a:t>
            </a:r>
            <a:r>
              <a:rPr lang="es-ES" sz="1200" u="sng" cap="all" spc="30" dirty="0">
                <a:latin typeface="+mj-lt"/>
                <a:ea typeface="+mj-ea"/>
                <a:cs typeface="+mj-cs"/>
              </a:rPr>
              <a:t> </a:t>
            </a:r>
            <a:r>
              <a:rPr lang="es-ES" sz="1200" u="sng" cap="all" spc="30" dirty="0" err="1">
                <a:latin typeface="+mj-lt"/>
                <a:ea typeface="+mj-ea"/>
                <a:cs typeface="+mj-cs"/>
              </a:rPr>
              <a:t>COntinuous</a:t>
            </a:r>
            <a:endParaRPr lang="es-ES" sz="1200" u="sng" cap="all" spc="30" dirty="0">
              <a:latin typeface="+mj-lt"/>
              <a:ea typeface="+mj-ea"/>
              <a:cs typeface="+mj-cs"/>
            </a:endParaRPr>
          </a:p>
        </p:txBody>
      </p:sp>
      <p:sp>
        <p:nvSpPr>
          <p:cNvPr id="12" name="CuadroTexto 11">
            <a:extLst>
              <a:ext uri="{FF2B5EF4-FFF2-40B4-BE49-F238E27FC236}">
                <a16:creationId xmlns:a16="http://schemas.microsoft.com/office/drawing/2014/main" id="{B48499B3-1973-4852-B340-5093BA19667F}"/>
              </a:ext>
            </a:extLst>
          </p:cNvPr>
          <p:cNvSpPr txBox="1"/>
          <p:nvPr/>
        </p:nvSpPr>
        <p:spPr>
          <a:xfrm>
            <a:off x="7534711" y="2080013"/>
            <a:ext cx="3045199" cy="276999"/>
          </a:xfrm>
          <a:prstGeom prst="rect">
            <a:avLst/>
          </a:prstGeom>
          <a:noFill/>
        </p:spPr>
        <p:txBody>
          <a:bodyPr wrap="square" rtlCol="0">
            <a:spAutoFit/>
          </a:bodyPr>
          <a:lstStyle/>
          <a:p>
            <a:r>
              <a:rPr lang="es-ES" sz="1200" u="sng" cap="all" spc="30" dirty="0" err="1">
                <a:latin typeface="+mj-lt"/>
                <a:ea typeface="+mj-ea"/>
                <a:cs typeface="+mj-cs"/>
              </a:rPr>
              <a:t>ConTINUOUS</a:t>
            </a:r>
            <a:r>
              <a:rPr lang="es-ES" sz="1200" u="sng" cap="all" spc="30" dirty="0">
                <a:latin typeface="+mj-lt"/>
                <a:ea typeface="+mj-ea"/>
                <a:cs typeface="+mj-cs"/>
              </a:rPr>
              <a:t> AND CATEGORICAL </a:t>
            </a:r>
          </a:p>
        </p:txBody>
      </p:sp>
      <p:pic>
        <p:nvPicPr>
          <p:cNvPr id="18" name="Imagen 17">
            <a:extLst>
              <a:ext uri="{FF2B5EF4-FFF2-40B4-BE49-F238E27FC236}">
                <a16:creationId xmlns:a16="http://schemas.microsoft.com/office/drawing/2014/main" id="{82AD0B94-3816-414E-9EE8-2A5E99048F0F}"/>
              </a:ext>
            </a:extLst>
          </p:cNvPr>
          <p:cNvPicPr>
            <a:picLocks noChangeAspect="1"/>
          </p:cNvPicPr>
          <p:nvPr/>
        </p:nvPicPr>
        <p:blipFill>
          <a:blip r:embed="rId6"/>
          <a:stretch>
            <a:fillRect/>
          </a:stretch>
        </p:blipFill>
        <p:spPr>
          <a:xfrm>
            <a:off x="6571170" y="2312846"/>
            <a:ext cx="4181919" cy="4419813"/>
          </a:xfrm>
          <a:prstGeom prst="rect">
            <a:avLst/>
          </a:prstGeom>
        </p:spPr>
      </p:pic>
      <p:sp>
        <p:nvSpPr>
          <p:cNvPr id="21" name="CuadroTexto 20">
            <a:extLst>
              <a:ext uri="{FF2B5EF4-FFF2-40B4-BE49-F238E27FC236}">
                <a16:creationId xmlns:a16="http://schemas.microsoft.com/office/drawing/2014/main" id="{B73584E0-05A7-45A3-9C92-5C39CAEA4A17}"/>
              </a:ext>
            </a:extLst>
          </p:cNvPr>
          <p:cNvSpPr txBox="1"/>
          <p:nvPr/>
        </p:nvSpPr>
        <p:spPr>
          <a:xfrm>
            <a:off x="5832893" y="1261595"/>
            <a:ext cx="6715971" cy="738664"/>
          </a:xfrm>
          <a:prstGeom prst="rect">
            <a:avLst/>
          </a:prstGeom>
          <a:noFill/>
        </p:spPr>
        <p:txBody>
          <a:bodyPr wrap="square" rtlCol="0">
            <a:spAutoFit/>
          </a:bodyPr>
          <a:lstStyle/>
          <a:p>
            <a:r>
              <a:rPr lang="en-US" sz="1200" b="1" cap="all" spc="30" dirty="0">
                <a:latin typeface="Arial" panose="020B0604020202020204" pitchFamily="34" charset="0"/>
                <a:ea typeface="+mj-ea"/>
                <a:cs typeface="Arial" panose="020B0604020202020204" pitchFamily="34" charset="0"/>
              </a:rPr>
              <a:t>Artist, Explicit,  Popularity,  </a:t>
            </a:r>
            <a:r>
              <a:rPr lang="en-US" sz="1200" b="1" cap="all" spc="30" dirty="0" err="1">
                <a:latin typeface="Arial" panose="020B0604020202020204" pitchFamily="34" charset="0"/>
                <a:ea typeface="+mj-ea"/>
                <a:cs typeface="Arial" panose="020B0604020202020204" pitchFamily="34" charset="0"/>
              </a:rPr>
              <a:t>Acousticness</a:t>
            </a:r>
            <a:r>
              <a:rPr lang="en-US" sz="1200" b="1" cap="all" spc="30" dirty="0">
                <a:latin typeface="Arial" panose="020B0604020202020204" pitchFamily="34" charset="0"/>
                <a:ea typeface="+mj-ea"/>
                <a:cs typeface="Arial" panose="020B0604020202020204" pitchFamily="34" charset="0"/>
              </a:rPr>
              <a:t>, Danceability,   Energy,    </a:t>
            </a:r>
          </a:p>
          <a:p>
            <a:r>
              <a:rPr lang="en-US" sz="1200" b="1" cap="all" spc="30" dirty="0" err="1">
                <a:latin typeface="Arial" panose="020B0604020202020204" pitchFamily="34" charset="0"/>
                <a:ea typeface="+mj-ea"/>
                <a:cs typeface="Arial" panose="020B0604020202020204" pitchFamily="34" charset="0"/>
              </a:rPr>
              <a:t>Instrumentalness</a:t>
            </a:r>
            <a:r>
              <a:rPr lang="en-US" sz="1200" b="1" cap="all" spc="30" dirty="0">
                <a:latin typeface="Arial" panose="020B0604020202020204" pitchFamily="34" charset="0"/>
                <a:ea typeface="+mj-ea"/>
                <a:cs typeface="Arial" panose="020B0604020202020204" pitchFamily="34" charset="0"/>
              </a:rPr>
              <a:t>,  Loudness and Valence</a:t>
            </a:r>
          </a:p>
          <a:p>
            <a:endParaRPr lang="es-ES" dirty="0"/>
          </a:p>
        </p:txBody>
      </p:sp>
    </p:spTree>
    <p:extLst>
      <p:ext uri="{BB962C8B-B14F-4D97-AF65-F5344CB8AC3E}">
        <p14:creationId xmlns:p14="http://schemas.microsoft.com/office/powerpoint/2010/main" val="116701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9676B-CF11-42E3-8453-442032181781}"/>
              </a:ext>
            </a:extLst>
          </p:cNvPr>
          <p:cNvSpPr>
            <a:spLocks noGrp="1"/>
          </p:cNvSpPr>
          <p:nvPr>
            <p:ph type="title"/>
          </p:nvPr>
        </p:nvSpPr>
        <p:spPr/>
        <p:txBody>
          <a:bodyPr/>
          <a:lstStyle/>
          <a:p>
            <a:r>
              <a:rPr lang="es-ES" b="1" dirty="0"/>
              <a:t>Data </a:t>
            </a:r>
            <a:r>
              <a:rPr lang="es-ES" b="1" dirty="0" err="1"/>
              <a:t>Study</a:t>
            </a:r>
            <a:endParaRPr lang="es-ES" b="1" dirty="0"/>
          </a:p>
        </p:txBody>
      </p:sp>
      <p:sp>
        <p:nvSpPr>
          <p:cNvPr id="3" name="Marcador de contenido 2">
            <a:extLst>
              <a:ext uri="{FF2B5EF4-FFF2-40B4-BE49-F238E27FC236}">
                <a16:creationId xmlns:a16="http://schemas.microsoft.com/office/drawing/2014/main" id="{24AC7471-1F36-4092-A56B-907563C2DBFC}"/>
              </a:ext>
            </a:extLst>
          </p:cNvPr>
          <p:cNvSpPr>
            <a:spLocks noGrp="1"/>
          </p:cNvSpPr>
          <p:nvPr>
            <p:ph idx="1"/>
          </p:nvPr>
        </p:nvSpPr>
        <p:spPr>
          <a:xfrm>
            <a:off x="800100" y="1826596"/>
            <a:ext cx="10691265" cy="3636088"/>
          </a:xfrm>
        </p:spPr>
        <p:txBody>
          <a:bodyPr/>
          <a:lstStyle/>
          <a:p>
            <a:r>
              <a:rPr lang="es-ES" sz="2500" cap="all" spc="30" dirty="0" err="1">
                <a:latin typeface="+mj-lt"/>
                <a:ea typeface="+mj-ea"/>
                <a:cs typeface="+mj-cs"/>
              </a:rPr>
              <a:t>Conditional</a:t>
            </a:r>
            <a:r>
              <a:rPr lang="es-ES" sz="2500" cap="all" spc="30" dirty="0">
                <a:latin typeface="+mj-lt"/>
                <a:ea typeface="+mj-ea"/>
                <a:cs typeface="+mj-cs"/>
              </a:rPr>
              <a:t> </a:t>
            </a:r>
            <a:r>
              <a:rPr lang="es-ES" sz="2500" cap="all" spc="30" dirty="0" err="1">
                <a:latin typeface="+mj-lt"/>
                <a:ea typeface="+mj-ea"/>
                <a:cs typeface="+mj-cs"/>
              </a:rPr>
              <a:t>entropy</a:t>
            </a:r>
            <a:endParaRPr lang="es-ES" sz="2500" cap="all" spc="30" dirty="0">
              <a:latin typeface="+mj-lt"/>
              <a:ea typeface="+mj-ea"/>
              <a:cs typeface="+mj-cs"/>
            </a:endParaRPr>
          </a:p>
        </p:txBody>
      </p:sp>
      <p:pic>
        <p:nvPicPr>
          <p:cNvPr id="6" name="Gráfico 5">
            <a:extLst>
              <a:ext uri="{FF2B5EF4-FFF2-40B4-BE49-F238E27FC236}">
                <a16:creationId xmlns:a16="http://schemas.microsoft.com/office/drawing/2014/main" id="{56827AFC-9580-418F-A13E-DA1E65B6AA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1757" y="5876000"/>
            <a:ext cx="765772" cy="765772"/>
          </a:xfrm>
          <a:prstGeom prst="rect">
            <a:avLst/>
          </a:prstGeom>
        </p:spPr>
      </p:pic>
      <p:pic>
        <p:nvPicPr>
          <p:cNvPr id="7" name="Imagen 6">
            <a:extLst>
              <a:ext uri="{FF2B5EF4-FFF2-40B4-BE49-F238E27FC236}">
                <a16:creationId xmlns:a16="http://schemas.microsoft.com/office/drawing/2014/main" id="{F3467EB8-37A3-4B2A-ACC3-68E679C7A269}"/>
              </a:ext>
            </a:extLst>
          </p:cNvPr>
          <p:cNvPicPr>
            <a:picLocks noChangeAspect="1"/>
          </p:cNvPicPr>
          <p:nvPr/>
        </p:nvPicPr>
        <p:blipFill>
          <a:blip r:embed="rId4"/>
          <a:stretch>
            <a:fillRect/>
          </a:stretch>
        </p:blipFill>
        <p:spPr>
          <a:xfrm>
            <a:off x="4845697" y="949182"/>
            <a:ext cx="5399315" cy="5908818"/>
          </a:xfrm>
          <a:prstGeom prst="rect">
            <a:avLst/>
          </a:prstGeom>
        </p:spPr>
      </p:pic>
    </p:spTree>
    <p:extLst>
      <p:ext uri="{BB962C8B-B14F-4D97-AF65-F5344CB8AC3E}">
        <p14:creationId xmlns:p14="http://schemas.microsoft.com/office/powerpoint/2010/main" val="167639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A01AD-1A70-4E94-B242-ECCD783E09AE}"/>
              </a:ext>
            </a:extLst>
          </p:cNvPr>
          <p:cNvSpPr>
            <a:spLocks noGrp="1"/>
          </p:cNvSpPr>
          <p:nvPr>
            <p:ph type="title"/>
          </p:nvPr>
        </p:nvSpPr>
        <p:spPr>
          <a:xfrm>
            <a:off x="700635" y="922096"/>
            <a:ext cx="10691265" cy="744779"/>
          </a:xfrm>
        </p:spPr>
        <p:txBody>
          <a:bodyPr/>
          <a:lstStyle/>
          <a:p>
            <a:r>
              <a:rPr lang="es-ES" b="1" dirty="0"/>
              <a:t>Data </a:t>
            </a:r>
            <a:r>
              <a:rPr lang="es-ES" b="1" dirty="0" err="1"/>
              <a:t>Study</a:t>
            </a:r>
            <a:endParaRPr lang="es-ES" dirty="0"/>
          </a:p>
        </p:txBody>
      </p:sp>
      <p:sp>
        <p:nvSpPr>
          <p:cNvPr id="3" name="Marcador de contenido 2">
            <a:extLst>
              <a:ext uri="{FF2B5EF4-FFF2-40B4-BE49-F238E27FC236}">
                <a16:creationId xmlns:a16="http://schemas.microsoft.com/office/drawing/2014/main" id="{905AD140-71E9-4A9D-AB94-7F68BF2F1338}"/>
              </a:ext>
            </a:extLst>
          </p:cNvPr>
          <p:cNvSpPr>
            <a:spLocks noGrp="1"/>
          </p:cNvSpPr>
          <p:nvPr>
            <p:ph idx="1"/>
          </p:nvPr>
        </p:nvSpPr>
        <p:spPr>
          <a:xfrm>
            <a:off x="700635" y="1666875"/>
            <a:ext cx="10691265" cy="4262339"/>
          </a:xfrm>
        </p:spPr>
        <p:txBody>
          <a:bodyPr/>
          <a:lstStyle/>
          <a:p>
            <a:r>
              <a:rPr lang="es-ES" sz="2500" cap="all" spc="30" dirty="0">
                <a:latin typeface="+mj-lt"/>
                <a:ea typeface="+mj-ea"/>
                <a:cs typeface="+mj-cs"/>
              </a:rPr>
              <a:t>FINAL FEATURES SELECTION:</a:t>
            </a:r>
          </a:p>
          <a:p>
            <a:pPr lvl="1"/>
            <a:r>
              <a:rPr lang="en-US" sz="2000" cap="all" spc="30" dirty="0" err="1">
                <a:latin typeface="+mj-lt"/>
                <a:ea typeface="+mj-ea"/>
                <a:cs typeface="+mj-cs"/>
              </a:rPr>
              <a:t>Acousticness</a:t>
            </a:r>
            <a:r>
              <a:rPr lang="en-US" sz="2000" cap="all" spc="30" dirty="0">
                <a:latin typeface="+mj-lt"/>
                <a:ea typeface="+mj-ea"/>
                <a:cs typeface="+mj-cs"/>
              </a:rPr>
              <a:t>, Danceability, </a:t>
            </a:r>
            <a:r>
              <a:rPr lang="en-US" sz="2000" cap="all" spc="30" dirty="0" err="1">
                <a:latin typeface="+mj-lt"/>
                <a:ea typeface="+mj-ea"/>
                <a:cs typeface="+mj-cs"/>
              </a:rPr>
              <a:t>Instrumentalness</a:t>
            </a:r>
            <a:r>
              <a:rPr lang="en-US" sz="2000" cap="all" spc="30" dirty="0">
                <a:latin typeface="+mj-lt"/>
                <a:ea typeface="+mj-ea"/>
                <a:cs typeface="+mj-cs"/>
              </a:rPr>
              <a:t>, Loudness, Popularity and </a:t>
            </a:r>
          </a:p>
          <a:p>
            <a:pPr marL="457200" lvl="1" indent="0">
              <a:buNone/>
            </a:pPr>
            <a:r>
              <a:rPr lang="en-US" sz="2000" cap="all" spc="30" dirty="0">
                <a:latin typeface="+mj-lt"/>
                <a:ea typeface="+mj-ea"/>
                <a:cs typeface="+mj-cs"/>
              </a:rPr>
              <a:t>	Artist.</a:t>
            </a:r>
          </a:p>
          <a:p>
            <a:pPr marL="457200" lvl="1" indent="0">
              <a:buNone/>
            </a:pPr>
            <a:endParaRPr lang="en-US" sz="2000" cap="all" spc="30" dirty="0">
              <a:latin typeface="+mj-lt"/>
              <a:ea typeface="+mj-ea"/>
              <a:cs typeface="+mj-cs"/>
            </a:endParaRPr>
          </a:p>
          <a:p>
            <a:pPr marL="0" indent="0">
              <a:buNone/>
            </a:pPr>
            <a:br>
              <a:rPr lang="en-US" sz="2400" b="0" dirty="0">
                <a:solidFill>
                  <a:srgbClr val="000000"/>
                </a:solidFill>
                <a:effectLst/>
                <a:latin typeface="Courier New" panose="02070309020205020404" pitchFamily="49" charset="0"/>
              </a:rPr>
            </a:br>
            <a:endParaRPr lang="en-US" sz="2400" b="0" dirty="0">
              <a:solidFill>
                <a:srgbClr val="000000"/>
              </a:solidFill>
              <a:effectLst/>
              <a:latin typeface="Courier New" panose="02070309020205020404" pitchFamily="49" charset="0"/>
            </a:endParaRPr>
          </a:p>
          <a:p>
            <a:pPr lvl="1"/>
            <a:endParaRPr lang="es-ES" sz="2300" cap="all" spc="30" dirty="0">
              <a:latin typeface="+mj-lt"/>
              <a:ea typeface="+mj-ea"/>
              <a:cs typeface="+mj-cs"/>
            </a:endParaRPr>
          </a:p>
        </p:txBody>
      </p:sp>
      <p:pic>
        <p:nvPicPr>
          <p:cNvPr id="5" name="Imagen 4">
            <a:extLst>
              <a:ext uri="{FF2B5EF4-FFF2-40B4-BE49-F238E27FC236}">
                <a16:creationId xmlns:a16="http://schemas.microsoft.com/office/drawing/2014/main" id="{F7D47845-512C-4B32-BC85-9DF633AE5344}"/>
              </a:ext>
            </a:extLst>
          </p:cNvPr>
          <p:cNvPicPr>
            <a:picLocks noChangeAspect="1"/>
          </p:cNvPicPr>
          <p:nvPr/>
        </p:nvPicPr>
        <p:blipFill>
          <a:blip r:embed="rId2"/>
          <a:stretch>
            <a:fillRect/>
          </a:stretch>
        </p:blipFill>
        <p:spPr>
          <a:xfrm>
            <a:off x="2361663" y="3038474"/>
            <a:ext cx="7084104" cy="3524517"/>
          </a:xfrm>
          <a:prstGeom prst="rect">
            <a:avLst/>
          </a:prstGeom>
        </p:spPr>
      </p:pic>
      <p:pic>
        <p:nvPicPr>
          <p:cNvPr id="6" name="Gráfico 5">
            <a:extLst>
              <a:ext uri="{FF2B5EF4-FFF2-40B4-BE49-F238E27FC236}">
                <a16:creationId xmlns:a16="http://schemas.microsoft.com/office/drawing/2014/main" id="{6C93E279-66C5-4DAF-B766-AF3D4D526A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16308" y="5797219"/>
            <a:ext cx="765772" cy="765772"/>
          </a:xfrm>
          <a:prstGeom prst="rect">
            <a:avLst/>
          </a:prstGeom>
        </p:spPr>
      </p:pic>
    </p:spTree>
    <p:extLst>
      <p:ext uri="{BB962C8B-B14F-4D97-AF65-F5344CB8AC3E}">
        <p14:creationId xmlns:p14="http://schemas.microsoft.com/office/powerpoint/2010/main" val="192375188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140</TotalTime>
  <Words>399</Words>
  <Application>Microsoft Office PowerPoint</Application>
  <PresentationFormat>Panorámica</PresentationFormat>
  <Paragraphs>82</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Calisto MT</vt:lpstr>
      <vt:lpstr>Courier New</vt:lpstr>
      <vt:lpstr>Times New Roman</vt:lpstr>
      <vt:lpstr>Univers Condensed</vt:lpstr>
      <vt:lpstr>ChronicleVTI</vt:lpstr>
      <vt:lpstr>SPOTIFY  PLAYLIST CLASSIFIER</vt:lpstr>
      <vt:lpstr>Data Gathering </vt:lpstr>
      <vt:lpstr>DATA CLEANING</vt:lpstr>
      <vt:lpstr>DATA CLEANING</vt:lpstr>
      <vt:lpstr>DATA CLEANING</vt:lpstr>
      <vt:lpstr>Data Study</vt:lpstr>
      <vt:lpstr>Data Study</vt:lpstr>
      <vt:lpstr>Data Study</vt:lpstr>
      <vt:lpstr>Data Study</vt:lpstr>
      <vt:lpstr>Data Study. </vt:lpstr>
      <vt:lpstr>Data modelling</vt:lpstr>
      <vt:lpstr>Presentación de PowerPoint</vt:lpstr>
      <vt:lpstr>Models ACcuracies</vt:lpstr>
      <vt:lpstr>Models ACcuracies</vt:lpstr>
      <vt:lpstr>Models ACcuracies</vt:lpstr>
      <vt:lpstr>Models Accuracies</vt:lpstr>
      <vt:lpstr>Deductions.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CLASSIFIER</dc:title>
  <dc:creator>Del Prado, Jaime</dc:creator>
  <cp:lastModifiedBy>Del Prado, Jaime</cp:lastModifiedBy>
  <cp:revision>14</cp:revision>
  <dcterms:created xsi:type="dcterms:W3CDTF">2020-12-15T01:33:06Z</dcterms:created>
  <dcterms:modified xsi:type="dcterms:W3CDTF">2020-12-15T11:55:24Z</dcterms:modified>
</cp:coreProperties>
</file>