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60" r:id="rId5"/>
    <p:sldId id="259" r:id="rId6"/>
    <p:sldId id="261" r:id="rId7"/>
    <p:sldId id="262" r:id="rId8"/>
    <p:sldId id="264" r:id="rId9"/>
    <p:sldId id="263" r:id="rId10"/>
    <p:sldId id="265" r:id="rId11"/>
    <p:sldId id="273" r:id="rId12"/>
    <p:sldId id="266" r:id="rId13"/>
    <p:sldId id="268" r:id="rId14"/>
    <p:sldId id="270" r:id="rId15"/>
    <p:sldId id="271" r:id="rId16"/>
    <p:sldId id="26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p:scale>
          <a:sx n="125" d="100"/>
          <a:sy n="125" d="100"/>
        </p:scale>
        <p:origin x="-15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76204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17466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44511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9086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2498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1297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527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85988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71151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08314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05262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12/15/2020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7289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93" r:id="rId7"/>
    <p:sldLayoutId id="2147483682" r:id="rId8"/>
    <p:sldLayoutId id="2147483683" r:id="rId9"/>
    <p:sldLayoutId id="2147483684" r:id="rId10"/>
    <p:sldLayoutId id="214748368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5EA1E8-7F2B-494D-88B9-A9C1E56ADC3B}"/>
              </a:ext>
            </a:extLst>
          </p:cNvPr>
          <p:cNvSpPr>
            <a:spLocks noGrp="1"/>
          </p:cNvSpPr>
          <p:nvPr>
            <p:ph type="ctrTitle"/>
          </p:nvPr>
        </p:nvSpPr>
        <p:spPr>
          <a:xfrm>
            <a:off x="653820" y="4624394"/>
            <a:ext cx="10803074" cy="1037503"/>
          </a:xfrm>
        </p:spPr>
        <p:txBody>
          <a:bodyPr>
            <a:normAutofit/>
          </a:bodyPr>
          <a:lstStyle/>
          <a:p>
            <a:r>
              <a:rPr lang="es-ES" dirty="0"/>
              <a:t>SPOTIFY  PLAYLIST CLASSIFIER</a:t>
            </a:r>
          </a:p>
        </p:txBody>
      </p:sp>
      <p:sp>
        <p:nvSpPr>
          <p:cNvPr id="3" name="Subtítulo 2">
            <a:extLst>
              <a:ext uri="{FF2B5EF4-FFF2-40B4-BE49-F238E27FC236}">
                <a16:creationId xmlns:a16="http://schemas.microsoft.com/office/drawing/2014/main" id="{9787A914-611F-406A-BD26-C4E7DAE2D672}"/>
              </a:ext>
            </a:extLst>
          </p:cNvPr>
          <p:cNvSpPr>
            <a:spLocks noGrp="1"/>
          </p:cNvSpPr>
          <p:nvPr>
            <p:ph type="subTitle" idx="1"/>
          </p:nvPr>
        </p:nvSpPr>
        <p:spPr>
          <a:xfrm>
            <a:off x="434068" y="5966247"/>
            <a:ext cx="8476052" cy="636316"/>
          </a:xfrm>
        </p:spPr>
        <p:txBody>
          <a:bodyPr anchor="t">
            <a:normAutofit fontScale="25000" lnSpcReduction="20000"/>
          </a:bodyPr>
          <a:lstStyle/>
          <a:p>
            <a:pPr>
              <a:lnSpc>
                <a:spcPct val="110000"/>
              </a:lnSpc>
            </a:pPr>
            <a:r>
              <a:rPr lang="es-ES" sz="5400" cap="all" spc="30" dirty="0">
                <a:latin typeface="+mj-lt"/>
                <a:ea typeface="+mj-ea"/>
                <a:cs typeface="+mj-cs"/>
              </a:rPr>
              <a:t>Martín Iglesias </a:t>
            </a:r>
            <a:r>
              <a:rPr lang="es-ES" sz="5400" cap="all" spc="30" dirty="0" err="1">
                <a:latin typeface="+mj-lt"/>
                <a:ea typeface="+mj-ea"/>
                <a:cs typeface="+mj-cs"/>
              </a:rPr>
              <a:t>Goyanes</a:t>
            </a:r>
            <a:endParaRPr lang="es-ES" sz="5400" cap="all" spc="30" dirty="0">
              <a:latin typeface="+mj-lt"/>
              <a:ea typeface="+mj-ea"/>
              <a:cs typeface="+mj-cs"/>
            </a:endParaRPr>
          </a:p>
          <a:p>
            <a:pPr>
              <a:lnSpc>
                <a:spcPct val="110000"/>
              </a:lnSpc>
            </a:pPr>
            <a:r>
              <a:rPr lang="es-ES" sz="5400" cap="all" spc="30" dirty="0">
                <a:latin typeface="+mj-lt"/>
                <a:ea typeface="+mj-ea"/>
                <a:cs typeface="+mj-cs"/>
              </a:rPr>
              <a:t>Jaime del Prado Abril</a:t>
            </a:r>
          </a:p>
        </p:txBody>
      </p:sp>
      <p:pic>
        <p:nvPicPr>
          <p:cNvPr id="9" name="Gráfico 8">
            <a:extLst>
              <a:ext uri="{FF2B5EF4-FFF2-40B4-BE49-F238E27FC236}">
                <a16:creationId xmlns:a16="http://schemas.microsoft.com/office/drawing/2014/main" id="{3509F02D-7D89-4833-B3C0-792AD7C127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2955" y="579152"/>
            <a:ext cx="3466090" cy="3466090"/>
          </a:xfrm>
          <a:prstGeom prst="rect">
            <a:avLst/>
          </a:prstGeo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6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C4EE05-0DD3-45B3-9B5E-C34FCF37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2121676"/>
            <a:ext cx="4760914" cy="32734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17EB54E-5EBA-4FB0-A682-B00EF5378598}"/>
              </a:ext>
            </a:extLst>
          </p:cNvPr>
          <p:cNvSpPr>
            <a:spLocks noGrp="1"/>
          </p:cNvSpPr>
          <p:nvPr>
            <p:ph type="title"/>
          </p:nvPr>
        </p:nvSpPr>
        <p:spPr/>
        <p:txBody>
          <a:bodyPr/>
          <a:lstStyle/>
          <a:p>
            <a:r>
              <a:rPr lang="es-ES" dirty="0"/>
              <a:t>Data </a:t>
            </a:r>
            <a:r>
              <a:rPr lang="es-ES" dirty="0" err="1"/>
              <a:t>modelling</a:t>
            </a:r>
            <a:endParaRPr lang="es-ES" dirty="0"/>
          </a:p>
        </p:txBody>
      </p:sp>
      <p:sp>
        <p:nvSpPr>
          <p:cNvPr id="3" name="Marcador de contenido 2">
            <a:extLst>
              <a:ext uri="{FF2B5EF4-FFF2-40B4-BE49-F238E27FC236}">
                <a16:creationId xmlns:a16="http://schemas.microsoft.com/office/drawing/2014/main" id="{6B21AAB9-3BB5-457B-AAA4-3A25C400FCC1}"/>
              </a:ext>
            </a:extLst>
          </p:cNvPr>
          <p:cNvSpPr>
            <a:spLocks noGrp="1"/>
          </p:cNvSpPr>
          <p:nvPr>
            <p:ph idx="1"/>
          </p:nvPr>
        </p:nvSpPr>
        <p:spPr>
          <a:xfrm>
            <a:off x="700635" y="1909664"/>
            <a:ext cx="6617739" cy="4026240"/>
          </a:xfrm>
        </p:spPr>
        <p:txBody>
          <a:bodyPr>
            <a:normAutofit/>
          </a:bodyPr>
          <a:lstStyle/>
          <a:p>
            <a:r>
              <a:rPr lang="es-ES" sz="2300" cap="all" spc="30" dirty="0">
                <a:latin typeface="+mj-lt"/>
                <a:ea typeface="+mj-ea"/>
                <a:cs typeface="+mj-cs"/>
              </a:rPr>
              <a:t>Audio </a:t>
            </a:r>
            <a:r>
              <a:rPr lang="es-ES" sz="2300" cap="all" spc="30" dirty="0" err="1">
                <a:latin typeface="+mj-lt"/>
                <a:ea typeface="+mj-ea"/>
                <a:cs typeface="+mj-cs"/>
              </a:rPr>
              <a:t>Features</a:t>
            </a:r>
            <a:r>
              <a:rPr lang="es-ES" sz="2300" cap="all" spc="30" dirty="0">
                <a:latin typeface="+mj-lt"/>
                <a:ea typeface="+mj-ea"/>
                <a:cs typeface="+mj-cs"/>
              </a:rPr>
              <a:t> vs Audio </a:t>
            </a:r>
            <a:r>
              <a:rPr lang="es-ES" sz="2300" cap="all" spc="30" dirty="0" err="1">
                <a:latin typeface="+mj-lt"/>
                <a:ea typeface="+mj-ea"/>
                <a:cs typeface="+mj-cs"/>
              </a:rPr>
              <a:t>Features</a:t>
            </a:r>
            <a:r>
              <a:rPr lang="es-ES" sz="2300" cap="all" spc="30" dirty="0">
                <a:latin typeface="+mj-lt"/>
                <a:ea typeface="+mj-ea"/>
                <a:cs typeface="+mj-cs"/>
              </a:rPr>
              <a:t> + </a:t>
            </a:r>
            <a:r>
              <a:rPr lang="es-ES" sz="2300" cap="all" spc="30" dirty="0" err="1">
                <a:latin typeface="+mj-lt"/>
                <a:ea typeface="+mj-ea"/>
                <a:cs typeface="+mj-cs"/>
              </a:rPr>
              <a:t>Artist</a:t>
            </a:r>
            <a:endParaRPr lang="es-ES" sz="2300" cap="all" spc="30" dirty="0">
              <a:latin typeface="+mj-lt"/>
              <a:ea typeface="+mj-ea"/>
              <a:cs typeface="+mj-cs"/>
            </a:endParaRPr>
          </a:p>
          <a:p>
            <a:r>
              <a:rPr lang="es-ES" sz="2500" cap="all" spc="30" dirty="0">
                <a:latin typeface="+mj-lt"/>
                <a:ea typeface="+mj-ea"/>
                <a:cs typeface="+mj-cs"/>
              </a:rPr>
              <a:t>RFE vs </a:t>
            </a:r>
            <a:r>
              <a:rPr lang="es-ES" sz="2500" cap="all" spc="30" dirty="0" err="1">
                <a:latin typeface="+mj-lt"/>
                <a:ea typeface="+mj-ea"/>
                <a:cs typeface="+mj-cs"/>
              </a:rPr>
              <a:t>Our</a:t>
            </a:r>
            <a:r>
              <a:rPr lang="es-ES" sz="2500" cap="all" spc="30" dirty="0">
                <a:latin typeface="+mj-lt"/>
                <a:ea typeface="+mj-ea"/>
                <a:cs typeface="+mj-cs"/>
              </a:rPr>
              <a:t> Data </a:t>
            </a:r>
            <a:r>
              <a:rPr lang="es-ES" sz="2500" cap="all" spc="30" dirty="0" err="1">
                <a:latin typeface="+mj-lt"/>
                <a:ea typeface="+mj-ea"/>
                <a:cs typeface="+mj-cs"/>
              </a:rPr>
              <a:t>Study</a:t>
            </a:r>
            <a:endParaRPr lang="es-ES" sz="2500" cap="all" spc="30" dirty="0">
              <a:latin typeface="+mj-lt"/>
              <a:ea typeface="+mj-ea"/>
              <a:cs typeface="+mj-cs"/>
            </a:endParaRPr>
          </a:p>
          <a:p>
            <a:r>
              <a:rPr lang="es-ES" sz="2500" cap="all" spc="30" dirty="0" err="1">
                <a:latin typeface="+mj-lt"/>
                <a:ea typeface="+mj-ea"/>
                <a:cs typeface="+mj-cs"/>
              </a:rPr>
              <a:t>Models</a:t>
            </a:r>
            <a:r>
              <a:rPr lang="es-ES" sz="2500" cap="all" spc="30" dirty="0">
                <a:latin typeface="+mj-lt"/>
                <a:ea typeface="+mj-ea"/>
                <a:cs typeface="+mj-cs"/>
              </a:rPr>
              <a:t>:</a:t>
            </a:r>
          </a:p>
          <a:p>
            <a:pPr lvl="1"/>
            <a:r>
              <a:rPr lang="es-ES" sz="2300" cap="all" spc="30" dirty="0" err="1">
                <a:latin typeface="+mj-lt"/>
                <a:ea typeface="+mj-ea"/>
                <a:cs typeface="+mj-cs"/>
              </a:rPr>
              <a:t>Naive</a:t>
            </a:r>
            <a:r>
              <a:rPr lang="es-ES" sz="2300" cap="all" spc="30" dirty="0">
                <a:latin typeface="+mj-lt"/>
                <a:ea typeface="+mj-ea"/>
                <a:cs typeface="+mj-cs"/>
              </a:rPr>
              <a:t> Bayes</a:t>
            </a:r>
          </a:p>
          <a:p>
            <a:pPr lvl="1"/>
            <a:r>
              <a:rPr lang="es-ES" sz="2300" cap="all" spc="30" dirty="0">
                <a:latin typeface="+mj-lt"/>
                <a:ea typeface="+mj-ea"/>
                <a:cs typeface="+mj-cs"/>
              </a:rPr>
              <a:t>KNN</a:t>
            </a:r>
          </a:p>
          <a:p>
            <a:pPr lvl="1"/>
            <a:r>
              <a:rPr lang="es-ES" sz="2300" cap="all" spc="30" dirty="0">
                <a:latin typeface="+mj-lt"/>
                <a:ea typeface="+mj-ea"/>
                <a:cs typeface="+mj-cs"/>
              </a:rPr>
              <a:t>Deep neural net </a:t>
            </a:r>
          </a:p>
        </p:txBody>
      </p:sp>
      <p:pic>
        <p:nvPicPr>
          <p:cNvPr id="5" name="Gráfico 4">
            <a:extLst>
              <a:ext uri="{FF2B5EF4-FFF2-40B4-BE49-F238E27FC236}">
                <a16:creationId xmlns:a16="http://schemas.microsoft.com/office/drawing/2014/main" id="{873D9F02-4714-40CE-BEA2-8DBA39455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64893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1F1E3-0488-4870-AE1D-A06318C73FC7}"/>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994DF336-0E5C-4F0C-B17C-1D33D201CC22}"/>
              </a:ext>
            </a:extLst>
          </p:cNvPr>
          <p:cNvPicPr>
            <a:picLocks noGrp="1" noChangeAspect="1"/>
          </p:cNvPicPr>
          <p:nvPr>
            <p:ph idx="1"/>
          </p:nvPr>
        </p:nvPicPr>
        <p:blipFill>
          <a:blip r:embed="rId2"/>
          <a:stretch>
            <a:fillRect/>
          </a:stretch>
        </p:blipFill>
        <p:spPr>
          <a:xfrm>
            <a:off x="3695559" y="922096"/>
            <a:ext cx="4800881" cy="4686424"/>
          </a:xfrm>
        </p:spPr>
      </p:pic>
    </p:spTree>
    <p:extLst>
      <p:ext uri="{BB962C8B-B14F-4D97-AF65-F5344CB8AC3E}">
        <p14:creationId xmlns:p14="http://schemas.microsoft.com/office/powerpoint/2010/main" val="106389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pic>
        <p:nvPicPr>
          <p:cNvPr id="5" name="Marcador de contenido 4">
            <a:extLst>
              <a:ext uri="{FF2B5EF4-FFF2-40B4-BE49-F238E27FC236}">
                <a16:creationId xmlns:a16="http://schemas.microsoft.com/office/drawing/2014/main" id="{03D67CDA-5AC5-4F8B-B6A5-B897E78DFA3B}"/>
              </a:ext>
            </a:extLst>
          </p:cNvPr>
          <p:cNvPicPr>
            <a:picLocks noGrp="1" noChangeAspect="1"/>
          </p:cNvPicPr>
          <p:nvPr>
            <p:ph idx="1"/>
          </p:nvPr>
        </p:nvPicPr>
        <p:blipFill>
          <a:blip r:embed="rId2"/>
          <a:stretch>
            <a:fillRect/>
          </a:stretch>
        </p:blipFill>
        <p:spPr>
          <a:xfrm>
            <a:off x="700635" y="2409633"/>
            <a:ext cx="4970253" cy="3636963"/>
          </a:xfrm>
        </p:spPr>
      </p:pic>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769620" y="1767840"/>
            <a:ext cx="4970253" cy="477054"/>
          </a:xfrm>
          <a:prstGeom prst="rect">
            <a:avLst/>
          </a:prstGeom>
          <a:noFill/>
        </p:spPr>
        <p:txBody>
          <a:bodyPr wrap="square" rtlCol="0">
            <a:spAutoFit/>
          </a:bodyPr>
          <a:lstStyle/>
          <a:p>
            <a:r>
              <a:rPr lang="es-ES" sz="2500" cap="all" spc="30" dirty="0">
                <a:latin typeface="+mj-lt"/>
                <a:ea typeface="+mj-ea"/>
                <a:cs typeface="+mj-cs"/>
              </a:rPr>
              <a:t>Audio  </a:t>
            </a:r>
            <a:r>
              <a:rPr lang="es-ES" sz="2500" cap="all" spc="30" dirty="0" err="1">
                <a:latin typeface="+mj-lt"/>
                <a:ea typeface="+mj-ea"/>
                <a:cs typeface="+mj-cs"/>
              </a:rPr>
              <a:t>Features</a:t>
            </a:r>
            <a:r>
              <a:rPr lang="es-ES" sz="2500" cap="all" spc="30" dirty="0">
                <a:latin typeface="+mj-lt"/>
                <a:ea typeface="+mj-ea"/>
                <a:cs typeface="+mj-cs"/>
              </a:rPr>
              <a:t>  </a:t>
            </a:r>
            <a:r>
              <a:rPr lang="es-ES" sz="2500" cap="all" spc="30" dirty="0" err="1">
                <a:latin typeface="+mj-lt"/>
                <a:ea typeface="+mj-ea"/>
                <a:cs typeface="+mj-cs"/>
              </a:rPr>
              <a:t>With</a:t>
            </a:r>
            <a:r>
              <a:rPr lang="es-ES" sz="2500" cap="all" spc="30" dirty="0">
                <a:latin typeface="+mj-lt"/>
                <a:ea typeface="+mj-ea"/>
                <a:cs typeface="+mj-cs"/>
              </a:rPr>
              <a:t>  RFE</a:t>
            </a:r>
          </a:p>
        </p:txBody>
      </p:sp>
      <p:sp>
        <p:nvSpPr>
          <p:cNvPr id="12" name="CuadroTexto 11">
            <a:extLst>
              <a:ext uri="{FF2B5EF4-FFF2-40B4-BE49-F238E27FC236}">
                <a16:creationId xmlns:a16="http://schemas.microsoft.com/office/drawing/2014/main" id="{DE90C00E-E980-4118-B24F-C28C0E1A7109}"/>
              </a:ext>
            </a:extLst>
          </p:cNvPr>
          <p:cNvSpPr txBox="1"/>
          <p:nvPr/>
        </p:nvSpPr>
        <p:spPr>
          <a:xfrm>
            <a:off x="2511796" y="5797404"/>
            <a:ext cx="1485900" cy="276999"/>
          </a:xfrm>
          <a:prstGeom prst="rect">
            <a:avLst/>
          </a:prstGeom>
          <a:solidFill>
            <a:schemeClr val="bg1"/>
          </a:solidFill>
        </p:spPr>
        <p:txBody>
          <a:bodyPr wrap="square" rtlCol="0">
            <a:spAutoFit/>
          </a:bodyPr>
          <a:lstStyle/>
          <a:p>
            <a:r>
              <a:rPr lang="es-ES" sz="1200" dirty="0">
                <a:latin typeface="Times New Roman" panose="02020603050405020304" pitchFamily="18" charset="0"/>
                <a:cs typeface="Times New Roman" panose="02020603050405020304" pitchFamily="18" charset="0"/>
              </a:rPr>
              <a:t>	FOLDS</a:t>
            </a:r>
          </a:p>
        </p:txBody>
      </p:sp>
      <p:pic>
        <p:nvPicPr>
          <p:cNvPr id="13" name="Gráfico 12">
            <a:extLst>
              <a:ext uri="{FF2B5EF4-FFF2-40B4-BE49-F238E27FC236}">
                <a16:creationId xmlns:a16="http://schemas.microsoft.com/office/drawing/2014/main" id="{9A2EBE02-6046-44AD-A119-C7788DBEFE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417735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769620" y="1767840"/>
            <a:ext cx="7109460"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a:t>
            </a:r>
            <a:r>
              <a:rPr lang="es-ES" sz="2500" cap="all" spc="30" dirty="0" err="1">
                <a:latin typeface="+mj-lt"/>
                <a:ea typeface="+mj-ea"/>
                <a:cs typeface="+mj-cs"/>
              </a:rPr>
              <a:t>With</a:t>
            </a:r>
            <a:r>
              <a:rPr lang="es-ES" sz="2500" cap="all" spc="30" dirty="0">
                <a:latin typeface="+mj-lt"/>
                <a:ea typeface="+mj-ea"/>
                <a:cs typeface="+mj-cs"/>
              </a:rPr>
              <a:t>  OUR </a:t>
            </a:r>
            <a:r>
              <a:rPr lang="es-ES" sz="2500" cap="all" spc="30" dirty="0" err="1">
                <a:latin typeface="+mj-lt"/>
                <a:ea typeface="+mj-ea"/>
                <a:cs typeface="+mj-cs"/>
              </a:rPr>
              <a:t>SELECTeD</a:t>
            </a:r>
            <a:r>
              <a:rPr lang="es-ES" sz="2500" cap="all" spc="30" dirty="0">
                <a:latin typeface="+mj-lt"/>
                <a:ea typeface="+mj-ea"/>
                <a:cs typeface="+mj-cs"/>
              </a:rPr>
              <a:t> FEATURES</a:t>
            </a:r>
          </a:p>
        </p:txBody>
      </p:sp>
      <p:pic>
        <p:nvPicPr>
          <p:cNvPr id="12" name="Imagen 11">
            <a:extLst>
              <a:ext uri="{FF2B5EF4-FFF2-40B4-BE49-F238E27FC236}">
                <a16:creationId xmlns:a16="http://schemas.microsoft.com/office/drawing/2014/main" id="{2CDD7A56-F313-4544-B94B-C7D9F6055B15}"/>
              </a:ext>
            </a:extLst>
          </p:cNvPr>
          <p:cNvPicPr>
            <a:picLocks noChangeAspect="1"/>
          </p:cNvPicPr>
          <p:nvPr/>
        </p:nvPicPr>
        <p:blipFill>
          <a:blip r:embed="rId2"/>
          <a:stretch>
            <a:fillRect/>
          </a:stretch>
        </p:blipFill>
        <p:spPr>
          <a:xfrm>
            <a:off x="563881" y="2345859"/>
            <a:ext cx="4645348" cy="3470835"/>
          </a:xfrm>
          <a:prstGeom prst="rect">
            <a:avLst/>
          </a:prstGeom>
        </p:spPr>
      </p:pic>
      <p:sp>
        <p:nvSpPr>
          <p:cNvPr id="13" name="CuadroTexto 12">
            <a:extLst>
              <a:ext uri="{FF2B5EF4-FFF2-40B4-BE49-F238E27FC236}">
                <a16:creationId xmlns:a16="http://schemas.microsoft.com/office/drawing/2014/main" id="{C88CFAF3-D540-4002-9AA8-1E29DA7B8D31}"/>
              </a:ext>
            </a:extLst>
          </p:cNvPr>
          <p:cNvSpPr txBox="1"/>
          <p:nvPr/>
        </p:nvSpPr>
        <p:spPr>
          <a:xfrm>
            <a:off x="2270760" y="5632028"/>
            <a:ext cx="1485900" cy="276999"/>
          </a:xfrm>
          <a:prstGeom prst="rect">
            <a:avLst/>
          </a:prstGeom>
          <a:solidFill>
            <a:schemeClr val="bg1"/>
          </a:solidFill>
        </p:spPr>
        <p:txBody>
          <a:bodyPr wrap="square" rtlCol="0">
            <a:spAutoFit/>
          </a:bodyPr>
          <a:lstStyle/>
          <a:p>
            <a:r>
              <a:rPr lang="es-ES" sz="1200" dirty="0">
                <a:latin typeface="Times New Roman" panose="02020603050405020304" pitchFamily="18" charset="0"/>
                <a:cs typeface="Times New Roman" panose="02020603050405020304" pitchFamily="18" charset="0"/>
              </a:rPr>
              <a:t>	FOLDS</a:t>
            </a:r>
          </a:p>
        </p:txBody>
      </p:sp>
      <p:pic>
        <p:nvPicPr>
          <p:cNvPr id="14" name="Gráfico 13">
            <a:extLst>
              <a:ext uri="{FF2B5EF4-FFF2-40B4-BE49-F238E27FC236}">
                <a16:creationId xmlns:a16="http://schemas.microsoft.com/office/drawing/2014/main" id="{4AC0DC9A-DFFB-4118-ADE7-DB20B4E15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5233" y="5770527"/>
            <a:ext cx="765772" cy="765772"/>
          </a:xfrm>
          <a:prstGeom prst="rect">
            <a:avLst/>
          </a:prstGeom>
        </p:spPr>
      </p:pic>
    </p:spTree>
    <p:extLst>
      <p:ext uri="{BB962C8B-B14F-4D97-AF65-F5344CB8AC3E}">
        <p14:creationId xmlns:p14="http://schemas.microsoft.com/office/powerpoint/2010/main" val="129704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563880" y="1767840"/>
            <a:ext cx="8054339"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 CATEGORICAL  </a:t>
            </a:r>
            <a:r>
              <a:rPr lang="es-ES" sz="2500" cap="all" spc="30" dirty="0" err="1">
                <a:latin typeface="+mj-lt"/>
                <a:ea typeface="+mj-ea"/>
                <a:cs typeface="+mj-cs"/>
              </a:rPr>
              <a:t>With</a:t>
            </a:r>
            <a:r>
              <a:rPr lang="es-ES" sz="2500" cap="all" spc="30" dirty="0">
                <a:latin typeface="+mj-lt"/>
                <a:ea typeface="+mj-ea"/>
                <a:cs typeface="+mj-cs"/>
              </a:rPr>
              <a:t>  RFE</a:t>
            </a:r>
          </a:p>
        </p:txBody>
      </p:sp>
      <p:pic>
        <p:nvPicPr>
          <p:cNvPr id="5" name="Imagen 4">
            <a:extLst>
              <a:ext uri="{FF2B5EF4-FFF2-40B4-BE49-F238E27FC236}">
                <a16:creationId xmlns:a16="http://schemas.microsoft.com/office/drawing/2014/main" id="{217763BD-635C-4FB9-8F54-7C1CB8E5C8CA}"/>
              </a:ext>
            </a:extLst>
          </p:cNvPr>
          <p:cNvPicPr>
            <a:picLocks noChangeAspect="1"/>
          </p:cNvPicPr>
          <p:nvPr/>
        </p:nvPicPr>
        <p:blipFill>
          <a:blip r:embed="rId2"/>
          <a:stretch>
            <a:fillRect/>
          </a:stretch>
        </p:blipFill>
        <p:spPr>
          <a:xfrm>
            <a:off x="640080" y="2345859"/>
            <a:ext cx="5014738" cy="3651431"/>
          </a:xfrm>
          <a:prstGeom prst="rect">
            <a:avLst/>
          </a:prstGeom>
        </p:spPr>
      </p:pic>
      <p:pic>
        <p:nvPicPr>
          <p:cNvPr id="14" name="Gráfico 13">
            <a:extLst>
              <a:ext uri="{FF2B5EF4-FFF2-40B4-BE49-F238E27FC236}">
                <a16:creationId xmlns:a16="http://schemas.microsoft.com/office/drawing/2014/main" id="{DFDE3912-BC4B-40D9-804A-387192E329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4209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n-US" dirty="0"/>
              <a:t>Accuracies</a:t>
            </a:r>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563880" y="1767840"/>
            <a:ext cx="8503920"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 CATEGORICAL  </a:t>
            </a:r>
            <a:r>
              <a:rPr lang="es-ES" sz="2500" cap="all" spc="30" dirty="0" err="1">
                <a:latin typeface="+mj-lt"/>
                <a:ea typeface="+mj-ea"/>
                <a:cs typeface="+mj-cs"/>
              </a:rPr>
              <a:t>With</a:t>
            </a:r>
            <a:r>
              <a:rPr lang="es-ES" sz="2500" cap="all" spc="30" dirty="0">
                <a:latin typeface="+mj-lt"/>
                <a:ea typeface="+mj-ea"/>
                <a:cs typeface="+mj-cs"/>
              </a:rPr>
              <a:t>  </a:t>
            </a:r>
            <a:r>
              <a:rPr lang="es-ES" sz="2500" cap="all" spc="30" dirty="0" err="1">
                <a:latin typeface="+mj-lt"/>
                <a:ea typeface="+mj-ea"/>
                <a:cs typeface="+mj-cs"/>
              </a:rPr>
              <a:t>Selected</a:t>
            </a:r>
            <a:r>
              <a:rPr lang="es-ES" sz="2500" cap="all" spc="30" dirty="0">
                <a:latin typeface="+mj-lt"/>
                <a:ea typeface="+mj-ea"/>
                <a:cs typeface="+mj-cs"/>
              </a:rPr>
              <a:t> </a:t>
            </a:r>
            <a:r>
              <a:rPr lang="es-ES" sz="2500" cap="all" spc="30" dirty="0" err="1">
                <a:latin typeface="+mj-lt"/>
                <a:ea typeface="+mj-ea"/>
                <a:cs typeface="+mj-cs"/>
              </a:rPr>
              <a:t>Features</a:t>
            </a:r>
            <a:endParaRPr lang="es-ES" sz="2500" cap="all" spc="30" dirty="0">
              <a:latin typeface="+mj-lt"/>
              <a:ea typeface="+mj-ea"/>
              <a:cs typeface="+mj-cs"/>
            </a:endParaRPr>
          </a:p>
        </p:txBody>
      </p:sp>
      <p:pic>
        <p:nvPicPr>
          <p:cNvPr id="4" name="Imagen 3">
            <a:extLst>
              <a:ext uri="{FF2B5EF4-FFF2-40B4-BE49-F238E27FC236}">
                <a16:creationId xmlns:a16="http://schemas.microsoft.com/office/drawing/2014/main" id="{5F208A6D-DC13-49B4-832C-62DA6CBD960D}"/>
              </a:ext>
            </a:extLst>
          </p:cNvPr>
          <p:cNvPicPr>
            <a:picLocks noChangeAspect="1"/>
          </p:cNvPicPr>
          <p:nvPr/>
        </p:nvPicPr>
        <p:blipFill>
          <a:blip r:embed="rId2"/>
          <a:stretch>
            <a:fillRect/>
          </a:stretch>
        </p:blipFill>
        <p:spPr>
          <a:xfrm>
            <a:off x="411481" y="2409633"/>
            <a:ext cx="5031104" cy="3556338"/>
          </a:xfrm>
          <a:prstGeom prst="rect">
            <a:avLst/>
          </a:prstGeom>
        </p:spPr>
      </p:pic>
      <p:pic>
        <p:nvPicPr>
          <p:cNvPr id="12" name="Gráfico 11">
            <a:extLst>
              <a:ext uri="{FF2B5EF4-FFF2-40B4-BE49-F238E27FC236}">
                <a16:creationId xmlns:a16="http://schemas.microsoft.com/office/drawing/2014/main" id="{9AC3E364-0449-4C91-BC1B-66570F58B8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60440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F9242-55A1-4F10-A6DE-92EB9E167BD8}"/>
              </a:ext>
            </a:extLst>
          </p:cNvPr>
          <p:cNvSpPr>
            <a:spLocks noGrp="1"/>
          </p:cNvSpPr>
          <p:nvPr>
            <p:ph type="title"/>
          </p:nvPr>
        </p:nvSpPr>
        <p:spPr/>
        <p:txBody>
          <a:bodyPr/>
          <a:lstStyle/>
          <a:p>
            <a:r>
              <a:rPr lang="en-US" dirty="0"/>
              <a:t>Deductions</a:t>
            </a:r>
            <a:r>
              <a:rPr lang="es-ES" dirty="0"/>
              <a:t>.</a:t>
            </a:r>
          </a:p>
        </p:txBody>
      </p:sp>
      <p:sp>
        <p:nvSpPr>
          <p:cNvPr id="3" name="Marcador de contenido 2">
            <a:extLst>
              <a:ext uri="{FF2B5EF4-FFF2-40B4-BE49-F238E27FC236}">
                <a16:creationId xmlns:a16="http://schemas.microsoft.com/office/drawing/2014/main" id="{D2B3382D-0900-4BA7-AAF1-7FC2C6B4F8F0}"/>
              </a:ext>
            </a:extLst>
          </p:cNvPr>
          <p:cNvSpPr>
            <a:spLocks noGrp="1"/>
          </p:cNvSpPr>
          <p:nvPr>
            <p:ph idx="1"/>
          </p:nvPr>
        </p:nvSpPr>
        <p:spPr/>
        <p:txBody>
          <a:bodyPr>
            <a:normAutofit fontScale="25000" lnSpcReduction="20000"/>
          </a:bodyPr>
          <a:lstStyle/>
          <a:p>
            <a:r>
              <a:rPr lang="en-US" sz="4500" spc="30" dirty="0">
                <a:latin typeface="+mj-lt"/>
                <a:ea typeface="+mj-ea"/>
                <a:cs typeface="+mj-cs"/>
              </a:rPr>
              <a:t>The model mostly classifies in a correct way between the different genres of songs. most of the errors are between different rap playlists or punk-metal...</a:t>
            </a:r>
          </a:p>
          <a:p>
            <a:r>
              <a:rPr lang="en-US" sz="4500" spc="30" dirty="0">
                <a:latin typeface="+mj-lt"/>
                <a:ea typeface="+mj-ea"/>
                <a:cs typeface="+mj-cs"/>
              </a:rPr>
              <a:t>The model does not recognize the language of the song, classifying </a:t>
            </a:r>
            <a:r>
              <a:rPr lang="en-US" sz="4500" spc="30" dirty="0" err="1">
                <a:latin typeface="+mj-lt"/>
                <a:ea typeface="+mj-ea"/>
                <a:cs typeface="+mj-cs"/>
              </a:rPr>
              <a:t>rap_espanol</a:t>
            </a:r>
            <a:r>
              <a:rPr lang="en-US" sz="4500" spc="30" dirty="0">
                <a:latin typeface="+mj-lt"/>
                <a:ea typeface="+mj-ea"/>
                <a:cs typeface="+mj-cs"/>
              </a:rPr>
              <a:t> with tuff which both are rap, one American rap and the other Spanish rap.</a:t>
            </a:r>
          </a:p>
          <a:p>
            <a:r>
              <a:rPr lang="en-US" sz="4500" spc="30" dirty="0" err="1">
                <a:latin typeface="+mj-lt"/>
                <a:ea typeface="+mj-ea"/>
                <a:cs typeface="+mj-cs"/>
              </a:rPr>
              <a:t>Powerhour</a:t>
            </a:r>
            <a:r>
              <a:rPr lang="en-US" sz="4500" spc="30" dirty="0">
                <a:latin typeface="+mj-lt"/>
                <a:ea typeface="+mj-ea"/>
                <a:cs typeface="+mj-cs"/>
              </a:rPr>
              <a:t> playlist is not an appropriate since it is a gym playlist which has songs of rap, punk, </a:t>
            </a:r>
            <a:r>
              <a:rPr lang="en-US" sz="4500" spc="30" dirty="0" err="1">
                <a:latin typeface="+mj-lt"/>
                <a:ea typeface="+mj-ea"/>
                <a:cs typeface="+mj-cs"/>
              </a:rPr>
              <a:t>edm</a:t>
            </a:r>
            <a:r>
              <a:rPr lang="en-US" sz="4500" spc="30" dirty="0">
                <a:latin typeface="+mj-lt"/>
                <a:ea typeface="+mj-ea"/>
                <a:cs typeface="+mj-cs"/>
              </a:rPr>
              <a:t> the example of the song "goosebumps" demonstrates it. this song could be classified in both playlists.</a:t>
            </a:r>
          </a:p>
          <a:p>
            <a:r>
              <a:rPr lang="en-US" sz="4500" spc="30" dirty="0">
                <a:latin typeface="+mj-lt"/>
                <a:ea typeface="+mj-ea"/>
                <a:cs typeface="+mj-cs"/>
              </a:rPr>
              <a:t>The use of embeddings to use a categorical variable like the artist with such a big dimensional space gives a lot of information to the models and that is why we can see such improvement in rf model and deep neural network.</a:t>
            </a:r>
          </a:p>
          <a:p>
            <a:r>
              <a:rPr lang="en-US" sz="4500" spc="30" dirty="0">
                <a:latin typeface="+mj-lt"/>
                <a:ea typeface="+mj-ea"/>
                <a:cs typeface="+mj-cs"/>
              </a:rPr>
              <a:t>Random forest is the classifier that should be used.</a:t>
            </a:r>
          </a:p>
          <a:p>
            <a:r>
              <a:rPr lang="en-US" sz="4500" spc="30" dirty="0">
                <a:latin typeface="+mj-lt"/>
                <a:ea typeface="+mj-ea"/>
                <a:cs typeface="+mj-cs"/>
              </a:rPr>
              <a:t>Neural networks also have a very great performance, very close to the rf models. however, the optimization of the network could be better and in case you optimize it for this problem you will most likely get better results than with the rf model</a:t>
            </a:r>
          </a:p>
          <a:p>
            <a:r>
              <a:rPr lang="en-US" sz="4500" spc="30" dirty="0">
                <a:latin typeface="+mj-lt"/>
                <a:ea typeface="+mj-ea"/>
                <a:cs typeface="+mj-cs"/>
              </a:rPr>
              <a:t>The whole set of continuous features will give a decent job, using categorical would give a slightly better result. </a:t>
            </a:r>
          </a:p>
          <a:p>
            <a:pPr marL="0" indent="0">
              <a:buNone/>
            </a:pPr>
            <a:br>
              <a:rPr lang="en-US" sz="4500" spc="30" dirty="0">
                <a:latin typeface="+mj-lt"/>
                <a:ea typeface="+mj-ea"/>
                <a:cs typeface="+mj-cs"/>
              </a:rPr>
            </a:br>
            <a:endParaRPr lang="en-US" sz="4500" spc="30" dirty="0">
              <a:latin typeface="+mj-lt"/>
              <a:ea typeface="+mj-ea"/>
              <a:cs typeface="+mj-cs"/>
            </a:endParaRPr>
          </a:p>
          <a:p>
            <a:endParaRPr lang="es-ES" dirty="0"/>
          </a:p>
        </p:txBody>
      </p:sp>
      <p:pic>
        <p:nvPicPr>
          <p:cNvPr id="4" name="Gráfico 3">
            <a:extLst>
              <a:ext uri="{FF2B5EF4-FFF2-40B4-BE49-F238E27FC236}">
                <a16:creationId xmlns:a16="http://schemas.microsoft.com/office/drawing/2014/main" id="{CFB7AEAC-59D5-4A8D-9453-340D941E76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278124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81B14-7D61-4338-974D-29F0C4A2748A}"/>
              </a:ext>
            </a:extLst>
          </p:cNvPr>
          <p:cNvSpPr>
            <a:spLocks noGrp="1"/>
          </p:cNvSpPr>
          <p:nvPr>
            <p:ph type="title"/>
          </p:nvPr>
        </p:nvSpPr>
        <p:spPr>
          <a:xfrm>
            <a:off x="3916275" y="2598496"/>
            <a:ext cx="11491365" cy="5029124"/>
          </a:xfrm>
        </p:spPr>
        <p:txBody>
          <a:bodyPr>
            <a:normAutofit/>
          </a:bodyPr>
          <a:lstStyle/>
          <a:p>
            <a:r>
              <a:rPr lang="es-ES" sz="7500" dirty="0"/>
              <a:t>THANKS</a:t>
            </a:r>
          </a:p>
        </p:txBody>
      </p:sp>
    </p:spTree>
    <p:extLst>
      <p:ext uri="{BB962C8B-B14F-4D97-AF65-F5344CB8AC3E}">
        <p14:creationId xmlns:p14="http://schemas.microsoft.com/office/powerpoint/2010/main" val="262280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Diagrama&#10;&#10;Descripción generada automáticamente">
            <a:extLst>
              <a:ext uri="{FF2B5EF4-FFF2-40B4-BE49-F238E27FC236}">
                <a16:creationId xmlns:a16="http://schemas.microsoft.com/office/drawing/2014/main" id="{4FBCDCCB-803F-4E22-81E4-2FA4E3AEA6D1}"/>
              </a:ext>
            </a:extLst>
          </p:cNvPr>
          <p:cNvPicPr>
            <a:picLocks noChangeAspect="1"/>
          </p:cNvPicPr>
          <p:nvPr/>
        </p:nvPicPr>
        <p:blipFill>
          <a:blip r:embed="rId2"/>
          <a:stretch>
            <a:fillRect/>
          </a:stretch>
        </p:blipFill>
        <p:spPr>
          <a:xfrm>
            <a:off x="3321970" y="1402885"/>
            <a:ext cx="5891408" cy="2651134"/>
          </a:xfrm>
          <a:prstGeom prst="rect">
            <a:avLst/>
          </a:prstGeom>
        </p:spPr>
      </p:pic>
      <p:sp>
        <p:nvSpPr>
          <p:cNvPr id="2" name="Título 1">
            <a:extLst>
              <a:ext uri="{FF2B5EF4-FFF2-40B4-BE49-F238E27FC236}">
                <a16:creationId xmlns:a16="http://schemas.microsoft.com/office/drawing/2014/main" id="{9AEEDD52-3C88-49CB-88DC-1DB31A33F3B3}"/>
              </a:ext>
            </a:extLst>
          </p:cNvPr>
          <p:cNvSpPr>
            <a:spLocks noGrp="1"/>
          </p:cNvSpPr>
          <p:nvPr>
            <p:ph type="title"/>
          </p:nvPr>
        </p:nvSpPr>
        <p:spPr>
          <a:xfrm>
            <a:off x="700635" y="922096"/>
            <a:ext cx="10691265" cy="713757"/>
          </a:xfrm>
        </p:spPr>
        <p:txBody>
          <a:bodyPr>
            <a:normAutofit fontScale="90000"/>
          </a:bodyPr>
          <a:lstStyle/>
          <a:p>
            <a:r>
              <a:rPr lang="es-ES" sz="5400" b="1" dirty="0"/>
              <a:t>Data </a:t>
            </a:r>
            <a:r>
              <a:rPr lang="es-ES" sz="5400" b="1" dirty="0" err="1"/>
              <a:t>Gathering</a:t>
            </a:r>
            <a:r>
              <a:rPr lang="es-ES" sz="5400" b="1" dirty="0"/>
              <a:t> </a:t>
            </a:r>
          </a:p>
        </p:txBody>
      </p:sp>
      <p:pic>
        <p:nvPicPr>
          <p:cNvPr id="8" name="Gráfico 7">
            <a:extLst>
              <a:ext uri="{FF2B5EF4-FFF2-40B4-BE49-F238E27FC236}">
                <a16:creationId xmlns:a16="http://schemas.microsoft.com/office/drawing/2014/main" id="{11AA2441-C768-45AA-A51E-736677598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9420" y="5723290"/>
            <a:ext cx="765772" cy="765772"/>
          </a:xfrm>
          <a:prstGeom prst="rect">
            <a:avLst/>
          </a:prstGeom>
        </p:spPr>
      </p:pic>
      <p:sp>
        <p:nvSpPr>
          <p:cNvPr id="13" name="CuadroTexto 12">
            <a:extLst>
              <a:ext uri="{FF2B5EF4-FFF2-40B4-BE49-F238E27FC236}">
                <a16:creationId xmlns:a16="http://schemas.microsoft.com/office/drawing/2014/main" id="{6F62DC98-E74C-4804-ABEC-15411A72C0B1}"/>
              </a:ext>
            </a:extLst>
          </p:cNvPr>
          <p:cNvSpPr txBox="1"/>
          <p:nvPr/>
        </p:nvSpPr>
        <p:spPr>
          <a:xfrm>
            <a:off x="921008" y="2489925"/>
            <a:ext cx="3064188" cy="477054"/>
          </a:xfrm>
          <a:prstGeom prst="rect">
            <a:avLst/>
          </a:prstGeom>
          <a:noFill/>
        </p:spPr>
        <p:txBody>
          <a:bodyPr wrap="square" rtlCol="0">
            <a:spAutoFit/>
          </a:bodyPr>
          <a:lstStyle/>
          <a:p>
            <a:pPr marL="285750" indent="-285750">
              <a:buFont typeface="Arial" panose="020B0604020202020204" pitchFamily="34" charset="0"/>
              <a:buChar char="•"/>
            </a:pPr>
            <a:r>
              <a:rPr lang="es-ES" sz="2500" cap="all" spc="30" dirty="0">
                <a:latin typeface="+mj-lt"/>
                <a:ea typeface="+mj-ea"/>
                <a:cs typeface="+mj-cs"/>
              </a:rPr>
              <a:t>API de Spotify</a:t>
            </a:r>
          </a:p>
        </p:txBody>
      </p:sp>
      <p:sp>
        <p:nvSpPr>
          <p:cNvPr id="14" name="CuadroTexto 13">
            <a:extLst>
              <a:ext uri="{FF2B5EF4-FFF2-40B4-BE49-F238E27FC236}">
                <a16:creationId xmlns:a16="http://schemas.microsoft.com/office/drawing/2014/main" id="{87747EC4-9F93-435D-A43B-AC5F31496C0F}"/>
              </a:ext>
            </a:extLst>
          </p:cNvPr>
          <p:cNvSpPr txBox="1"/>
          <p:nvPr/>
        </p:nvSpPr>
        <p:spPr>
          <a:xfrm>
            <a:off x="921008" y="4534808"/>
            <a:ext cx="2593910" cy="477054"/>
          </a:xfrm>
          <a:prstGeom prst="rect">
            <a:avLst/>
          </a:prstGeom>
          <a:noFill/>
        </p:spPr>
        <p:txBody>
          <a:bodyPr wrap="square" rtlCol="0">
            <a:spAutoFit/>
          </a:bodyPr>
          <a:lstStyle/>
          <a:p>
            <a:pPr marL="285750" indent="-285750">
              <a:buFont typeface="Arial" panose="020B0604020202020204" pitchFamily="34" charset="0"/>
              <a:buChar char="•"/>
            </a:pPr>
            <a:r>
              <a:rPr lang="es-ES" sz="2500" cap="all" spc="30" dirty="0" err="1">
                <a:latin typeface="+mj-lt"/>
                <a:ea typeface="+mj-ea"/>
                <a:cs typeface="+mj-cs"/>
              </a:rPr>
              <a:t>kaggle</a:t>
            </a:r>
            <a:endParaRPr lang="es-ES" sz="2500" cap="all" spc="30" dirty="0">
              <a:latin typeface="+mj-lt"/>
              <a:ea typeface="+mj-ea"/>
              <a:cs typeface="+mj-cs"/>
            </a:endParaRPr>
          </a:p>
        </p:txBody>
      </p:sp>
      <p:pic>
        <p:nvPicPr>
          <p:cNvPr id="16" name="Imagen 15">
            <a:extLst>
              <a:ext uri="{FF2B5EF4-FFF2-40B4-BE49-F238E27FC236}">
                <a16:creationId xmlns:a16="http://schemas.microsoft.com/office/drawing/2014/main" id="{F0263BDE-0223-4583-91AA-28FE32427280}"/>
              </a:ext>
            </a:extLst>
          </p:cNvPr>
          <p:cNvPicPr>
            <a:picLocks noChangeAspect="1"/>
          </p:cNvPicPr>
          <p:nvPr/>
        </p:nvPicPr>
        <p:blipFill>
          <a:blip r:embed="rId5"/>
          <a:stretch>
            <a:fillRect/>
          </a:stretch>
        </p:blipFill>
        <p:spPr>
          <a:xfrm>
            <a:off x="3799647" y="4258854"/>
            <a:ext cx="1326451" cy="1028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66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982C-3BEE-47FB-9B2D-A9A2AC83A0B7}"/>
              </a:ext>
            </a:extLst>
          </p:cNvPr>
          <p:cNvSpPr>
            <a:spLocks noGrp="1"/>
          </p:cNvSpPr>
          <p:nvPr>
            <p:ph type="title"/>
          </p:nvPr>
        </p:nvSpPr>
        <p:spPr>
          <a:xfrm>
            <a:off x="800099" y="917495"/>
            <a:ext cx="10691265" cy="1371030"/>
          </a:xfrm>
        </p:spPr>
        <p:txBody>
          <a:bodyPr/>
          <a:lstStyle/>
          <a:p>
            <a:r>
              <a:rPr lang="es-ES" sz="4900" b="1" dirty="0"/>
              <a:t>DATA CLEANING</a:t>
            </a:r>
          </a:p>
        </p:txBody>
      </p:sp>
      <p:sp>
        <p:nvSpPr>
          <p:cNvPr id="3" name="Marcador de contenido 2">
            <a:extLst>
              <a:ext uri="{FF2B5EF4-FFF2-40B4-BE49-F238E27FC236}">
                <a16:creationId xmlns:a16="http://schemas.microsoft.com/office/drawing/2014/main" id="{CBB569CC-D5B4-4C1F-9969-D9C083F605BF}"/>
              </a:ext>
            </a:extLst>
          </p:cNvPr>
          <p:cNvSpPr>
            <a:spLocks noGrp="1"/>
          </p:cNvSpPr>
          <p:nvPr>
            <p:ph idx="1"/>
          </p:nvPr>
        </p:nvSpPr>
        <p:spPr>
          <a:xfrm>
            <a:off x="800100" y="2063713"/>
            <a:ext cx="10691265" cy="3636088"/>
          </a:xfrm>
        </p:spPr>
        <p:txBody>
          <a:bodyPr>
            <a:normAutofit/>
          </a:bodyPr>
          <a:lstStyle/>
          <a:p>
            <a:r>
              <a:rPr lang="es-ES" sz="2500" cap="all" spc="30" dirty="0">
                <a:latin typeface="+mj-lt"/>
                <a:ea typeface="+mj-ea"/>
                <a:cs typeface="+mj-cs"/>
              </a:rPr>
              <a:t>DATA IMBALANCES</a:t>
            </a: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p:txBody>
      </p:sp>
      <p:pic>
        <p:nvPicPr>
          <p:cNvPr id="5" name="Imagen 4" descr="Gráfico, Histograma&#10;&#10;Descripción generada automáticamente">
            <a:extLst>
              <a:ext uri="{FF2B5EF4-FFF2-40B4-BE49-F238E27FC236}">
                <a16:creationId xmlns:a16="http://schemas.microsoft.com/office/drawing/2014/main" id="{3035B08E-846D-48E1-B5E2-5DF519284C7B}"/>
              </a:ext>
            </a:extLst>
          </p:cNvPr>
          <p:cNvPicPr>
            <a:picLocks noChangeAspect="1"/>
          </p:cNvPicPr>
          <p:nvPr/>
        </p:nvPicPr>
        <p:blipFill>
          <a:blip r:embed="rId2"/>
          <a:stretch>
            <a:fillRect/>
          </a:stretch>
        </p:blipFill>
        <p:spPr>
          <a:xfrm>
            <a:off x="978891" y="2691417"/>
            <a:ext cx="3363985" cy="3008384"/>
          </a:xfrm>
          <a:prstGeom prst="rect">
            <a:avLst/>
          </a:prstGeom>
        </p:spPr>
      </p:pic>
      <p:sp>
        <p:nvSpPr>
          <p:cNvPr id="6" name="Flecha: a la derecha 5">
            <a:extLst>
              <a:ext uri="{FF2B5EF4-FFF2-40B4-BE49-F238E27FC236}">
                <a16:creationId xmlns:a16="http://schemas.microsoft.com/office/drawing/2014/main" id="{C4FDFD1F-FEC6-45D0-B20F-9B7A97A2B0B7}"/>
              </a:ext>
            </a:extLst>
          </p:cNvPr>
          <p:cNvSpPr/>
          <p:nvPr/>
        </p:nvSpPr>
        <p:spPr>
          <a:xfrm>
            <a:off x="4600750" y="3704253"/>
            <a:ext cx="1915451" cy="7311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BA08E981-ED2B-492E-9D5A-75FB3AABFE8E}"/>
              </a:ext>
            </a:extLst>
          </p:cNvPr>
          <p:cNvPicPr>
            <a:picLocks noChangeAspect="1"/>
          </p:cNvPicPr>
          <p:nvPr/>
        </p:nvPicPr>
        <p:blipFill>
          <a:blip r:embed="rId3"/>
          <a:stretch>
            <a:fillRect/>
          </a:stretch>
        </p:blipFill>
        <p:spPr>
          <a:xfrm>
            <a:off x="6725753" y="1820810"/>
            <a:ext cx="4487356" cy="4119695"/>
          </a:xfrm>
          <a:prstGeom prst="rect">
            <a:avLst/>
          </a:prstGeom>
        </p:spPr>
      </p:pic>
      <p:pic>
        <p:nvPicPr>
          <p:cNvPr id="11" name="Gráfico 10">
            <a:extLst>
              <a:ext uri="{FF2B5EF4-FFF2-40B4-BE49-F238E27FC236}">
                <a16:creationId xmlns:a16="http://schemas.microsoft.com/office/drawing/2014/main" id="{FFF87332-E7B3-4100-A61D-DF550D43E2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9420" y="5723290"/>
            <a:ext cx="765772" cy="765772"/>
          </a:xfrm>
          <a:prstGeom prst="rect">
            <a:avLst/>
          </a:prstGeom>
        </p:spPr>
      </p:pic>
      <p:cxnSp>
        <p:nvCxnSpPr>
          <p:cNvPr id="13" name="Conector recto 12">
            <a:extLst>
              <a:ext uri="{FF2B5EF4-FFF2-40B4-BE49-F238E27FC236}">
                <a16:creationId xmlns:a16="http://schemas.microsoft.com/office/drawing/2014/main" id="{88B08BE0-2618-4426-91AC-C96CB2A37815}"/>
              </a:ext>
            </a:extLst>
          </p:cNvPr>
          <p:cNvCxnSpPr>
            <a:cxnSpLocks/>
          </p:cNvCxnSpPr>
          <p:nvPr/>
        </p:nvCxnSpPr>
        <p:spPr>
          <a:xfrm>
            <a:off x="7094891" y="1820810"/>
            <a:ext cx="39450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356D593A-AD01-48BD-A938-82E3CDD1FEE7}"/>
              </a:ext>
            </a:extLst>
          </p:cNvPr>
          <p:cNvSpPr txBox="1"/>
          <p:nvPr/>
        </p:nvSpPr>
        <p:spPr>
          <a:xfrm>
            <a:off x="4518871" y="3371334"/>
            <a:ext cx="2576020" cy="400110"/>
          </a:xfrm>
          <a:prstGeom prst="rect">
            <a:avLst/>
          </a:prstGeom>
          <a:noFill/>
        </p:spPr>
        <p:txBody>
          <a:bodyPr wrap="square" rtlCol="0">
            <a:spAutoFit/>
          </a:bodyPr>
          <a:lstStyle/>
          <a:p>
            <a:r>
              <a:rPr lang="es-ES" sz="2000" cap="all" spc="30" dirty="0">
                <a:latin typeface="+mj-lt"/>
                <a:ea typeface="+mj-ea"/>
                <a:cs typeface="+mj-cs"/>
              </a:rPr>
              <a:t>DOWNSAMPLING</a:t>
            </a:r>
          </a:p>
        </p:txBody>
      </p:sp>
    </p:spTree>
    <p:extLst>
      <p:ext uri="{BB962C8B-B14F-4D97-AF65-F5344CB8AC3E}">
        <p14:creationId xmlns:p14="http://schemas.microsoft.com/office/powerpoint/2010/main" val="342948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982C-3BEE-47FB-9B2D-A9A2AC83A0B7}"/>
              </a:ext>
            </a:extLst>
          </p:cNvPr>
          <p:cNvSpPr>
            <a:spLocks noGrp="1"/>
          </p:cNvSpPr>
          <p:nvPr>
            <p:ph type="title"/>
          </p:nvPr>
        </p:nvSpPr>
        <p:spPr>
          <a:xfrm>
            <a:off x="800099" y="917495"/>
            <a:ext cx="10691265" cy="1371030"/>
          </a:xfrm>
        </p:spPr>
        <p:txBody>
          <a:bodyPr/>
          <a:lstStyle/>
          <a:p>
            <a:r>
              <a:rPr lang="es-ES" sz="4900" b="1" dirty="0"/>
              <a:t>DATA CLEANING</a:t>
            </a:r>
          </a:p>
        </p:txBody>
      </p:sp>
      <p:sp>
        <p:nvSpPr>
          <p:cNvPr id="3" name="Marcador de contenido 2">
            <a:extLst>
              <a:ext uri="{FF2B5EF4-FFF2-40B4-BE49-F238E27FC236}">
                <a16:creationId xmlns:a16="http://schemas.microsoft.com/office/drawing/2014/main" id="{CBB569CC-D5B4-4C1F-9969-D9C083F605BF}"/>
              </a:ext>
            </a:extLst>
          </p:cNvPr>
          <p:cNvSpPr>
            <a:spLocks noGrp="1"/>
          </p:cNvSpPr>
          <p:nvPr>
            <p:ph idx="1"/>
          </p:nvPr>
        </p:nvSpPr>
        <p:spPr>
          <a:xfrm>
            <a:off x="800100" y="2063713"/>
            <a:ext cx="10691265" cy="3636088"/>
          </a:xfrm>
        </p:spPr>
        <p:txBody>
          <a:bodyPr>
            <a:normAutofit/>
          </a:bodyPr>
          <a:lstStyle/>
          <a:p>
            <a:r>
              <a:rPr lang="es-ES" sz="2500" cap="all" spc="30" dirty="0" err="1">
                <a:latin typeface="+mj-lt"/>
                <a:ea typeface="+mj-ea"/>
                <a:cs typeface="+mj-cs"/>
              </a:rPr>
              <a:t>Missing</a:t>
            </a:r>
            <a:r>
              <a:rPr lang="es-ES" sz="2500" cap="all" spc="30" dirty="0">
                <a:latin typeface="+mj-lt"/>
                <a:ea typeface="+mj-ea"/>
                <a:cs typeface="+mj-cs"/>
              </a:rPr>
              <a:t> </a:t>
            </a:r>
            <a:r>
              <a:rPr lang="es-ES" sz="2500" cap="all" spc="30" dirty="0" err="1">
                <a:latin typeface="+mj-lt"/>
                <a:ea typeface="+mj-ea"/>
                <a:cs typeface="+mj-cs"/>
              </a:rPr>
              <a:t>Values</a:t>
            </a: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p:txBody>
      </p:sp>
      <p:sp>
        <p:nvSpPr>
          <p:cNvPr id="6" name="Flecha: a la derecha 5">
            <a:extLst>
              <a:ext uri="{FF2B5EF4-FFF2-40B4-BE49-F238E27FC236}">
                <a16:creationId xmlns:a16="http://schemas.microsoft.com/office/drawing/2014/main" id="{C4FDFD1F-FEC6-45D0-B20F-9B7A97A2B0B7}"/>
              </a:ext>
            </a:extLst>
          </p:cNvPr>
          <p:cNvSpPr/>
          <p:nvPr/>
        </p:nvSpPr>
        <p:spPr>
          <a:xfrm>
            <a:off x="4600751" y="3704253"/>
            <a:ext cx="1798106" cy="7311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11" name="Gráfico 10">
            <a:extLst>
              <a:ext uri="{FF2B5EF4-FFF2-40B4-BE49-F238E27FC236}">
                <a16:creationId xmlns:a16="http://schemas.microsoft.com/office/drawing/2014/main" id="{FFF87332-E7B3-4100-A61D-DF550D43E2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9420" y="5723290"/>
            <a:ext cx="765772" cy="765772"/>
          </a:xfrm>
          <a:prstGeom prst="rect">
            <a:avLst/>
          </a:prstGeom>
        </p:spPr>
      </p:pic>
      <p:pic>
        <p:nvPicPr>
          <p:cNvPr id="10" name="Imagen 9">
            <a:extLst>
              <a:ext uri="{FF2B5EF4-FFF2-40B4-BE49-F238E27FC236}">
                <a16:creationId xmlns:a16="http://schemas.microsoft.com/office/drawing/2014/main" id="{250735B8-C390-4874-A46D-A652C074CF54}"/>
              </a:ext>
            </a:extLst>
          </p:cNvPr>
          <p:cNvPicPr>
            <a:picLocks noChangeAspect="1"/>
          </p:cNvPicPr>
          <p:nvPr/>
        </p:nvPicPr>
        <p:blipFill>
          <a:blip r:embed="rId4"/>
          <a:stretch>
            <a:fillRect/>
          </a:stretch>
        </p:blipFill>
        <p:spPr>
          <a:xfrm>
            <a:off x="700635" y="2521412"/>
            <a:ext cx="3782500" cy="3584764"/>
          </a:xfrm>
          <a:prstGeom prst="rect">
            <a:avLst/>
          </a:prstGeom>
        </p:spPr>
      </p:pic>
      <p:sp>
        <p:nvSpPr>
          <p:cNvPr id="12" name="CuadroTexto 11">
            <a:extLst>
              <a:ext uri="{FF2B5EF4-FFF2-40B4-BE49-F238E27FC236}">
                <a16:creationId xmlns:a16="http://schemas.microsoft.com/office/drawing/2014/main" id="{5B538A48-C1AC-4AE9-8E12-E9847FBEBF8F}"/>
              </a:ext>
            </a:extLst>
          </p:cNvPr>
          <p:cNvSpPr txBox="1"/>
          <p:nvPr/>
        </p:nvSpPr>
        <p:spPr>
          <a:xfrm>
            <a:off x="334062" y="3887800"/>
            <a:ext cx="289249" cy="477054"/>
          </a:xfrm>
          <a:prstGeom prst="rect">
            <a:avLst/>
          </a:prstGeom>
          <a:noFill/>
        </p:spPr>
        <p:txBody>
          <a:bodyPr wrap="square" rtlCol="0">
            <a:spAutoFit/>
          </a:bodyPr>
          <a:lstStyle/>
          <a:p>
            <a:r>
              <a:rPr lang="es-ES" sz="2500" cap="all" spc="30" dirty="0">
                <a:latin typeface="+mj-lt"/>
                <a:ea typeface="+mj-ea"/>
                <a:cs typeface="+mj-cs"/>
              </a:rPr>
              <a:t>%</a:t>
            </a:r>
          </a:p>
        </p:txBody>
      </p:sp>
      <p:sp>
        <p:nvSpPr>
          <p:cNvPr id="14" name="CuadroTexto 13">
            <a:extLst>
              <a:ext uri="{FF2B5EF4-FFF2-40B4-BE49-F238E27FC236}">
                <a16:creationId xmlns:a16="http://schemas.microsoft.com/office/drawing/2014/main" id="{5E68552F-DFC8-4D75-9A15-621DA23F71EC}"/>
              </a:ext>
            </a:extLst>
          </p:cNvPr>
          <p:cNvSpPr txBox="1"/>
          <p:nvPr/>
        </p:nvSpPr>
        <p:spPr>
          <a:xfrm>
            <a:off x="4600751" y="3227199"/>
            <a:ext cx="1798106" cy="477054"/>
          </a:xfrm>
          <a:prstGeom prst="rect">
            <a:avLst/>
          </a:prstGeom>
          <a:noFill/>
        </p:spPr>
        <p:txBody>
          <a:bodyPr wrap="square" rtlCol="0">
            <a:spAutoFit/>
          </a:bodyPr>
          <a:lstStyle/>
          <a:p>
            <a:r>
              <a:rPr lang="es-ES" sz="2500" cap="all" spc="30" dirty="0">
                <a:latin typeface="+mj-lt"/>
                <a:ea typeface="+mj-ea"/>
                <a:cs typeface="+mj-cs"/>
              </a:rPr>
              <a:t>REMOVING</a:t>
            </a:r>
          </a:p>
        </p:txBody>
      </p:sp>
      <p:pic>
        <p:nvPicPr>
          <p:cNvPr id="16" name="Imagen 15">
            <a:extLst>
              <a:ext uri="{FF2B5EF4-FFF2-40B4-BE49-F238E27FC236}">
                <a16:creationId xmlns:a16="http://schemas.microsoft.com/office/drawing/2014/main" id="{042D22E4-8557-4F19-851F-C0811E94AEE4}"/>
              </a:ext>
            </a:extLst>
          </p:cNvPr>
          <p:cNvPicPr>
            <a:picLocks noChangeAspect="1"/>
          </p:cNvPicPr>
          <p:nvPr/>
        </p:nvPicPr>
        <p:blipFill>
          <a:blip r:embed="rId5"/>
          <a:stretch>
            <a:fillRect/>
          </a:stretch>
        </p:blipFill>
        <p:spPr>
          <a:xfrm>
            <a:off x="6583585" y="1999142"/>
            <a:ext cx="4346143" cy="4107034"/>
          </a:xfrm>
          <a:prstGeom prst="rect">
            <a:avLst/>
          </a:prstGeom>
        </p:spPr>
      </p:pic>
    </p:spTree>
    <p:extLst>
      <p:ext uri="{BB962C8B-B14F-4D97-AF65-F5344CB8AC3E}">
        <p14:creationId xmlns:p14="http://schemas.microsoft.com/office/powerpoint/2010/main" val="349307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E0574-755C-4D60-ACE7-A7093D38CB03}"/>
              </a:ext>
            </a:extLst>
          </p:cNvPr>
          <p:cNvSpPr>
            <a:spLocks noGrp="1"/>
          </p:cNvSpPr>
          <p:nvPr>
            <p:ph type="title"/>
          </p:nvPr>
        </p:nvSpPr>
        <p:spPr/>
        <p:txBody>
          <a:bodyPr/>
          <a:lstStyle/>
          <a:p>
            <a:r>
              <a:rPr lang="es-ES" sz="4000" b="1"/>
              <a:t>DATA CLEANING</a:t>
            </a:r>
            <a:endParaRPr lang="es-ES" dirty="0"/>
          </a:p>
        </p:txBody>
      </p:sp>
      <p:sp>
        <p:nvSpPr>
          <p:cNvPr id="3" name="Marcador de contenido 2">
            <a:extLst>
              <a:ext uri="{FF2B5EF4-FFF2-40B4-BE49-F238E27FC236}">
                <a16:creationId xmlns:a16="http://schemas.microsoft.com/office/drawing/2014/main" id="{B132BA64-5ED2-488E-B780-A92C9DD540BC}"/>
              </a:ext>
            </a:extLst>
          </p:cNvPr>
          <p:cNvSpPr>
            <a:spLocks noGrp="1"/>
          </p:cNvSpPr>
          <p:nvPr>
            <p:ph idx="1"/>
          </p:nvPr>
        </p:nvSpPr>
        <p:spPr>
          <a:xfrm>
            <a:off x="800100" y="1840120"/>
            <a:ext cx="10691265" cy="3636088"/>
          </a:xfrm>
        </p:spPr>
        <p:txBody>
          <a:bodyPr>
            <a:normAutofit/>
          </a:bodyPr>
          <a:lstStyle/>
          <a:p>
            <a:r>
              <a:rPr lang="es-ES" sz="2500" cap="all" spc="30">
                <a:latin typeface="+mj-lt"/>
                <a:ea typeface="+mj-ea"/>
                <a:cs typeface="+mj-cs"/>
              </a:rPr>
              <a:t>.csv</a:t>
            </a:r>
            <a:endParaRPr lang="es-ES" sz="2500" cap="all" spc="30" dirty="0">
              <a:latin typeface="+mj-lt"/>
              <a:ea typeface="+mj-ea"/>
              <a:cs typeface="+mj-cs"/>
            </a:endParaRPr>
          </a:p>
        </p:txBody>
      </p:sp>
      <p:pic>
        <p:nvPicPr>
          <p:cNvPr id="7" name="Imagen 6">
            <a:extLst>
              <a:ext uri="{FF2B5EF4-FFF2-40B4-BE49-F238E27FC236}">
                <a16:creationId xmlns:a16="http://schemas.microsoft.com/office/drawing/2014/main" id="{4564B129-FCC9-4B02-8D2F-BD921D8367C4}"/>
              </a:ext>
            </a:extLst>
          </p:cNvPr>
          <p:cNvPicPr>
            <a:picLocks noChangeAspect="1"/>
          </p:cNvPicPr>
          <p:nvPr/>
        </p:nvPicPr>
        <p:blipFill>
          <a:blip r:embed="rId2"/>
          <a:stretch>
            <a:fillRect/>
          </a:stretch>
        </p:blipFill>
        <p:spPr>
          <a:xfrm>
            <a:off x="237694" y="2237483"/>
            <a:ext cx="11816076" cy="3881957"/>
          </a:xfrm>
          <a:prstGeom prst="rect">
            <a:avLst/>
          </a:prstGeom>
        </p:spPr>
      </p:pic>
      <p:pic>
        <p:nvPicPr>
          <p:cNvPr id="8" name="Gráfico 7">
            <a:extLst>
              <a:ext uri="{FF2B5EF4-FFF2-40B4-BE49-F238E27FC236}">
                <a16:creationId xmlns:a16="http://schemas.microsoft.com/office/drawing/2014/main" id="{F7AE23B8-5398-41CB-B8BB-7A2B545E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5990" y="5935904"/>
            <a:ext cx="737780" cy="737780"/>
          </a:xfrm>
          <a:prstGeom prst="rect">
            <a:avLst/>
          </a:prstGeom>
        </p:spPr>
      </p:pic>
      <p:sp>
        <p:nvSpPr>
          <p:cNvPr id="9" name="Rectángulo 8">
            <a:extLst>
              <a:ext uri="{FF2B5EF4-FFF2-40B4-BE49-F238E27FC236}">
                <a16:creationId xmlns:a16="http://schemas.microsoft.com/office/drawing/2014/main" id="{017432FD-098B-44B9-8A41-36168D871C34}"/>
              </a:ext>
            </a:extLst>
          </p:cNvPr>
          <p:cNvSpPr/>
          <p:nvPr/>
        </p:nvSpPr>
        <p:spPr>
          <a:xfrm>
            <a:off x="1931437" y="2237483"/>
            <a:ext cx="447869" cy="253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525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9676B-CF11-42E3-8453-442032181781}"/>
              </a:ext>
            </a:extLst>
          </p:cNvPr>
          <p:cNvSpPr>
            <a:spLocks noGrp="1"/>
          </p:cNvSpPr>
          <p:nvPr>
            <p:ph type="title"/>
          </p:nvPr>
        </p:nvSpPr>
        <p:spPr/>
        <p:txBody>
          <a:bodyPr/>
          <a:lstStyle/>
          <a:p>
            <a:r>
              <a:rPr lang="es-ES" b="1" dirty="0"/>
              <a:t>Data </a:t>
            </a:r>
            <a:r>
              <a:rPr lang="es-ES" b="1" dirty="0" err="1"/>
              <a:t>Study</a:t>
            </a:r>
            <a:endParaRPr lang="es-ES" b="1" dirty="0"/>
          </a:p>
        </p:txBody>
      </p:sp>
      <p:sp>
        <p:nvSpPr>
          <p:cNvPr id="3" name="Marcador de contenido 2">
            <a:extLst>
              <a:ext uri="{FF2B5EF4-FFF2-40B4-BE49-F238E27FC236}">
                <a16:creationId xmlns:a16="http://schemas.microsoft.com/office/drawing/2014/main" id="{24AC7471-1F36-4092-A56B-907563C2DBFC}"/>
              </a:ext>
            </a:extLst>
          </p:cNvPr>
          <p:cNvSpPr>
            <a:spLocks noGrp="1"/>
          </p:cNvSpPr>
          <p:nvPr>
            <p:ph idx="1"/>
          </p:nvPr>
        </p:nvSpPr>
        <p:spPr>
          <a:xfrm>
            <a:off x="800100" y="1826596"/>
            <a:ext cx="10691265" cy="3636088"/>
          </a:xfrm>
        </p:spPr>
        <p:txBody>
          <a:bodyPr/>
          <a:lstStyle/>
          <a:p>
            <a:r>
              <a:rPr lang="es-ES" sz="2500" cap="all" spc="30" dirty="0" err="1">
                <a:latin typeface="+mj-lt"/>
                <a:ea typeface="+mj-ea"/>
                <a:cs typeface="+mj-cs"/>
              </a:rPr>
              <a:t>Statistics</a:t>
            </a:r>
            <a:endParaRPr lang="es-ES" sz="2500" cap="all" spc="30" dirty="0">
              <a:latin typeface="+mj-lt"/>
              <a:ea typeface="+mj-ea"/>
              <a:cs typeface="+mj-cs"/>
            </a:endParaRPr>
          </a:p>
        </p:txBody>
      </p:sp>
      <p:pic>
        <p:nvPicPr>
          <p:cNvPr id="5" name="Imagen 4">
            <a:extLst>
              <a:ext uri="{FF2B5EF4-FFF2-40B4-BE49-F238E27FC236}">
                <a16:creationId xmlns:a16="http://schemas.microsoft.com/office/drawing/2014/main" id="{125217FC-7D5D-4783-8536-D9F4A64562A9}"/>
              </a:ext>
            </a:extLst>
          </p:cNvPr>
          <p:cNvPicPr>
            <a:picLocks noChangeAspect="1"/>
          </p:cNvPicPr>
          <p:nvPr/>
        </p:nvPicPr>
        <p:blipFill>
          <a:blip r:embed="rId2"/>
          <a:stretch>
            <a:fillRect/>
          </a:stretch>
        </p:blipFill>
        <p:spPr>
          <a:xfrm>
            <a:off x="303934" y="2706442"/>
            <a:ext cx="11683595" cy="2342925"/>
          </a:xfrm>
          <a:prstGeom prst="rect">
            <a:avLst/>
          </a:prstGeom>
        </p:spPr>
      </p:pic>
      <p:pic>
        <p:nvPicPr>
          <p:cNvPr id="6" name="Gráfico 5">
            <a:extLst>
              <a:ext uri="{FF2B5EF4-FFF2-40B4-BE49-F238E27FC236}">
                <a16:creationId xmlns:a16="http://schemas.microsoft.com/office/drawing/2014/main" id="{56827AFC-9580-418F-A13E-DA1E65B6A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21757" y="5876000"/>
            <a:ext cx="765772" cy="765772"/>
          </a:xfrm>
          <a:prstGeom prst="rect">
            <a:avLst/>
          </a:prstGeom>
        </p:spPr>
      </p:pic>
    </p:spTree>
    <p:extLst>
      <p:ext uri="{BB962C8B-B14F-4D97-AF65-F5344CB8AC3E}">
        <p14:creationId xmlns:p14="http://schemas.microsoft.com/office/powerpoint/2010/main" val="95725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8EAC0924-8DE6-47A0-84DB-6D00D8FB433D}"/>
              </a:ext>
            </a:extLst>
          </p:cNvPr>
          <p:cNvPicPr>
            <a:picLocks noChangeAspect="1"/>
          </p:cNvPicPr>
          <p:nvPr/>
        </p:nvPicPr>
        <p:blipFill>
          <a:blip r:embed="rId2"/>
          <a:stretch>
            <a:fillRect/>
          </a:stretch>
        </p:blipFill>
        <p:spPr>
          <a:xfrm>
            <a:off x="10753089" y="2035657"/>
            <a:ext cx="559685" cy="4835934"/>
          </a:xfrm>
          <a:prstGeom prst="rect">
            <a:avLst/>
          </a:prstGeom>
        </p:spPr>
      </p:pic>
      <p:pic>
        <p:nvPicPr>
          <p:cNvPr id="11" name="Imagen 10">
            <a:extLst>
              <a:ext uri="{FF2B5EF4-FFF2-40B4-BE49-F238E27FC236}">
                <a16:creationId xmlns:a16="http://schemas.microsoft.com/office/drawing/2014/main" id="{AF24F1AC-E97E-4D52-A658-C5973CB15A1D}"/>
              </a:ext>
            </a:extLst>
          </p:cNvPr>
          <p:cNvPicPr>
            <a:picLocks noChangeAspect="1"/>
          </p:cNvPicPr>
          <p:nvPr/>
        </p:nvPicPr>
        <p:blipFill>
          <a:blip r:embed="rId3"/>
          <a:stretch>
            <a:fillRect/>
          </a:stretch>
        </p:blipFill>
        <p:spPr>
          <a:xfrm>
            <a:off x="980862" y="2318283"/>
            <a:ext cx="4271121" cy="4414376"/>
          </a:xfrm>
          <a:prstGeom prst="rect">
            <a:avLst/>
          </a:prstGeom>
        </p:spPr>
      </p:pic>
      <p:sp>
        <p:nvSpPr>
          <p:cNvPr id="2" name="Título 1">
            <a:extLst>
              <a:ext uri="{FF2B5EF4-FFF2-40B4-BE49-F238E27FC236}">
                <a16:creationId xmlns:a16="http://schemas.microsoft.com/office/drawing/2014/main" id="{F1C9676B-CF11-42E3-8453-442032181781}"/>
              </a:ext>
            </a:extLst>
          </p:cNvPr>
          <p:cNvSpPr>
            <a:spLocks noGrp="1"/>
          </p:cNvSpPr>
          <p:nvPr>
            <p:ph type="title"/>
          </p:nvPr>
        </p:nvSpPr>
        <p:spPr/>
        <p:txBody>
          <a:bodyPr/>
          <a:lstStyle/>
          <a:p>
            <a:r>
              <a:rPr lang="es-ES" b="1" dirty="0"/>
              <a:t>Data </a:t>
            </a:r>
            <a:r>
              <a:rPr lang="es-ES" b="1" dirty="0" err="1"/>
              <a:t>Study</a:t>
            </a:r>
            <a:endParaRPr lang="es-ES" b="1" dirty="0"/>
          </a:p>
        </p:txBody>
      </p:sp>
      <p:sp>
        <p:nvSpPr>
          <p:cNvPr id="3" name="Marcador de contenido 2">
            <a:extLst>
              <a:ext uri="{FF2B5EF4-FFF2-40B4-BE49-F238E27FC236}">
                <a16:creationId xmlns:a16="http://schemas.microsoft.com/office/drawing/2014/main" id="{24AC7471-1F36-4092-A56B-907563C2DBFC}"/>
              </a:ext>
            </a:extLst>
          </p:cNvPr>
          <p:cNvSpPr>
            <a:spLocks noGrp="1"/>
          </p:cNvSpPr>
          <p:nvPr>
            <p:ph idx="1"/>
          </p:nvPr>
        </p:nvSpPr>
        <p:spPr>
          <a:xfrm>
            <a:off x="800100" y="1682634"/>
            <a:ext cx="10691265" cy="3636088"/>
          </a:xfrm>
        </p:spPr>
        <p:txBody>
          <a:bodyPr/>
          <a:lstStyle/>
          <a:p>
            <a:r>
              <a:rPr lang="es-ES" sz="2500" cap="all" spc="30" dirty="0" err="1">
                <a:latin typeface="+mj-lt"/>
                <a:ea typeface="+mj-ea"/>
                <a:cs typeface="+mj-cs"/>
              </a:rPr>
              <a:t>Correlation</a:t>
            </a:r>
            <a:r>
              <a:rPr lang="es-ES" sz="2500" cap="all" spc="30" dirty="0">
                <a:latin typeface="+mj-lt"/>
                <a:ea typeface="+mj-ea"/>
                <a:cs typeface="+mj-cs"/>
              </a:rPr>
              <a:t> </a:t>
            </a:r>
            <a:r>
              <a:rPr lang="es-ES" sz="2500" cap="all" spc="30" dirty="0" err="1">
                <a:latin typeface="+mj-lt"/>
                <a:ea typeface="+mj-ea"/>
                <a:cs typeface="+mj-cs"/>
              </a:rPr>
              <a:t>MAtrixes</a:t>
            </a:r>
            <a:endParaRPr lang="es-ES" sz="2500" cap="all" spc="30" dirty="0">
              <a:latin typeface="+mj-lt"/>
              <a:ea typeface="+mj-ea"/>
              <a:cs typeface="+mj-cs"/>
            </a:endParaRPr>
          </a:p>
        </p:txBody>
      </p:sp>
      <p:pic>
        <p:nvPicPr>
          <p:cNvPr id="6" name="Gráfico 5">
            <a:extLst>
              <a:ext uri="{FF2B5EF4-FFF2-40B4-BE49-F238E27FC236}">
                <a16:creationId xmlns:a16="http://schemas.microsoft.com/office/drawing/2014/main" id="{56827AFC-9580-418F-A13E-DA1E65B6AA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12774" y="5767693"/>
            <a:ext cx="765772" cy="765772"/>
          </a:xfrm>
          <a:prstGeom prst="rect">
            <a:avLst/>
          </a:prstGeom>
        </p:spPr>
      </p:pic>
      <p:cxnSp>
        <p:nvCxnSpPr>
          <p:cNvPr id="7" name="Conector recto 6">
            <a:extLst>
              <a:ext uri="{FF2B5EF4-FFF2-40B4-BE49-F238E27FC236}">
                <a16:creationId xmlns:a16="http://schemas.microsoft.com/office/drawing/2014/main" id="{B0BB51F3-5B55-4877-AFB3-2CE53765B2D5}"/>
              </a:ext>
            </a:extLst>
          </p:cNvPr>
          <p:cNvCxnSpPr>
            <a:cxnSpLocks/>
          </p:cNvCxnSpPr>
          <p:nvPr/>
        </p:nvCxnSpPr>
        <p:spPr>
          <a:xfrm>
            <a:off x="5832893" y="2517478"/>
            <a:ext cx="0" cy="4015987"/>
          </a:xfrm>
          <a:prstGeom prst="line">
            <a:avLst/>
          </a:prstGeom>
          <a:ln w="57150"/>
        </p:spPr>
        <p:style>
          <a:lnRef idx="3">
            <a:schemeClr val="dk1"/>
          </a:lnRef>
          <a:fillRef idx="0">
            <a:schemeClr val="dk1"/>
          </a:fillRef>
          <a:effectRef idx="2">
            <a:schemeClr val="dk1"/>
          </a:effectRef>
          <a:fontRef idx="minor">
            <a:schemeClr val="tx1"/>
          </a:fontRef>
        </p:style>
      </p:cxnSp>
      <p:sp>
        <p:nvSpPr>
          <p:cNvPr id="9" name="CuadroTexto 8">
            <a:extLst>
              <a:ext uri="{FF2B5EF4-FFF2-40B4-BE49-F238E27FC236}">
                <a16:creationId xmlns:a16="http://schemas.microsoft.com/office/drawing/2014/main" id="{DD9993A5-095C-4A25-B379-7C3F16AC524C}"/>
              </a:ext>
            </a:extLst>
          </p:cNvPr>
          <p:cNvSpPr txBox="1"/>
          <p:nvPr/>
        </p:nvSpPr>
        <p:spPr>
          <a:xfrm>
            <a:off x="2097247" y="2085470"/>
            <a:ext cx="3045199" cy="276999"/>
          </a:xfrm>
          <a:prstGeom prst="rect">
            <a:avLst/>
          </a:prstGeom>
          <a:noFill/>
        </p:spPr>
        <p:txBody>
          <a:bodyPr wrap="square" rtlCol="0">
            <a:spAutoFit/>
          </a:bodyPr>
          <a:lstStyle/>
          <a:p>
            <a:r>
              <a:rPr lang="es-ES" sz="1200" u="sng" cap="all" spc="30" dirty="0" err="1">
                <a:latin typeface="+mj-lt"/>
                <a:ea typeface="+mj-ea"/>
                <a:cs typeface="+mj-cs"/>
              </a:rPr>
              <a:t>Only</a:t>
            </a:r>
            <a:r>
              <a:rPr lang="es-ES" sz="1200" u="sng" cap="all" spc="30" dirty="0">
                <a:latin typeface="+mj-lt"/>
                <a:ea typeface="+mj-ea"/>
                <a:cs typeface="+mj-cs"/>
              </a:rPr>
              <a:t> </a:t>
            </a:r>
            <a:r>
              <a:rPr lang="es-ES" sz="1200" u="sng" cap="all" spc="30" dirty="0" err="1">
                <a:latin typeface="+mj-lt"/>
                <a:ea typeface="+mj-ea"/>
                <a:cs typeface="+mj-cs"/>
              </a:rPr>
              <a:t>COntinuous</a:t>
            </a:r>
            <a:endParaRPr lang="es-ES" sz="1200" u="sng" cap="all" spc="30" dirty="0">
              <a:latin typeface="+mj-lt"/>
              <a:ea typeface="+mj-ea"/>
              <a:cs typeface="+mj-cs"/>
            </a:endParaRPr>
          </a:p>
        </p:txBody>
      </p:sp>
      <p:sp>
        <p:nvSpPr>
          <p:cNvPr id="12" name="CuadroTexto 11">
            <a:extLst>
              <a:ext uri="{FF2B5EF4-FFF2-40B4-BE49-F238E27FC236}">
                <a16:creationId xmlns:a16="http://schemas.microsoft.com/office/drawing/2014/main" id="{B48499B3-1973-4852-B340-5093BA19667F}"/>
              </a:ext>
            </a:extLst>
          </p:cNvPr>
          <p:cNvSpPr txBox="1"/>
          <p:nvPr/>
        </p:nvSpPr>
        <p:spPr>
          <a:xfrm>
            <a:off x="7534711" y="2080013"/>
            <a:ext cx="3045199" cy="276999"/>
          </a:xfrm>
          <a:prstGeom prst="rect">
            <a:avLst/>
          </a:prstGeom>
          <a:noFill/>
        </p:spPr>
        <p:txBody>
          <a:bodyPr wrap="square" rtlCol="0">
            <a:spAutoFit/>
          </a:bodyPr>
          <a:lstStyle/>
          <a:p>
            <a:r>
              <a:rPr lang="es-ES" sz="1200" u="sng" cap="all" spc="30" dirty="0" err="1">
                <a:latin typeface="+mj-lt"/>
                <a:ea typeface="+mj-ea"/>
                <a:cs typeface="+mj-cs"/>
              </a:rPr>
              <a:t>ConTINUOUS</a:t>
            </a:r>
            <a:r>
              <a:rPr lang="es-ES" sz="1200" u="sng" cap="all" spc="30" dirty="0">
                <a:latin typeface="+mj-lt"/>
                <a:ea typeface="+mj-ea"/>
                <a:cs typeface="+mj-cs"/>
              </a:rPr>
              <a:t> AND CATEGORICAL </a:t>
            </a:r>
          </a:p>
        </p:txBody>
      </p:sp>
      <p:pic>
        <p:nvPicPr>
          <p:cNvPr id="18" name="Imagen 17">
            <a:extLst>
              <a:ext uri="{FF2B5EF4-FFF2-40B4-BE49-F238E27FC236}">
                <a16:creationId xmlns:a16="http://schemas.microsoft.com/office/drawing/2014/main" id="{82AD0B94-3816-414E-9EE8-2A5E99048F0F}"/>
              </a:ext>
            </a:extLst>
          </p:cNvPr>
          <p:cNvPicPr>
            <a:picLocks noChangeAspect="1"/>
          </p:cNvPicPr>
          <p:nvPr/>
        </p:nvPicPr>
        <p:blipFill>
          <a:blip r:embed="rId6"/>
          <a:stretch>
            <a:fillRect/>
          </a:stretch>
        </p:blipFill>
        <p:spPr>
          <a:xfrm>
            <a:off x="6571170" y="2312846"/>
            <a:ext cx="4181919" cy="4419813"/>
          </a:xfrm>
          <a:prstGeom prst="rect">
            <a:avLst/>
          </a:prstGeom>
        </p:spPr>
      </p:pic>
      <p:sp>
        <p:nvSpPr>
          <p:cNvPr id="21" name="CuadroTexto 20">
            <a:extLst>
              <a:ext uri="{FF2B5EF4-FFF2-40B4-BE49-F238E27FC236}">
                <a16:creationId xmlns:a16="http://schemas.microsoft.com/office/drawing/2014/main" id="{B73584E0-05A7-45A3-9C92-5C39CAEA4A17}"/>
              </a:ext>
            </a:extLst>
          </p:cNvPr>
          <p:cNvSpPr txBox="1"/>
          <p:nvPr/>
        </p:nvSpPr>
        <p:spPr>
          <a:xfrm>
            <a:off x="5832893" y="1261595"/>
            <a:ext cx="6715971" cy="738664"/>
          </a:xfrm>
          <a:prstGeom prst="rect">
            <a:avLst/>
          </a:prstGeom>
          <a:noFill/>
        </p:spPr>
        <p:txBody>
          <a:bodyPr wrap="square" rtlCol="0">
            <a:spAutoFit/>
          </a:bodyPr>
          <a:lstStyle/>
          <a:p>
            <a:r>
              <a:rPr lang="en-US" sz="1200" b="1" cap="all" spc="30" dirty="0">
                <a:latin typeface="Arial" panose="020B0604020202020204" pitchFamily="34" charset="0"/>
                <a:ea typeface="+mj-ea"/>
                <a:cs typeface="Arial" panose="020B0604020202020204" pitchFamily="34" charset="0"/>
              </a:rPr>
              <a:t>Artist, Explicit,  Popularity,  </a:t>
            </a:r>
            <a:r>
              <a:rPr lang="en-US" sz="1200" b="1" cap="all" spc="30" dirty="0" err="1">
                <a:latin typeface="Arial" panose="020B0604020202020204" pitchFamily="34" charset="0"/>
                <a:ea typeface="+mj-ea"/>
                <a:cs typeface="Arial" panose="020B0604020202020204" pitchFamily="34" charset="0"/>
              </a:rPr>
              <a:t>Acousticness</a:t>
            </a:r>
            <a:r>
              <a:rPr lang="en-US" sz="1200" b="1" cap="all" spc="30" dirty="0">
                <a:latin typeface="Arial" panose="020B0604020202020204" pitchFamily="34" charset="0"/>
                <a:ea typeface="+mj-ea"/>
                <a:cs typeface="Arial" panose="020B0604020202020204" pitchFamily="34" charset="0"/>
              </a:rPr>
              <a:t>, Danceability,   Energy,    </a:t>
            </a:r>
          </a:p>
          <a:p>
            <a:r>
              <a:rPr lang="en-US" sz="1200" b="1" cap="all" spc="30" dirty="0" err="1">
                <a:latin typeface="Arial" panose="020B0604020202020204" pitchFamily="34" charset="0"/>
                <a:ea typeface="+mj-ea"/>
                <a:cs typeface="Arial" panose="020B0604020202020204" pitchFamily="34" charset="0"/>
              </a:rPr>
              <a:t>Instrumentalness</a:t>
            </a:r>
            <a:r>
              <a:rPr lang="en-US" sz="1200" b="1" cap="all" spc="30" dirty="0">
                <a:latin typeface="Arial" panose="020B0604020202020204" pitchFamily="34" charset="0"/>
                <a:ea typeface="+mj-ea"/>
                <a:cs typeface="Arial" panose="020B0604020202020204" pitchFamily="34" charset="0"/>
              </a:rPr>
              <a:t>,  Loudness and Valence</a:t>
            </a:r>
          </a:p>
          <a:p>
            <a:endParaRPr lang="es-ES" dirty="0"/>
          </a:p>
        </p:txBody>
      </p:sp>
    </p:spTree>
    <p:extLst>
      <p:ext uri="{BB962C8B-B14F-4D97-AF65-F5344CB8AC3E}">
        <p14:creationId xmlns:p14="http://schemas.microsoft.com/office/powerpoint/2010/main" val="116701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A01AD-1A70-4E94-B242-ECCD783E09AE}"/>
              </a:ext>
            </a:extLst>
          </p:cNvPr>
          <p:cNvSpPr>
            <a:spLocks noGrp="1"/>
          </p:cNvSpPr>
          <p:nvPr>
            <p:ph type="title"/>
          </p:nvPr>
        </p:nvSpPr>
        <p:spPr>
          <a:xfrm>
            <a:off x="700635" y="922096"/>
            <a:ext cx="10691265" cy="744779"/>
          </a:xfrm>
        </p:spPr>
        <p:txBody>
          <a:bodyPr/>
          <a:lstStyle/>
          <a:p>
            <a:r>
              <a:rPr lang="es-ES" b="1" dirty="0"/>
              <a:t>Data </a:t>
            </a:r>
            <a:r>
              <a:rPr lang="es-ES" b="1" dirty="0" err="1"/>
              <a:t>Study</a:t>
            </a:r>
            <a:endParaRPr lang="es-ES" dirty="0"/>
          </a:p>
        </p:txBody>
      </p:sp>
      <p:sp>
        <p:nvSpPr>
          <p:cNvPr id="3" name="Marcador de contenido 2">
            <a:extLst>
              <a:ext uri="{FF2B5EF4-FFF2-40B4-BE49-F238E27FC236}">
                <a16:creationId xmlns:a16="http://schemas.microsoft.com/office/drawing/2014/main" id="{905AD140-71E9-4A9D-AB94-7F68BF2F1338}"/>
              </a:ext>
            </a:extLst>
          </p:cNvPr>
          <p:cNvSpPr>
            <a:spLocks noGrp="1"/>
          </p:cNvSpPr>
          <p:nvPr>
            <p:ph idx="1"/>
          </p:nvPr>
        </p:nvSpPr>
        <p:spPr>
          <a:xfrm>
            <a:off x="700635" y="1666875"/>
            <a:ext cx="10691265" cy="4262339"/>
          </a:xfrm>
        </p:spPr>
        <p:txBody>
          <a:bodyPr/>
          <a:lstStyle/>
          <a:p>
            <a:r>
              <a:rPr lang="es-ES" sz="2500" cap="all" spc="30" dirty="0">
                <a:latin typeface="+mj-lt"/>
                <a:ea typeface="+mj-ea"/>
                <a:cs typeface="+mj-cs"/>
              </a:rPr>
              <a:t>FINAL FEATURES SELECTION:</a:t>
            </a:r>
          </a:p>
          <a:p>
            <a:pPr lvl="1"/>
            <a:r>
              <a:rPr lang="en-US" sz="2000" cap="all" spc="30" dirty="0" err="1">
                <a:latin typeface="+mj-lt"/>
                <a:ea typeface="+mj-ea"/>
                <a:cs typeface="+mj-cs"/>
              </a:rPr>
              <a:t>Acousticness</a:t>
            </a:r>
            <a:r>
              <a:rPr lang="en-US" sz="2000" cap="all" spc="30" dirty="0">
                <a:latin typeface="+mj-lt"/>
                <a:ea typeface="+mj-ea"/>
                <a:cs typeface="+mj-cs"/>
              </a:rPr>
              <a:t>, Danceability, </a:t>
            </a:r>
            <a:r>
              <a:rPr lang="en-US" sz="2000" cap="all" spc="30" dirty="0" err="1">
                <a:latin typeface="+mj-lt"/>
                <a:ea typeface="+mj-ea"/>
                <a:cs typeface="+mj-cs"/>
              </a:rPr>
              <a:t>Instrumentalness</a:t>
            </a:r>
            <a:r>
              <a:rPr lang="en-US" sz="2000" cap="all" spc="30" dirty="0">
                <a:latin typeface="+mj-lt"/>
                <a:ea typeface="+mj-ea"/>
                <a:cs typeface="+mj-cs"/>
              </a:rPr>
              <a:t>, Loudness, Popularity and </a:t>
            </a:r>
          </a:p>
          <a:p>
            <a:pPr marL="457200" lvl="1" indent="0">
              <a:buNone/>
            </a:pPr>
            <a:r>
              <a:rPr lang="en-US" sz="2000" cap="all" spc="30" dirty="0">
                <a:latin typeface="+mj-lt"/>
                <a:ea typeface="+mj-ea"/>
                <a:cs typeface="+mj-cs"/>
              </a:rPr>
              <a:t>	Artist.</a:t>
            </a:r>
          </a:p>
          <a:p>
            <a:pPr marL="457200" lvl="1" indent="0">
              <a:buNone/>
            </a:pPr>
            <a:endParaRPr lang="en-US" sz="2000" cap="all" spc="30" dirty="0">
              <a:latin typeface="+mj-lt"/>
              <a:ea typeface="+mj-ea"/>
              <a:cs typeface="+mj-cs"/>
            </a:endParaRPr>
          </a:p>
          <a:p>
            <a:pPr marL="0" indent="0">
              <a:buNone/>
            </a:pPr>
            <a:br>
              <a:rPr lang="en-US" sz="2400" b="0" dirty="0">
                <a:solidFill>
                  <a:srgbClr val="000000"/>
                </a:solidFill>
                <a:effectLst/>
                <a:latin typeface="Courier New" panose="02070309020205020404" pitchFamily="49" charset="0"/>
              </a:rPr>
            </a:br>
            <a:endParaRPr lang="en-US" sz="2400" b="0" dirty="0">
              <a:solidFill>
                <a:srgbClr val="000000"/>
              </a:solidFill>
              <a:effectLst/>
              <a:latin typeface="Courier New" panose="02070309020205020404" pitchFamily="49" charset="0"/>
            </a:endParaRPr>
          </a:p>
          <a:p>
            <a:pPr lvl="1"/>
            <a:endParaRPr lang="es-ES" sz="2300" cap="all" spc="30" dirty="0">
              <a:latin typeface="+mj-lt"/>
              <a:ea typeface="+mj-ea"/>
              <a:cs typeface="+mj-cs"/>
            </a:endParaRPr>
          </a:p>
        </p:txBody>
      </p:sp>
      <p:pic>
        <p:nvPicPr>
          <p:cNvPr id="5" name="Imagen 4">
            <a:extLst>
              <a:ext uri="{FF2B5EF4-FFF2-40B4-BE49-F238E27FC236}">
                <a16:creationId xmlns:a16="http://schemas.microsoft.com/office/drawing/2014/main" id="{F7D47845-512C-4B32-BC85-9DF633AE5344}"/>
              </a:ext>
            </a:extLst>
          </p:cNvPr>
          <p:cNvPicPr>
            <a:picLocks noChangeAspect="1"/>
          </p:cNvPicPr>
          <p:nvPr/>
        </p:nvPicPr>
        <p:blipFill>
          <a:blip r:embed="rId2"/>
          <a:stretch>
            <a:fillRect/>
          </a:stretch>
        </p:blipFill>
        <p:spPr>
          <a:xfrm>
            <a:off x="2361663" y="3038474"/>
            <a:ext cx="7084104" cy="3524517"/>
          </a:xfrm>
          <a:prstGeom prst="rect">
            <a:avLst/>
          </a:prstGeom>
        </p:spPr>
      </p:pic>
      <p:pic>
        <p:nvPicPr>
          <p:cNvPr id="6" name="Gráfico 5">
            <a:extLst>
              <a:ext uri="{FF2B5EF4-FFF2-40B4-BE49-F238E27FC236}">
                <a16:creationId xmlns:a16="http://schemas.microsoft.com/office/drawing/2014/main" id="{6C93E279-66C5-4DAF-B766-AF3D4D526A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16308" y="5797219"/>
            <a:ext cx="765772" cy="765772"/>
          </a:xfrm>
          <a:prstGeom prst="rect">
            <a:avLst/>
          </a:prstGeom>
        </p:spPr>
      </p:pic>
    </p:spTree>
    <p:extLst>
      <p:ext uri="{BB962C8B-B14F-4D97-AF65-F5344CB8AC3E}">
        <p14:creationId xmlns:p14="http://schemas.microsoft.com/office/powerpoint/2010/main" val="192375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DF396-8C89-45C2-8F83-448F46F372DC}"/>
              </a:ext>
            </a:extLst>
          </p:cNvPr>
          <p:cNvSpPr>
            <a:spLocks noGrp="1"/>
          </p:cNvSpPr>
          <p:nvPr>
            <p:ph type="title"/>
          </p:nvPr>
        </p:nvSpPr>
        <p:spPr/>
        <p:txBody>
          <a:bodyPr/>
          <a:lstStyle/>
          <a:p>
            <a:r>
              <a:rPr lang="es-ES" dirty="0"/>
              <a:t>Data </a:t>
            </a:r>
            <a:r>
              <a:rPr lang="es-ES" dirty="0" err="1"/>
              <a:t>Study</a:t>
            </a:r>
            <a:r>
              <a:rPr lang="es-ES" dirty="0"/>
              <a:t>.</a:t>
            </a:r>
            <a:br>
              <a:rPr lang="es-ES" dirty="0"/>
            </a:br>
            <a:endParaRPr lang="es-ES" dirty="0"/>
          </a:p>
        </p:txBody>
      </p:sp>
      <p:sp>
        <p:nvSpPr>
          <p:cNvPr id="3" name="Marcador de contenido 2">
            <a:extLst>
              <a:ext uri="{FF2B5EF4-FFF2-40B4-BE49-F238E27FC236}">
                <a16:creationId xmlns:a16="http://schemas.microsoft.com/office/drawing/2014/main" id="{E9BFB6E5-7671-43F9-8747-D43369CB85BF}"/>
              </a:ext>
            </a:extLst>
          </p:cNvPr>
          <p:cNvSpPr>
            <a:spLocks noGrp="1"/>
          </p:cNvSpPr>
          <p:nvPr>
            <p:ph idx="1"/>
          </p:nvPr>
        </p:nvSpPr>
        <p:spPr>
          <a:xfrm>
            <a:off x="750367" y="1683526"/>
            <a:ext cx="10691265" cy="3636088"/>
          </a:xfrm>
        </p:spPr>
        <p:txBody>
          <a:bodyPr/>
          <a:lstStyle/>
          <a:p>
            <a:r>
              <a:rPr lang="es-ES" sz="2500" cap="all" spc="30" dirty="0" err="1">
                <a:latin typeface="+mj-lt"/>
                <a:ea typeface="+mj-ea"/>
                <a:cs typeface="+mj-cs"/>
              </a:rPr>
              <a:t>Optimal</a:t>
            </a:r>
            <a:r>
              <a:rPr lang="es-ES" sz="2500" cap="all" spc="30" dirty="0">
                <a:latin typeface="+mj-lt"/>
                <a:ea typeface="+mj-ea"/>
                <a:cs typeface="+mj-cs"/>
              </a:rPr>
              <a:t> </a:t>
            </a:r>
            <a:r>
              <a:rPr lang="es-ES" sz="2500" cap="all" spc="30" dirty="0" err="1">
                <a:latin typeface="+mj-lt"/>
                <a:ea typeface="+mj-ea"/>
                <a:cs typeface="+mj-cs"/>
              </a:rPr>
              <a:t>Number</a:t>
            </a:r>
            <a:r>
              <a:rPr lang="es-ES" sz="2500" cap="all" spc="30" dirty="0">
                <a:latin typeface="+mj-lt"/>
                <a:ea typeface="+mj-ea"/>
                <a:cs typeface="+mj-cs"/>
              </a:rPr>
              <a:t> </a:t>
            </a:r>
            <a:r>
              <a:rPr lang="es-ES" sz="2500" cap="all" spc="30" dirty="0" err="1">
                <a:latin typeface="+mj-lt"/>
                <a:ea typeface="+mj-ea"/>
                <a:cs typeface="+mj-cs"/>
              </a:rPr>
              <a:t>of</a:t>
            </a:r>
            <a:r>
              <a:rPr lang="es-ES" sz="2500" cap="all" spc="30" dirty="0">
                <a:latin typeface="+mj-lt"/>
                <a:ea typeface="+mj-ea"/>
                <a:cs typeface="+mj-cs"/>
              </a:rPr>
              <a:t> </a:t>
            </a:r>
            <a:r>
              <a:rPr lang="es-ES" sz="2500" cap="all" spc="30" dirty="0" err="1">
                <a:latin typeface="+mj-lt"/>
                <a:ea typeface="+mj-ea"/>
                <a:cs typeface="+mj-cs"/>
              </a:rPr>
              <a:t>Classes</a:t>
            </a:r>
            <a:endParaRPr lang="es-ES" sz="2500" cap="all" spc="30" dirty="0">
              <a:latin typeface="+mj-lt"/>
              <a:ea typeface="+mj-ea"/>
              <a:cs typeface="+mj-cs"/>
            </a:endParaRPr>
          </a:p>
        </p:txBody>
      </p:sp>
      <p:pic>
        <p:nvPicPr>
          <p:cNvPr id="7" name="Imagen 6">
            <a:extLst>
              <a:ext uri="{FF2B5EF4-FFF2-40B4-BE49-F238E27FC236}">
                <a16:creationId xmlns:a16="http://schemas.microsoft.com/office/drawing/2014/main" id="{B3100FEB-6F34-4BB2-986B-9FB6763F0B07}"/>
              </a:ext>
            </a:extLst>
          </p:cNvPr>
          <p:cNvPicPr>
            <a:picLocks noChangeAspect="1"/>
          </p:cNvPicPr>
          <p:nvPr/>
        </p:nvPicPr>
        <p:blipFill>
          <a:blip r:embed="rId2"/>
          <a:stretch>
            <a:fillRect/>
          </a:stretch>
        </p:blipFill>
        <p:spPr>
          <a:xfrm>
            <a:off x="2724150" y="2293126"/>
            <a:ext cx="6075480" cy="4104699"/>
          </a:xfrm>
          <a:prstGeom prst="rect">
            <a:avLst/>
          </a:prstGeom>
        </p:spPr>
      </p:pic>
      <p:pic>
        <p:nvPicPr>
          <p:cNvPr id="8" name="Gráfico 7">
            <a:extLst>
              <a:ext uri="{FF2B5EF4-FFF2-40B4-BE49-F238E27FC236}">
                <a16:creationId xmlns:a16="http://schemas.microsoft.com/office/drawing/2014/main" id="{89E366CE-D73F-4080-B5C7-2C479F62E0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cxnSp>
        <p:nvCxnSpPr>
          <p:cNvPr id="10" name="Conector recto 9">
            <a:extLst>
              <a:ext uri="{FF2B5EF4-FFF2-40B4-BE49-F238E27FC236}">
                <a16:creationId xmlns:a16="http://schemas.microsoft.com/office/drawing/2014/main" id="{0AA91BF3-96E4-4BDD-B9D7-4B26359C2339}"/>
              </a:ext>
            </a:extLst>
          </p:cNvPr>
          <p:cNvCxnSpPr>
            <a:cxnSpLocks/>
          </p:cNvCxnSpPr>
          <p:nvPr/>
        </p:nvCxnSpPr>
        <p:spPr>
          <a:xfrm flipV="1">
            <a:off x="4248150" y="2457450"/>
            <a:ext cx="0" cy="33102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CBF66156-E062-4001-BB27-F719FE62A2E9}"/>
              </a:ext>
            </a:extLst>
          </p:cNvPr>
          <p:cNvSpPr/>
          <p:nvPr/>
        </p:nvSpPr>
        <p:spPr>
          <a:xfrm>
            <a:off x="4210050" y="3276600"/>
            <a:ext cx="89529"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936292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138</TotalTime>
  <Words>394</Words>
  <Application>Microsoft Office PowerPoint</Application>
  <PresentationFormat>Panorámica</PresentationFormat>
  <Paragraphs>80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Calisto MT</vt:lpstr>
      <vt:lpstr>Courier New</vt:lpstr>
      <vt:lpstr>Times New Roman</vt:lpstr>
      <vt:lpstr>Univers Condensed</vt:lpstr>
      <vt:lpstr>ChronicleVTI</vt:lpstr>
      <vt:lpstr>SPOTIFY  PLAYLIST CLASSIFIER</vt:lpstr>
      <vt:lpstr>Data Gathering </vt:lpstr>
      <vt:lpstr>DATA CLEANING</vt:lpstr>
      <vt:lpstr>DATA CLEANING</vt:lpstr>
      <vt:lpstr>DATA CLEANING</vt:lpstr>
      <vt:lpstr>Data Study</vt:lpstr>
      <vt:lpstr>Data Study</vt:lpstr>
      <vt:lpstr>Data Study</vt:lpstr>
      <vt:lpstr>Data Study. </vt:lpstr>
      <vt:lpstr>Data modelling</vt:lpstr>
      <vt:lpstr>Presentación de PowerPoint</vt:lpstr>
      <vt:lpstr>Models ACcuracies</vt:lpstr>
      <vt:lpstr>Models ACcuracies</vt:lpstr>
      <vt:lpstr>Models ACcuracies</vt:lpstr>
      <vt:lpstr>Models Accuracies</vt:lpstr>
      <vt:lpstr>Deductions.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CLASSIFIER</dc:title>
  <dc:creator>Del Prado, Jaime</dc:creator>
  <cp:lastModifiedBy>Del Prado, Jaime</cp:lastModifiedBy>
  <cp:revision>12</cp:revision>
  <dcterms:created xsi:type="dcterms:W3CDTF">2020-12-15T01:33:06Z</dcterms:created>
  <dcterms:modified xsi:type="dcterms:W3CDTF">2020-12-15T03:57:44Z</dcterms:modified>
</cp:coreProperties>
</file>