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1945" r:id="rId2"/>
    <p:sldId id="1930" r:id="rId3"/>
    <p:sldId id="2002" r:id="rId4"/>
    <p:sldId id="2001" r:id="rId5"/>
    <p:sldId id="2000" r:id="rId6"/>
    <p:sldId id="1999" r:id="rId7"/>
    <p:sldId id="1987" r:id="rId8"/>
    <p:sldId id="2007" r:id="rId9"/>
    <p:sldId id="2006" r:id="rId10"/>
    <p:sldId id="2005" r:id="rId11"/>
    <p:sldId id="2003" r:id="rId12"/>
    <p:sldId id="1988" r:id="rId13"/>
    <p:sldId id="2011" r:id="rId14"/>
    <p:sldId id="2010" r:id="rId15"/>
    <p:sldId id="2009" r:id="rId16"/>
    <p:sldId id="2008" r:id="rId17"/>
    <p:sldId id="1996" r:id="rId18"/>
    <p:sldId id="1989" r:id="rId19"/>
    <p:sldId id="2015" r:id="rId20"/>
    <p:sldId id="2014" r:id="rId21"/>
    <p:sldId id="2013" r:id="rId22"/>
    <p:sldId id="2012" r:id="rId23"/>
    <p:sldId id="1990" r:id="rId24"/>
    <p:sldId id="2020" r:id="rId25"/>
    <p:sldId id="2019" r:id="rId26"/>
    <p:sldId id="2018" r:id="rId27"/>
    <p:sldId id="2017" r:id="rId28"/>
    <p:sldId id="2016" r:id="rId29"/>
    <p:sldId id="1997" r:id="rId30"/>
    <p:sldId id="2023" r:id="rId31"/>
    <p:sldId id="2022" r:id="rId32"/>
    <p:sldId id="1998" r:id="rId33"/>
    <p:sldId id="2028" r:id="rId34"/>
    <p:sldId id="2027" r:id="rId35"/>
    <p:sldId id="2026" r:id="rId36"/>
    <p:sldId id="2024" r:id="rId37"/>
    <p:sldId id="2029" r:id="rId38"/>
    <p:sldId id="2034" r:id="rId39"/>
    <p:sldId id="2040" r:id="rId40"/>
    <p:sldId id="2039" r:id="rId41"/>
    <p:sldId id="1935" r:id="rId4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9" autoAdjust="0"/>
    <p:restoredTop sz="94605" autoAdjust="0"/>
  </p:normalViewPr>
  <p:slideViewPr>
    <p:cSldViewPr>
      <p:cViewPr varScale="1">
        <p:scale>
          <a:sx n="94" d="100"/>
          <a:sy n="94" d="100"/>
        </p:scale>
        <p:origin x="232" y="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7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/>
              </a:defRPr>
            </a:lvl1pPr>
          </a:lstStyle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7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83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4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57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27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48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83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89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73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16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05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1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28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20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28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82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52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256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67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02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67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59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7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13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40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25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816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98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514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394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47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39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81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7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955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035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6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6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7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53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45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722EF-AE8C-42EA-A235-848FD38C4B0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8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5D18A-8A39-4A94-8A39-92B1F0B33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580A-8131-4AA3-B5DF-CC8CB1ACD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02905-61B1-423C-8140-A17E68E27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4C713-4139-46A7-9F71-D8C1EEF84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BCD0-D068-4C59-8C52-416F5E91E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8D6E7-4027-4E45-A43B-FF43FCB3F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006B2-82E7-4F44-867F-696C3BD09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9FCC1-C4AA-4054-9DE3-0DEF98C8B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1CCA1-F2F1-4FB2-A615-0F81A632D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F74CE-AB85-4CFF-BD51-99DEAA7F2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473C3-B2DA-475D-AD51-9DAB04FCD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85908F52-2465-43DF-905A-F6CE5FC3A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Helvetic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Helvetic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Helvetic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Helvetic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609600"/>
            <a:ext cx="9829800" cy="2505807"/>
          </a:xfrm>
        </p:spPr>
        <p:txBody>
          <a:bodyPr/>
          <a:lstStyle/>
          <a:p>
            <a:pPr eaLnBrk="1" hangingPunct="1"/>
            <a:r>
              <a:rPr lang="en-US" sz="4800" dirty="0">
                <a:solidFill>
                  <a:schemeClr val="accent2"/>
                </a:solidFill>
                <a:cs typeface="Helvetica"/>
              </a:rPr>
              <a:t>On Some Results and Challenges in </a:t>
            </a:r>
            <a:r>
              <a:rPr lang="en-US" sz="4800" dirty="0" err="1">
                <a:solidFill>
                  <a:schemeClr val="accent2"/>
                </a:solidFill>
                <a:cs typeface="Helvetica"/>
              </a:rPr>
              <a:t>Cryptoeconomics</a:t>
            </a:r>
            <a:endParaRPr lang="en-US" sz="3200" dirty="0">
              <a:solidFill>
                <a:srgbClr val="00B050"/>
              </a:solidFill>
              <a:cs typeface="Helvetica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3429000"/>
            <a:ext cx="9410700" cy="1447800"/>
          </a:xfrm>
        </p:spPr>
        <p:txBody>
          <a:bodyPr/>
          <a:lstStyle/>
          <a:p>
            <a:pPr eaLnBrk="1" hangingPunct="1"/>
            <a:r>
              <a:rPr lang="en-US" sz="4000" dirty="0">
                <a:cs typeface="Helvetica"/>
              </a:rPr>
              <a:t>Tim </a:t>
            </a:r>
            <a:r>
              <a:rPr lang="en-US" sz="4000" dirty="0" err="1">
                <a:cs typeface="Helvetica"/>
              </a:rPr>
              <a:t>Roughgarden</a:t>
            </a:r>
            <a:endParaRPr lang="en-US" sz="4000" dirty="0">
              <a:cs typeface="Helvetica"/>
            </a:endParaRPr>
          </a:p>
          <a:p>
            <a:pPr eaLnBrk="1" hangingPunct="1"/>
            <a:r>
              <a:rPr lang="en-US" sz="3600" dirty="0">
                <a:cs typeface="Helvetica"/>
              </a:rPr>
              <a:t>(a16z crypto &amp; Columbia University)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66256AA-4373-B94F-89E8-B9F91715A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257800"/>
            <a:ext cx="8991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Helvetica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Helvetic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Helvetic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Helvetic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Helvetic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>
                <a:solidFill>
                  <a:srgbClr val="00B050"/>
                </a:solidFill>
                <a:cs typeface="Helvetica"/>
              </a:rPr>
              <a:t>Crypto Economics Security Conference (CESC)</a:t>
            </a:r>
          </a:p>
          <a:p>
            <a:pPr eaLnBrk="1" hangingPunct="1"/>
            <a:r>
              <a:rPr lang="en-US" kern="0" dirty="0">
                <a:solidFill>
                  <a:srgbClr val="7030A0"/>
                </a:solidFill>
                <a:cs typeface="Helvetica"/>
              </a:rPr>
              <a:t>November 1,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CB039-900B-109F-3617-A8B25EB20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74277"/>
            <a:ext cx="5241827" cy="87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1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09728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Desired outcome in Bitcoin/Nakamoto consensus:</a:t>
            </a:r>
            <a:endParaRPr lang="en-US" dirty="0"/>
          </a:p>
          <a:p>
            <a:pPr>
              <a:spcBef>
                <a:spcPts val="800"/>
              </a:spcBef>
            </a:pPr>
            <a:r>
              <a:rPr lang="en-US" dirty="0"/>
              <a:t>every node dutifully solves </a:t>
            </a:r>
            <a:r>
              <a:rPr lang="en-US" dirty="0" err="1"/>
              <a:t>PoW</a:t>
            </a:r>
            <a:r>
              <a:rPr lang="en-US" dirty="0"/>
              <a:t> puzzles, extends longest chain</a:t>
            </a:r>
          </a:p>
          <a:p>
            <a:pPr lvl="4">
              <a:spcBef>
                <a:spcPts val="800"/>
              </a:spcBef>
            </a:pPr>
            <a:endParaRPr lang="en-US" sz="500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Mechanism: </a:t>
            </a:r>
            <a:r>
              <a:rPr lang="en-US" dirty="0"/>
              <a:t>for each block on longest chain, give reward to miner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intuition:</a:t>
            </a:r>
            <a:r>
              <a:rPr lang="en-US" dirty="0"/>
              <a:t> incentivizes miners to coordinate on longest chain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nuance</a:t>
            </a:r>
            <a:r>
              <a:rPr lang="en-US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[</a:t>
            </a:r>
            <a:r>
              <a:rPr lang="en-US" sz="2400" dirty="0" err="1">
                <a:solidFill>
                  <a:srgbClr val="00B050"/>
                </a:solidFill>
              </a:rPr>
              <a:t>Eyal</a:t>
            </a:r>
            <a:r>
              <a:rPr lang="en-US" sz="2400" dirty="0">
                <a:solidFill>
                  <a:srgbClr val="00B050"/>
                </a:solidFill>
              </a:rPr>
              <a:t>/</a:t>
            </a:r>
            <a:r>
              <a:rPr lang="en-US" sz="2400" dirty="0" err="1">
                <a:solidFill>
                  <a:srgbClr val="00B050"/>
                </a:solidFill>
              </a:rPr>
              <a:t>Sirer</a:t>
            </a:r>
            <a:r>
              <a:rPr lang="en-US" sz="2400" dirty="0">
                <a:solidFill>
                  <a:srgbClr val="00B050"/>
                </a:solidFill>
              </a:rPr>
              <a:t> 14]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can incentivize unintended behavior more!</a:t>
            </a:r>
          </a:p>
          <a:p>
            <a:pPr lvl="4">
              <a:spcBef>
                <a:spcPts val="800"/>
              </a:spcBef>
            </a:pP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Question: </a:t>
            </a:r>
            <a:r>
              <a:rPr lang="en-US" dirty="0"/>
              <a:t>where does the money for rewards come from?</a:t>
            </a:r>
          </a:p>
          <a:p>
            <a:pPr marL="0" indent="0">
              <a:spcBef>
                <a:spcPts val="800"/>
              </a:spcBef>
              <a:buNone/>
            </a:pPr>
            <a:endParaRPr lang="en-US" dirty="0"/>
          </a:p>
          <a:p>
            <a:pPr lvl="4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Bitcoin as 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231688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09728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Desired outcome in Bitcoin/Nakamoto consensus:</a:t>
            </a:r>
            <a:endParaRPr lang="en-US" dirty="0"/>
          </a:p>
          <a:p>
            <a:pPr>
              <a:spcBef>
                <a:spcPts val="800"/>
              </a:spcBef>
            </a:pPr>
            <a:r>
              <a:rPr lang="en-US" dirty="0"/>
              <a:t>every node dutifully solves </a:t>
            </a:r>
            <a:r>
              <a:rPr lang="en-US" dirty="0" err="1"/>
              <a:t>PoW</a:t>
            </a:r>
            <a:r>
              <a:rPr lang="en-US" dirty="0"/>
              <a:t> puzzles, extends longest chain</a:t>
            </a:r>
          </a:p>
          <a:p>
            <a:pPr lvl="4">
              <a:spcBef>
                <a:spcPts val="800"/>
              </a:spcBef>
            </a:pPr>
            <a:endParaRPr lang="en-US" sz="500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Mechanism: </a:t>
            </a:r>
            <a:r>
              <a:rPr lang="en-US" dirty="0"/>
              <a:t>for each block on longest chain, give reward to miner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intuition:</a:t>
            </a:r>
            <a:r>
              <a:rPr lang="en-US" dirty="0"/>
              <a:t> incentivizes miners to coordinate on longest chain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nuance</a:t>
            </a:r>
            <a:r>
              <a:rPr lang="en-US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[</a:t>
            </a:r>
            <a:r>
              <a:rPr lang="en-US" sz="2400" dirty="0" err="1">
                <a:solidFill>
                  <a:srgbClr val="00B050"/>
                </a:solidFill>
              </a:rPr>
              <a:t>Eyal</a:t>
            </a:r>
            <a:r>
              <a:rPr lang="en-US" sz="2400" dirty="0">
                <a:solidFill>
                  <a:srgbClr val="00B050"/>
                </a:solidFill>
              </a:rPr>
              <a:t>/</a:t>
            </a:r>
            <a:r>
              <a:rPr lang="en-US" sz="2400" dirty="0" err="1">
                <a:solidFill>
                  <a:srgbClr val="00B050"/>
                </a:solidFill>
              </a:rPr>
              <a:t>Sirer</a:t>
            </a:r>
            <a:r>
              <a:rPr lang="en-US" sz="2400" dirty="0">
                <a:solidFill>
                  <a:srgbClr val="00B050"/>
                </a:solidFill>
              </a:rPr>
              <a:t> 14]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can incentivize unintended behavior more!</a:t>
            </a:r>
          </a:p>
          <a:p>
            <a:pPr lvl="4">
              <a:spcBef>
                <a:spcPts val="800"/>
              </a:spcBef>
            </a:pP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Question: </a:t>
            </a:r>
            <a:r>
              <a:rPr lang="en-US" dirty="0"/>
              <a:t>where does the money for rewards come from?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answer: </a:t>
            </a:r>
            <a:r>
              <a:rPr lang="en-US" dirty="0"/>
              <a:t>newly minted coins (effectively, a tax on BTC holders)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note: </a:t>
            </a:r>
            <a:r>
              <a:rPr lang="en-US" dirty="0"/>
              <a:t>hard/impossible without control of a native currency </a:t>
            </a:r>
          </a:p>
          <a:p>
            <a:pPr marL="0" indent="0">
              <a:spcBef>
                <a:spcPts val="800"/>
              </a:spcBef>
              <a:buNone/>
            </a:pPr>
            <a:endParaRPr lang="en-US" dirty="0"/>
          </a:p>
          <a:p>
            <a:pPr lvl="4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Bitcoin as 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274604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2776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Bitcoin’s macroeconomic policy: </a:t>
            </a:r>
            <a:r>
              <a:rPr lang="en-US" dirty="0"/>
              <a:t>hard cap of 21 million Bitcoins.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Micro Implications of Macro Decisions</a:t>
            </a:r>
          </a:p>
        </p:txBody>
      </p:sp>
    </p:spTree>
    <p:extLst>
      <p:ext uri="{BB962C8B-B14F-4D97-AF65-F5344CB8AC3E}">
        <p14:creationId xmlns:p14="http://schemas.microsoft.com/office/powerpoint/2010/main" val="305162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2776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Bitcoin’s macroeconomic policy: </a:t>
            </a:r>
            <a:r>
              <a:rPr lang="en-US" dirty="0"/>
              <a:t>hard cap of 21 million Bitcoins.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consequence: </a:t>
            </a:r>
            <a:r>
              <a:rPr lang="en-US" dirty="0"/>
              <a:t>given that Bitcoins never removed from circulating supply (i.e., no burning), block rewards must go to 0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miner rewards then come solely from transaction fees (and maybe MEV)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Micro Implications of Macro Decisions</a:t>
            </a:r>
          </a:p>
        </p:txBody>
      </p:sp>
    </p:spTree>
    <p:extLst>
      <p:ext uri="{BB962C8B-B14F-4D97-AF65-F5344CB8AC3E}">
        <p14:creationId xmlns:p14="http://schemas.microsoft.com/office/powerpoint/2010/main" val="100657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2776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Bitcoin’s macroeconomic policy: </a:t>
            </a:r>
            <a:r>
              <a:rPr lang="en-US" dirty="0"/>
              <a:t>hard cap of 21 million Bitcoins.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consequence: </a:t>
            </a:r>
            <a:r>
              <a:rPr lang="en-US" dirty="0"/>
              <a:t>given that Bitcoins never removed from circulating supply (i.e., no burning), block rewards must go to 0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miner rewards then come solely from transaction fees (and maybe MEV)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obvious issue: </a:t>
            </a:r>
            <a:r>
              <a:rPr lang="en-US" dirty="0"/>
              <a:t>if </a:t>
            </a:r>
            <a:r>
              <a:rPr lang="en-US" dirty="0" err="1"/>
              <a:t>tx</a:t>
            </a:r>
            <a:r>
              <a:rPr lang="en-US" dirty="0"/>
              <a:t> fees stay small, poor economic security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Micro Implications of Macro Decisions</a:t>
            </a:r>
          </a:p>
        </p:txBody>
      </p:sp>
    </p:spTree>
    <p:extLst>
      <p:ext uri="{BB962C8B-B14F-4D97-AF65-F5344CB8AC3E}">
        <p14:creationId xmlns:p14="http://schemas.microsoft.com/office/powerpoint/2010/main" val="74582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2776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Bitcoin’s macroeconomic policy: </a:t>
            </a:r>
            <a:r>
              <a:rPr lang="en-US" dirty="0"/>
              <a:t>hard cap of 21 million Bitcoins.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consequence: </a:t>
            </a:r>
            <a:r>
              <a:rPr lang="en-US" dirty="0"/>
              <a:t>given that Bitcoins never removed from circulating supply (i.e., no burning), block rewards must go to 0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miner rewards then come solely from transaction fees (and maybe MEV)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obvious issue: </a:t>
            </a:r>
            <a:r>
              <a:rPr lang="en-US" dirty="0"/>
              <a:t>if </a:t>
            </a:r>
            <a:r>
              <a:rPr lang="en-US" dirty="0" err="1"/>
              <a:t>tx</a:t>
            </a:r>
            <a:r>
              <a:rPr lang="en-US" dirty="0"/>
              <a:t> fees stay small, poor economic security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subtle issue: </a:t>
            </a:r>
            <a:r>
              <a:rPr lang="en-US" dirty="0"/>
              <a:t>unlike block rewards, </a:t>
            </a:r>
            <a:r>
              <a:rPr lang="en-US" dirty="0" err="1"/>
              <a:t>tx</a:t>
            </a:r>
            <a:r>
              <a:rPr lang="en-US" dirty="0"/>
              <a:t> fees vary widely across blocks</a:t>
            </a:r>
          </a:p>
          <a:p>
            <a:pPr lvl="1">
              <a:spcBef>
                <a:spcPts val="800"/>
              </a:spcBef>
            </a:pPr>
            <a:r>
              <a:rPr lang="en-US" sz="2000" dirty="0">
                <a:solidFill>
                  <a:srgbClr val="00B050"/>
                </a:solidFill>
              </a:rPr>
              <a:t>[</a:t>
            </a:r>
            <a:r>
              <a:rPr lang="en-US" sz="2000" dirty="0" err="1">
                <a:solidFill>
                  <a:srgbClr val="00B050"/>
                </a:solidFill>
              </a:rPr>
              <a:t>Carlsten</a:t>
            </a:r>
            <a:r>
              <a:rPr lang="en-US" sz="2000" dirty="0">
                <a:solidFill>
                  <a:srgbClr val="00B050"/>
                </a:solidFill>
              </a:rPr>
              <a:t>/</a:t>
            </a:r>
            <a:r>
              <a:rPr lang="en-US" sz="2000" dirty="0" err="1">
                <a:solidFill>
                  <a:srgbClr val="00B050"/>
                </a:solidFill>
              </a:rPr>
              <a:t>Kalodner</a:t>
            </a:r>
            <a:r>
              <a:rPr lang="en-US" sz="2000" dirty="0">
                <a:solidFill>
                  <a:srgbClr val="00B050"/>
                </a:solidFill>
              </a:rPr>
              <a:t>/Weinberg/Narayanan 16] </a:t>
            </a:r>
            <a:r>
              <a:rPr lang="en-US" dirty="0"/>
              <a:t>miners incentivized to fork/replay blocks with unusually high </a:t>
            </a:r>
            <a:r>
              <a:rPr lang="en-US" dirty="0" err="1"/>
              <a:t>tx</a:t>
            </a:r>
            <a:r>
              <a:rPr lang="en-US" dirty="0"/>
              <a:t> fees, continually undercut each other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Micro Implications of Macro Decisions</a:t>
            </a:r>
          </a:p>
        </p:txBody>
      </p:sp>
    </p:spTree>
    <p:extLst>
      <p:ext uri="{BB962C8B-B14F-4D97-AF65-F5344CB8AC3E}">
        <p14:creationId xmlns:p14="http://schemas.microsoft.com/office/powerpoint/2010/main" val="211916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2776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Bitcoin’s macroeconomic policy: </a:t>
            </a:r>
            <a:r>
              <a:rPr lang="en-US" dirty="0"/>
              <a:t>hard cap of 21 million Bitcoins.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consequence: </a:t>
            </a:r>
            <a:r>
              <a:rPr lang="en-US" dirty="0"/>
              <a:t>given that Bitcoins never removed from circulating supply (i.e., no burning), block rewards must go to 0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miner rewards then come solely from transaction fees (and maybe MEV)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obvious issue: </a:t>
            </a:r>
            <a:r>
              <a:rPr lang="en-US" dirty="0"/>
              <a:t>if </a:t>
            </a:r>
            <a:r>
              <a:rPr lang="en-US" dirty="0" err="1"/>
              <a:t>tx</a:t>
            </a:r>
            <a:r>
              <a:rPr lang="en-US" dirty="0"/>
              <a:t> fees stay small, poor economic security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subtle issue: </a:t>
            </a:r>
            <a:r>
              <a:rPr lang="en-US" dirty="0"/>
              <a:t>unlike block rewards, </a:t>
            </a:r>
            <a:r>
              <a:rPr lang="en-US" dirty="0" err="1"/>
              <a:t>tx</a:t>
            </a:r>
            <a:r>
              <a:rPr lang="en-US" dirty="0"/>
              <a:t> fees vary widely across blocks</a:t>
            </a:r>
          </a:p>
          <a:p>
            <a:pPr lvl="1">
              <a:spcBef>
                <a:spcPts val="800"/>
              </a:spcBef>
            </a:pPr>
            <a:r>
              <a:rPr lang="en-US" sz="2000" dirty="0">
                <a:solidFill>
                  <a:srgbClr val="00B050"/>
                </a:solidFill>
              </a:rPr>
              <a:t>[</a:t>
            </a:r>
            <a:r>
              <a:rPr lang="en-US" sz="2000" dirty="0" err="1">
                <a:solidFill>
                  <a:srgbClr val="00B050"/>
                </a:solidFill>
              </a:rPr>
              <a:t>Carlsten</a:t>
            </a:r>
            <a:r>
              <a:rPr lang="en-US" sz="2000" dirty="0">
                <a:solidFill>
                  <a:srgbClr val="00B050"/>
                </a:solidFill>
              </a:rPr>
              <a:t>/</a:t>
            </a:r>
            <a:r>
              <a:rPr lang="en-US" sz="2000" dirty="0" err="1">
                <a:solidFill>
                  <a:srgbClr val="00B050"/>
                </a:solidFill>
              </a:rPr>
              <a:t>Kalodner</a:t>
            </a:r>
            <a:r>
              <a:rPr lang="en-US" sz="2000" dirty="0">
                <a:solidFill>
                  <a:srgbClr val="00B050"/>
                </a:solidFill>
              </a:rPr>
              <a:t>/Weinberg/Narayanan 16] </a:t>
            </a:r>
            <a:r>
              <a:rPr lang="en-US" dirty="0"/>
              <a:t>miners incentivized to fork/replay blocks with unusually high </a:t>
            </a:r>
            <a:r>
              <a:rPr lang="en-US" dirty="0" err="1"/>
              <a:t>tx</a:t>
            </a:r>
            <a:r>
              <a:rPr lang="en-US" dirty="0"/>
              <a:t> fees, continually undercut each other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potential solution: smooth transaction fees over many of blocks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Micro Implications of Macro Decisions</a:t>
            </a:r>
          </a:p>
        </p:txBody>
      </p:sp>
    </p:spTree>
    <p:extLst>
      <p:ext uri="{BB962C8B-B14F-4D97-AF65-F5344CB8AC3E}">
        <p14:creationId xmlns:p14="http://schemas.microsoft.com/office/powerpoint/2010/main" val="196882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2776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Bitcoin’s macroeconomic policy: </a:t>
            </a:r>
            <a:r>
              <a:rPr lang="en-US" dirty="0"/>
              <a:t>hard cap of 21 million Bitcoins.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consequence: </a:t>
            </a:r>
            <a:r>
              <a:rPr lang="en-US" dirty="0"/>
              <a:t>given that Bitcoins never removed from circulating supply (i.e., no burning), block rewards must go to 0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miner rewards then come solely from transaction fees (and maybe MEV)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obvious issue: </a:t>
            </a:r>
            <a:r>
              <a:rPr lang="en-US" dirty="0"/>
              <a:t>if </a:t>
            </a:r>
            <a:r>
              <a:rPr lang="en-US" dirty="0" err="1"/>
              <a:t>tx</a:t>
            </a:r>
            <a:r>
              <a:rPr lang="en-US" dirty="0"/>
              <a:t> fees stay small, poor economic security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subtle issue: </a:t>
            </a:r>
            <a:r>
              <a:rPr lang="en-US" dirty="0"/>
              <a:t>unlike block rewards, </a:t>
            </a:r>
            <a:r>
              <a:rPr lang="en-US" dirty="0" err="1"/>
              <a:t>tx</a:t>
            </a:r>
            <a:r>
              <a:rPr lang="en-US" dirty="0"/>
              <a:t> fees vary widely across blocks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modern version: </a:t>
            </a:r>
            <a:r>
              <a:rPr lang="en-US" dirty="0"/>
              <a:t>MEV can vary widely across blocks</a:t>
            </a:r>
          </a:p>
          <a:p>
            <a:pPr lvl="1">
              <a:spcBef>
                <a:spcPts val="800"/>
              </a:spcBef>
            </a:pPr>
            <a:r>
              <a:rPr lang="en-US" dirty="0">
                <a:solidFill>
                  <a:srgbClr val="00B050"/>
                </a:solidFill>
              </a:rPr>
              <a:t>“MEV smoothing”: </a:t>
            </a:r>
            <a:r>
              <a:rPr lang="en-US" dirty="0"/>
              <a:t>smooth MEV payouts over validators</a:t>
            </a:r>
          </a:p>
          <a:p>
            <a:pPr lvl="1">
              <a:spcBef>
                <a:spcPts val="800"/>
              </a:spcBef>
            </a:pPr>
            <a:r>
              <a:rPr lang="en-US" dirty="0">
                <a:solidFill>
                  <a:srgbClr val="00B050"/>
                </a:solidFill>
              </a:rPr>
              <a:t>challenge: </a:t>
            </a:r>
            <a:r>
              <a:rPr lang="en-US" dirty="0"/>
              <a:t>unlike </a:t>
            </a:r>
            <a:r>
              <a:rPr lang="en-US" dirty="0" err="1"/>
              <a:t>tx</a:t>
            </a:r>
            <a:r>
              <a:rPr lang="en-US" dirty="0"/>
              <a:t> fees, MEV not directly available to the L1 protocol </a:t>
            </a:r>
          </a:p>
          <a:p>
            <a:pPr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Micro Implications of Macro Decisions</a:t>
            </a:r>
          </a:p>
        </p:txBody>
      </p:sp>
    </p:spTree>
    <p:extLst>
      <p:ext uri="{BB962C8B-B14F-4D97-AF65-F5344CB8AC3E}">
        <p14:creationId xmlns:p14="http://schemas.microsoft.com/office/powerpoint/2010/main" val="15143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0490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Desired outcome for (scarce) Ethereum </a:t>
            </a:r>
            <a:r>
              <a:rPr lang="en-US" dirty="0" err="1">
                <a:solidFill>
                  <a:srgbClr val="FF0000"/>
                </a:solidFill>
              </a:rPr>
              <a:t>blockspace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fully allocated, and allocated only to the most valuable transactions.</a:t>
            </a:r>
          </a:p>
          <a:p>
            <a:pPr lvl="5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EIP-1559 as 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230981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0490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Desired outcome for (scarce) Ethereum </a:t>
            </a:r>
            <a:r>
              <a:rPr lang="en-US" dirty="0" err="1">
                <a:solidFill>
                  <a:srgbClr val="FF0000"/>
                </a:solidFill>
              </a:rPr>
              <a:t>blockspace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fully allocated, and allocated only to the most valuable transactions.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aspiration: </a:t>
            </a:r>
            <a:r>
              <a:rPr lang="en-US" dirty="0"/>
              <a:t>set </a:t>
            </a:r>
            <a:r>
              <a:rPr lang="en-US" dirty="0" err="1"/>
              <a:t>tx</a:t>
            </a:r>
            <a:r>
              <a:rPr lang="en-US" dirty="0"/>
              <a:t> fees = market-clearing price (supply = demand)</a:t>
            </a:r>
            <a:endParaRPr lang="en-US" sz="2400" dirty="0"/>
          </a:p>
          <a:p>
            <a:pPr lvl="5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EIP-1559 as 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391312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284698" cy="4648200"/>
          </a:xfrm>
        </p:spPr>
        <p:txBody>
          <a:bodyPr/>
          <a:lstStyle/>
          <a:p>
            <a:pPr marL="2743200" lvl="6" indent="0">
              <a:spcBef>
                <a:spcPts val="800"/>
              </a:spcBef>
              <a:buNone/>
            </a:pPr>
            <a:endParaRPr lang="en-US" sz="800" dirty="0"/>
          </a:p>
          <a:p>
            <a:pPr lvl="4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Starting Point: 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279258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0490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Desired outcome for (scarce) Ethereum </a:t>
            </a:r>
            <a:r>
              <a:rPr lang="en-US" dirty="0" err="1">
                <a:solidFill>
                  <a:srgbClr val="FF0000"/>
                </a:solidFill>
              </a:rPr>
              <a:t>blockspace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fully allocated, and allocated only to the most valuable transactions.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aspiration: </a:t>
            </a:r>
            <a:r>
              <a:rPr lang="en-US" dirty="0"/>
              <a:t>set </a:t>
            </a:r>
            <a:r>
              <a:rPr lang="en-US" dirty="0" err="1"/>
              <a:t>tx</a:t>
            </a:r>
            <a:r>
              <a:rPr lang="en-US" dirty="0"/>
              <a:t> fees = market-clearing price (supply = demand)</a:t>
            </a:r>
            <a:endParaRPr lang="en-US" sz="2400" dirty="0"/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first-price auction: </a:t>
            </a:r>
            <a:r>
              <a:rPr lang="en-US" dirty="0"/>
              <a:t>let users figure out price for themselves</a:t>
            </a:r>
          </a:p>
          <a:p>
            <a:pPr lvl="5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EIP-1559 as 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365008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0490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Desired outcome for (scarce) Ethereum </a:t>
            </a:r>
            <a:r>
              <a:rPr lang="en-US" dirty="0" err="1">
                <a:solidFill>
                  <a:srgbClr val="FF0000"/>
                </a:solidFill>
              </a:rPr>
              <a:t>blockspace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fully allocated, and allocated only to the most valuable transactions.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aspiration: </a:t>
            </a:r>
            <a:r>
              <a:rPr lang="en-US" dirty="0"/>
              <a:t>set </a:t>
            </a:r>
            <a:r>
              <a:rPr lang="en-US" dirty="0" err="1"/>
              <a:t>tx</a:t>
            </a:r>
            <a:r>
              <a:rPr lang="en-US" dirty="0"/>
              <a:t> fees = market-clearing price (supply = demand)</a:t>
            </a:r>
            <a:endParaRPr lang="en-US" sz="2400" dirty="0"/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first-price auction: </a:t>
            </a:r>
            <a:r>
              <a:rPr lang="en-US" dirty="0"/>
              <a:t>let users figure out price for themselves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EIP-1559: </a:t>
            </a:r>
            <a:r>
              <a:rPr lang="en-US" dirty="0"/>
              <a:t>compute market-clearing price (“base fee”) in-protocol</a:t>
            </a:r>
          </a:p>
          <a:p>
            <a:pPr lvl="5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EIP-1559 as 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2503267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0490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Desired outcome for (scarce) Ethereum </a:t>
            </a:r>
            <a:r>
              <a:rPr lang="en-US" dirty="0" err="1">
                <a:solidFill>
                  <a:srgbClr val="FF0000"/>
                </a:solidFill>
              </a:rPr>
              <a:t>blockspace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fully allocated, and allocated only to the most valuable transactions.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aspiration: </a:t>
            </a:r>
            <a:r>
              <a:rPr lang="en-US" dirty="0"/>
              <a:t>set </a:t>
            </a:r>
            <a:r>
              <a:rPr lang="en-US" dirty="0" err="1"/>
              <a:t>tx</a:t>
            </a:r>
            <a:r>
              <a:rPr lang="en-US" dirty="0"/>
              <a:t> fees = market-clearing price (supply = demand)</a:t>
            </a:r>
            <a:endParaRPr lang="en-US" sz="2400" dirty="0"/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first-price auction: </a:t>
            </a:r>
            <a:r>
              <a:rPr lang="en-US" dirty="0"/>
              <a:t>let users figure out price for themselves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EIP-1559: </a:t>
            </a:r>
            <a:r>
              <a:rPr lang="en-US" dirty="0"/>
              <a:t>compute market-clearing price (“base fee”) in-protocol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continually adjust (on-chain signal for excess demand = past block sizes)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bidding true valuation is optimal unless base fee &lt;&lt; market-clearing price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non-manipulable by a block producer (even if colluding with end users)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twist: only works if base fee revenues directed away from block’s producer!</a:t>
            </a:r>
          </a:p>
          <a:p>
            <a:pPr lvl="2">
              <a:spcBef>
                <a:spcPts val="800"/>
              </a:spcBef>
            </a:pPr>
            <a:r>
              <a:rPr lang="en-US" sz="2000" dirty="0"/>
              <a:t>see </a:t>
            </a:r>
            <a:r>
              <a:rPr lang="en-US" sz="1800" dirty="0">
                <a:solidFill>
                  <a:srgbClr val="00B050"/>
                </a:solidFill>
              </a:rPr>
              <a:t>[</a:t>
            </a:r>
            <a:r>
              <a:rPr lang="en-US" sz="1800" dirty="0" err="1">
                <a:solidFill>
                  <a:srgbClr val="00B050"/>
                </a:solidFill>
              </a:rPr>
              <a:t>Buterin</a:t>
            </a:r>
            <a:r>
              <a:rPr lang="en-US" sz="1800" dirty="0">
                <a:solidFill>
                  <a:srgbClr val="00B050"/>
                </a:solidFill>
              </a:rPr>
              <a:t> 18]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00B050"/>
                </a:solidFill>
              </a:rPr>
              <a:t> [</a:t>
            </a:r>
            <a:r>
              <a:rPr lang="en-US" sz="1800" dirty="0" err="1">
                <a:solidFill>
                  <a:srgbClr val="00B050"/>
                </a:solidFill>
              </a:rPr>
              <a:t>Roughgarden</a:t>
            </a:r>
            <a:r>
              <a:rPr lang="en-US" sz="1800" dirty="0">
                <a:solidFill>
                  <a:srgbClr val="00B050"/>
                </a:solidFill>
              </a:rPr>
              <a:t> 21] </a:t>
            </a:r>
            <a:r>
              <a:rPr lang="en-US" sz="2000" dirty="0"/>
              <a:t>for details</a:t>
            </a:r>
          </a:p>
          <a:p>
            <a:pPr lvl="5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EIP-1559 as 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2790839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09728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Question: </a:t>
            </a:r>
            <a:r>
              <a:rPr lang="en-US" dirty="0"/>
              <a:t>to whom should base fee revenues be routed?</a:t>
            </a:r>
          </a:p>
          <a:p>
            <a:pPr lvl="5">
              <a:spcBef>
                <a:spcPts val="800"/>
              </a:spcBef>
            </a:pPr>
            <a:endParaRPr lang="en-US" dirty="0"/>
          </a:p>
          <a:p>
            <a:pPr lvl="5">
              <a:spcBef>
                <a:spcPts val="800"/>
              </a:spcBef>
            </a:pPr>
            <a:endParaRPr lang="en-US" dirty="0"/>
          </a:p>
          <a:p>
            <a:pPr lvl="4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Macro Implications of Micro Decisions</a:t>
            </a:r>
          </a:p>
        </p:txBody>
      </p:sp>
    </p:spTree>
    <p:extLst>
      <p:ext uri="{BB962C8B-B14F-4D97-AF65-F5344CB8AC3E}">
        <p14:creationId xmlns:p14="http://schemas.microsoft.com/office/powerpoint/2010/main" val="3465484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09728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Question: </a:t>
            </a:r>
            <a:r>
              <a:rPr lang="en-US" dirty="0"/>
              <a:t>to whom should base fee revenues be routed?</a:t>
            </a:r>
          </a:p>
          <a:p>
            <a:pPr lvl="5">
              <a:spcBef>
                <a:spcPts val="800"/>
              </a:spcBef>
            </a:pPr>
            <a:endParaRPr lang="en-US" dirty="0"/>
          </a:p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EIP-1559’s policy: </a:t>
            </a:r>
            <a:r>
              <a:rPr lang="en-US" dirty="0"/>
              <a:t>burn them!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note:</a:t>
            </a:r>
            <a:r>
              <a:rPr lang="en-US" dirty="0"/>
              <a:t> only an option because of the native currency!</a:t>
            </a:r>
          </a:p>
          <a:p>
            <a:pPr lvl="5">
              <a:spcBef>
                <a:spcPts val="800"/>
              </a:spcBef>
            </a:pPr>
            <a:endParaRPr lang="en-US" dirty="0"/>
          </a:p>
          <a:p>
            <a:pPr lvl="4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Macro Implications of Micro Decisions</a:t>
            </a:r>
          </a:p>
        </p:txBody>
      </p:sp>
    </p:spTree>
    <p:extLst>
      <p:ext uri="{BB962C8B-B14F-4D97-AF65-F5344CB8AC3E}">
        <p14:creationId xmlns:p14="http://schemas.microsoft.com/office/powerpoint/2010/main" val="3171640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09728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Question: </a:t>
            </a:r>
            <a:r>
              <a:rPr lang="en-US" dirty="0"/>
              <a:t>to whom should base fee revenues be routed?</a:t>
            </a:r>
          </a:p>
          <a:p>
            <a:pPr lvl="5">
              <a:spcBef>
                <a:spcPts val="800"/>
              </a:spcBef>
            </a:pPr>
            <a:endParaRPr lang="en-US" dirty="0"/>
          </a:p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EIP-1559’s policy: </a:t>
            </a:r>
            <a:r>
              <a:rPr lang="en-US" dirty="0"/>
              <a:t>burn them!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note:</a:t>
            </a:r>
            <a:r>
              <a:rPr lang="en-US" dirty="0"/>
              <a:t> only an option because of the native currency!</a:t>
            </a:r>
          </a:p>
          <a:p>
            <a:pPr lvl="5">
              <a:spcBef>
                <a:spcPts val="800"/>
              </a:spcBef>
            </a:pP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Macroeconomic consequences: </a:t>
            </a:r>
            <a:r>
              <a:rPr lang="en-US" dirty="0"/>
              <a:t>deflationary pressure on ETH.</a:t>
            </a:r>
          </a:p>
          <a:p>
            <a:pPr>
              <a:spcBef>
                <a:spcPts val="800"/>
              </a:spcBef>
            </a:pPr>
            <a:r>
              <a:rPr lang="en-US" dirty="0"/>
              <a:t>even more significant after post-Merge reduction in block rewards</a:t>
            </a:r>
          </a:p>
          <a:p>
            <a:pPr lvl="4">
              <a:spcBef>
                <a:spcPts val="800"/>
              </a:spcBef>
            </a:pPr>
            <a:endParaRPr lang="en-US" dirty="0"/>
          </a:p>
          <a:p>
            <a:pPr lvl="4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Macro Implications of Micro Decisions</a:t>
            </a:r>
          </a:p>
        </p:txBody>
      </p:sp>
    </p:spTree>
    <p:extLst>
      <p:ext uri="{BB962C8B-B14F-4D97-AF65-F5344CB8AC3E}">
        <p14:creationId xmlns:p14="http://schemas.microsoft.com/office/powerpoint/2010/main" val="2069510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09728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Question: </a:t>
            </a:r>
            <a:r>
              <a:rPr lang="en-US" dirty="0"/>
              <a:t>to whom should base fee revenues be routed?</a:t>
            </a:r>
          </a:p>
          <a:p>
            <a:pPr lvl="5">
              <a:spcBef>
                <a:spcPts val="800"/>
              </a:spcBef>
            </a:pPr>
            <a:endParaRPr lang="en-US" dirty="0"/>
          </a:p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EIP-1559’s policy: </a:t>
            </a:r>
            <a:r>
              <a:rPr lang="en-US" dirty="0"/>
              <a:t>burn them!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note:</a:t>
            </a:r>
            <a:r>
              <a:rPr lang="en-US" dirty="0"/>
              <a:t> only an option because of the native currency!</a:t>
            </a:r>
          </a:p>
          <a:p>
            <a:pPr lvl="5">
              <a:spcBef>
                <a:spcPts val="800"/>
              </a:spcBef>
            </a:pP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Macroeconomic consequences: </a:t>
            </a:r>
            <a:r>
              <a:rPr lang="en-US" dirty="0"/>
              <a:t>deflationary pressure on ETH.</a:t>
            </a:r>
          </a:p>
          <a:p>
            <a:pPr>
              <a:spcBef>
                <a:spcPts val="800"/>
              </a:spcBef>
            </a:pPr>
            <a:r>
              <a:rPr lang="en-US" dirty="0"/>
              <a:t>even more significant after post-Merge reduction in block rewards</a:t>
            </a:r>
          </a:p>
          <a:p>
            <a:pPr lvl="4">
              <a:spcBef>
                <a:spcPts val="800"/>
              </a:spcBef>
            </a:pP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Question: </a:t>
            </a:r>
            <a:r>
              <a:rPr lang="en-US" dirty="0"/>
              <a:t>is this a good thing?</a:t>
            </a:r>
          </a:p>
          <a:p>
            <a:pPr lvl="4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Macro Implications of Micro Decisions</a:t>
            </a:r>
          </a:p>
        </p:txBody>
      </p:sp>
    </p:spTree>
    <p:extLst>
      <p:ext uri="{BB962C8B-B14F-4D97-AF65-F5344CB8AC3E}">
        <p14:creationId xmlns:p14="http://schemas.microsoft.com/office/powerpoint/2010/main" val="149672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09728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Question: </a:t>
            </a:r>
            <a:r>
              <a:rPr lang="en-US" dirty="0"/>
              <a:t>to whom should base fee revenues be routed?</a:t>
            </a:r>
          </a:p>
          <a:p>
            <a:pPr lvl="5">
              <a:spcBef>
                <a:spcPts val="800"/>
              </a:spcBef>
            </a:pPr>
            <a:endParaRPr lang="en-US" dirty="0"/>
          </a:p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EIP-1559’s policy: </a:t>
            </a:r>
            <a:r>
              <a:rPr lang="en-US" dirty="0"/>
              <a:t>burn them!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note:</a:t>
            </a:r>
            <a:r>
              <a:rPr lang="en-US" dirty="0"/>
              <a:t> only an option because of the native currency!</a:t>
            </a:r>
          </a:p>
          <a:p>
            <a:pPr lvl="5">
              <a:spcBef>
                <a:spcPts val="800"/>
              </a:spcBef>
            </a:pP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Macroeconomic consequences: </a:t>
            </a:r>
            <a:r>
              <a:rPr lang="en-US" dirty="0"/>
              <a:t>deflationary pressure on ETH.</a:t>
            </a:r>
          </a:p>
          <a:p>
            <a:pPr>
              <a:spcBef>
                <a:spcPts val="800"/>
              </a:spcBef>
            </a:pPr>
            <a:r>
              <a:rPr lang="en-US" dirty="0"/>
              <a:t>even more significant after post-Merge reduction in block rewards</a:t>
            </a:r>
          </a:p>
          <a:p>
            <a:pPr lvl="4">
              <a:spcBef>
                <a:spcPts val="800"/>
              </a:spcBef>
            </a:pP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Question: </a:t>
            </a:r>
            <a:r>
              <a:rPr lang="en-US" dirty="0"/>
              <a:t>is this a good thing?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every ETH holder: </a:t>
            </a:r>
            <a:r>
              <a:rPr lang="en-US" dirty="0"/>
              <a:t>yes!  (cf., “ultra-sound money” meme)</a:t>
            </a:r>
          </a:p>
          <a:p>
            <a:pPr marL="0" indent="0">
              <a:spcBef>
                <a:spcPts val="800"/>
              </a:spcBef>
              <a:buNone/>
            </a:pPr>
            <a:endParaRPr lang="en-US" dirty="0"/>
          </a:p>
          <a:p>
            <a:pPr lvl="4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Macro Implications of Micro Decisions</a:t>
            </a:r>
          </a:p>
        </p:txBody>
      </p:sp>
    </p:spTree>
    <p:extLst>
      <p:ext uri="{BB962C8B-B14F-4D97-AF65-F5344CB8AC3E}">
        <p14:creationId xmlns:p14="http://schemas.microsoft.com/office/powerpoint/2010/main" val="382749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09728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Question: </a:t>
            </a:r>
            <a:r>
              <a:rPr lang="en-US" dirty="0"/>
              <a:t>to whom should base fee revenues be routed?</a:t>
            </a:r>
          </a:p>
          <a:p>
            <a:pPr lvl="5">
              <a:spcBef>
                <a:spcPts val="800"/>
              </a:spcBef>
            </a:pPr>
            <a:endParaRPr lang="en-US" dirty="0"/>
          </a:p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EIP-1559’s policy: </a:t>
            </a:r>
            <a:r>
              <a:rPr lang="en-US" dirty="0"/>
              <a:t>burn them!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note:</a:t>
            </a:r>
            <a:r>
              <a:rPr lang="en-US" dirty="0"/>
              <a:t> only an option because of the native currency!</a:t>
            </a:r>
          </a:p>
          <a:p>
            <a:pPr lvl="5">
              <a:spcBef>
                <a:spcPts val="800"/>
              </a:spcBef>
            </a:pP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Macroeconomic consequences: </a:t>
            </a:r>
            <a:r>
              <a:rPr lang="en-US" dirty="0"/>
              <a:t>deflationary pressure on ETH.</a:t>
            </a:r>
          </a:p>
          <a:p>
            <a:pPr>
              <a:spcBef>
                <a:spcPts val="800"/>
              </a:spcBef>
            </a:pPr>
            <a:r>
              <a:rPr lang="en-US" dirty="0"/>
              <a:t>even more significant after post-Merge reduction in block rewards</a:t>
            </a:r>
          </a:p>
          <a:p>
            <a:pPr lvl="4">
              <a:spcBef>
                <a:spcPts val="800"/>
              </a:spcBef>
            </a:pP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Question: </a:t>
            </a:r>
            <a:r>
              <a:rPr lang="en-US" dirty="0"/>
              <a:t>is this a good thing?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every ETH holder: </a:t>
            </a:r>
            <a:r>
              <a:rPr lang="en-US" dirty="0"/>
              <a:t>yes!  (cf., “ultra-sound money” meme)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every macroeconomist: </a:t>
            </a:r>
            <a:r>
              <a:rPr lang="en-US" dirty="0"/>
              <a:t>no!  (cf., 1990s Japan)</a:t>
            </a:r>
          </a:p>
          <a:p>
            <a:pPr marL="0" indent="0">
              <a:spcBef>
                <a:spcPts val="800"/>
              </a:spcBef>
              <a:buNone/>
            </a:pPr>
            <a:endParaRPr lang="en-US" dirty="0"/>
          </a:p>
          <a:p>
            <a:pPr lvl="4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Macro Implications of Micro Decisions</a:t>
            </a:r>
          </a:p>
        </p:txBody>
      </p:sp>
    </p:spTree>
    <p:extLst>
      <p:ext uri="{BB962C8B-B14F-4D97-AF65-F5344CB8AC3E}">
        <p14:creationId xmlns:p14="http://schemas.microsoft.com/office/powerpoint/2010/main" val="2658783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277600" cy="4724400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Problem: </a:t>
            </a:r>
            <a:r>
              <a:rPr lang="en-US" dirty="0"/>
              <a:t>enable the exchange of ETH (say) for USD and vice versa.</a:t>
            </a:r>
          </a:p>
          <a:p>
            <a:pPr lvl="4">
              <a:spcBef>
                <a:spcPts val="800"/>
              </a:spcBef>
            </a:pPr>
            <a:endParaRPr lang="en-US" dirty="0"/>
          </a:p>
          <a:p>
            <a:pPr marL="2228850" lvl="4" indent="-514350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AMMs as 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65589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284698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Game theory: </a:t>
            </a:r>
            <a:r>
              <a:rPr lang="en-US" dirty="0"/>
              <a:t>analyze strategic aspects of a given game.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dominant strategies, Nash equilibria, etc.</a:t>
            </a:r>
          </a:p>
          <a:p>
            <a:pPr marL="2743200" lvl="6" indent="0">
              <a:spcBef>
                <a:spcPts val="800"/>
              </a:spcBef>
              <a:buNone/>
            </a:pPr>
            <a:endParaRPr lang="en-US" sz="800" dirty="0"/>
          </a:p>
          <a:p>
            <a:pPr lvl="4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Starting Point: Mechanism Design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3078B7-38DD-47C2-3BD5-181AE0DC74C1}"/>
              </a:ext>
            </a:extLst>
          </p:cNvPr>
          <p:cNvGrpSpPr/>
          <p:nvPr/>
        </p:nvGrpSpPr>
        <p:grpSpPr>
          <a:xfrm>
            <a:off x="10020300" y="990600"/>
            <a:ext cx="2095500" cy="1600200"/>
            <a:chOff x="3048000" y="4114800"/>
            <a:chExt cx="2971800" cy="2286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F3BFC1-93A7-D25A-35DA-39720E9E324E}"/>
                </a:ext>
              </a:extLst>
            </p:cNvPr>
            <p:cNvSpPr/>
            <p:nvPr/>
          </p:nvSpPr>
          <p:spPr>
            <a:xfrm>
              <a:off x="4074622" y="4267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-1, 1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AD050F3-EA74-D7F6-891C-DCCB9EBC4556}"/>
                </a:ext>
              </a:extLst>
            </p:cNvPr>
            <p:cNvSpPr/>
            <p:nvPr/>
          </p:nvSpPr>
          <p:spPr>
            <a:xfrm>
              <a:off x="3137958" y="4267200"/>
              <a:ext cx="612467" cy="400110"/>
            </a:xfrm>
            <a:prstGeom prst="rect">
              <a:avLst/>
            </a:prstGeom>
            <a:noFill/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0, 0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2BB4A5-78CC-3B26-F13E-A13301D45C02}"/>
                </a:ext>
              </a:extLst>
            </p:cNvPr>
            <p:cNvSpPr/>
            <p:nvPr/>
          </p:nvSpPr>
          <p:spPr>
            <a:xfrm>
              <a:off x="3102033" y="5029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1, -1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ECBB15-3E36-7269-C03A-EBEFE4635009}"/>
                </a:ext>
              </a:extLst>
            </p:cNvPr>
            <p:cNvSpPr/>
            <p:nvPr/>
          </p:nvSpPr>
          <p:spPr>
            <a:xfrm>
              <a:off x="4074622" y="5029200"/>
              <a:ext cx="796207" cy="500139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0, 0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924B60-EECC-04A0-F255-7AA4765227DA}"/>
                </a:ext>
              </a:extLst>
            </p:cNvPr>
            <p:cNvSpPr/>
            <p:nvPr/>
          </p:nvSpPr>
          <p:spPr bwMode="auto">
            <a:xfrm>
              <a:off x="4038600" y="4876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BDB002-138C-7F67-49D4-0C7F392B1A1D}"/>
                </a:ext>
              </a:extLst>
            </p:cNvPr>
            <p:cNvSpPr/>
            <p:nvPr/>
          </p:nvSpPr>
          <p:spPr bwMode="auto">
            <a:xfrm>
              <a:off x="4038600" y="4114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D0462D-9E2B-7D43-D3F1-60D6BB44598E}"/>
                </a:ext>
              </a:extLst>
            </p:cNvPr>
            <p:cNvSpPr/>
            <p:nvPr/>
          </p:nvSpPr>
          <p:spPr bwMode="auto">
            <a:xfrm>
              <a:off x="3048000" y="4876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0682B5-04BA-DFD3-A9B0-64686695A6CC}"/>
                </a:ext>
              </a:extLst>
            </p:cNvPr>
            <p:cNvSpPr/>
            <p:nvPr/>
          </p:nvSpPr>
          <p:spPr bwMode="auto">
            <a:xfrm>
              <a:off x="3048000" y="4114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EA9B4D-78FB-CD70-4C61-A2E0BAF04F74}"/>
                </a:ext>
              </a:extLst>
            </p:cNvPr>
            <p:cNvSpPr/>
            <p:nvPr/>
          </p:nvSpPr>
          <p:spPr bwMode="auto">
            <a:xfrm>
              <a:off x="3048000" y="5638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74022-C6E7-18E8-E571-2E7CAA8DE653}"/>
                </a:ext>
              </a:extLst>
            </p:cNvPr>
            <p:cNvSpPr/>
            <p:nvPr/>
          </p:nvSpPr>
          <p:spPr bwMode="auto">
            <a:xfrm>
              <a:off x="4038600" y="5638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82547D-8B52-964A-1780-B1E07D4DFE7B}"/>
                </a:ext>
              </a:extLst>
            </p:cNvPr>
            <p:cNvSpPr/>
            <p:nvPr/>
          </p:nvSpPr>
          <p:spPr bwMode="auto">
            <a:xfrm>
              <a:off x="5029200" y="5638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AAC8D6-28D7-B52A-C77B-675214115DDB}"/>
                </a:ext>
              </a:extLst>
            </p:cNvPr>
            <p:cNvSpPr/>
            <p:nvPr/>
          </p:nvSpPr>
          <p:spPr bwMode="auto">
            <a:xfrm>
              <a:off x="5029200" y="4876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333D4B-AB20-4E59-4304-55296506F033}"/>
                </a:ext>
              </a:extLst>
            </p:cNvPr>
            <p:cNvSpPr/>
            <p:nvPr/>
          </p:nvSpPr>
          <p:spPr bwMode="auto">
            <a:xfrm>
              <a:off x="5029200" y="4114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B4E88D9-9709-BFC9-B9AB-10D320F71898}"/>
                </a:ext>
              </a:extLst>
            </p:cNvPr>
            <p:cNvSpPr/>
            <p:nvPr/>
          </p:nvSpPr>
          <p:spPr>
            <a:xfrm>
              <a:off x="5155276" y="5791200"/>
              <a:ext cx="612467" cy="400110"/>
            </a:xfrm>
            <a:prstGeom prst="rect">
              <a:avLst/>
            </a:prstGeom>
            <a:noFill/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0, 0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DCA12E-6DAD-43F3-3D95-4FEF4023C06F}"/>
                </a:ext>
              </a:extLst>
            </p:cNvPr>
            <p:cNvSpPr/>
            <p:nvPr/>
          </p:nvSpPr>
          <p:spPr>
            <a:xfrm>
              <a:off x="4074622" y="5791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1, -1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D301C9-748B-30F7-1318-9957AF6E4E6B}"/>
                </a:ext>
              </a:extLst>
            </p:cNvPr>
            <p:cNvSpPr/>
            <p:nvPr/>
          </p:nvSpPr>
          <p:spPr>
            <a:xfrm>
              <a:off x="5105792" y="4267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1, -1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037B67-7E2F-F7E0-5558-5D34F7706C54}"/>
                </a:ext>
              </a:extLst>
            </p:cNvPr>
            <p:cNvSpPr/>
            <p:nvPr/>
          </p:nvSpPr>
          <p:spPr>
            <a:xfrm>
              <a:off x="5047211" y="5029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-1, 1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4DB90-F7A6-9CC6-A52D-7C9BD3DB8B0A}"/>
                </a:ext>
              </a:extLst>
            </p:cNvPr>
            <p:cNvSpPr/>
            <p:nvPr/>
          </p:nvSpPr>
          <p:spPr>
            <a:xfrm>
              <a:off x="3102033" y="5791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-1, 1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58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277600" cy="4724400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Problem: </a:t>
            </a:r>
            <a:r>
              <a:rPr lang="en-US" dirty="0"/>
              <a:t>enable the exchange of ETH (say) for USD and vice versa.</a:t>
            </a:r>
          </a:p>
          <a:p>
            <a:pPr lvl="4">
              <a:spcBef>
                <a:spcPts val="800"/>
              </a:spcBef>
            </a:pP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Traditional solution (NYSE, Coinbase, etc.): </a:t>
            </a:r>
            <a:r>
              <a:rPr lang="en-US" dirty="0"/>
              <a:t>use an order book.</a:t>
            </a:r>
          </a:p>
          <a:p>
            <a:pPr lvl="1"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issues:</a:t>
            </a:r>
            <a:r>
              <a:rPr lang="en-US" dirty="0"/>
              <a:t> computationally costly, poor liquidity for long-tail tokens</a:t>
            </a:r>
          </a:p>
          <a:p>
            <a:pPr lvl="4">
              <a:spcBef>
                <a:spcPts val="800"/>
              </a:spcBef>
            </a:pPr>
            <a:endParaRPr lang="en-US" dirty="0"/>
          </a:p>
          <a:p>
            <a:pPr marL="2228850" lvl="4" indent="-514350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AMMs as 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1695402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277600" cy="4724400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Problem: </a:t>
            </a:r>
            <a:r>
              <a:rPr lang="en-US" dirty="0"/>
              <a:t>enable the exchange of ETH (say) for USD and vice versa.</a:t>
            </a:r>
          </a:p>
          <a:p>
            <a:pPr lvl="4">
              <a:spcBef>
                <a:spcPts val="800"/>
              </a:spcBef>
            </a:pP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Traditional solution (NYSE, Coinbase, etc.): </a:t>
            </a:r>
            <a:r>
              <a:rPr lang="en-US" dirty="0"/>
              <a:t>use an order book.</a:t>
            </a:r>
          </a:p>
          <a:p>
            <a:pPr lvl="1"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issues:</a:t>
            </a:r>
            <a:r>
              <a:rPr lang="en-US" dirty="0"/>
              <a:t> computationally costly, poor liquidity for long-tail tokens</a:t>
            </a:r>
          </a:p>
          <a:p>
            <a:pPr lvl="4">
              <a:spcBef>
                <a:spcPts val="800"/>
              </a:spcBef>
            </a:pPr>
            <a:endParaRPr lang="en-US" dirty="0"/>
          </a:p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Automated market makers:</a:t>
            </a:r>
            <a:r>
              <a:rPr lang="en-US" sz="500" dirty="0">
                <a:solidFill>
                  <a:srgbClr val="FF0000"/>
                </a:solidFill>
              </a:rPr>
              <a:t> </a:t>
            </a:r>
            <a:r>
              <a:rPr lang="en-US" dirty="0"/>
              <a:t>“liquidity providers (LPs)” supply tokens</a:t>
            </a:r>
          </a:p>
          <a:p>
            <a:pPr marL="514350" indent="-514350">
              <a:spcBef>
                <a:spcPts val="800"/>
              </a:spcBef>
            </a:pPr>
            <a:r>
              <a:rPr lang="en-US" dirty="0"/>
              <a:t>market always willing to accept buy/sell orders at quoted price</a:t>
            </a:r>
          </a:p>
          <a:p>
            <a:pPr marL="514350" indent="-514350">
              <a:spcBef>
                <a:spcPts val="800"/>
              </a:spcBef>
            </a:pPr>
            <a:r>
              <a:rPr lang="en-US" dirty="0"/>
              <a:t>price determined by number of coins </a:t>
            </a:r>
            <a:r>
              <a:rPr lang="en-US" dirty="0" err="1">
                <a:solidFill>
                  <a:srgbClr val="0070C0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70C0"/>
                </a:solidFill>
              </a:rPr>
              <a:t>y</a:t>
            </a:r>
            <a:r>
              <a:rPr lang="en-US" dirty="0"/>
              <a:t> of each type (e.g., </a:t>
            </a:r>
            <a:r>
              <a:rPr lang="en-US" dirty="0">
                <a:solidFill>
                  <a:srgbClr val="0070C0"/>
                </a:solidFill>
              </a:rPr>
              <a:t>y/x</a:t>
            </a:r>
            <a:r>
              <a:rPr lang="en-US" dirty="0"/>
              <a:t>)</a:t>
            </a:r>
          </a:p>
          <a:p>
            <a:pPr marL="2228850" lvl="4" indent="-514350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AMMs as 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1292930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277600" cy="4724400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Problem: </a:t>
            </a:r>
            <a:r>
              <a:rPr lang="en-US" dirty="0"/>
              <a:t>enable the exchange of ETH (say) for USD and vice versa.</a:t>
            </a:r>
          </a:p>
          <a:p>
            <a:pPr lvl="4">
              <a:spcBef>
                <a:spcPts val="800"/>
              </a:spcBef>
            </a:pP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Traditional solution (NYSE, Coinbase, etc.): </a:t>
            </a:r>
            <a:r>
              <a:rPr lang="en-US" dirty="0"/>
              <a:t>use an order book.</a:t>
            </a:r>
          </a:p>
          <a:p>
            <a:pPr lvl="4">
              <a:spcBef>
                <a:spcPts val="800"/>
              </a:spcBef>
            </a:pPr>
            <a:endParaRPr lang="en-US" dirty="0"/>
          </a:p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Automated market makers:</a:t>
            </a:r>
            <a:r>
              <a:rPr lang="en-US" sz="500" dirty="0">
                <a:solidFill>
                  <a:srgbClr val="FF0000"/>
                </a:solidFill>
              </a:rPr>
              <a:t> </a:t>
            </a:r>
            <a:r>
              <a:rPr lang="en-US" dirty="0"/>
              <a:t>“liquidity providers (LPs)” supply tokens</a:t>
            </a:r>
          </a:p>
          <a:p>
            <a:pPr marL="514350" indent="-514350">
              <a:spcBef>
                <a:spcPts val="800"/>
              </a:spcBef>
            </a:pPr>
            <a:r>
              <a:rPr lang="en-US" dirty="0"/>
              <a:t>market always willing to accept buy/sell orders at quoted price</a:t>
            </a:r>
          </a:p>
          <a:p>
            <a:pPr marL="514350" indent="-514350">
              <a:spcBef>
                <a:spcPts val="800"/>
              </a:spcBef>
            </a:pPr>
            <a:r>
              <a:rPr lang="en-US" dirty="0"/>
              <a:t>price determined by number of coins </a:t>
            </a:r>
            <a:r>
              <a:rPr lang="en-US" dirty="0" err="1">
                <a:solidFill>
                  <a:srgbClr val="0070C0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70C0"/>
                </a:solidFill>
              </a:rPr>
              <a:t>y</a:t>
            </a:r>
            <a:r>
              <a:rPr lang="en-US" dirty="0"/>
              <a:t> of each type (e.g., </a:t>
            </a:r>
            <a:r>
              <a:rPr lang="en-US" dirty="0">
                <a:solidFill>
                  <a:srgbClr val="0070C0"/>
                </a:solidFill>
              </a:rPr>
              <a:t>y/x</a:t>
            </a:r>
            <a:r>
              <a:rPr lang="en-US" dirty="0"/>
              <a:t>)</a:t>
            </a:r>
          </a:p>
          <a:p>
            <a:pPr marL="2228850" lvl="4" indent="-514350">
              <a:spcBef>
                <a:spcPts val="800"/>
              </a:spcBef>
            </a:pP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General problem: </a:t>
            </a:r>
            <a:r>
              <a:rPr lang="en-US" dirty="0"/>
              <a:t>mechanism design with severe computational constraints (cf., algorithmic mechanism design </a:t>
            </a:r>
            <a:r>
              <a:rPr lang="en-US" sz="2400" dirty="0">
                <a:solidFill>
                  <a:srgbClr val="00B050"/>
                </a:solidFill>
              </a:rPr>
              <a:t>[Nisan/Ronen 99]</a:t>
            </a:r>
            <a:r>
              <a:rPr lang="en-US" dirty="0"/>
              <a:t>).</a:t>
            </a:r>
          </a:p>
          <a:p>
            <a:pPr>
              <a:spcBef>
                <a:spcPts val="800"/>
              </a:spcBef>
            </a:pPr>
            <a:r>
              <a:rPr lang="en-US" sz="2400" dirty="0">
                <a:solidFill>
                  <a:srgbClr val="0070C0"/>
                </a:solidFill>
              </a:rPr>
              <a:t>note: </a:t>
            </a:r>
            <a:r>
              <a:rPr lang="en-US" sz="2400" dirty="0"/>
              <a:t>not about cryptocurrencies per se (cf., lack of native token in </a:t>
            </a:r>
            <a:r>
              <a:rPr lang="en-US" sz="2400" dirty="0" err="1"/>
              <a:t>Uniswap</a:t>
            </a:r>
            <a:r>
              <a:rPr lang="en-US" sz="2400" dirty="0"/>
              <a:t> v1)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AMMs as 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3931294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09728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AMM benefits: </a:t>
            </a:r>
            <a:r>
              <a:rPr lang="en-US" dirty="0"/>
              <a:t>simplicity, guaranteed liquidity.</a:t>
            </a:r>
          </a:p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AMM costs: </a:t>
            </a:r>
            <a:r>
              <a:rPr lang="en-US" dirty="0"/>
              <a:t>might force LPs to trade at worse-than-market prices.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e.g., if AMM price is stale and corrected by an arbitrageur</a:t>
            </a:r>
          </a:p>
          <a:p>
            <a:pPr lvl="4">
              <a:spcBef>
                <a:spcPts val="800"/>
              </a:spcBef>
            </a:pPr>
            <a:endParaRPr lang="en-US" sz="200" dirty="0"/>
          </a:p>
          <a:p>
            <a:pPr lvl="5">
              <a:spcBef>
                <a:spcPts val="800"/>
              </a:spcBef>
            </a:pPr>
            <a:endParaRPr lang="en-US" sz="100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LVR in AMMs</a:t>
            </a:r>
          </a:p>
        </p:txBody>
      </p:sp>
    </p:spTree>
    <p:extLst>
      <p:ext uri="{BB962C8B-B14F-4D97-AF65-F5344CB8AC3E}">
        <p14:creationId xmlns:p14="http://schemas.microsoft.com/office/powerpoint/2010/main" val="1672714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09728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AMM benefits: </a:t>
            </a:r>
            <a:r>
              <a:rPr lang="en-US" dirty="0"/>
              <a:t>simplicity, guaranteed liquidity.</a:t>
            </a:r>
          </a:p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AMM costs: </a:t>
            </a:r>
            <a:r>
              <a:rPr lang="en-US" dirty="0"/>
              <a:t>might force LPs to trade at worse-than-market prices.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e.g., if AMM price is stale and corrected by an arbitrageur</a:t>
            </a:r>
          </a:p>
          <a:p>
            <a:pPr lvl="4">
              <a:spcBef>
                <a:spcPts val="800"/>
              </a:spcBef>
            </a:pPr>
            <a:endParaRPr lang="en-US" sz="200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Question: </a:t>
            </a:r>
            <a:r>
              <a:rPr lang="en-US" dirty="0"/>
              <a:t>how to measure these costs?</a:t>
            </a:r>
          </a:p>
          <a:p>
            <a:pPr lvl="5">
              <a:spcBef>
                <a:spcPts val="800"/>
              </a:spcBef>
            </a:pPr>
            <a:endParaRPr lang="en-US" sz="100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LVR in AMMs</a:t>
            </a:r>
          </a:p>
        </p:txBody>
      </p:sp>
    </p:spTree>
    <p:extLst>
      <p:ext uri="{BB962C8B-B14F-4D97-AF65-F5344CB8AC3E}">
        <p14:creationId xmlns:p14="http://schemas.microsoft.com/office/powerpoint/2010/main" val="3289222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09728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AMM benefits: </a:t>
            </a:r>
            <a:r>
              <a:rPr lang="en-US" dirty="0"/>
              <a:t>simplicity, guaranteed liquidity.</a:t>
            </a:r>
          </a:p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AMM costs: </a:t>
            </a:r>
            <a:r>
              <a:rPr lang="en-US" dirty="0"/>
              <a:t>might force LPs to trade at worse-than-market prices.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e.g., if AMM price is stale and corrected by an arbitrageur</a:t>
            </a:r>
          </a:p>
          <a:p>
            <a:pPr lvl="4">
              <a:spcBef>
                <a:spcPts val="800"/>
              </a:spcBef>
            </a:pPr>
            <a:endParaRPr lang="en-US" sz="200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Question: </a:t>
            </a:r>
            <a:r>
              <a:rPr lang="en-US" dirty="0"/>
              <a:t>how to measure these costs?</a:t>
            </a:r>
          </a:p>
          <a:p>
            <a:pPr lvl="5">
              <a:spcBef>
                <a:spcPts val="800"/>
              </a:spcBef>
            </a:pPr>
            <a:endParaRPr lang="en-US" sz="100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Old answer: </a:t>
            </a:r>
            <a:r>
              <a:rPr lang="en-US" dirty="0"/>
              <a:t>impermanent loss (IL).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issue:</a:t>
            </a:r>
            <a:r>
              <a:rPr lang="en-US" dirty="0"/>
              <a:t> adverse selection costs occluded by market movements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LVR in AMMs</a:t>
            </a:r>
          </a:p>
        </p:txBody>
      </p:sp>
    </p:spTree>
    <p:extLst>
      <p:ext uri="{BB962C8B-B14F-4D97-AF65-F5344CB8AC3E}">
        <p14:creationId xmlns:p14="http://schemas.microsoft.com/office/powerpoint/2010/main" val="1410154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00200"/>
                <a:ext cx="10972800" cy="4648200"/>
              </a:xfrm>
            </p:spPr>
            <p:txBody>
              <a:bodyPr/>
              <a:lstStyle/>
              <a:p>
                <a:pPr marL="0" lvl="0" indent="0">
                  <a:spcBef>
                    <a:spcPts val="800"/>
                  </a:spcBef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AMM benefits: </a:t>
                </a:r>
                <a:r>
                  <a:rPr lang="en-US" dirty="0"/>
                  <a:t>simplicity, guaranteed liquidity.</a:t>
                </a:r>
              </a:p>
              <a:p>
                <a:pPr marL="0" lvl="0" indent="0">
                  <a:spcBef>
                    <a:spcPts val="800"/>
                  </a:spcBef>
                  <a:buNone/>
                </a:pPr>
                <a:r>
                  <a:rPr lang="en-US" dirty="0">
                    <a:solidFill>
                      <a:srgbClr val="FF3300"/>
                    </a:solidFill>
                  </a:rPr>
                  <a:t>AMM costs: </a:t>
                </a:r>
                <a:r>
                  <a:rPr lang="en-US" dirty="0"/>
                  <a:t>might force LPs to trade at worse-than-market prices.</a:t>
                </a:r>
              </a:p>
              <a:p>
                <a:pPr lvl="1">
                  <a:spcBef>
                    <a:spcPts val="800"/>
                  </a:spcBef>
                </a:pPr>
                <a:r>
                  <a:rPr lang="en-US" dirty="0"/>
                  <a:t>e.g., if AMM price is stale and corrected by an arbitrageur</a:t>
                </a:r>
              </a:p>
              <a:p>
                <a:pPr lvl="4">
                  <a:spcBef>
                    <a:spcPts val="800"/>
                  </a:spcBef>
                </a:pPr>
                <a:endParaRPr lang="en-US" sz="200" dirty="0"/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dirty="0">
                    <a:solidFill>
                      <a:srgbClr val="FF3300"/>
                    </a:solidFill>
                  </a:rPr>
                  <a:t>Question: </a:t>
                </a:r>
                <a:r>
                  <a:rPr lang="en-US" dirty="0"/>
                  <a:t>how to measure these costs?</a:t>
                </a:r>
              </a:p>
              <a:p>
                <a:pPr lvl="5">
                  <a:spcBef>
                    <a:spcPts val="800"/>
                  </a:spcBef>
                </a:pPr>
                <a:endParaRPr lang="en-US" sz="100" dirty="0"/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dirty="0">
                    <a:solidFill>
                      <a:srgbClr val="FF3300"/>
                    </a:solidFill>
                  </a:rPr>
                  <a:t>Old answer: </a:t>
                </a:r>
                <a:r>
                  <a:rPr lang="en-US" dirty="0"/>
                  <a:t>impermanent loss (IL).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dirty="0">
                    <a:solidFill>
                      <a:srgbClr val="0070C0"/>
                    </a:solidFill>
                  </a:rPr>
                  <a:t>issue:</a:t>
                </a:r>
                <a:r>
                  <a:rPr lang="en-US" dirty="0"/>
                  <a:t> adverse selection costs occluded by market movements</a:t>
                </a:r>
              </a:p>
              <a:p>
                <a:pPr lvl="7">
                  <a:spcBef>
                    <a:spcPts val="800"/>
                  </a:spcBef>
                </a:pPr>
                <a:endParaRPr lang="en-US" sz="200" dirty="0"/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dirty="0">
                    <a:solidFill>
                      <a:srgbClr val="FF3300"/>
                    </a:solidFill>
                  </a:rPr>
                  <a:t>New answer: </a:t>
                </a:r>
                <a:r>
                  <a:rPr lang="en-US" dirty="0"/>
                  <a:t>loss-versus-rebalancing (LVR).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dirty="0"/>
                  <a:t>the “</a:t>
                </a:r>
                <a:r>
                  <a:rPr lang="en-US" dirty="0" err="1"/>
                  <a:t>unhedgeable</a:t>
                </a:r>
                <a:r>
                  <a:rPr lang="en-US" dirty="0"/>
                  <a:t>” component of IL</a:t>
                </a:r>
              </a:p>
              <a:p>
                <a:pPr lvl="1">
                  <a:spcBef>
                    <a:spcPts val="800"/>
                  </a:spcBef>
                </a:pPr>
                <a:r>
                  <a:rPr lang="en-US" dirty="0"/>
                  <a:t>e.g., for “</a:t>
                </a:r>
                <a:r>
                  <a:rPr lang="en-US" dirty="0" err="1"/>
                  <a:t>xy</a:t>
                </a:r>
                <a:r>
                  <a:rPr lang="en-US" dirty="0"/>
                  <a:t>=k” curves: LP cost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00200"/>
                <a:ext cx="10972800" cy="4648200"/>
              </a:xfrm>
              <a:blipFill>
                <a:blip r:embed="rId3"/>
                <a:stretch>
                  <a:fillRect l="-1156" t="-1635" b="-26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LVR in AMMs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57FF0-49C0-F752-6BD2-E7E8B0FF3372}"/>
              </a:ext>
            </a:extLst>
          </p:cNvPr>
          <p:cNvSpPr txBox="1"/>
          <p:nvPr/>
        </p:nvSpPr>
        <p:spPr>
          <a:xfrm>
            <a:off x="7857153" y="5385137"/>
            <a:ext cx="34204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800"/>
              </a:spcBef>
            </a:pPr>
            <a:r>
              <a:rPr lang="en-US" dirty="0">
                <a:latin typeface="Helvetica" pitchFamily="2" charset="0"/>
              </a:rPr>
              <a:t>(see </a:t>
            </a:r>
            <a:r>
              <a:rPr lang="en-US" sz="2000" dirty="0">
                <a:solidFill>
                  <a:srgbClr val="00B050"/>
                </a:solidFill>
                <a:latin typeface="Helvetica" pitchFamily="2" charset="0"/>
              </a:rPr>
              <a:t>[Milionis/</a:t>
            </a:r>
            <a:r>
              <a:rPr lang="en-US" sz="2000" dirty="0" err="1">
                <a:solidFill>
                  <a:srgbClr val="00B050"/>
                </a:solidFill>
                <a:latin typeface="Helvetica" pitchFamily="2" charset="0"/>
              </a:rPr>
              <a:t>Moellemi</a:t>
            </a:r>
            <a:r>
              <a:rPr lang="en-US" sz="2000" dirty="0">
                <a:solidFill>
                  <a:srgbClr val="00B050"/>
                </a:solidFill>
                <a:latin typeface="Helvetica" pitchFamily="2" charset="0"/>
              </a:rPr>
              <a:t>/ </a:t>
            </a:r>
            <a:r>
              <a:rPr lang="en-US" sz="2000" dirty="0" err="1">
                <a:solidFill>
                  <a:srgbClr val="00B050"/>
                </a:solidFill>
                <a:latin typeface="Helvetica" pitchFamily="2" charset="0"/>
              </a:rPr>
              <a:t>Roughgarden</a:t>
            </a:r>
            <a:r>
              <a:rPr lang="en-US" sz="2000" dirty="0">
                <a:solidFill>
                  <a:srgbClr val="00B050"/>
                </a:solidFill>
                <a:latin typeface="Helvetica" pitchFamily="2" charset="0"/>
              </a:rPr>
              <a:t>/Zhang 22] 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for details)</a:t>
            </a:r>
          </a:p>
        </p:txBody>
      </p:sp>
    </p:spTree>
    <p:extLst>
      <p:ext uri="{BB962C8B-B14F-4D97-AF65-F5344CB8AC3E}">
        <p14:creationId xmlns:p14="http://schemas.microsoft.com/office/powerpoint/2010/main" val="3334857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09728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Grand challenge #1: </a:t>
            </a:r>
            <a:r>
              <a:rPr lang="en-US" dirty="0"/>
              <a:t>make macroeconomics our own.</a:t>
            </a:r>
          </a:p>
          <a:p>
            <a:pPr>
              <a:spcBef>
                <a:spcPts val="800"/>
              </a:spcBef>
            </a:pPr>
            <a:r>
              <a:rPr lang="en-US" dirty="0"/>
              <a:t>cf., game theory, mechanism design, etc.</a:t>
            </a:r>
          </a:p>
          <a:p>
            <a:pPr lvl="1"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issue: </a:t>
            </a:r>
            <a:r>
              <a:rPr lang="en-US" dirty="0"/>
              <a:t>macroeconomics is already a minefield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ex: </a:t>
            </a:r>
            <a:r>
              <a:rPr lang="en-US" dirty="0"/>
              <a:t>is a hard cap “better” than permanent inflation?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ex: </a:t>
            </a:r>
            <a:r>
              <a:rPr lang="en-US" dirty="0"/>
              <a:t>are deflationary cryptocurrencies doomed?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ex: </a:t>
            </a:r>
            <a:r>
              <a:rPr lang="en-US" dirty="0"/>
              <a:t>what’s the “optimal” schedule for inflationary token rewards?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ex: </a:t>
            </a:r>
            <a:r>
              <a:rPr lang="en-US" dirty="0"/>
              <a:t>to what extent do such design decisions affect token price?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Grand Challenges (1 of 3)</a:t>
            </a:r>
          </a:p>
        </p:txBody>
      </p:sp>
    </p:spTree>
    <p:extLst>
      <p:ext uri="{BB962C8B-B14F-4D97-AF65-F5344CB8AC3E}">
        <p14:creationId xmlns:p14="http://schemas.microsoft.com/office/powerpoint/2010/main" val="1617299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1252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Grand challenge #2: </a:t>
            </a:r>
            <a:r>
              <a:rPr lang="en-US" dirty="0"/>
              <a:t>“optimal” L1 incentives.</a:t>
            </a:r>
          </a:p>
          <a:p>
            <a:pPr>
              <a:spcBef>
                <a:spcPts val="800"/>
              </a:spcBef>
            </a:pPr>
            <a:r>
              <a:rPr lang="en-US" dirty="0"/>
              <a:t>cf., optimal fault-tolerance in distributed computing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ex: </a:t>
            </a:r>
            <a:r>
              <a:rPr lang="en-US" dirty="0"/>
              <a:t>optimal economic security </a:t>
            </a:r>
            <a:r>
              <a:rPr lang="en-US" dirty="0" err="1"/>
              <a:t>s.t.</a:t>
            </a:r>
            <a:r>
              <a:rPr lang="en-US" dirty="0"/>
              <a:t> budget on costs to honest nodes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ex: </a:t>
            </a:r>
            <a:r>
              <a:rPr lang="en-US" dirty="0"/>
              <a:t>is slashing necessary (e.g., for optimal economic security)? 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ex: </a:t>
            </a:r>
            <a:r>
              <a:rPr lang="en-US" dirty="0"/>
              <a:t>fundamental limits of in-protocol recovery from 51% attacks?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ex: </a:t>
            </a:r>
            <a:r>
              <a:rPr lang="en-US" dirty="0"/>
              <a:t>can liveness attacks be made as costly as consistency attacks?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Grand Challenges (2 of 3)</a:t>
            </a:r>
          </a:p>
        </p:txBody>
      </p:sp>
    </p:spTree>
    <p:extLst>
      <p:ext uri="{BB962C8B-B14F-4D97-AF65-F5344CB8AC3E}">
        <p14:creationId xmlns:p14="http://schemas.microsoft.com/office/powerpoint/2010/main" val="3559131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0490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Grand challenge #3: </a:t>
            </a:r>
            <a:r>
              <a:rPr lang="en-US" dirty="0"/>
              <a:t>interactions between layers of blockchain stack.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ex: </a:t>
            </a:r>
            <a:r>
              <a:rPr lang="en-US" dirty="0"/>
              <a:t>how to manage and incentivize P2P networks (“layer 0”)?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ex: </a:t>
            </a:r>
            <a:r>
              <a:rPr lang="en-US" dirty="0"/>
              <a:t>economics of (decentralized) layer-2s?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ex: </a:t>
            </a:r>
            <a:r>
              <a:rPr lang="en-US" dirty="0"/>
              <a:t>L1/L2 interactions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e.g., EIP-4844 and optimal multi-resource pricing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ex: </a:t>
            </a:r>
            <a:r>
              <a:rPr lang="en-US" dirty="0"/>
              <a:t>L1/application-layer interactions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e.g., is MEV unavoidable?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are inter-layer economic interactions inevitable in a decentralized system, or is the lack of clean separations an artifact of our current designs?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Grand Challenges (3 of 3)</a:t>
            </a:r>
          </a:p>
        </p:txBody>
      </p:sp>
    </p:spTree>
    <p:extLst>
      <p:ext uri="{BB962C8B-B14F-4D97-AF65-F5344CB8AC3E}">
        <p14:creationId xmlns:p14="http://schemas.microsoft.com/office/powerpoint/2010/main" val="71014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284698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Game theory: </a:t>
            </a:r>
            <a:r>
              <a:rPr lang="en-US" dirty="0"/>
              <a:t>analyze strategic aspects of a given game.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dominant strategies, Nash equilibria, etc.</a:t>
            </a:r>
          </a:p>
          <a:p>
            <a:pPr marL="2743200" lvl="6" indent="0">
              <a:spcBef>
                <a:spcPts val="800"/>
              </a:spcBef>
              <a:buNone/>
            </a:pPr>
            <a:endParaRPr lang="en-US" sz="800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Mechanism design: </a:t>
            </a:r>
            <a:r>
              <a:rPr lang="en-US" dirty="0"/>
              <a:t>“inverse game theory” (“economist as engineer”)</a:t>
            </a:r>
          </a:p>
          <a:p>
            <a:pPr>
              <a:spcBef>
                <a:spcPts val="800"/>
              </a:spcBef>
            </a:pPr>
            <a:r>
              <a:rPr lang="en-US" dirty="0"/>
              <a:t>identify desired outcome (e.g., welfare-maximizing allocation)</a:t>
            </a:r>
          </a:p>
          <a:p>
            <a:pPr>
              <a:spcBef>
                <a:spcPts val="800"/>
              </a:spcBef>
            </a:pPr>
            <a:r>
              <a:rPr lang="en-US" dirty="0"/>
              <a:t>design game w/that outcome as equilibrium (e.g., VCG mechanism)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payments allowed, traditionally in external currency (e.g., USD)</a:t>
            </a:r>
          </a:p>
          <a:p>
            <a:pPr lvl="5">
              <a:spcBef>
                <a:spcPts val="800"/>
              </a:spcBef>
            </a:pPr>
            <a:endParaRPr lang="en-US" dirty="0"/>
          </a:p>
          <a:p>
            <a:pPr lvl="4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Starting Point: Mechanism Design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3078B7-38DD-47C2-3BD5-181AE0DC74C1}"/>
              </a:ext>
            </a:extLst>
          </p:cNvPr>
          <p:cNvGrpSpPr/>
          <p:nvPr/>
        </p:nvGrpSpPr>
        <p:grpSpPr>
          <a:xfrm>
            <a:off x="10020300" y="990600"/>
            <a:ext cx="2095500" cy="1600200"/>
            <a:chOff x="3048000" y="4114800"/>
            <a:chExt cx="2971800" cy="2286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F3BFC1-93A7-D25A-35DA-39720E9E324E}"/>
                </a:ext>
              </a:extLst>
            </p:cNvPr>
            <p:cNvSpPr/>
            <p:nvPr/>
          </p:nvSpPr>
          <p:spPr>
            <a:xfrm>
              <a:off x="4074622" y="4267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-1, 1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AD050F3-EA74-D7F6-891C-DCCB9EBC4556}"/>
                </a:ext>
              </a:extLst>
            </p:cNvPr>
            <p:cNvSpPr/>
            <p:nvPr/>
          </p:nvSpPr>
          <p:spPr>
            <a:xfrm>
              <a:off x="3137958" y="4267200"/>
              <a:ext cx="612467" cy="400110"/>
            </a:xfrm>
            <a:prstGeom prst="rect">
              <a:avLst/>
            </a:prstGeom>
            <a:noFill/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0, 0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2BB4A5-78CC-3B26-F13E-A13301D45C02}"/>
                </a:ext>
              </a:extLst>
            </p:cNvPr>
            <p:cNvSpPr/>
            <p:nvPr/>
          </p:nvSpPr>
          <p:spPr>
            <a:xfrm>
              <a:off x="3102033" y="5029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1, -1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ECBB15-3E36-7269-C03A-EBEFE4635009}"/>
                </a:ext>
              </a:extLst>
            </p:cNvPr>
            <p:cNvSpPr/>
            <p:nvPr/>
          </p:nvSpPr>
          <p:spPr>
            <a:xfrm>
              <a:off x="4074622" y="5029200"/>
              <a:ext cx="796207" cy="500139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0, 0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924B60-EECC-04A0-F255-7AA4765227DA}"/>
                </a:ext>
              </a:extLst>
            </p:cNvPr>
            <p:cNvSpPr/>
            <p:nvPr/>
          </p:nvSpPr>
          <p:spPr bwMode="auto">
            <a:xfrm>
              <a:off x="4038600" y="4876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BDB002-138C-7F67-49D4-0C7F392B1A1D}"/>
                </a:ext>
              </a:extLst>
            </p:cNvPr>
            <p:cNvSpPr/>
            <p:nvPr/>
          </p:nvSpPr>
          <p:spPr bwMode="auto">
            <a:xfrm>
              <a:off x="4038600" y="4114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D0462D-9E2B-7D43-D3F1-60D6BB44598E}"/>
                </a:ext>
              </a:extLst>
            </p:cNvPr>
            <p:cNvSpPr/>
            <p:nvPr/>
          </p:nvSpPr>
          <p:spPr bwMode="auto">
            <a:xfrm>
              <a:off x="3048000" y="4876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0682B5-04BA-DFD3-A9B0-64686695A6CC}"/>
                </a:ext>
              </a:extLst>
            </p:cNvPr>
            <p:cNvSpPr/>
            <p:nvPr/>
          </p:nvSpPr>
          <p:spPr bwMode="auto">
            <a:xfrm>
              <a:off x="3048000" y="4114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EA9B4D-78FB-CD70-4C61-A2E0BAF04F74}"/>
                </a:ext>
              </a:extLst>
            </p:cNvPr>
            <p:cNvSpPr/>
            <p:nvPr/>
          </p:nvSpPr>
          <p:spPr bwMode="auto">
            <a:xfrm>
              <a:off x="3048000" y="5638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74022-C6E7-18E8-E571-2E7CAA8DE653}"/>
                </a:ext>
              </a:extLst>
            </p:cNvPr>
            <p:cNvSpPr/>
            <p:nvPr/>
          </p:nvSpPr>
          <p:spPr bwMode="auto">
            <a:xfrm>
              <a:off x="4038600" y="5638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82547D-8B52-964A-1780-B1E07D4DFE7B}"/>
                </a:ext>
              </a:extLst>
            </p:cNvPr>
            <p:cNvSpPr/>
            <p:nvPr/>
          </p:nvSpPr>
          <p:spPr bwMode="auto">
            <a:xfrm>
              <a:off x="5029200" y="5638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AAC8D6-28D7-B52A-C77B-675214115DDB}"/>
                </a:ext>
              </a:extLst>
            </p:cNvPr>
            <p:cNvSpPr/>
            <p:nvPr/>
          </p:nvSpPr>
          <p:spPr bwMode="auto">
            <a:xfrm>
              <a:off x="5029200" y="4876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333D4B-AB20-4E59-4304-55296506F033}"/>
                </a:ext>
              </a:extLst>
            </p:cNvPr>
            <p:cNvSpPr/>
            <p:nvPr/>
          </p:nvSpPr>
          <p:spPr bwMode="auto">
            <a:xfrm>
              <a:off x="5029200" y="4114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B4E88D9-9709-BFC9-B9AB-10D320F71898}"/>
                </a:ext>
              </a:extLst>
            </p:cNvPr>
            <p:cNvSpPr/>
            <p:nvPr/>
          </p:nvSpPr>
          <p:spPr>
            <a:xfrm>
              <a:off x="5155276" y="5791200"/>
              <a:ext cx="612467" cy="400110"/>
            </a:xfrm>
            <a:prstGeom prst="rect">
              <a:avLst/>
            </a:prstGeom>
            <a:noFill/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0, 0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DCA12E-6DAD-43F3-3D95-4FEF4023C06F}"/>
                </a:ext>
              </a:extLst>
            </p:cNvPr>
            <p:cNvSpPr/>
            <p:nvPr/>
          </p:nvSpPr>
          <p:spPr>
            <a:xfrm>
              <a:off x="4074622" y="5791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1, -1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D301C9-748B-30F7-1318-9957AF6E4E6B}"/>
                </a:ext>
              </a:extLst>
            </p:cNvPr>
            <p:cNvSpPr/>
            <p:nvPr/>
          </p:nvSpPr>
          <p:spPr>
            <a:xfrm>
              <a:off x="5105792" y="4267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1, -1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037B67-7E2F-F7E0-5558-5D34F7706C54}"/>
                </a:ext>
              </a:extLst>
            </p:cNvPr>
            <p:cNvSpPr/>
            <p:nvPr/>
          </p:nvSpPr>
          <p:spPr>
            <a:xfrm>
              <a:off x="5047211" y="5029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-1, 1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4DB90-F7A6-9CC6-A52D-7C9BD3DB8B0A}"/>
                </a:ext>
              </a:extLst>
            </p:cNvPr>
            <p:cNvSpPr/>
            <p:nvPr/>
          </p:nvSpPr>
          <p:spPr>
            <a:xfrm>
              <a:off x="3102033" y="5791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-1, 1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8377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0490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Grand challenge #3: </a:t>
            </a:r>
            <a:r>
              <a:rPr lang="en-US" dirty="0"/>
              <a:t>interactions between layers of blockchain stack.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ex: </a:t>
            </a:r>
            <a:r>
              <a:rPr lang="en-US" dirty="0"/>
              <a:t>how to manage and incentivize P2P networks (“layer 0”)?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ex: </a:t>
            </a:r>
            <a:r>
              <a:rPr lang="en-US" dirty="0"/>
              <a:t>economics of (decentralized) layer-2s?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ex: </a:t>
            </a:r>
            <a:r>
              <a:rPr lang="en-US" dirty="0"/>
              <a:t>L1/L2 interactions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e.g., EIP-4844 and optimal multi-resource pricing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ex: </a:t>
            </a:r>
            <a:r>
              <a:rPr lang="en-US" dirty="0"/>
              <a:t>L1/application-layer interactions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e.g., is MEV unavoidable?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are inter-layer economic interactions inevitable in a decentralized system, or is the lack of clean separations an artifact of our current imagination?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Grand Challenges (3 of 3)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16D7BE0-1BC7-FB33-25ED-1AB5AEB6C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493" y="5963503"/>
            <a:ext cx="9525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kern="0" dirty="0">
                <a:solidFill>
                  <a:srgbClr val="00B050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663716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201400" cy="4648200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66070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284698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Game theory: </a:t>
            </a:r>
            <a:r>
              <a:rPr lang="en-US" dirty="0"/>
              <a:t>analyze strategic aspects of a given game.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dominant strategies, Nash equilibria, etc.</a:t>
            </a:r>
          </a:p>
          <a:p>
            <a:pPr marL="2743200" lvl="6" indent="0">
              <a:spcBef>
                <a:spcPts val="800"/>
              </a:spcBef>
              <a:buNone/>
            </a:pPr>
            <a:endParaRPr lang="en-US" sz="800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Mechanism design: </a:t>
            </a:r>
            <a:r>
              <a:rPr lang="en-US" dirty="0"/>
              <a:t>“inverse game theory” (“economist as engineer”)</a:t>
            </a:r>
          </a:p>
          <a:p>
            <a:pPr>
              <a:spcBef>
                <a:spcPts val="800"/>
              </a:spcBef>
            </a:pPr>
            <a:r>
              <a:rPr lang="en-US" dirty="0"/>
              <a:t>identify desired outcome (e.g., welfare-maximizing allocation)</a:t>
            </a:r>
          </a:p>
          <a:p>
            <a:pPr>
              <a:spcBef>
                <a:spcPts val="800"/>
              </a:spcBef>
            </a:pPr>
            <a:r>
              <a:rPr lang="en-US" dirty="0"/>
              <a:t>design game w/that outcome as equilibrium (e.g., VCG mechanism)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payments allowed, traditionally in external currency (e.g., USD)</a:t>
            </a:r>
          </a:p>
          <a:p>
            <a:pPr lvl="5">
              <a:spcBef>
                <a:spcPts val="800"/>
              </a:spcBef>
            </a:pP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Question: </a:t>
            </a:r>
            <a:r>
              <a:rPr lang="en-US" dirty="0"/>
              <a:t>what if mechanism has access to a native currency?</a:t>
            </a:r>
          </a:p>
          <a:p>
            <a:pPr lvl="4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Starting Point: Mechanism Design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3078B7-38DD-47C2-3BD5-181AE0DC74C1}"/>
              </a:ext>
            </a:extLst>
          </p:cNvPr>
          <p:cNvGrpSpPr/>
          <p:nvPr/>
        </p:nvGrpSpPr>
        <p:grpSpPr>
          <a:xfrm>
            <a:off x="10020300" y="990600"/>
            <a:ext cx="2095500" cy="1600200"/>
            <a:chOff x="3048000" y="4114800"/>
            <a:chExt cx="2971800" cy="2286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F3BFC1-93A7-D25A-35DA-39720E9E324E}"/>
                </a:ext>
              </a:extLst>
            </p:cNvPr>
            <p:cNvSpPr/>
            <p:nvPr/>
          </p:nvSpPr>
          <p:spPr>
            <a:xfrm>
              <a:off x="4074622" y="4267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-1, 1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AD050F3-EA74-D7F6-891C-DCCB9EBC4556}"/>
                </a:ext>
              </a:extLst>
            </p:cNvPr>
            <p:cNvSpPr/>
            <p:nvPr/>
          </p:nvSpPr>
          <p:spPr>
            <a:xfrm>
              <a:off x="3137958" y="4267200"/>
              <a:ext cx="612467" cy="400110"/>
            </a:xfrm>
            <a:prstGeom prst="rect">
              <a:avLst/>
            </a:prstGeom>
            <a:noFill/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0, 0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2BB4A5-78CC-3B26-F13E-A13301D45C02}"/>
                </a:ext>
              </a:extLst>
            </p:cNvPr>
            <p:cNvSpPr/>
            <p:nvPr/>
          </p:nvSpPr>
          <p:spPr>
            <a:xfrm>
              <a:off x="3102033" y="5029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1, -1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ECBB15-3E36-7269-C03A-EBEFE4635009}"/>
                </a:ext>
              </a:extLst>
            </p:cNvPr>
            <p:cNvSpPr/>
            <p:nvPr/>
          </p:nvSpPr>
          <p:spPr>
            <a:xfrm>
              <a:off x="4074622" y="5029200"/>
              <a:ext cx="796207" cy="500139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0, 0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924B60-EECC-04A0-F255-7AA4765227DA}"/>
                </a:ext>
              </a:extLst>
            </p:cNvPr>
            <p:cNvSpPr/>
            <p:nvPr/>
          </p:nvSpPr>
          <p:spPr bwMode="auto">
            <a:xfrm>
              <a:off x="4038600" y="4876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BDB002-138C-7F67-49D4-0C7F392B1A1D}"/>
                </a:ext>
              </a:extLst>
            </p:cNvPr>
            <p:cNvSpPr/>
            <p:nvPr/>
          </p:nvSpPr>
          <p:spPr bwMode="auto">
            <a:xfrm>
              <a:off x="4038600" y="4114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D0462D-9E2B-7D43-D3F1-60D6BB44598E}"/>
                </a:ext>
              </a:extLst>
            </p:cNvPr>
            <p:cNvSpPr/>
            <p:nvPr/>
          </p:nvSpPr>
          <p:spPr bwMode="auto">
            <a:xfrm>
              <a:off x="3048000" y="4876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0682B5-04BA-DFD3-A9B0-64686695A6CC}"/>
                </a:ext>
              </a:extLst>
            </p:cNvPr>
            <p:cNvSpPr/>
            <p:nvPr/>
          </p:nvSpPr>
          <p:spPr bwMode="auto">
            <a:xfrm>
              <a:off x="3048000" y="4114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EA9B4D-78FB-CD70-4C61-A2E0BAF04F74}"/>
                </a:ext>
              </a:extLst>
            </p:cNvPr>
            <p:cNvSpPr/>
            <p:nvPr/>
          </p:nvSpPr>
          <p:spPr bwMode="auto">
            <a:xfrm>
              <a:off x="3048000" y="5638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74022-C6E7-18E8-E571-2E7CAA8DE653}"/>
                </a:ext>
              </a:extLst>
            </p:cNvPr>
            <p:cNvSpPr/>
            <p:nvPr/>
          </p:nvSpPr>
          <p:spPr bwMode="auto">
            <a:xfrm>
              <a:off x="4038600" y="5638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82547D-8B52-964A-1780-B1E07D4DFE7B}"/>
                </a:ext>
              </a:extLst>
            </p:cNvPr>
            <p:cNvSpPr/>
            <p:nvPr/>
          </p:nvSpPr>
          <p:spPr bwMode="auto">
            <a:xfrm>
              <a:off x="5029200" y="5638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AAC8D6-28D7-B52A-C77B-675214115DDB}"/>
                </a:ext>
              </a:extLst>
            </p:cNvPr>
            <p:cNvSpPr/>
            <p:nvPr/>
          </p:nvSpPr>
          <p:spPr bwMode="auto">
            <a:xfrm>
              <a:off x="5029200" y="4876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333D4B-AB20-4E59-4304-55296506F033}"/>
                </a:ext>
              </a:extLst>
            </p:cNvPr>
            <p:cNvSpPr/>
            <p:nvPr/>
          </p:nvSpPr>
          <p:spPr bwMode="auto">
            <a:xfrm>
              <a:off x="5029200" y="4114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B4E88D9-9709-BFC9-B9AB-10D320F71898}"/>
                </a:ext>
              </a:extLst>
            </p:cNvPr>
            <p:cNvSpPr/>
            <p:nvPr/>
          </p:nvSpPr>
          <p:spPr>
            <a:xfrm>
              <a:off x="5155276" y="5791200"/>
              <a:ext cx="612467" cy="400110"/>
            </a:xfrm>
            <a:prstGeom prst="rect">
              <a:avLst/>
            </a:prstGeom>
            <a:noFill/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0, 0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DCA12E-6DAD-43F3-3D95-4FEF4023C06F}"/>
                </a:ext>
              </a:extLst>
            </p:cNvPr>
            <p:cNvSpPr/>
            <p:nvPr/>
          </p:nvSpPr>
          <p:spPr>
            <a:xfrm>
              <a:off x="4074622" y="5791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1, -1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D301C9-748B-30F7-1318-9957AF6E4E6B}"/>
                </a:ext>
              </a:extLst>
            </p:cNvPr>
            <p:cNvSpPr/>
            <p:nvPr/>
          </p:nvSpPr>
          <p:spPr>
            <a:xfrm>
              <a:off x="5105792" y="4267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1, -1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037B67-7E2F-F7E0-5558-5D34F7706C54}"/>
                </a:ext>
              </a:extLst>
            </p:cNvPr>
            <p:cNvSpPr/>
            <p:nvPr/>
          </p:nvSpPr>
          <p:spPr>
            <a:xfrm>
              <a:off x="5047211" y="5029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-1, 1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4DB90-F7A6-9CC6-A52D-7C9BD3DB8B0A}"/>
                </a:ext>
              </a:extLst>
            </p:cNvPr>
            <p:cNvSpPr/>
            <p:nvPr/>
          </p:nvSpPr>
          <p:spPr>
            <a:xfrm>
              <a:off x="3102033" y="5791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-1, 1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65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1284698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Game theory: </a:t>
            </a:r>
            <a:r>
              <a:rPr lang="en-US" dirty="0"/>
              <a:t>analyze strategic aspects of a given game.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dominant strategies, Nash equilibria, etc.</a:t>
            </a:r>
          </a:p>
          <a:p>
            <a:pPr marL="2743200" lvl="6" indent="0">
              <a:spcBef>
                <a:spcPts val="800"/>
              </a:spcBef>
              <a:buNone/>
            </a:pPr>
            <a:endParaRPr lang="en-US" sz="800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Mechanism design: </a:t>
            </a:r>
            <a:r>
              <a:rPr lang="en-US" dirty="0"/>
              <a:t>“inverse game theory” (“economist as engineer”)</a:t>
            </a:r>
          </a:p>
          <a:p>
            <a:pPr>
              <a:spcBef>
                <a:spcPts val="800"/>
              </a:spcBef>
            </a:pPr>
            <a:r>
              <a:rPr lang="en-US" dirty="0"/>
              <a:t>identify desired outcome (e.g., welfare-maximizing allocation)</a:t>
            </a:r>
          </a:p>
          <a:p>
            <a:pPr>
              <a:spcBef>
                <a:spcPts val="800"/>
              </a:spcBef>
            </a:pPr>
            <a:r>
              <a:rPr lang="en-US" dirty="0"/>
              <a:t>design game w/that outcome as equilibrium (e.g., VCG mechanism)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payments allowed, traditionally in external currency (e.g., USD)</a:t>
            </a:r>
          </a:p>
          <a:p>
            <a:pPr lvl="5">
              <a:spcBef>
                <a:spcPts val="800"/>
              </a:spcBef>
            </a:pP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Question: </a:t>
            </a:r>
            <a:r>
              <a:rPr lang="en-US" dirty="0"/>
              <a:t>what if mechanism has access to a native currency?</a:t>
            </a:r>
          </a:p>
          <a:p>
            <a:pPr lvl="1">
              <a:spcBef>
                <a:spcPts val="800"/>
              </a:spcBef>
            </a:pPr>
            <a:r>
              <a:rPr lang="en-US" i="1" dirty="0"/>
              <a:t>with power (minting/burning/etc.) comes responsibility (macro implications)</a:t>
            </a: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Starting Point: Mechanism Design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3078B7-38DD-47C2-3BD5-181AE0DC74C1}"/>
              </a:ext>
            </a:extLst>
          </p:cNvPr>
          <p:cNvGrpSpPr/>
          <p:nvPr/>
        </p:nvGrpSpPr>
        <p:grpSpPr>
          <a:xfrm>
            <a:off x="10020300" y="990600"/>
            <a:ext cx="2095500" cy="1600200"/>
            <a:chOff x="3048000" y="4114800"/>
            <a:chExt cx="2971800" cy="2286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F3BFC1-93A7-D25A-35DA-39720E9E324E}"/>
                </a:ext>
              </a:extLst>
            </p:cNvPr>
            <p:cNvSpPr/>
            <p:nvPr/>
          </p:nvSpPr>
          <p:spPr>
            <a:xfrm>
              <a:off x="4074622" y="4267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-1, 1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AD050F3-EA74-D7F6-891C-DCCB9EBC4556}"/>
                </a:ext>
              </a:extLst>
            </p:cNvPr>
            <p:cNvSpPr/>
            <p:nvPr/>
          </p:nvSpPr>
          <p:spPr>
            <a:xfrm>
              <a:off x="3137958" y="4267200"/>
              <a:ext cx="612467" cy="400110"/>
            </a:xfrm>
            <a:prstGeom prst="rect">
              <a:avLst/>
            </a:prstGeom>
            <a:noFill/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0, 0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2BB4A5-78CC-3B26-F13E-A13301D45C02}"/>
                </a:ext>
              </a:extLst>
            </p:cNvPr>
            <p:cNvSpPr/>
            <p:nvPr/>
          </p:nvSpPr>
          <p:spPr>
            <a:xfrm>
              <a:off x="3102033" y="5029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1, -1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ECBB15-3E36-7269-C03A-EBEFE4635009}"/>
                </a:ext>
              </a:extLst>
            </p:cNvPr>
            <p:cNvSpPr/>
            <p:nvPr/>
          </p:nvSpPr>
          <p:spPr>
            <a:xfrm>
              <a:off x="4074622" y="5029200"/>
              <a:ext cx="796207" cy="500139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0, 0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924B60-EECC-04A0-F255-7AA4765227DA}"/>
                </a:ext>
              </a:extLst>
            </p:cNvPr>
            <p:cNvSpPr/>
            <p:nvPr/>
          </p:nvSpPr>
          <p:spPr bwMode="auto">
            <a:xfrm>
              <a:off x="4038600" y="4876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BDB002-138C-7F67-49D4-0C7F392B1A1D}"/>
                </a:ext>
              </a:extLst>
            </p:cNvPr>
            <p:cNvSpPr/>
            <p:nvPr/>
          </p:nvSpPr>
          <p:spPr bwMode="auto">
            <a:xfrm>
              <a:off x="4038600" y="4114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D0462D-9E2B-7D43-D3F1-60D6BB44598E}"/>
                </a:ext>
              </a:extLst>
            </p:cNvPr>
            <p:cNvSpPr/>
            <p:nvPr/>
          </p:nvSpPr>
          <p:spPr bwMode="auto">
            <a:xfrm>
              <a:off x="3048000" y="4876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0682B5-04BA-DFD3-A9B0-64686695A6CC}"/>
                </a:ext>
              </a:extLst>
            </p:cNvPr>
            <p:cNvSpPr/>
            <p:nvPr/>
          </p:nvSpPr>
          <p:spPr bwMode="auto">
            <a:xfrm>
              <a:off x="3048000" y="4114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EA9B4D-78FB-CD70-4C61-A2E0BAF04F74}"/>
                </a:ext>
              </a:extLst>
            </p:cNvPr>
            <p:cNvSpPr/>
            <p:nvPr/>
          </p:nvSpPr>
          <p:spPr bwMode="auto">
            <a:xfrm>
              <a:off x="3048000" y="5638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74022-C6E7-18E8-E571-2E7CAA8DE653}"/>
                </a:ext>
              </a:extLst>
            </p:cNvPr>
            <p:cNvSpPr/>
            <p:nvPr/>
          </p:nvSpPr>
          <p:spPr bwMode="auto">
            <a:xfrm>
              <a:off x="4038600" y="5638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82547D-8B52-964A-1780-B1E07D4DFE7B}"/>
                </a:ext>
              </a:extLst>
            </p:cNvPr>
            <p:cNvSpPr/>
            <p:nvPr/>
          </p:nvSpPr>
          <p:spPr bwMode="auto">
            <a:xfrm>
              <a:off x="5029200" y="5638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AAC8D6-28D7-B52A-C77B-675214115DDB}"/>
                </a:ext>
              </a:extLst>
            </p:cNvPr>
            <p:cNvSpPr/>
            <p:nvPr/>
          </p:nvSpPr>
          <p:spPr bwMode="auto">
            <a:xfrm>
              <a:off x="5029200" y="4876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333D4B-AB20-4E59-4304-55296506F033}"/>
                </a:ext>
              </a:extLst>
            </p:cNvPr>
            <p:cNvSpPr/>
            <p:nvPr/>
          </p:nvSpPr>
          <p:spPr bwMode="auto">
            <a:xfrm>
              <a:off x="5029200" y="4114800"/>
              <a:ext cx="9906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B4E88D9-9709-BFC9-B9AB-10D320F71898}"/>
                </a:ext>
              </a:extLst>
            </p:cNvPr>
            <p:cNvSpPr/>
            <p:nvPr/>
          </p:nvSpPr>
          <p:spPr>
            <a:xfrm>
              <a:off x="5155276" y="5791200"/>
              <a:ext cx="612467" cy="400110"/>
            </a:xfrm>
            <a:prstGeom prst="rect">
              <a:avLst/>
            </a:prstGeom>
            <a:noFill/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0, 0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DCA12E-6DAD-43F3-3D95-4FEF4023C06F}"/>
                </a:ext>
              </a:extLst>
            </p:cNvPr>
            <p:cNvSpPr/>
            <p:nvPr/>
          </p:nvSpPr>
          <p:spPr>
            <a:xfrm>
              <a:off x="4074622" y="5791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1, -1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D301C9-748B-30F7-1318-9957AF6E4E6B}"/>
                </a:ext>
              </a:extLst>
            </p:cNvPr>
            <p:cNvSpPr/>
            <p:nvPr/>
          </p:nvSpPr>
          <p:spPr>
            <a:xfrm>
              <a:off x="5105792" y="4267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1, -1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037B67-7E2F-F7E0-5558-5D34F7706C54}"/>
                </a:ext>
              </a:extLst>
            </p:cNvPr>
            <p:cNvSpPr/>
            <p:nvPr/>
          </p:nvSpPr>
          <p:spPr>
            <a:xfrm>
              <a:off x="5047211" y="5029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-1, 1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4DB90-F7A6-9CC6-A52D-7C9BD3DB8B0A}"/>
                </a:ext>
              </a:extLst>
            </p:cNvPr>
            <p:cNvSpPr/>
            <p:nvPr/>
          </p:nvSpPr>
          <p:spPr>
            <a:xfrm>
              <a:off x="3102033" y="5791200"/>
              <a:ext cx="697877" cy="400110"/>
            </a:xfrm>
            <a:prstGeom prst="rect">
              <a:avLst/>
            </a:prstGeom>
            <a:ln w="38100" cmpd="sng"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-1, 1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72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09728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Desired outcome in Bitcoin/Nakamoto consensus:</a:t>
            </a:r>
            <a:endParaRPr lang="en-US" dirty="0"/>
          </a:p>
          <a:p>
            <a:pPr>
              <a:spcBef>
                <a:spcPts val="800"/>
              </a:spcBef>
            </a:pPr>
            <a:r>
              <a:rPr lang="en-US" dirty="0"/>
              <a:t>every node dutifully solves </a:t>
            </a:r>
            <a:r>
              <a:rPr lang="en-US" dirty="0" err="1"/>
              <a:t>PoW</a:t>
            </a:r>
            <a:r>
              <a:rPr lang="en-US" dirty="0"/>
              <a:t> puzzles, extends longest chain</a:t>
            </a:r>
          </a:p>
          <a:p>
            <a:pPr lvl="4">
              <a:spcBef>
                <a:spcPts val="800"/>
              </a:spcBef>
            </a:pPr>
            <a:endParaRPr lang="en-US" sz="500" dirty="0"/>
          </a:p>
          <a:p>
            <a:pPr lvl="4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Bitcoin as 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219244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09728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Desired outcome in Bitcoin/Nakamoto consensus:</a:t>
            </a:r>
            <a:endParaRPr lang="en-US" dirty="0"/>
          </a:p>
          <a:p>
            <a:pPr>
              <a:spcBef>
                <a:spcPts val="800"/>
              </a:spcBef>
            </a:pPr>
            <a:r>
              <a:rPr lang="en-US" dirty="0"/>
              <a:t>every node dutifully solves </a:t>
            </a:r>
            <a:r>
              <a:rPr lang="en-US" dirty="0" err="1"/>
              <a:t>PoW</a:t>
            </a:r>
            <a:r>
              <a:rPr lang="en-US" dirty="0"/>
              <a:t> puzzles, extends longest chain</a:t>
            </a:r>
          </a:p>
          <a:p>
            <a:pPr lvl="4">
              <a:spcBef>
                <a:spcPts val="800"/>
              </a:spcBef>
            </a:pPr>
            <a:endParaRPr lang="en-US" sz="500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Mechanism: </a:t>
            </a:r>
            <a:r>
              <a:rPr lang="en-US" dirty="0"/>
              <a:t>for each block on longest chain, give reward to miner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intuition:</a:t>
            </a:r>
            <a:r>
              <a:rPr lang="en-US" dirty="0"/>
              <a:t> incentivizes miners to coordinate on longest chain</a:t>
            </a:r>
          </a:p>
          <a:p>
            <a:pPr lvl="4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Bitcoin as 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108960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10972800" cy="4648200"/>
          </a:xfrm>
        </p:spPr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Desired outcome in Bitcoin/Nakamoto consensus:</a:t>
            </a:r>
            <a:endParaRPr lang="en-US" dirty="0"/>
          </a:p>
          <a:p>
            <a:pPr>
              <a:spcBef>
                <a:spcPts val="800"/>
              </a:spcBef>
            </a:pPr>
            <a:r>
              <a:rPr lang="en-US" dirty="0"/>
              <a:t>every node dutifully solves </a:t>
            </a:r>
            <a:r>
              <a:rPr lang="en-US" dirty="0" err="1"/>
              <a:t>PoW</a:t>
            </a:r>
            <a:r>
              <a:rPr lang="en-US" dirty="0"/>
              <a:t> puzzles, extends longest chain</a:t>
            </a:r>
          </a:p>
          <a:p>
            <a:pPr lvl="4">
              <a:spcBef>
                <a:spcPts val="800"/>
              </a:spcBef>
            </a:pPr>
            <a:endParaRPr lang="en-US" sz="500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Mechanism: </a:t>
            </a:r>
            <a:r>
              <a:rPr lang="en-US" dirty="0"/>
              <a:t>for each block on longest chain, give reward to miner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intuition:</a:t>
            </a:r>
            <a:r>
              <a:rPr lang="en-US" dirty="0"/>
              <a:t> incentivizes miners to coordinate on longest chain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70C0"/>
                </a:solidFill>
              </a:rPr>
              <a:t>nuance</a:t>
            </a:r>
            <a:r>
              <a:rPr lang="en-US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[</a:t>
            </a:r>
            <a:r>
              <a:rPr lang="en-US" sz="2400" dirty="0" err="1">
                <a:solidFill>
                  <a:srgbClr val="00B050"/>
                </a:solidFill>
              </a:rPr>
              <a:t>Eyal</a:t>
            </a:r>
            <a:r>
              <a:rPr lang="en-US" sz="2400" dirty="0">
                <a:solidFill>
                  <a:srgbClr val="00B050"/>
                </a:solidFill>
              </a:rPr>
              <a:t>/</a:t>
            </a:r>
            <a:r>
              <a:rPr lang="en-US" sz="2400" dirty="0" err="1">
                <a:solidFill>
                  <a:srgbClr val="00B050"/>
                </a:solidFill>
              </a:rPr>
              <a:t>Sirer</a:t>
            </a:r>
            <a:r>
              <a:rPr lang="en-US" sz="2400" dirty="0">
                <a:solidFill>
                  <a:srgbClr val="00B050"/>
                </a:solidFill>
              </a:rPr>
              <a:t> 14]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can incentivize unintended behavior more!</a:t>
            </a:r>
          </a:p>
          <a:p>
            <a:pPr lvl="4">
              <a:spcBef>
                <a:spcPts val="800"/>
              </a:spcBef>
            </a:pPr>
            <a:endParaRPr lang="en-US" dirty="0"/>
          </a:p>
          <a:p>
            <a:pPr lvl="4">
              <a:spcBef>
                <a:spcPts val="800"/>
              </a:spcBef>
            </a:pPr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180AB-7BEF-446D-83FC-C8A129C6CF19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Bitcoin as 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269571930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78850</TotalTime>
  <Words>2766</Words>
  <Application>Microsoft Macintosh PowerPoint</Application>
  <PresentationFormat>Widescreen</PresentationFormat>
  <Paragraphs>394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Cambria Math</vt:lpstr>
      <vt:lpstr>Comic Sans MS</vt:lpstr>
      <vt:lpstr>Helvetica</vt:lpstr>
      <vt:lpstr>Times New Roman</vt:lpstr>
      <vt:lpstr>Default Design</vt:lpstr>
      <vt:lpstr>On Some Results and Challenges in Cryptoeconomics</vt:lpstr>
      <vt:lpstr>Starting Point: Mechanism Design</vt:lpstr>
      <vt:lpstr>Starting Point: Mechanism Design</vt:lpstr>
      <vt:lpstr>Starting Point: Mechanism Design</vt:lpstr>
      <vt:lpstr>Starting Point: Mechanism Design</vt:lpstr>
      <vt:lpstr>Starting Point: Mechanism Design</vt:lpstr>
      <vt:lpstr>Bitcoin as Mechanism Design</vt:lpstr>
      <vt:lpstr>Bitcoin as Mechanism Design</vt:lpstr>
      <vt:lpstr>Bitcoin as Mechanism Design</vt:lpstr>
      <vt:lpstr>Bitcoin as Mechanism Design</vt:lpstr>
      <vt:lpstr>Bitcoin as Mechanism Design</vt:lpstr>
      <vt:lpstr>Micro Implications of Macro Decisions</vt:lpstr>
      <vt:lpstr>Micro Implications of Macro Decisions</vt:lpstr>
      <vt:lpstr>Micro Implications of Macro Decisions</vt:lpstr>
      <vt:lpstr>Micro Implications of Macro Decisions</vt:lpstr>
      <vt:lpstr>Micro Implications of Macro Decisions</vt:lpstr>
      <vt:lpstr>Micro Implications of Macro Decisions</vt:lpstr>
      <vt:lpstr>EIP-1559 as Mechanism Design</vt:lpstr>
      <vt:lpstr>EIP-1559 as Mechanism Design</vt:lpstr>
      <vt:lpstr>EIP-1559 as Mechanism Design</vt:lpstr>
      <vt:lpstr>EIP-1559 as Mechanism Design</vt:lpstr>
      <vt:lpstr>EIP-1559 as Mechanism Design</vt:lpstr>
      <vt:lpstr>Macro Implications of Micro Decisions</vt:lpstr>
      <vt:lpstr>Macro Implications of Micro Decisions</vt:lpstr>
      <vt:lpstr>Macro Implications of Micro Decisions</vt:lpstr>
      <vt:lpstr>Macro Implications of Micro Decisions</vt:lpstr>
      <vt:lpstr>Macro Implications of Micro Decisions</vt:lpstr>
      <vt:lpstr>Macro Implications of Micro Decisions</vt:lpstr>
      <vt:lpstr>AMMs as Mechanism Design</vt:lpstr>
      <vt:lpstr>AMMs as Mechanism Design</vt:lpstr>
      <vt:lpstr>AMMs as Mechanism Design</vt:lpstr>
      <vt:lpstr>AMMs as Mechanism Design</vt:lpstr>
      <vt:lpstr>LVR in AMMs</vt:lpstr>
      <vt:lpstr>LVR in AMMs</vt:lpstr>
      <vt:lpstr>LVR in AMMs</vt:lpstr>
      <vt:lpstr>LVR in AMMs</vt:lpstr>
      <vt:lpstr>Grand Challenges (1 of 3)</vt:lpstr>
      <vt:lpstr>Grand Challenges (2 of 3)</vt:lpstr>
      <vt:lpstr>Grand Challenges (3 of 3)</vt:lpstr>
      <vt:lpstr>Grand Challenges (3 of 3)</vt:lpstr>
      <vt:lpstr>FIN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Selfish Routing      and the                       Price of Anarchy</dc:title>
  <dc:creator>Tim Roughgarden</dc:creator>
  <cp:lastModifiedBy>Tim Roughgarden</cp:lastModifiedBy>
  <cp:revision>780</cp:revision>
  <cp:lastPrinted>2022-01-16T21:39:55Z</cp:lastPrinted>
  <dcterms:created xsi:type="dcterms:W3CDTF">2003-02-16T02:45:58Z</dcterms:created>
  <dcterms:modified xsi:type="dcterms:W3CDTF">2022-11-01T20:53:02Z</dcterms:modified>
</cp:coreProperties>
</file>