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9" r:id="rId2"/>
    <p:sldId id="290" r:id="rId3"/>
    <p:sldId id="265" r:id="rId4"/>
    <p:sldId id="271" r:id="rId5"/>
    <p:sldId id="284" r:id="rId6"/>
    <p:sldId id="285" r:id="rId7"/>
    <p:sldId id="273" r:id="rId8"/>
    <p:sldId id="275" r:id="rId9"/>
    <p:sldId id="279" r:id="rId10"/>
    <p:sldId id="277" r:id="rId11"/>
    <p:sldId id="278" r:id="rId12"/>
    <p:sldId id="280" r:id="rId13"/>
    <p:sldId id="281" r:id="rId14"/>
    <p:sldId id="291" r:id="rId15"/>
    <p:sldId id="283" r:id="rId16"/>
    <p:sldId id="287" r:id="rId17"/>
    <p:sldId id="289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AA9B2-E2F9-A343-84FF-50B11C3487FA}" type="doc">
      <dgm:prSet loTypeId="urn:microsoft.com/office/officeart/2005/8/layout/cycle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D034EA9-FF8D-794C-AA38-6F4338530FE7}">
      <dgm:prSet phldrT="[Text]"/>
      <dgm:spPr/>
      <dgm:t>
        <a:bodyPr/>
        <a:lstStyle/>
        <a:p>
          <a:r>
            <a:rPr lang="en-US" dirty="0"/>
            <a:t>A has value $1</a:t>
          </a:r>
        </a:p>
      </dgm:t>
    </dgm:pt>
    <dgm:pt modelId="{DA0BDF5A-D09F-2D4A-848F-07DD2495DCD5}" type="parTrans" cxnId="{D1EA7A91-0727-D142-BDF9-DBA892B9C04F}">
      <dgm:prSet/>
      <dgm:spPr/>
      <dgm:t>
        <a:bodyPr/>
        <a:lstStyle/>
        <a:p>
          <a:endParaRPr lang="en-US"/>
        </a:p>
      </dgm:t>
    </dgm:pt>
    <dgm:pt modelId="{FA4A1DAE-6B77-A34B-ABE6-F6E8167E904F}" type="sibTrans" cxnId="{D1EA7A91-0727-D142-BDF9-DBA892B9C04F}">
      <dgm:prSet/>
      <dgm:spPr/>
      <dgm:t>
        <a:bodyPr/>
        <a:lstStyle/>
        <a:p>
          <a:endParaRPr lang="en-US"/>
        </a:p>
      </dgm:t>
    </dgm:pt>
    <dgm:pt modelId="{50E7AD31-28C4-4E4C-9172-610E378257DC}">
      <dgm:prSet phldrT="[Text]"/>
      <dgm:spPr/>
      <dgm:t>
        <a:bodyPr/>
        <a:lstStyle/>
        <a:p>
          <a:r>
            <a:rPr lang="en-US" dirty="0"/>
            <a:t>B joins</a:t>
          </a:r>
        </a:p>
      </dgm:t>
    </dgm:pt>
    <dgm:pt modelId="{F112F7E0-4BD1-3048-9E9B-52C1DF2D28C9}" type="parTrans" cxnId="{5A5A7504-C778-4244-B1E0-ACB8AF0C1944}">
      <dgm:prSet/>
      <dgm:spPr/>
      <dgm:t>
        <a:bodyPr/>
        <a:lstStyle/>
        <a:p>
          <a:endParaRPr lang="en-US"/>
        </a:p>
      </dgm:t>
    </dgm:pt>
    <dgm:pt modelId="{42531B9A-C054-0443-9046-100A01FD30A9}" type="sibTrans" cxnId="{5A5A7504-C778-4244-B1E0-ACB8AF0C1944}">
      <dgm:prSet/>
      <dgm:spPr/>
      <dgm:t>
        <a:bodyPr/>
        <a:lstStyle/>
        <a:p>
          <a:endParaRPr lang="en-US"/>
        </a:p>
      </dgm:t>
    </dgm:pt>
    <dgm:pt modelId="{700B82A8-5DDE-E041-A0E2-5EA6F2164A9D}">
      <dgm:prSet phldrT="[Text]"/>
      <dgm:spPr/>
      <dgm:t>
        <a:bodyPr/>
        <a:lstStyle/>
        <a:p>
          <a:r>
            <a:rPr lang="en-US" dirty="0"/>
            <a:t>A’s value increases</a:t>
          </a:r>
        </a:p>
      </dgm:t>
    </dgm:pt>
    <dgm:pt modelId="{36D108DF-72BA-8A4E-AD88-0271550DD8A6}" type="parTrans" cxnId="{A5DFD8BE-C51E-944A-BEA6-38B59185E885}">
      <dgm:prSet/>
      <dgm:spPr/>
      <dgm:t>
        <a:bodyPr/>
        <a:lstStyle/>
        <a:p>
          <a:endParaRPr lang="en-US"/>
        </a:p>
      </dgm:t>
    </dgm:pt>
    <dgm:pt modelId="{CFCD42CA-7870-BD48-8398-17308778522A}" type="sibTrans" cxnId="{A5DFD8BE-C51E-944A-BEA6-38B59185E885}">
      <dgm:prSet/>
      <dgm:spPr/>
      <dgm:t>
        <a:bodyPr/>
        <a:lstStyle/>
        <a:p>
          <a:endParaRPr lang="en-US"/>
        </a:p>
      </dgm:t>
    </dgm:pt>
    <dgm:pt modelId="{42120F19-AC21-424E-8496-0E0BB8105A32}">
      <dgm:prSet phldrT="[Text]"/>
      <dgm:spPr/>
      <dgm:t>
        <a:bodyPr/>
        <a:lstStyle/>
        <a:p>
          <a:r>
            <a:rPr lang="en-US" dirty="0"/>
            <a:t>A joins</a:t>
          </a:r>
        </a:p>
      </dgm:t>
    </dgm:pt>
    <dgm:pt modelId="{2A831469-6002-7D44-BD2A-BC724057048B}" type="parTrans" cxnId="{F290491C-9BEB-0340-9BCB-99E4CDCA4A81}">
      <dgm:prSet/>
      <dgm:spPr/>
      <dgm:t>
        <a:bodyPr/>
        <a:lstStyle/>
        <a:p>
          <a:endParaRPr lang="en-US"/>
        </a:p>
      </dgm:t>
    </dgm:pt>
    <dgm:pt modelId="{9DCA4C88-288C-AE4A-9FC6-85D2083BB969}" type="sibTrans" cxnId="{F290491C-9BEB-0340-9BCB-99E4CDCA4A81}">
      <dgm:prSet/>
      <dgm:spPr/>
      <dgm:t>
        <a:bodyPr/>
        <a:lstStyle/>
        <a:p>
          <a:endParaRPr lang="en-US"/>
        </a:p>
      </dgm:t>
    </dgm:pt>
    <dgm:pt modelId="{FCF67381-12D5-DE43-B984-DAC0FF3A2A1A}">
      <dgm:prSet phldrT="[Text]"/>
      <dgm:spPr/>
      <dgm:t>
        <a:bodyPr/>
        <a:lstStyle/>
        <a:p>
          <a:r>
            <a:rPr lang="en-US" dirty="0"/>
            <a:t>B’s value increases</a:t>
          </a:r>
        </a:p>
      </dgm:t>
    </dgm:pt>
    <dgm:pt modelId="{287ECA54-0B52-AB4D-A659-DA93E9E22C48}" type="parTrans" cxnId="{E50482FD-D873-B043-9EFA-79EB04F0B65E}">
      <dgm:prSet/>
      <dgm:spPr/>
      <dgm:t>
        <a:bodyPr/>
        <a:lstStyle/>
        <a:p>
          <a:endParaRPr lang="en-US"/>
        </a:p>
      </dgm:t>
    </dgm:pt>
    <dgm:pt modelId="{3AA1E59E-2798-F541-B39E-F1D0793CBB4D}" type="sibTrans" cxnId="{E50482FD-D873-B043-9EFA-79EB04F0B65E}">
      <dgm:prSet/>
      <dgm:spPr/>
      <dgm:t>
        <a:bodyPr/>
        <a:lstStyle/>
        <a:p>
          <a:endParaRPr lang="en-US"/>
        </a:p>
      </dgm:t>
    </dgm:pt>
    <dgm:pt modelId="{AB4C3B0A-4415-F048-9154-30E9DF65BA59}" type="pres">
      <dgm:prSet presAssocID="{F76AA9B2-E2F9-A343-84FF-50B11C3487FA}" presName="cycle" presStyleCnt="0">
        <dgm:presLayoutVars>
          <dgm:dir/>
          <dgm:resizeHandles val="exact"/>
        </dgm:presLayoutVars>
      </dgm:prSet>
      <dgm:spPr/>
    </dgm:pt>
    <dgm:pt modelId="{BECC49D2-CAE2-E64D-A300-46AEBCE7B551}" type="pres">
      <dgm:prSet presAssocID="{CD034EA9-FF8D-794C-AA38-6F4338530FE7}" presName="dummy" presStyleCnt="0"/>
      <dgm:spPr/>
    </dgm:pt>
    <dgm:pt modelId="{3C9E4786-F829-F94D-8787-00479642B0FA}" type="pres">
      <dgm:prSet presAssocID="{CD034EA9-FF8D-794C-AA38-6F4338530FE7}" presName="node" presStyleLbl="revTx" presStyleIdx="0" presStyleCnt="5">
        <dgm:presLayoutVars>
          <dgm:bulletEnabled val="1"/>
        </dgm:presLayoutVars>
      </dgm:prSet>
      <dgm:spPr/>
    </dgm:pt>
    <dgm:pt modelId="{3EADBC8D-987A-3649-B3F1-6275A1CAF5A4}" type="pres">
      <dgm:prSet presAssocID="{FA4A1DAE-6B77-A34B-ABE6-F6E8167E904F}" presName="sibTrans" presStyleLbl="node1" presStyleIdx="0" presStyleCnt="5"/>
      <dgm:spPr/>
    </dgm:pt>
    <dgm:pt modelId="{561808B7-144B-8945-963B-7BCC03C51DCF}" type="pres">
      <dgm:prSet presAssocID="{50E7AD31-28C4-4E4C-9172-610E378257DC}" presName="dummy" presStyleCnt="0"/>
      <dgm:spPr/>
    </dgm:pt>
    <dgm:pt modelId="{7E6485B6-5002-E34C-8751-CEF25A45AE74}" type="pres">
      <dgm:prSet presAssocID="{50E7AD31-28C4-4E4C-9172-610E378257DC}" presName="node" presStyleLbl="revTx" presStyleIdx="1" presStyleCnt="5">
        <dgm:presLayoutVars>
          <dgm:bulletEnabled val="1"/>
        </dgm:presLayoutVars>
      </dgm:prSet>
      <dgm:spPr/>
    </dgm:pt>
    <dgm:pt modelId="{7EC09081-DFF7-0940-BF39-D3194CA4C1BE}" type="pres">
      <dgm:prSet presAssocID="{42531B9A-C054-0443-9046-100A01FD30A9}" presName="sibTrans" presStyleLbl="node1" presStyleIdx="1" presStyleCnt="5"/>
      <dgm:spPr/>
    </dgm:pt>
    <dgm:pt modelId="{E639D8D9-BB75-9A46-8C77-E3F8633DF687}" type="pres">
      <dgm:prSet presAssocID="{700B82A8-5DDE-E041-A0E2-5EA6F2164A9D}" presName="dummy" presStyleCnt="0"/>
      <dgm:spPr/>
    </dgm:pt>
    <dgm:pt modelId="{4DCF5DA9-C998-684C-871C-E638A6C3DBEB}" type="pres">
      <dgm:prSet presAssocID="{700B82A8-5DDE-E041-A0E2-5EA6F2164A9D}" presName="node" presStyleLbl="revTx" presStyleIdx="2" presStyleCnt="5">
        <dgm:presLayoutVars>
          <dgm:bulletEnabled val="1"/>
        </dgm:presLayoutVars>
      </dgm:prSet>
      <dgm:spPr/>
    </dgm:pt>
    <dgm:pt modelId="{014752F3-32CC-B74E-8309-88C74365367D}" type="pres">
      <dgm:prSet presAssocID="{CFCD42CA-7870-BD48-8398-17308778522A}" presName="sibTrans" presStyleLbl="node1" presStyleIdx="2" presStyleCnt="5"/>
      <dgm:spPr/>
    </dgm:pt>
    <dgm:pt modelId="{03C6C2FF-0FB8-F14C-9170-DAB57ADFC3BE}" type="pres">
      <dgm:prSet presAssocID="{42120F19-AC21-424E-8496-0E0BB8105A32}" presName="dummy" presStyleCnt="0"/>
      <dgm:spPr/>
    </dgm:pt>
    <dgm:pt modelId="{986C322D-4C15-BB46-BE88-0C47411FF5B7}" type="pres">
      <dgm:prSet presAssocID="{42120F19-AC21-424E-8496-0E0BB8105A32}" presName="node" presStyleLbl="revTx" presStyleIdx="3" presStyleCnt="5">
        <dgm:presLayoutVars>
          <dgm:bulletEnabled val="1"/>
        </dgm:presLayoutVars>
      </dgm:prSet>
      <dgm:spPr/>
    </dgm:pt>
    <dgm:pt modelId="{5B7C4675-8491-6747-90DA-216A550BE119}" type="pres">
      <dgm:prSet presAssocID="{9DCA4C88-288C-AE4A-9FC6-85D2083BB969}" presName="sibTrans" presStyleLbl="node1" presStyleIdx="3" presStyleCnt="5"/>
      <dgm:spPr/>
    </dgm:pt>
    <dgm:pt modelId="{72FC753D-02F5-2E4D-B075-A46766685636}" type="pres">
      <dgm:prSet presAssocID="{FCF67381-12D5-DE43-B984-DAC0FF3A2A1A}" presName="dummy" presStyleCnt="0"/>
      <dgm:spPr/>
    </dgm:pt>
    <dgm:pt modelId="{5584E031-7431-2947-91A2-E5F143ABEA54}" type="pres">
      <dgm:prSet presAssocID="{FCF67381-12D5-DE43-B984-DAC0FF3A2A1A}" presName="node" presStyleLbl="revTx" presStyleIdx="4" presStyleCnt="5">
        <dgm:presLayoutVars>
          <dgm:bulletEnabled val="1"/>
        </dgm:presLayoutVars>
      </dgm:prSet>
      <dgm:spPr/>
    </dgm:pt>
    <dgm:pt modelId="{84C7C5AD-2D85-F041-91B7-5CAEEB20811C}" type="pres">
      <dgm:prSet presAssocID="{3AA1E59E-2798-F541-B39E-F1D0793CBB4D}" presName="sibTrans" presStyleLbl="node1" presStyleIdx="4" presStyleCnt="5"/>
      <dgm:spPr/>
    </dgm:pt>
  </dgm:ptLst>
  <dgm:cxnLst>
    <dgm:cxn modelId="{5A5A7504-C778-4244-B1E0-ACB8AF0C1944}" srcId="{F76AA9B2-E2F9-A343-84FF-50B11C3487FA}" destId="{50E7AD31-28C4-4E4C-9172-610E378257DC}" srcOrd="1" destOrd="0" parTransId="{F112F7E0-4BD1-3048-9E9B-52C1DF2D28C9}" sibTransId="{42531B9A-C054-0443-9046-100A01FD30A9}"/>
    <dgm:cxn modelId="{1B24EC0F-A532-9740-AA49-41E1FA261525}" type="presOf" srcId="{FA4A1DAE-6B77-A34B-ABE6-F6E8167E904F}" destId="{3EADBC8D-987A-3649-B3F1-6275A1CAF5A4}" srcOrd="0" destOrd="0" presId="urn:microsoft.com/office/officeart/2005/8/layout/cycle1"/>
    <dgm:cxn modelId="{F290491C-9BEB-0340-9BCB-99E4CDCA4A81}" srcId="{F76AA9B2-E2F9-A343-84FF-50B11C3487FA}" destId="{42120F19-AC21-424E-8496-0E0BB8105A32}" srcOrd="3" destOrd="0" parTransId="{2A831469-6002-7D44-BD2A-BC724057048B}" sibTransId="{9DCA4C88-288C-AE4A-9FC6-85D2083BB969}"/>
    <dgm:cxn modelId="{8868E020-1392-1840-AC4C-53E33FCF1818}" type="presOf" srcId="{42531B9A-C054-0443-9046-100A01FD30A9}" destId="{7EC09081-DFF7-0940-BF39-D3194CA4C1BE}" srcOrd="0" destOrd="0" presId="urn:microsoft.com/office/officeart/2005/8/layout/cycle1"/>
    <dgm:cxn modelId="{446A7021-4B67-8B44-ACCF-C5EB68A671C3}" type="presOf" srcId="{CD034EA9-FF8D-794C-AA38-6F4338530FE7}" destId="{3C9E4786-F829-F94D-8787-00479642B0FA}" srcOrd="0" destOrd="0" presId="urn:microsoft.com/office/officeart/2005/8/layout/cycle1"/>
    <dgm:cxn modelId="{6E3EEA4D-9CE2-4E42-8149-FCEEDA2E7A54}" type="presOf" srcId="{9DCA4C88-288C-AE4A-9FC6-85D2083BB969}" destId="{5B7C4675-8491-6747-90DA-216A550BE119}" srcOrd="0" destOrd="0" presId="urn:microsoft.com/office/officeart/2005/8/layout/cycle1"/>
    <dgm:cxn modelId="{5FCCD46C-2CEB-1749-8CCF-AF920BE4EA4A}" type="presOf" srcId="{50E7AD31-28C4-4E4C-9172-610E378257DC}" destId="{7E6485B6-5002-E34C-8751-CEF25A45AE74}" srcOrd="0" destOrd="0" presId="urn:microsoft.com/office/officeart/2005/8/layout/cycle1"/>
    <dgm:cxn modelId="{D1EA7A91-0727-D142-BDF9-DBA892B9C04F}" srcId="{F76AA9B2-E2F9-A343-84FF-50B11C3487FA}" destId="{CD034EA9-FF8D-794C-AA38-6F4338530FE7}" srcOrd="0" destOrd="0" parTransId="{DA0BDF5A-D09F-2D4A-848F-07DD2495DCD5}" sibTransId="{FA4A1DAE-6B77-A34B-ABE6-F6E8167E904F}"/>
    <dgm:cxn modelId="{82E9F4B0-0BA1-804F-9A5D-2D2DAEED189D}" type="presOf" srcId="{700B82A8-5DDE-E041-A0E2-5EA6F2164A9D}" destId="{4DCF5DA9-C998-684C-871C-E638A6C3DBEB}" srcOrd="0" destOrd="0" presId="urn:microsoft.com/office/officeart/2005/8/layout/cycle1"/>
    <dgm:cxn modelId="{A5DFD8BE-C51E-944A-BEA6-38B59185E885}" srcId="{F76AA9B2-E2F9-A343-84FF-50B11C3487FA}" destId="{700B82A8-5DDE-E041-A0E2-5EA6F2164A9D}" srcOrd="2" destOrd="0" parTransId="{36D108DF-72BA-8A4E-AD88-0271550DD8A6}" sibTransId="{CFCD42CA-7870-BD48-8398-17308778522A}"/>
    <dgm:cxn modelId="{777D26C3-6656-EF4D-B75A-54741CC63DEC}" type="presOf" srcId="{CFCD42CA-7870-BD48-8398-17308778522A}" destId="{014752F3-32CC-B74E-8309-88C74365367D}" srcOrd="0" destOrd="0" presId="urn:microsoft.com/office/officeart/2005/8/layout/cycle1"/>
    <dgm:cxn modelId="{BB46A3C4-5C8B-AC4E-BCF2-ED43EB43599B}" type="presOf" srcId="{3AA1E59E-2798-F541-B39E-F1D0793CBB4D}" destId="{84C7C5AD-2D85-F041-91B7-5CAEEB20811C}" srcOrd="0" destOrd="0" presId="urn:microsoft.com/office/officeart/2005/8/layout/cycle1"/>
    <dgm:cxn modelId="{D1BB19D7-589F-3C4F-A70F-F7E9837C41A4}" type="presOf" srcId="{F76AA9B2-E2F9-A343-84FF-50B11C3487FA}" destId="{AB4C3B0A-4415-F048-9154-30E9DF65BA59}" srcOrd="0" destOrd="0" presId="urn:microsoft.com/office/officeart/2005/8/layout/cycle1"/>
    <dgm:cxn modelId="{2DE639EA-926C-2F4B-B0B4-503CDDEA68E0}" type="presOf" srcId="{42120F19-AC21-424E-8496-0E0BB8105A32}" destId="{986C322D-4C15-BB46-BE88-0C47411FF5B7}" srcOrd="0" destOrd="0" presId="urn:microsoft.com/office/officeart/2005/8/layout/cycle1"/>
    <dgm:cxn modelId="{3A19EDEF-A8CE-3B4D-9083-46CBE51998AF}" type="presOf" srcId="{FCF67381-12D5-DE43-B984-DAC0FF3A2A1A}" destId="{5584E031-7431-2947-91A2-E5F143ABEA54}" srcOrd="0" destOrd="0" presId="urn:microsoft.com/office/officeart/2005/8/layout/cycle1"/>
    <dgm:cxn modelId="{E50482FD-D873-B043-9EFA-79EB04F0B65E}" srcId="{F76AA9B2-E2F9-A343-84FF-50B11C3487FA}" destId="{FCF67381-12D5-DE43-B984-DAC0FF3A2A1A}" srcOrd="4" destOrd="0" parTransId="{287ECA54-0B52-AB4D-A659-DA93E9E22C48}" sibTransId="{3AA1E59E-2798-F541-B39E-F1D0793CBB4D}"/>
    <dgm:cxn modelId="{DB1B0A82-A969-F14C-8675-0D6AD64B7D1D}" type="presParOf" srcId="{AB4C3B0A-4415-F048-9154-30E9DF65BA59}" destId="{BECC49D2-CAE2-E64D-A300-46AEBCE7B551}" srcOrd="0" destOrd="0" presId="urn:microsoft.com/office/officeart/2005/8/layout/cycle1"/>
    <dgm:cxn modelId="{C3E5A5B2-02C1-F44B-91A2-3E04753837A2}" type="presParOf" srcId="{AB4C3B0A-4415-F048-9154-30E9DF65BA59}" destId="{3C9E4786-F829-F94D-8787-00479642B0FA}" srcOrd="1" destOrd="0" presId="urn:microsoft.com/office/officeart/2005/8/layout/cycle1"/>
    <dgm:cxn modelId="{16004A60-8135-6749-ABF8-3A1105941D93}" type="presParOf" srcId="{AB4C3B0A-4415-F048-9154-30E9DF65BA59}" destId="{3EADBC8D-987A-3649-B3F1-6275A1CAF5A4}" srcOrd="2" destOrd="0" presId="urn:microsoft.com/office/officeart/2005/8/layout/cycle1"/>
    <dgm:cxn modelId="{CB1B0882-1A9A-D647-B77B-9EB326D1E2CC}" type="presParOf" srcId="{AB4C3B0A-4415-F048-9154-30E9DF65BA59}" destId="{561808B7-144B-8945-963B-7BCC03C51DCF}" srcOrd="3" destOrd="0" presId="urn:microsoft.com/office/officeart/2005/8/layout/cycle1"/>
    <dgm:cxn modelId="{71B478BE-6CB9-2C43-B5C0-ABEC51CD5C9E}" type="presParOf" srcId="{AB4C3B0A-4415-F048-9154-30E9DF65BA59}" destId="{7E6485B6-5002-E34C-8751-CEF25A45AE74}" srcOrd="4" destOrd="0" presId="urn:microsoft.com/office/officeart/2005/8/layout/cycle1"/>
    <dgm:cxn modelId="{96611E4C-31BE-174D-BB34-E7B48DEB3505}" type="presParOf" srcId="{AB4C3B0A-4415-F048-9154-30E9DF65BA59}" destId="{7EC09081-DFF7-0940-BF39-D3194CA4C1BE}" srcOrd="5" destOrd="0" presId="urn:microsoft.com/office/officeart/2005/8/layout/cycle1"/>
    <dgm:cxn modelId="{FA471885-AB2B-5749-8434-FBA3E6937E49}" type="presParOf" srcId="{AB4C3B0A-4415-F048-9154-30E9DF65BA59}" destId="{E639D8D9-BB75-9A46-8C77-E3F8633DF687}" srcOrd="6" destOrd="0" presId="urn:microsoft.com/office/officeart/2005/8/layout/cycle1"/>
    <dgm:cxn modelId="{B8D83A90-8C38-4C48-BBFA-577CC2C90EEB}" type="presParOf" srcId="{AB4C3B0A-4415-F048-9154-30E9DF65BA59}" destId="{4DCF5DA9-C998-684C-871C-E638A6C3DBEB}" srcOrd="7" destOrd="0" presId="urn:microsoft.com/office/officeart/2005/8/layout/cycle1"/>
    <dgm:cxn modelId="{9893ED18-758E-464B-B48C-349AC98852C7}" type="presParOf" srcId="{AB4C3B0A-4415-F048-9154-30E9DF65BA59}" destId="{014752F3-32CC-B74E-8309-88C74365367D}" srcOrd="8" destOrd="0" presId="urn:microsoft.com/office/officeart/2005/8/layout/cycle1"/>
    <dgm:cxn modelId="{66F6501A-FD6D-204B-B243-0CC7A777A57F}" type="presParOf" srcId="{AB4C3B0A-4415-F048-9154-30E9DF65BA59}" destId="{03C6C2FF-0FB8-F14C-9170-DAB57ADFC3BE}" srcOrd="9" destOrd="0" presId="urn:microsoft.com/office/officeart/2005/8/layout/cycle1"/>
    <dgm:cxn modelId="{B0120DE7-C595-6E49-8FF6-EBA810DD1C56}" type="presParOf" srcId="{AB4C3B0A-4415-F048-9154-30E9DF65BA59}" destId="{986C322D-4C15-BB46-BE88-0C47411FF5B7}" srcOrd="10" destOrd="0" presId="urn:microsoft.com/office/officeart/2005/8/layout/cycle1"/>
    <dgm:cxn modelId="{775A04F4-04CB-5944-AF1E-303C17F3C75A}" type="presParOf" srcId="{AB4C3B0A-4415-F048-9154-30E9DF65BA59}" destId="{5B7C4675-8491-6747-90DA-216A550BE119}" srcOrd="11" destOrd="0" presId="urn:microsoft.com/office/officeart/2005/8/layout/cycle1"/>
    <dgm:cxn modelId="{F18E5884-FA53-4D4D-B296-F4C932141B19}" type="presParOf" srcId="{AB4C3B0A-4415-F048-9154-30E9DF65BA59}" destId="{72FC753D-02F5-2E4D-B075-A46766685636}" srcOrd="12" destOrd="0" presId="urn:microsoft.com/office/officeart/2005/8/layout/cycle1"/>
    <dgm:cxn modelId="{A64393E1-D46A-A444-A057-327EF30A0F6B}" type="presParOf" srcId="{AB4C3B0A-4415-F048-9154-30E9DF65BA59}" destId="{5584E031-7431-2947-91A2-E5F143ABEA54}" srcOrd="13" destOrd="0" presId="urn:microsoft.com/office/officeart/2005/8/layout/cycle1"/>
    <dgm:cxn modelId="{7FF3DAD1-BC31-B94F-BC63-418BD788899D}" type="presParOf" srcId="{AB4C3B0A-4415-F048-9154-30E9DF65BA59}" destId="{84C7C5AD-2D85-F041-91B7-5CAEEB20811C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E4786-F829-F94D-8787-00479642B0FA}">
      <dsp:nvSpPr>
        <dsp:cNvPr id="0" name=""/>
        <dsp:cNvSpPr/>
      </dsp:nvSpPr>
      <dsp:spPr>
        <a:xfrm>
          <a:off x="3134541" y="29402"/>
          <a:ext cx="1016506" cy="1016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has value $1</a:t>
          </a:r>
        </a:p>
      </dsp:txBody>
      <dsp:txXfrm>
        <a:off x="3134541" y="29402"/>
        <a:ext cx="1016506" cy="1016506"/>
      </dsp:txXfrm>
    </dsp:sp>
    <dsp:sp modelId="{3EADBC8D-987A-3649-B3F1-6275A1CAF5A4}">
      <dsp:nvSpPr>
        <dsp:cNvPr id="0" name=""/>
        <dsp:cNvSpPr/>
      </dsp:nvSpPr>
      <dsp:spPr>
        <a:xfrm>
          <a:off x="742455" y="-112"/>
          <a:ext cx="3812301" cy="3812301"/>
        </a:xfrm>
        <a:prstGeom prst="circularArrow">
          <a:avLst>
            <a:gd name="adj1" fmla="val 5199"/>
            <a:gd name="adj2" fmla="val 335861"/>
            <a:gd name="adj3" fmla="val 21293452"/>
            <a:gd name="adj4" fmla="val 19766055"/>
            <a:gd name="adj5" fmla="val 606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485B6-5002-E34C-8751-CEF25A45AE74}">
      <dsp:nvSpPr>
        <dsp:cNvPr id="0" name=""/>
        <dsp:cNvSpPr/>
      </dsp:nvSpPr>
      <dsp:spPr>
        <a:xfrm>
          <a:off x="3748983" y="1920460"/>
          <a:ext cx="1016506" cy="1016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 joins</a:t>
          </a:r>
        </a:p>
      </dsp:txBody>
      <dsp:txXfrm>
        <a:off x="3748983" y="1920460"/>
        <a:ext cx="1016506" cy="1016506"/>
      </dsp:txXfrm>
    </dsp:sp>
    <dsp:sp modelId="{7EC09081-DFF7-0940-BF39-D3194CA4C1BE}">
      <dsp:nvSpPr>
        <dsp:cNvPr id="0" name=""/>
        <dsp:cNvSpPr/>
      </dsp:nvSpPr>
      <dsp:spPr>
        <a:xfrm>
          <a:off x="742455" y="-112"/>
          <a:ext cx="3812301" cy="3812301"/>
        </a:xfrm>
        <a:prstGeom prst="circularArrow">
          <a:avLst>
            <a:gd name="adj1" fmla="val 5199"/>
            <a:gd name="adj2" fmla="val 335861"/>
            <a:gd name="adj3" fmla="val 4014916"/>
            <a:gd name="adj4" fmla="val 2253232"/>
            <a:gd name="adj5" fmla="val 606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F5DA9-C998-684C-871C-E638A6C3DBEB}">
      <dsp:nvSpPr>
        <dsp:cNvPr id="0" name=""/>
        <dsp:cNvSpPr/>
      </dsp:nvSpPr>
      <dsp:spPr>
        <a:xfrm>
          <a:off x="2140353" y="3089198"/>
          <a:ext cx="1016506" cy="1016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A’s value increases</a:t>
          </a:r>
        </a:p>
      </dsp:txBody>
      <dsp:txXfrm>
        <a:off x="2140353" y="3089198"/>
        <a:ext cx="1016506" cy="1016506"/>
      </dsp:txXfrm>
    </dsp:sp>
    <dsp:sp modelId="{014752F3-32CC-B74E-8309-88C74365367D}">
      <dsp:nvSpPr>
        <dsp:cNvPr id="0" name=""/>
        <dsp:cNvSpPr/>
      </dsp:nvSpPr>
      <dsp:spPr>
        <a:xfrm>
          <a:off x="742455" y="-112"/>
          <a:ext cx="3812301" cy="3812301"/>
        </a:xfrm>
        <a:prstGeom prst="circularArrow">
          <a:avLst>
            <a:gd name="adj1" fmla="val 5199"/>
            <a:gd name="adj2" fmla="val 335861"/>
            <a:gd name="adj3" fmla="val 8210906"/>
            <a:gd name="adj4" fmla="val 6449222"/>
            <a:gd name="adj5" fmla="val 606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C322D-4C15-BB46-BE88-0C47411FF5B7}">
      <dsp:nvSpPr>
        <dsp:cNvPr id="0" name=""/>
        <dsp:cNvSpPr/>
      </dsp:nvSpPr>
      <dsp:spPr>
        <a:xfrm>
          <a:off x="531723" y="1920460"/>
          <a:ext cx="1016506" cy="1016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joins</a:t>
          </a:r>
        </a:p>
      </dsp:txBody>
      <dsp:txXfrm>
        <a:off x="531723" y="1920460"/>
        <a:ext cx="1016506" cy="1016506"/>
      </dsp:txXfrm>
    </dsp:sp>
    <dsp:sp modelId="{5B7C4675-8491-6747-90DA-216A550BE119}">
      <dsp:nvSpPr>
        <dsp:cNvPr id="0" name=""/>
        <dsp:cNvSpPr/>
      </dsp:nvSpPr>
      <dsp:spPr>
        <a:xfrm>
          <a:off x="742455" y="-112"/>
          <a:ext cx="3812301" cy="3812301"/>
        </a:xfrm>
        <a:prstGeom prst="circularArrow">
          <a:avLst>
            <a:gd name="adj1" fmla="val 5199"/>
            <a:gd name="adj2" fmla="val 335861"/>
            <a:gd name="adj3" fmla="val 12298084"/>
            <a:gd name="adj4" fmla="val 10770686"/>
            <a:gd name="adj5" fmla="val 6066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4E031-7431-2947-91A2-E5F143ABEA54}">
      <dsp:nvSpPr>
        <dsp:cNvPr id="0" name=""/>
        <dsp:cNvSpPr/>
      </dsp:nvSpPr>
      <dsp:spPr>
        <a:xfrm>
          <a:off x="1146165" y="29402"/>
          <a:ext cx="1016506" cy="1016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B’s value increases</a:t>
          </a:r>
        </a:p>
      </dsp:txBody>
      <dsp:txXfrm>
        <a:off x="1146165" y="29402"/>
        <a:ext cx="1016506" cy="1016506"/>
      </dsp:txXfrm>
    </dsp:sp>
    <dsp:sp modelId="{84C7C5AD-2D85-F041-91B7-5CAEEB20811C}">
      <dsp:nvSpPr>
        <dsp:cNvPr id="0" name=""/>
        <dsp:cNvSpPr/>
      </dsp:nvSpPr>
      <dsp:spPr>
        <a:xfrm>
          <a:off x="742455" y="-112"/>
          <a:ext cx="3812301" cy="3812301"/>
        </a:xfrm>
        <a:prstGeom prst="circularArrow">
          <a:avLst>
            <a:gd name="adj1" fmla="val 5199"/>
            <a:gd name="adj2" fmla="val 335861"/>
            <a:gd name="adj3" fmla="val 16865904"/>
            <a:gd name="adj4" fmla="val 15198235"/>
            <a:gd name="adj5" fmla="val 6066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8T20:02:55.2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8330.27344"/>
      <inkml:brushProperty name="anchorY" value="-40283.95703"/>
      <inkml:brushProperty name="scaleFactor" value="0.5"/>
    </inkml:brush>
  </inkml:definitions>
  <inkml:trace contextRef="#ctx0" brushRef="#br0">9 1 24575,'-2'21'0,"0"-6"0,0 11 0,1-7 0,0 20 0,1-7 0,0 13 0,1-13 0,0 1 0,2 1 0,2 3 0,2-3 0,2 2 0,1-4 0,0-1 0,-2-3 0,0-4 0,-3 0 0,-2-3 0,0-1 0,-3-3 0,1 0 0,-1-2 0,1 4 0,0 3 0,2 2 0,2 6 0,-2-1 0,3 3 0,-1 2 0,1 4 0,3 4 0,-1 4 0,4 5 0,-2 1 0,1-2 0,-4-5 0,0-2 0,-3 0 0,1-2 0,0 7 0,6-6 0,1 3 0,3-6 0,2 1 0,0-5 0,-2 0 0,1-1 0,-1-1 0,1 1 0,0-2 0,1 2 0,-1 0 0,2 2 0,2 6 0,4 6 0,5 10 0,5 6 0,2 7 0,4 1 0,0 2 0,3-4 0,0 2 0,0-4 0,-1 1 0,-3-4 0,-2-3 0,-1-4 0,3 1 0,0 2 0,3 0 0,-2 1 0,0-2 0,-2-4 0,-1-2 0,0-4 0,-5-3 0,2-5 0,-4 1 0,2-6 0,-1 3 0,-3-4 0,1 4 0,-3-4 0,3 4 0,-1-3 0,0 2 0,3 1 0,-6-7 0,5 5 0,-2-3 0,4 6 0,1 1 0,2-4 0,0-1 0,1-2 0,2 1 0,1-2 0,2-1 0,2-2 0,1 1 0,3 3 0,2 2 0,-1 1 0,1-2 0,1 2 0,2 0 0,0-2 0,1 1 0,-6-3 0,2 0 0,3 0 0,4 2 0,5 2 0,9 3 0,6 2 0,11 1 0,2-2 0,-42-23 0,0 1 0,0 0 0,-1 0 0,44 16 0,-2 1 0,-7-1 0,-1-1 0,-2 3 0,1-2 0,-2 0 0,-1 0 0,0 1 0,-4 1 0,-2-1 0,2-1 0,1 1 0,-1 1 0,0 0 0,2-1 0,-3 2 0,2-3 0,4 6 0,-3-5 0,11 6 0,-17-8 0,3 2 0,-16-7 0,-4 1 0,0-1 0,2 1 0,3 2 0,3 1 0,5 2 0,3 2 0,5 1 0,8 1 0,4 5 0,-38-25 0,0 1 0,0 3 0,0 0 0,1-3 0,-1 0 0,43 21 0,1 2 0,-5-8 0,-4 1 0,-4-3 0,-4-4 0,-4 0 0,-2-5 0,-7-2 0,2-1 0,-2-2 0,2 1 0,2-2 0,0 0 0,-2-1 0,0-2 0,-4 0 0,4-3 0,-4-2 0,3 0 0,0-4 0,2 1 0,6-2 0,0 3 0,7-2 0,-1 3 0,7 2 0,-4-1 0,0 2 0,-6 0 0,-3-1 0,-2-1 0,-6-1 0,-2-3 0,7 1 0,-3-2 0,8 3 0,-4 0 0,6 3 0,-6 0 0,3-1 0,-8 0 0,-5-3 0,-9 1 0,-4-3 0,-4-1 0,2 0 0,2 2 0,5 1 0,4 3 0,-1-1 0,1 2 0,-1-3 0,-1 2 0,3 1 0,-2-2 0,3 3 0,-4-5 0,2 4 0,-2-4 0,-3 1 0,3-2 0,1 1 0,5 0 0,6 0 0,2 1 0,0-1 0,-1 1 0,3 3 0,-4 0 0,5 2 0,-3-2 0,1 3 0,0-4 0,-6 4 0,3-3 0,1 0 0,-2 0 0,3 0 0,-9-2 0,0-2 0,-3-1 0,-3-4 0,2-2 0,-4 0 0,11 1 0,-7 0 0,7 0 0,-5-1 0,1 1 0,3 1 0,2 3 0,2-2 0,1 2 0,-1-2 0,2 1 0,0 1 0,-2-2 0,-6-1 0,-7 0 0,-7 0 0,0-1 0,0 0 0,3-1 0,5-1 0,2 2 0,3 0 0,-5-1 0,-1 0 0,-7-1 0,-3 1 0,-3 0 0,-5 1 0,0-1 0,-2 0 0,0-1 0,5 1 0,0-1 0,3 2 0,1 0 0,2 2 0,2-2 0,1 0 0,1 0 0,-5-1 0,0 0 0,-2-2 0,1 1 0,4-1 0,0 1 0,5 0 0,0 0 0,6 0 0,5 1 0,2-1 0,15 3 0,-6-2 0,9 3 0,-10-2 0,-1 0 0,-6 0 0,0-1 0,-5 1 0,0-2 0,0 1 0,0 0 0,0-1 0,0-2 0,-4 0 0,-2-1 0,-6 2 0,1-1 0,-4 1 0,6-1 0,-4 1 0,4 0 0,-1 0 0,4-1 0,0 1 0,4 0 0,-4 1 0,-2-1 0,-4 1 0,-6 0 0,0 1 0,-4-1 0,0 2 0,0-1 0,-2 1 0,2 0 0,-1-2 0,2 2 0,0-1 0,-4 0 0,-1 0 0,-2 0 0,0 0 0,3 0 0,0-1 0,3 0 0,-1 0 0,1 0 0,0 0 0,0 0 0,2 0 0,-5 0 0,-1 0 0,-6 0 0,-1 0 0,1 0 0,3-1 0,0-1 0,3 0 0,-2 1 0,0 0 0,-1 0 0,-2 1 0,1-2 0,0 1 0,-1 0 0,-1 0 0,-3 1 0,-2 0 0,-3 0 0,-1 0 0,-3 0 0,2 0 0,0-1 0,2 1 0,1-1 0,1 1 0,-1 0 0,1 0 0,0 0 0,0 0 0,0 0 0,0 0 0,2 0 0,-3 1 0,1-1 0,-5 1 0,-3-1 0,-5-1 0,-3 1 0,-1 0 0,3 0 0,-2 1 0,-4 3 0,1-2 0,-4 5 0,5-6 0,0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8T20:03:13.571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97436.48438"/>
      <inkml:brushProperty name="anchorY" value="-55609.96484"/>
      <inkml:brushProperty name="scaleFactor" value="0.5"/>
    </inkml:brush>
  </inkml:definitions>
  <inkml:trace contextRef="#ctx0" brushRef="#br0">0 7524 24575,'56'0'0,"-1"1"0,-8 0 0,6 1 0,19 3 0,2 0 0,-13-1 0,1 0 0,17 0 0,-1 0 0,-21-1 0,-4 0 0,46-1 0,-1 1 0,-35-2 0,1-1 0,-15 0 0,4 0 0,13-2 0,8-1 0,-8 0 0,-10 1 0,-1 0 0,29-3 0,-3-1 0,-1-1 0,-1 4 0,-8-3 0,2 4 0,0-4 0,-5 1 0,4-1 0,-4 0 0,-2 2 0,2 0 0,-8-3 0,-6 1 0,0-2 0,-3-1 0,3 0 0,1-1 0,2-2 0,0-2 0,7-5 0,-2-2 0,6-7 0,2-1 0,2-7 0,5-2 0,-28 13 0,0-2 0,-1 0 0,0-2 0,7-3 0,1-2 0,-1 0 0,0-1 0,-2 0 0,0-2 0,4-2 0,-1 0 0,-3 1 0,0-1 0,1-2 0,0-1-257,0 1 1,1-1 256,1-2 0,1 0 0,3-1 0,0 0 0,-3 3 0,-1 0 0,1-1 0,-1 0 0,-3 2 0,-1 1 0,-1-2 0,-1 0 0,3-1 0,-1 0 0,-3 2 0,0 0 0,1-1 0,1 1 0,-3 3 0,1 1 0,-2 0 0,-1 1 0,1 2 0,-1 1 0,-2 1 0,1 1 0,-1 1 0,1 0 0,38-24 0,-41 26 0,-1 0 0,32-22 513,3-2-513,-7 6 0,2 1 0,-1 1 0,-5 1 0,-2 2 0,-7 1 0,-6 4 0,-4 4 0,-11 6 0,-2 6 0,-4 2 0,-1 1 0,6-4 0,1 1 0,2-3 0,4-4 0,-10 6 0,3-4 0,-5 2 0,0 1 0,2-5 0,3 0 0,3-6 0,4-2 0,-3-2 0,-1 4 0,-3-1 0,3 0 0,-2-3 0,3 0 0,-3 1 0,6-1 0,-2-3 0,2 0 0,-4-3 0,1-1 0,-2-1 0,2 1 0,-2 0 0,1-1 0,-3 0 0,5-8 0,-6 3 0,5-3 0,-6 3 0,-3 4 0,3-5 0,3-7 0,1 0 0,3-7 0,-4 10 0,1-4 0,-3 6 0,3-4 0,-7 2 0,4-2 0,-4 1 0,4-1 0,-4 3 0,3-1 0,-1 0 0,0 2 0,1-5 0,1 2 0,-2-2 0,-1 5 0,0-1 0,-3 4 0,0-1 0,0 4 0,-1-1 0,-1 4 0,-1 0 0,-2 3 0,1 1 0,-1 0 0,1 1 0,0-2 0,0 3 0,3-3 0,-4 3 0,2 0 0,-1 0 0,13-15 0,-8 12 0,10-12 0,-14 19 0,-1 1 0,-4 1 0,1-2 0,-2 3 0,0-1 0,0 3 0,0-1 0,-2 3 0,4-4 0,4-8 0,-2 6 0,7-9 0,-11 15 0,3-5 0,-3 5 0,1-3 0,-1 4 0,0-3 0,-1 3 0,1-2 0,-1-1 0,-1 3 0,0-3 0,0 4 0,-1-2 0,1 5 0,0-1 0,-1 2 0,-1 0 0,0 1 0,-3-1 0,-1 3 0,1-2 0,-2 1 0,2 0 0,-1 1 0,2-1 0,-4 2 0,2 0 0,-2-1 0,1 1 0,0-2 0,4 1 0,-2-1 0,1-1 0,1 0 0,-3 1 0,2-1 0,-2 1 0,0-1 0,2 0 0,-2 0 0,3-2 0,-3 1 0,2-1 0,-3 1 0,1 0 0,0-1 0,0 1 0,0 1 0,0 0 0,-2 2 0,0-1 0,0 3 0,-2-1 0,1 2 0,-1 2 0,0 1 0,-1 3 0,-2-1 0,1 2 0,-2 2 0,1 1 0,-1 2 0,-1 1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AC837-6BD3-8244-967A-47DD2553872F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B3E0C-CBCD-0944-9BA7-7ADC429B5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8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8FB4C-4A27-0B46-A38F-1198A35AF1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9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552C-7AE8-B4CF-C0AF-FEC693C33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B9B0E-6699-DF8F-997C-A6B9D453F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190A5-222A-CDA1-9DA1-D23D39D8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A85D-A36C-7045-AB66-BCD60F100BFC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74F2B-BDB1-EB33-EAFF-018E3AB9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290EB-ED9C-99CB-DE35-216B30AC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1783-5798-F44B-B555-A2DC0271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DA68-5C5F-73E8-84BD-893D39B1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E2D70-2E4E-409E-4302-75EE28869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97E38-571F-B352-2B68-1ABC6EFF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A85D-A36C-7045-AB66-BCD60F100BFC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B9B78-B8BD-F378-DC95-7D7A5872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DEEB9-E373-831D-D164-8B9EAB09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1783-5798-F44B-B555-A2DC0271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4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57ED9C-55E7-25D6-CCE7-867C4EA27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140E2-F906-C7B9-A119-F044D78CA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97BA8-7B12-BD88-81DD-484B4D7F0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A85D-A36C-7045-AB66-BCD60F100BFC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ED17D-46AE-DBF3-C6ED-DD1E2C1A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943AB-253E-9461-5DE8-253CB324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1783-5798-F44B-B555-A2DC0271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0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33C3-69C7-5080-4066-04A901C1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C8F6C-624C-4C20-101C-FBB0E5002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25E3-20F2-2EA7-2DD8-4040AA35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A85D-A36C-7045-AB66-BCD60F100BFC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8131A-0C0E-8894-1AB8-7AAC027E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A1DD1-E55C-E7D4-4EBE-BD2DC20F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1783-5798-F44B-B555-A2DC0271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9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7E31-DC8C-BBDE-06A2-CBE42A8A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7E4C2-8CE9-0974-D346-1227D09B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CE6F7-E638-3F98-1A41-4AF693F3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A85D-A36C-7045-AB66-BCD60F100BFC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72E3-EB7C-3878-9CE1-71A8D135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05EAF-0E4E-276C-8DEF-2605B774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1783-5798-F44B-B555-A2DC0271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1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FFA1-8FDD-F086-6C3B-D20C7104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EE279-41A8-A3DF-D43F-C3777450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5BA9C-6694-0F9E-8768-37A1B67F5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96D33-C5C2-A592-8427-8D04E9EA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A85D-A36C-7045-AB66-BCD60F100BFC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D10A5-78B7-44BB-FB7D-91A424B5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0A442-D684-9B5A-1BE4-752B633F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1783-5798-F44B-B555-A2DC0271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6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02D4-2790-3574-5F43-D4C1CF8E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A7D4F-CD25-8E72-A608-FD37F4C5E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AB1FB-1C72-211D-1377-ED2F3E3A9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12AB9-E685-22C2-D50C-38764747B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F4431-8FBB-3E00-D6A4-015B4A329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CAAB8-EBFC-9F3B-FB37-93ACD1F3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A85D-A36C-7045-AB66-BCD60F100BFC}" type="datetimeFigureOut">
              <a:rPr lang="en-US" smtClean="0"/>
              <a:t>9/19/23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3CE402-F856-7F90-AFB5-9C6ACD4C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AD87D-71BE-DBE7-C8DA-04C343BB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1783-5798-F44B-B555-A2DC0271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0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2D3F-6933-5891-528E-B9310B2B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699DA-88F7-FDE4-A4CC-8119B4D7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A85D-A36C-7045-AB66-BCD60F100BFC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FF145-8007-DB0C-BFFE-F37B38F5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9D7A9-C711-D461-292F-0504C4E8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1783-5798-F44B-B555-A2DC0271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79EB7-6DED-1F2F-C020-6A4480E4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A85D-A36C-7045-AB66-BCD60F100BFC}" type="datetimeFigureOut">
              <a:rPr lang="en-US" smtClean="0"/>
              <a:t>9/19/23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0A102-8C17-74F6-CDCC-C7561541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16942-C243-8AD9-CF72-F5F55985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1783-5798-F44B-B555-A2DC0271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5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E0E0-27BF-ADFD-ED2B-3CDE7B5E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E4D1-A518-F2CC-5FBE-37D33C7DF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103BE-BBAF-EE28-D17C-5CC3FF215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A01F9-2273-7064-4AC6-869F7395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A85D-A36C-7045-AB66-BCD60F100BFC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65CBA-D70C-BF0C-B389-41E52603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FA4E4-7D58-D964-A543-0440FB53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1783-5798-F44B-B555-A2DC0271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6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8908-866F-3E58-0AF5-B4D6DA93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0CF71-6B03-54D6-3626-969A608EF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17EA1-B44C-6019-6B69-AC034D657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A9B98-BE48-F104-600B-7274A780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A85D-A36C-7045-AB66-BCD60F100BFC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FC5AE-104A-7B4F-C843-5240409E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E2BFA-D32E-9CA7-FF1B-EC34B285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1783-5798-F44B-B555-A2DC0271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0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7162DA-A9E7-F964-BD71-6EA930D9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8221E-AE1F-F7E4-304A-CAFF01CE8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2D1E7-D7AD-CB05-984E-8EF33E379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BA85D-A36C-7045-AB66-BCD60F100BFC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78B7-4A93-48EC-4CEF-009D9CB95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7B615-0FC6-13AF-DA0A-315E714C8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F1783-5798-F44B-B555-A2DC0271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pixabay.com/en/phone-old-1955-telephone-handset-2476595/" TargetMode="External"/><Relationship Id="rId7" Type="http://schemas.openxmlformats.org/officeDocument/2006/relationships/hyperlink" Target="https://surfacom.blogspot.com/2019/07/wolf-in-sheeps-clothing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hyperlink" Target="http://seeing-torino.blogspot.com/2012/10/iphone-5.html" TargetMode="External"/><Relationship Id="rId4" Type="http://schemas.openxmlformats.org/officeDocument/2006/relationships/image" Target="../media/image7.jpg"/><Relationship Id="rId9" Type="http://schemas.openxmlformats.org/officeDocument/2006/relationships/hyperlink" Target="https://en.wikipedia.org/wiki/Amazon_Appstor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Platforms and Multi-sided Markets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 Platforms, Multi-sided markets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6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0671-7AD9-8442-B6AA-AB7AD8FE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Nuanced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12F56-0697-8247-82A3-A83D0B189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2509" y="1884470"/>
            <a:ext cx="1894702" cy="11120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D99AEE-C87A-4B44-82FE-D4A95076FB0E}"/>
              </a:ext>
            </a:extLst>
          </p:cNvPr>
          <p:cNvSpPr txBox="1"/>
          <p:nvPr/>
        </p:nvSpPr>
        <p:spPr>
          <a:xfrm>
            <a:off x="2397211" y="1978827"/>
            <a:ext cx="2730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Phones are valuable for communication because everyone has one</a:t>
            </a:r>
          </a:p>
        </p:txBody>
      </p:sp>
      <p:pic>
        <p:nvPicPr>
          <p:cNvPr id="8" name="Picture 7" descr="A picture containing building, person, outdoor&#10;&#10;Description automatically generated">
            <a:extLst>
              <a:ext uri="{FF2B5EF4-FFF2-40B4-BE49-F238E27FC236}">
                <a16:creationId xmlns:a16="http://schemas.microsoft.com/office/drawing/2014/main" id="{3667ADA8-88BF-4E4D-AD62-DB659AF25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709351" y="3743919"/>
            <a:ext cx="1894702" cy="13347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8FC441-2AA9-D945-AB60-851C507BCB26}"/>
              </a:ext>
            </a:extLst>
          </p:cNvPr>
          <p:cNvSpPr txBox="1"/>
          <p:nvPr/>
        </p:nvSpPr>
        <p:spPr>
          <a:xfrm>
            <a:off x="3762632" y="4041941"/>
            <a:ext cx="1278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 many people joining can reduce value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919FAB-CF6C-DF4C-BB05-DADD9C35B4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944497" y="1871935"/>
            <a:ext cx="2298355" cy="18115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963D5A-EDB7-3D49-A7DA-D6A0FCE781E3}"/>
              </a:ext>
            </a:extLst>
          </p:cNvPr>
          <p:cNvSpPr txBox="1"/>
          <p:nvPr/>
        </p:nvSpPr>
        <p:spPr>
          <a:xfrm>
            <a:off x="9527059" y="1884470"/>
            <a:ext cx="1729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wrong sorts of people joining can reduce value</a:t>
            </a:r>
          </a:p>
        </p:txBody>
      </p:sp>
      <p:pic>
        <p:nvPicPr>
          <p:cNvPr id="15" name="Picture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70E16EA-7322-3940-BC58-EDA85D82DB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750010" y="4474683"/>
            <a:ext cx="1688757" cy="18115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74DA04-33CC-F243-BE66-CF9F460BF070}"/>
              </a:ext>
            </a:extLst>
          </p:cNvPr>
          <p:cNvSpPr txBox="1"/>
          <p:nvPr/>
        </p:nvSpPr>
        <p:spPr>
          <a:xfrm>
            <a:off x="7587049" y="4819135"/>
            <a:ext cx="1688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Others’ actions can increase value</a:t>
            </a:r>
          </a:p>
        </p:txBody>
      </p:sp>
    </p:spTree>
    <p:extLst>
      <p:ext uri="{BB962C8B-B14F-4D97-AF65-F5344CB8AC3E}">
        <p14:creationId xmlns:p14="http://schemas.microsoft.com/office/powerpoint/2010/main" val="44103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FD98-E779-EB4B-8F64-D93F4F5C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get a market with network effects to grow.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35EF4-B3B6-9048-9F9F-640CF914C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Pricing:  If there are network effects then prices usually </a:t>
            </a:r>
            <a:r>
              <a:rPr lang="en-US" dirty="0">
                <a:solidFill>
                  <a:srgbClr val="FF0000"/>
                </a:solidFill>
              </a:rPr>
              <a:t>are not </a:t>
            </a:r>
            <a:r>
              <a:rPr lang="en-US" dirty="0"/>
              <a:t>related to the cost of producing. </a:t>
            </a:r>
          </a:p>
          <a:p>
            <a:r>
              <a:rPr lang="en-US" dirty="0"/>
              <a:t>The right price depends on: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price sensitivity </a:t>
            </a:r>
            <a:r>
              <a:rPr lang="en-US" dirty="0"/>
              <a:t>of both sides to price</a:t>
            </a:r>
          </a:p>
          <a:p>
            <a:pPr lvl="1"/>
            <a:r>
              <a:rPr lang="en-US" dirty="0"/>
              <a:t>The type and intensity of network effects on both sides</a:t>
            </a:r>
          </a:p>
          <a:p>
            <a:pPr lvl="1"/>
            <a:r>
              <a:rPr lang="en-US" dirty="0"/>
              <a:t>The changes in cost that come from changing output of each side</a:t>
            </a:r>
          </a:p>
          <a:p>
            <a:r>
              <a:rPr lang="en-US" dirty="0"/>
              <a:t>The right price may be above or below the ``standalone’’ price for that side</a:t>
            </a:r>
          </a:p>
        </p:txBody>
      </p:sp>
    </p:spTree>
    <p:extLst>
      <p:ext uri="{BB962C8B-B14F-4D97-AF65-F5344CB8AC3E}">
        <p14:creationId xmlns:p14="http://schemas.microsoft.com/office/powerpoint/2010/main" val="428353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B57B-007E-BD49-849F-6BC8BFB806C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Numerical Example (Think Amazon)</a:t>
            </a:r>
          </a:p>
        </p:txBody>
      </p:sp>
      <p:pic>
        <p:nvPicPr>
          <p:cNvPr id="16" name="Graphic 15" descr="Drawing Figure with solid fill">
            <a:extLst>
              <a:ext uri="{FF2B5EF4-FFF2-40B4-BE49-F238E27FC236}">
                <a16:creationId xmlns:a16="http://schemas.microsoft.com/office/drawing/2014/main" id="{4C0E8E57-E8B1-7640-A6C4-DDFB4314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481" y="1935139"/>
            <a:ext cx="914400" cy="914400"/>
          </a:xfrm>
          <a:prstGeom prst="rect">
            <a:avLst/>
          </a:prstGeom>
        </p:spPr>
      </p:pic>
      <p:pic>
        <p:nvPicPr>
          <p:cNvPr id="19" name="Graphic 18" descr="Drawing Figure with solid fill">
            <a:extLst>
              <a:ext uri="{FF2B5EF4-FFF2-40B4-BE49-F238E27FC236}">
                <a16:creationId xmlns:a16="http://schemas.microsoft.com/office/drawing/2014/main" id="{F3424836-C95A-D747-816A-DE539D886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719" y="3272297"/>
            <a:ext cx="914400" cy="914400"/>
          </a:xfrm>
          <a:prstGeom prst="rect">
            <a:avLst/>
          </a:prstGeom>
        </p:spPr>
      </p:pic>
      <p:pic>
        <p:nvPicPr>
          <p:cNvPr id="20" name="Graphic 19" descr="Drawing Figure with solid fill">
            <a:extLst>
              <a:ext uri="{FF2B5EF4-FFF2-40B4-BE49-F238E27FC236}">
                <a16:creationId xmlns:a16="http://schemas.microsoft.com/office/drawing/2014/main" id="{33BD220F-C4D2-9E48-AB69-751212ED6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481" y="4646139"/>
            <a:ext cx="914401" cy="914398"/>
          </a:xfrm>
          <a:prstGeom prst="rect">
            <a:avLst/>
          </a:prstGeom>
        </p:spPr>
      </p:pic>
      <p:pic>
        <p:nvPicPr>
          <p:cNvPr id="22" name="Graphic 21" descr="For Sale outline">
            <a:extLst>
              <a:ext uri="{FF2B5EF4-FFF2-40B4-BE49-F238E27FC236}">
                <a16:creationId xmlns:a16="http://schemas.microsoft.com/office/drawing/2014/main" id="{210519C1-B361-3E44-A9D5-A8F13F4AC8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3330" y="1841157"/>
            <a:ext cx="819665" cy="1033034"/>
          </a:xfrm>
          <a:prstGeom prst="rect">
            <a:avLst/>
          </a:prstGeom>
        </p:spPr>
      </p:pic>
      <p:pic>
        <p:nvPicPr>
          <p:cNvPr id="23" name="Graphic 22" descr="For Sale outline">
            <a:extLst>
              <a:ext uri="{FF2B5EF4-FFF2-40B4-BE49-F238E27FC236}">
                <a16:creationId xmlns:a16="http://schemas.microsoft.com/office/drawing/2014/main" id="{61BCF9DF-F416-6343-AE38-9108E9B52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8595" y="3120362"/>
            <a:ext cx="819665" cy="1183501"/>
          </a:xfrm>
          <a:prstGeom prst="rect">
            <a:avLst/>
          </a:prstGeom>
        </p:spPr>
      </p:pic>
      <p:pic>
        <p:nvPicPr>
          <p:cNvPr id="24" name="Graphic 23" descr="For Sale outline">
            <a:extLst>
              <a:ext uri="{FF2B5EF4-FFF2-40B4-BE49-F238E27FC236}">
                <a16:creationId xmlns:a16="http://schemas.microsoft.com/office/drawing/2014/main" id="{D4D37124-10F6-9C40-84F2-691359ADF1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3330" y="4550034"/>
            <a:ext cx="819665" cy="11835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9C9ED2-40B2-714D-821E-2364D1A3BCCE}"/>
              </a:ext>
            </a:extLst>
          </p:cNvPr>
          <p:cNvSpPr txBox="1"/>
          <p:nvPr/>
        </p:nvSpPr>
        <p:spPr>
          <a:xfrm>
            <a:off x="4077730" y="2207673"/>
            <a:ext cx="151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 per sale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09F077-E74D-2B46-AF81-9A467396AE08}"/>
              </a:ext>
            </a:extLst>
          </p:cNvPr>
          <p:cNvSpPr txBox="1"/>
          <p:nvPr/>
        </p:nvSpPr>
        <p:spPr>
          <a:xfrm>
            <a:off x="3982995" y="3637630"/>
            <a:ext cx="161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$2 per sale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A526C7-CA92-BF44-A14C-E4C22B1A4C1A}"/>
              </a:ext>
            </a:extLst>
          </p:cNvPr>
          <p:cNvSpPr txBox="1"/>
          <p:nvPr/>
        </p:nvSpPr>
        <p:spPr>
          <a:xfrm>
            <a:off x="3982995" y="5202195"/>
            <a:ext cx="121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$3 per sale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8E4589-73DA-054C-9D82-2F2FFEB2DCFB}"/>
              </a:ext>
            </a:extLst>
          </p:cNvPr>
          <p:cNvCxnSpPr/>
          <p:nvPr/>
        </p:nvCxnSpPr>
        <p:spPr>
          <a:xfrm>
            <a:off x="1421027" y="2471351"/>
            <a:ext cx="17423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749D5C-2B56-B24E-8504-BC40B0DDC0E9}"/>
              </a:ext>
            </a:extLst>
          </p:cNvPr>
          <p:cNvCxnSpPr/>
          <p:nvPr/>
        </p:nvCxnSpPr>
        <p:spPr>
          <a:xfrm>
            <a:off x="1421027" y="2471351"/>
            <a:ext cx="1742303" cy="1535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B8DEA5-F69C-BD4E-9956-0C330FE5FC99}"/>
              </a:ext>
            </a:extLst>
          </p:cNvPr>
          <p:cNvCxnSpPr/>
          <p:nvPr/>
        </p:nvCxnSpPr>
        <p:spPr>
          <a:xfrm>
            <a:off x="1421027" y="2471351"/>
            <a:ext cx="1828800" cy="3089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BB0B0BA-F209-874A-8389-3B199FA44D93}"/>
              </a:ext>
            </a:extLst>
          </p:cNvPr>
          <p:cNvSpPr txBox="1"/>
          <p:nvPr/>
        </p:nvSpPr>
        <p:spPr>
          <a:xfrm>
            <a:off x="2179528" y="2068512"/>
            <a:ext cx="114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$2 benefit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035FC5-3BA5-5A4D-B8CA-4375BD153358}"/>
              </a:ext>
            </a:extLst>
          </p:cNvPr>
          <p:cNvSpPr txBox="1"/>
          <p:nvPr/>
        </p:nvSpPr>
        <p:spPr>
          <a:xfrm>
            <a:off x="2179528" y="2898966"/>
            <a:ext cx="114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$2 benefit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C0AF96-BA49-6644-978B-2AA3AB2DCACC}"/>
              </a:ext>
            </a:extLst>
          </p:cNvPr>
          <p:cNvSpPr txBox="1"/>
          <p:nvPr/>
        </p:nvSpPr>
        <p:spPr>
          <a:xfrm>
            <a:off x="2570205" y="4303863"/>
            <a:ext cx="114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$2 benefit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92CD96-F64B-4E40-AEDC-D198824D9C95}"/>
              </a:ext>
            </a:extLst>
          </p:cNvPr>
          <p:cNvSpPr txBox="1"/>
          <p:nvPr/>
        </p:nvSpPr>
        <p:spPr>
          <a:xfrm>
            <a:off x="5939732" y="1851416"/>
            <a:ext cx="52184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3 buyers and 3 sellers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Each buyer can buy 1 unit from each seller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Buyer gets a benefit of $2 per trade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Sellers differ in their payoff per sale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Platform charges each buyer </a:t>
            </a:r>
            <a:r>
              <a:rPr lang="en-US" i="1" dirty="0"/>
              <a:t>P</a:t>
            </a:r>
            <a:r>
              <a:rPr lang="en-US" i="1" baseline="-25000" dirty="0"/>
              <a:t>b</a:t>
            </a:r>
            <a:r>
              <a:rPr lang="en-US" dirty="0"/>
              <a:t> and each seller </a:t>
            </a:r>
            <a:r>
              <a:rPr lang="en-US" i="1" dirty="0"/>
              <a:t>P</a:t>
            </a:r>
            <a:r>
              <a:rPr lang="en-US" i="1" baseline="-25000" dirty="0"/>
              <a:t>s</a:t>
            </a:r>
            <a:endParaRPr lang="en-US" i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Per trade</a:t>
            </a:r>
          </a:p>
          <a:p>
            <a:endParaRPr lang="en-US" dirty="0"/>
          </a:p>
          <a:p>
            <a:r>
              <a:rPr lang="en-US" dirty="0">
                <a:highlight>
                  <a:srgbClr val="FDB515"/>
                </a:highlight>
              </a:rPr>
              <a:t>Platform Profits:  (</a:t>
            </a:r>
            <a:r>
              <a:rPr lang="en-US" dirty="0" err="1">
                <a:highlight>
                  <a:srgbClr val="FDB515"/>
                </a:highlight>
              </a:rPr>
              <a:t>Pb+Ps</a:t>
            </a:r>
            <a:r>
              <a:rPr lang="en-US" dirty="0">
                <a:highlight>
                  <a:srgbClr val="FDB515"/>
                </a:highlight>
              </a:rPr>
              <a:t>)*# trades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B1925C-0256-6A45-9172-D69B12824B1B}"/>
              </a:ext>
            </a:extLst>
          </p:cNvPr>
          <p:cNvSpPr txBox="1"/>
          <p:nvPr/>
        </p:nvSpPr>
        <p:spPr>
          <a:xfrm>
            <a:off x="6034467" y="4303864"/>
            <a:ext cx="41722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Consider each side separately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Max price for sellers is $2</a:t>
            </a:r>
          </a:p>
          <a:p>
            <a:r>
              <a:rPr lang="en-US" dirty="0"/>
              <a:t>      2 join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Max price for buyers is $2</a:t>
            </a:r>
          </a:p>
          <a:p>
            <a:r>
              <a:rPr lang="en-US" dirty="0"/>
              <a:t>      3 join</a:t>
            </a:r>
          </a:p>
          <a:p>
            <a:endParaRPr lang="en-US" dirty="0"/>
          </a:p>
          <a:p>
            <a:r>
              <a:rPr lang="en-US" dirty="0">
                <a:highlight>
                  <a:srgbClr val="00FF00"/>
                </a:highlight>
              </a:rPr>
              <a:t>Total Profits: (2+2)✖ (2✖3) =  💲24</a:t>
            </a:r>
          </a:p>
        </p:txBody>
      </p:sp>
    </p:spTree>
    <p:extLst>
      <p:ext uri="{BB962C8B-B14F-4D97-AF65-F5344CB8AC3E}">
        <p14:creationId xmlns:p14="http://schemas.microsoft.com/office/powerpoint/2010/main" val="3460616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D81F-DF1B-D04F-B4A5-98AED5E6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Pricing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1C090A35-A626-7743-B178-5D26CA858D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0" y="3428999"/>
          <a:ext cx="3952881" cy="1488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627">
                  <a:extLst>
                    <a:ext uri="{9D8B030D-6E8A-4147-A177-3AD203B41FA5}">
                      <a16:colId xmlns:a16="http://schemas.microsoft.com/office/drawing/2014/main" val="11868431"/>
                    </a:ext>
                  </a:extLst>
                </a:gridCol>
                <a:gridCol w="1317627">
                  <a:extLst>
                    <a:ext uri="{9D8B030D-6E8A-4147-A177-3AD203B41FA5}">
                      <a16:colId xmlns:a16="http://schemas.microsoft.com/office/drawing/2014/main" val="2999257955"/>
                    </a:ext>
                  </a:extLst>
                </a:gridCol>
                <a:gridCol w="1317627">
                  <a:extLst>
                    <a:ext uri="{9D8B030D-6E8A-4147-A177-3AD203B41FA5}">
                      <a16:colId xmlns:a16="http://schemas.microsoft.com/office/drawing/2014/main" val="245556396"/>
                    </a:ext>
                  </a:extLst>
                </a:gridCol>
              </a:tblGrid>
              <a:tr h="4963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Before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OPTIMAL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323248"/>
                  </a:ext>
                </a:extLst>
              </a:tr>
              <a:tr h="496330">
                <a:tc>
                  <a:txBody>
                    <a:bodyPr/>
                    <a:lstStyle/>
                    <a:p>
                      <a:r>
                        <a:rPr lang="en-US" dirty="0"/>
                        <a:t>Buyers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05851"/>
                  </a:ext>
                </a:extLst>
              </a:tr>
              <a:tr h="496330">
                <a:tc>
                  <a:txBody>
                    <a:bodyPr/>
                    <a:lstStyle/>
                    <a:p>
                      <a:r>
                        <a:rPr lang="en-US" dirty="0"/>
                        <a:t>Sellers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$ 9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385583"/>
                  </a:ext>
                </a:extLst>
              </a:tr>
            </a:tbl>
          </a:graphicData>
        </a:graphic>
      </p:graphicFrame>
      <p:pic>
        <p:nvPicPr>
          <p:cNvPr id="4" name="Graphic 3" descr="Drawing Figure with solid fill">
            <a:extLst>
              <a:ext uri="{FF2B5EF4-FFF2-40B4-BE49-F238E27FC236}">
                <a16:creationId xmlns:a16="http://schemas.microsoft.com/office/drawing/2014/main" id="{9327DB91-9F4D-0942-BEC4-2BB7D2325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481" y="1935139"/>
            <a:ext cx="914400" cy="914400"/>
          </a:xfrm>
          <a:prstGeom prst="rect">
            <a:avLst/>
          </a:prstGeom>
        </p:spPr>
      </p:pic>
      <p:pic>
        <p:nvPicPr>
          <p:cNvPr id="5" name="Graphic 4" descr="Drawing Figure with solid fill">
            <a:extLst>
              <a:ext uri="{FF2B5EF4-FFF2-40B4-BE49-F238E27FC236}">
                <a16:creationId xmlns:a16="http://schemas.microsoft.com/office/drawing/2014/main" id="{F87B57FE-EC1C-5D44-88C8-2ECF3B815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719" y="3272297"/>
            <a:ext cx="914400" cy="914400"/>
          </a:xfrm>
          <a:prstGeom prst="rect">
            <a:avLst/>
          </a:prstGeom>
        </p:spPr>
      </p:pic>
      <p:pic>
        <p:nvPicPr>
          <p:cNvPr id="6" name="Graphic 5" descr="Drawing Figure with solid fill">
            <a:extLst>
              <a:ext uri="{FF2B5EF4-FFF2-40B4-BE49-F238E27FC236}">
                <a16:creationId xmlns:a16="http://schemas.microsoft.com/office/drawing/2014/main" id="{CFCF37DE-C50B-5E4B-B9F2-297796B0B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481" y="4646139"/>
            <a:ext cx="914401" cy="914398"/>
          </a:xfrm>
          <a:prstGeom prst="rect">
            <a:avLst/>
          </a:prstGeom>
        </p:spPr>
      </p:pic>
      <p:pic>
        <p:nvPicPr>
          <p:cNvPr id="7" name="Graphic 6" descr="For Sale outline">
            <a:extLst>
              <a:ext uri="{FF2B5EF4-FFF2-40B4-BE49-F238E27FC236}">
                <a16:creationId xmlns:a16="http://schemas.microsoft.com/office/drawing/2014/main" id="{5C9D0AE5-E2D4-8F44-A0F0-69EFB9E18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3330" y="1841157"/>
            <a:ext cx="819665" cy="1033034"/>
          </a:xfrm>
          <a:prstGeom prst="rect">
            <a:avLst/>
          </a:prstGeom>
        </p:spPr>
      </p:pic>
      <p:pic>
        <p:nvPicPr>
          <p:cNvPr id="8" name="Graphic 7" descr="For Sale outline">
            <a:extLst>
              <a:ext uri="{FF2B5EF4-FFF2-40B4-BE49-F238E27FC236}">
                <a16:creationId xmlns:a16="http://schemas.microsoft.com/office/drawing/2014/main" id="{DC1F0E84-5F89-5647-A4D8-11D992A0FB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8595" y="3120362"/>
            <a:ext cx="819665" cy="1183501"/>
          </a:xfrm>
          <a:prstGeom prst="rect">
            <a:avLst/>
          </a:prstGeom>
        </p:spPr>
      </p:pic>
      <p:pic>
        <p:nvPicPr>
          <p:cNvPr id="9" name="Graphic 8" descr="For Sale outline">
            <a:extLst>
              <a:ext uri="{FF2B5EF4-FFF2-40B4-BE49-F238E27FC236}">
                <a16:creationId xmlns:a16="http://schemas.microsoft.com/office/drawing/2014/main" id="{46667BF7-3729-F94E-AF87-59F778106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3330" y="4550034"/>
            <a:ext cx="819665" cy="11835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52CB1C-DEF7-1742-AF8E-95552D44AD2D}"/>
              </a:ext>
            </a:extLst>
          </p:cNvPr>
          <p:cNvSpPr txBox="1"/>
          <p:nvPr/>
        </p:nvSpPr>
        <p:spPr>
          <a:xfrm>
            <a:off x="4077730" y="2207673"/>
            <a:ext cx="151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 per sale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5644D7-0773-3F4D-A7E8-3DBD90A76F89}"/>
              </a:ext>
            </a:extLst>
          </p:cNvPr>
          <p:cNvSpPr txBox="1"/>
          <p:nvPr/>
        </p:nvSpPr>
        <p:spPr>
          <a:xfrm>
            <a:off x="3982995" y="3637630"/>
            <a:ext cx="161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$2 per sale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CCFEF-DB26-5E48-86CE-F65CC204A973}"/>
              </a:ext>
            </a:extLst>
          </p:cNvPr>
          <p:cNvSpPr txBox="1"/>
          <p:nvPr/>
        </p:nvSpPr>
        <p:spPr>
          <a:xfrm>
            <a:off x="3982995" y="5202195"/>
            <a:ext cx="121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$3 per sale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E6407F-C186-C346-829A-3A1DC3F5FD80}"/>
              </a:ext>
            </a:extLst>
          </p:cNvPr>
          <p:cNvCxnSpPr/>
          <p:nvPr/>
        </p:nvCxnSpPr>
        <p:spPr>
          <a:xfrm>
            <a:off x="1421027" y="2471351"/>
            <a:ext cx="17423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A1A539-2B15-F544-8FA6-60498B6F5646}"/>
              </a:ext>
            </a:extLst>
          </p:cNvPr>
          <p:cNvCxnSpPr/>
          <p:nvPr/>
        </p:nvCxnSpPr>
        <p:spPr>
          <a:xfrm>
            <a:off x="1421027" y="2471351"/>
            <a:ext cx="1742303" cy="1535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E0F626-23B4-8243-B72D-984824D21241}"/>
              </a:ext>
            </a:extLst>
          </p:cNvPr>
          <p:cNvCxnSpPr/>
          <p:nvPr/>
        </p:nvCxnSpPr>
        <p:spPr>
          <a:xfrm>
            <a:off x="1421027" y="2471351"/>
            <a:ext cx="1828800" cy="3089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C107B7-D6CC-0F42-A35D-90B0B98B3C3F}"/>
              </a:ext>
            </a:extLst>
          </p:cNvPr>
          <p:cNvSpPr txBox="1"/>
          <p:nvPr/>
        </p:nvSpPr>
        <p:spPr>
          <a:xfrm>
            <a:off x="2179528" y="2068512"/>
            <a:ext cx="114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$2 benefit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0E3E60-5604-5F48-9925-E0C6C0FB41FF}"/>
              </a:ext>
            </a:extLst>
          </p:cNvPr>
          <p:cNvSpPr txBox="1"/>
          <p:nvPr/>
        </p:nvSpPr>
        <p:spPr>
          <a:xfrm>
            <a:off x="2179528" y="2898966"/>
            <a:ext cx="114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$2 benefit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15AE01-B2BB-184C-98A9-43FC7B56AB71}"/>
              </a:ext>
            </a:extLst>
          </p:cNvPr>
          <p:cNvSpPr txBox="1"/>
          <p:nvPr/>
        </p:nvSpPr>
        <p:spPr>
          <a:xfrm>
            <a:off x="2570205" y="4303863"/>
            <a:ext cx="114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$2 benefit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E65A4-863F-DA41-A0B8-6EB4067144F0}"/>
              </a:ext>
            </a:extLst>
          </p:cNvPr>
          <p:cNvSpPr txBox="1"/>
          <p:nvPr/>
        </p:nvSpPr>
        <p:spPr>
          <a:xfrm>
            <a:off x="6177385" y="1841157"/>
            <a:ext cx="3952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Charge buyers </a:t>
            </a:r>
            <a:r>
              <a:rPr lang="en-US" i="1" dirty="0"/>
              <a:t>P</a:t>
            </a:r>
            <a:r>
              <a:rPr lang="en-US" i="1" baseline="-25000" dirty="0"/>
              <a:t>b </a:t>
            </a:r>
            <a:r>
              <a:rPr lang="en-US" i="1" dirty="0"/>
              <a:t>=$2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Charge Sellers </a:t>
            </a:r>
            <a:r>
              <a:rPr lang="en-US" i="1" dirty="0"/>
              <a:t>P</a:t>
            </a:r>
            <a:r>
              <a:rPr lang="en-US" i="1" baseline="-25000" dirty="0"/>
              <a:t>s</a:t>
            </a:r>
            <a:r>
              <a:rPr lang="en-US" i="1" dirty="0"/>
              <a:t> =$1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All the buyers and sellers join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EEFD60-70F5-1B43-B8B2-C74CEB9CDF2E}"/>
              </a:ext>
            </a:extLst>
          </p:cNvPr>
          <p:cNvSpPr txBox="1"/>
          <p:nvPr/>
        </p:nvSpPr>
        <p:spPr>
          <a:xfrm>
            <a:off x="8723871" y="4917989"/>
            <a:ext cx="54369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$27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30CD5D-04C8-2D44-A32A-D8E260A8DCA7}"/>
              </a:ext>
            </a:extLst>
          </p:cNvPr>
          <p:cNvSpPr txBox="1"/>
          <p:nvPr/>
        </p:nvSpPr>
        <p:spPr>
          <a:xfrm>
            <a:off x="4960883" y="6042454"/>
            <a:ext cx="745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Profit from sellers is lower</a:t>
            </a:r>
            <a:r>
              <a:rPr lang="en-US" u="sng" dirty="0"/>
              <a:t> but </a:t>
            </a:r>
            <a:r>
              <a:rPr lang="en-US" dirty="0"/>
              <a:t> the overall effect is positive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51450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9ADD-3F0E-2442-8C59-3546485D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on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4168B-42EA-9447-A2DC-57C40F453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platform can affect the volume of transactions by charging more to one side and reducing the price to the other side.</a:t>
            </a:r>
          </a:p>
          <a:p>
            <a:endParaRPr lang="en-US" dirty="0"/>
          </a:p>
          <a:p>
            <a:r>
              <a:rPr lang="en-US" dirty="0"/>
              <a:t>Typically, usage fees are </a:t>
            </a:r>
            <a:r>
              <a:rPr lang="en-US" u="sng" dirty="0"/>
              <a:t>lower </a:t>
            </a:r>
            <a:r>
              <a:rPr lang="en-US" dirty="0"/>
              <a:t>on the side that is more price sensitive.</a:t>
            </a:r>
          </a:p>
          <a:p>
            <a:pPr lvl="1"/>
            <a:r>
              <a:rPr lang="en-US" dirty="0"/>
              <a:t>Consumers can use cash</a:t>
            </a:r>
          </a:p>
          <a:p>
            <a:r>
              <a:rPr lang="en-US" dirty="0"/>
              <a:t>The optimal price may even be a subsidy</a:t>
            </a:r>
          </a:p>
          <a:p>
            <a:pPr lvl="1"/>
            <a:r>
              <a:rPr lang="en-US" dirty="0"/>
              <a:t>Points on Credit Cards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8B618-6D95-0F45-A273-1386AB955389}"/>
              </a:ext>
            </a:extLst>
          </p:cNvPr>
          <p:cNvSpPr txBox="1"/>
          <p:nvPr/>
        </p:nvSpPr>
        <p:spPr>
          <a:xfrm>
            <a:off x="2791042" y="5358699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6978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DC1B-CB68-6443-A3A5-62EA7415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Tipping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B31E-1894-3E47-B0E2-0A040BA41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900"/>
              <a:t>With network effects, the value of the platform to the next consumer is increasing in the existing consumer base. </a:t>
            </a:r>
          </a:p>
          <a:p>
            <a:r>
              <a:rPr lang="en-US" sz="1900"/>
              <a:t>At some point, the value of being in the network is sufficiently high that the platform can charge for it.</a:t>
            </a:r>
          </a:p>
          <a:p>
            <a:endParaRPr lang="en-US" sz="1900"/>
          </a:p>
          <a:p>
            <a:r>
              <a:rPr lang="en-US" sz="1900"/>
              <a:t>After a critical mass of consumers adopt a platform there is ``lock in’’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12205-205A-984C-86F5-A5F11A0C4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2" r="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44895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7654-DFA6-4440-901A-370D663A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with Network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71B4-1913-1D4C-B728-CB40E0F20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 network effects</a:t>
            </a:r>
          </a:p>
          <a:p>
            <a:pPr lvl="1"/>
            <a:r>
              <a:rPr lang="en-US" dirty="0"/>
              <a:t>  People pick their preferred platform.</a:t>
            </a:r>
          </a:p>
          <a:p>
            <a:pPr lvl="1"/>
            <a:r>
              <a:rPr lang="en-US" dirty="0"/>
              <a:t> Competition can lead to multiple platforms co-existing.</a:t>
            </a:r>
          </a:p>
          <a:p>
            <a:r>
              <a:rPr lang="en-US" dirty="0"/>
              <a:t>Strong Network effects</a:t>
            </a:r>
          </a:p>
          <a:p>
            <a:pPr lvl="1"/>
            <a:r>
              <a:rPr lang="en-US" dirty="0"/>
              <a:t>Even a superior entrant can’t  get market share.</a:t>
            </a:r>
          </a:p>
          <a:p>
            <a:pPr lvl="1"/>
            <a:r>
              <a:rPr lang="en-US" dirty="0"/>
              <a:t>Even if a new product offers high intrinsic benefits and lower costs, you can still get the outcome where no one switches.</a:t>
            </a:r>
          </a:p>
          <a:p>
            <a:pPr lvl="1"/>
            <a:r>
              <a:rPr lang="en-US" dirty="0"/>
              <a:t>Winner take all: One network operates as a monopoly and the other is driven out of business.  </a:t>
            </a:r>
          </a:p>
          <a:p>
            <a:pPr lvl="1"/>
            <a:r>
              <a:rPr lang="en-US" dirty="0"/>
              <a:t>Impossible to enter against an incumbent. </a:t>
            </a:r>
          </a:p>
        </p:txBody>
      </p:sp>
    </p:spTree>
    <p:extLst>
      <p:ext uri="{BB962C8B-B14F-4D97-AF65-F5344CB8AC3E}">
        <p14:creationId xmlns:p14="http://schemas.microsoft.com/office/powerpoint/2010/main" val="1266005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6B2E-519D-574B-BE7F-CC7D9EC95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Firms often try to soften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A8D1-70A2-1D4C-A687-ECDD91872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Offer different bundles that appeal to different groups</a:t>
            </a:r>
          </a:p>
          <a:p>
            <a:pPr lvl="1"/>
            <a:r>
              <a:rPr lang="en-US" dirty="0"/>
              <a:t>Split the market</a:t>
            </a:r>
          </a:p>
          <a:p>
            <a:r>
              <a:rPr lang="en-US" dirty="0"/>
              <a:t>Offer platforms of different quality. </a:t>
            </a:r>
          </a:p>
          <a:p>
            <a:pPr lvl="1"/>
            <a:r>
              <a:rPr lang="en-US" dirty="0"/>
              <a:t>Split the market</a:t>
            </a:r>
          </a:p>
          <a:p>
            <a:r>
              <a:rPr lang="en-US" dirty="0"/>
              <a:t>Impose switching costs</a:t>
            </a:r>
          </a:p>
          <a:p>
            <a:pPr lvl="1"/>
            <a:r>
              <a:rPr lang="en-US" dirty="0"/>
              <a:t>Lock in consumers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6275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9ADD-3F0E-2442-8C59-3546485D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Implications of Optimal Pricing for Free Cash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4168B-42EA-9447-A2DC-57C40F453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growing network charges a price below the one period price.</a:t>
            </a:r>
          </a:p>
          <a:p>
            <a:pPr lvl="1"/>
            <a:r>
              <a:rPr lang="en-US" dirty="0"/>
              <a:t>A high price/revenue today may lead to a  slower growth rate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Cash flows can be negative for a long time as network effects kick in.</a:t>
            </a:r>
          </a:p>
          <a:p>
            <a:r>
              <a:rPr lang="en-US" dirty="0"/>
              <a:t>This only makes sense if large network effects lock both sides in.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8B618-6D95-0F45-A273-1386AB955389}"/>
              </a:ext>
            </a:extLst>
          </p:cNvPr>
          <p:cNvSpPr txBox="1"/>
          <p:nvPr/>
        </p:nvSpPr>
        <p:spPr>
          <a:xfrm>
            <a:off x="2791042" y="5358699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085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194B-A208-2F1E-E7FE-8CF62726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Decentralized Markets</a:t>
            </a:r>
          </a:p>
        </p:txBody>
      </p:sp>
      <p:pic>
        <p:nvPicPr>
          <p:cNvPr id="11" name="Content Placeholder 10" descr="A green toy figure on a black background&#10;&#10;Description automatically generated">
            <a:extLst>
              <a:ext uri="{FF2B5EF4-FFF2-40B4-BE49-F238E27FC236}">
                <a16:creationId xmlns:a16="http://schemas.microsoft.com/office/drawing/2014/main" id="{471AA625-C4A1-5591-52ED-4759A1EC8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834" y="2643808"/>
            <a:ext cx="2650435" cy="1987826"/>
          </a:xfrm>
        </p:spPr>
      </p:pic>
      <p:sp>
        <p:nvSpPr>
          <p:cNvPr id="4" name="Triangle 3">
            <a:extLst>
              <a:ext uri="{FF2B5EF4-FFF2-40B4-BE49-F238E27FC236}">
                <a16:creationId xmlns:a16="http://schemas.microsoft.com/office/drawing/2014/main" id="{441D14F8-F762-97D3-072F-D72399EFD0BE}"/>
              </a:ext>
            </a:extLst>
          </p:cNvPr>
          <p:cNvSpPr/>
          <p:nvPr/>
        </p:nvSpPr>
        <p:spPr>
          <a:xfrm>
            <a:off x="8120269" y="4283766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D191B4-C45B-E2D6-EC1A-79A8BE2DFDE3}"/>
              </a:ext>
            </a:extLst>
          </p:cNvPr>
          <p:cNvCxnSpPr>
            <a:cxnSpLocks/>
          </p:cNvCxnSpPr>
          <p:nvPr/>
        </p:nvCxnSpPr>
        <p:spPr>
          <a:xfrm>
            <a:off x="7325139" y="4283766"/>
            <a:ext cx="25841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purple cartoon figure on a puzzle piece&#10;&#10;Description automatically generated">
            <a:extLst>
              <a:ext uri="{FF2B5EF4-FFF2-40B4-BE49-F238E27FC236}">
                <a16:creationId xmlns:a16="http://schemas.microsoft.com/office/drawing/2014/main" id="{501E616C-3F02-A8F6-B373-68767082E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2923" y="2758505"/>
            <a:ext cx="2497505" cy="18731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20DC11-EA20-133E-638C-51BBA8FBA49B}"/>
              </a:ext>
            </a:extLst>
          </p:cNvPr>
          <p:cNvSpPr txBox="1"/>
          <p:nvPr/>
        </p:nvSpPr>
        <p:spPr>
          <a:xfrm>
            <a:off x="1093304" y="2226364"/>
            <a:ext cx="43765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 </a:t>
            </a:r>
            <a:r>
              <a:rPr lang="en-US" dirty="0" err="1"/>
              <a:t>DeFi</a:t>
            </a:r>
            <a:r>
              <a:rPr lang="en-US" dirty="0"/>
              <a:t> protocols are platforms that facilitate multi-sided markets.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Token issuance/payoffs are an important design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Platforms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Multi-sided markets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Network effects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Some implications for pricing/platform design.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Application to payment systems.</a:t>
            </a:r>
          </a:p>
        </p:txBody>
      </p:sp>
    </p:spTree>
    <p:extLst>
      <p:ext uri="{BB962C8B-B14F-4D97-AF65-F5344CB8AC3E}">
        <p14:creationId xmlns:p14="http://schemas.microsoft.com/office/powerpoint/2010/main" val="312523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 101 description of a market: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177902-21E6-F740-9282-75BDF83E9EF9}"/>
              </a:ext>
            </a:extLst>
          </p:cNvPr>
          <p:cNvCxnSpPr>
            <a:cxnSpLocks/>
          </p:cNvCxnSpPr>
          <p:nvPr/>
        </p:nvCxnSpPr>
        <p:spPr>
          <a:xfrm flipV="1">
            <a:off x="2312276" y="2112299"/>
            <a:ext cx="6774" cy="339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1B6503-C895-0C49-91BC-BA1B0AC18AB8}"/>
              </a:ext>
            </a:extLst>
          </p:cNvPr>
          <p:cNvCxnSpPr/>
          <p:nvPr/>
        </p:nvCxnSpPr>
        <p:spPr>
          <a:xfrm>
            <a:off x="2312276" y="5507421"/>
            <a:ext cx="73677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1261637-52DC-6143-B11B-CB469571BFF0}"/>
              </a:ext>
            </a:extLst>
          </p:cNvPr>
          <p:cNvSpPr txBox="1"/>
          <p:nvPr/>
        </p:nvSpPr>
        <p:spPr>
          <a:xfrm>
            <a:off x="1626804" y="1927633"/>
            <a:ext cx="6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5EAFD-A3B2-9C45-B018-AC794B12BE6C}"/>
              </a:ext>
            </a:extLst>
          </p:cNvPr>
          <p:cNvSpPr txBox="1"/>
          <p:nvPr/>
        </p:nvSpPr>
        <p:spPr>
          <a:xfrm>
            <a:off x="9837683" y="5728138"/>
            <a:ext cx="99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779E862-050D-3943-A827-FC74D7238B49}"/>
                  </a:ext>
                </a:extLst>
              </p14:cNvPr>
              <p14:cNvContentPartPr/>
              <p14:nvPr/>
            </p14:nvContentPartPr>
            <p14:xfrm>
              <a:off x="3075778" y="2166732"/>
              <a:ext cx="5970960" cy="2662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779E862-050D-3943-A827-FC74D7238B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8138" y="2149092"/>
                <a:ext cx="6006600" cy="269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B7DB53C-AE3D-D846-9988-5C22C14AC802}"/>
                  </a:ext>
                </a:extLst>
              </p14:cNvPr>
              <p14:cNvContentPartPr/>
              <p14:nvPr/>
            </p14:nvContentPartPr>
            <p14:xfrm>
              <a:off x="3201418" y="2036412"/>
              <a:ext cx="3564000" cy="2724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B7DB53C-AE3D-D846-9988-5C22C14AC8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83418" y="2018772"/>
                <a:ext cx="3599640" cy="275976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1CD02B4-2DF0-8341-842E-43B90D7C373B}"/>
              </a:ext>
            </a:extLst>
          </p:cNvPr>
          <p:cNvSpPr txBox="1"/>
          <p:nvPr/>
        </p:nvSpPr>
        <p:spPr>
          <a:xfrm>
            <a:off x="6765418" y="1999485"/>
            <a:ext cx="116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11D95E-7055-DC40-B09C-4E9EC695E63C}"/>
              </a:ext>
            </a:extLst>
          </p:cNvPr>
          <p:cNvSpPr txBox="1"/>
          <p:nvPr/>
        </p:nvSpPr>
        <p:spPr>
          <a:xfrm>
            <a:off x="9172378" y="4760532"/>
            <a:ext cx="97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FEBFB-DD5C-5A48-B361-687EA0D8A0AA}"/>
              </a:ext>
            </a:extLst>
          </p:cNvPr>
          <p:cNvSpPr txBox="1"/>
          <p:nvPr/>
        </p:nvSpPr>
        <p:spPr>
          <a:xfrm>
            <a:off x="7788166" y="2722179"/>
            <a:ext cx="3331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other people buying the good only affects the price I am charged, not how much I </a:t>
            </a:r>
            <a:r>
              <a:rPr lang="en-US" i="1" dirty="0"/>
              <a:t>value</a:t>
            </a:r>
            <a:r>
              <a:rPr lang="en-US" dirty="0"/>
              <a:t> the good or am </a:t>
            </a:r>
            <a:r>
              <a:rPr lang="en-US" i="1" dirty="0"/>
              <a:t>willing to pay.</a:t>
            </a:r>
          </a:p>
        </p:txBody>
      </p:sp>
    </p:spTree>
    <p:extLst>
      <p:ext uri="{BB962C8B-B14F-4D97-AF65-F5344CB8AC3E}">
        <p14:creationId xmlns:p14="http://schemas.microsoft.com/office/powerpoint/2010/main" val="164218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CEAD-423E-DC49-9566-9F9DBBD1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 Amazon is a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818E3-58A1-E649-A093-A0BE680F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brings together buyers and sellers</a:t>
            </a:r>
          </a:p>
          <a:p>
            <a:r>
              <a:rPr lang="en-US" dirty="0"/>
              <a:t>The value to buyers of using Amazon is increasing in the number of sellers</a:t>
            </a:r>
          </a:p>
          <a:p>
            <a:r>
              <a:rPr lang="en-US" dirty="0"/>
              <a:t>The value to sellers is increasing in the number of buyers</a:t>
            </a:r>
          </a:p>
          <a:p>
            <a:endParaRPr lang="en-US" dirty="0"/>
          </a:p>
          <a:p>
            <a:r>
              <a:rPr lang="en-US" dirty="0"/>
              <a:t>Consumers are willing to pay Amazon to make it easier to shop</a:t>
            </a:r>
          </a:p>
          <a:p>
            <a:r>
              <a:rPr lang="en-US" dirty="0"/>
              <a:t>Sellers are willing to pay Amazon to make it easier to sell</a:t>
            </a:r>
          </a:p>
        </p:txBody>
      </p:sp>
    </p:spTree>
    <p:extLst>
      <p:ext uri="{BB962C8B-B14F-4D97-AF65-F5344CB8AC3E}">
        <p14:creationId xmlns:p14="http://schemas.microsoft.com/office/powerpoint/2010/main" val="27636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3F52-25A3-1240-8AC2-6A9AFF78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#2: Apple used to provide products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2AEB65-D4E2-284B-B99E-0E39E4C29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201" y="1825625"/>
            <a:ext cx="9609597" cy="4106863"/>
          </a:xfrm>
        </p:spPr>
      </p:pic>
    </p:spTree>
    <p:extLst>
      <p:ext uri="{BB962C8B-B14F-4D97-AF65-F5344CB8AC3E}">
        <p14:creationId xmlns:p14="http://schemas.microsoft.com/office/powerpoint/2010/main" val="255201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1056-FE14-944A-A12B-3D0B2794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Apple is a platform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E9DECA-794D-B549-87EA-8B0A6D81B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584" y="1825625"/>
            <a:ext cx="7666832" cy="4106863"/>
          </a:xfrm>
        </p:spPr>
      </p:pic>
    </p:spTree>
    <p:extLst>
      <p:ext uri="{BB962C8B-B14F-4D97-AF65-F5344CB8AC3E}">
        <p14:creationId xmlns:p14="http://schemas.microsoft.com/office/powerpoint/2010/main" val="143030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159C-E800-7949-908C-B0B28C1EB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BC51C-A7DC-D84C-BBF8-FCEE36C36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Multi-sided market</a:t>
            </a:r>
            <a:r>
              <a:rPr lang="en-US" dirty="0"/>
              <a:t>:     Markets with at least two sides of participants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Network effects</a:t>
            </a:r>
            <a:r>
              <a:rPr lang="en-US" dirty="0"/>
              <a:t>:           Benefits/costs that depend on others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Platform:</a:t>
            </a:r>
            <a:r>
              <a:rPr lang="en-US" dirty="0"/>
              <a:t>                        Host that connects participants</a:t>
            </a:r>
          </a:p>
          <a:p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en-US" dirty="0"/>
              <a:t>Pricing is complicated because you have to attract two + sides.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Network effects can lead to ``winner-take all’’ which affects strategy and valuation.</a:t>
            </a:r>
          </a:p>
        </p:txBody>
      </p:sp>
    </p:spTree>
    <p:extLst>
      <p:ext uri="{BB962C8B-B14F-4D97-AF65-F5344CB8AC3E}">
        <p14:creationId xmlns:p14="http://schemas.microsoft.com/office/powerpoint/2010/main" val="207450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5A11-436D-CA45-BB07-D0758190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E51D-4B5B-DD41-8604-1C61C9BF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5966" cy="41074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Value is generated by bringing people together.</a:t>
            </a:r>
          </a:p>
          <a:p>
            <a:endParaRPr lang="en-US" dirty="0"/>
          </a:p>
          <a:p>
            <a:r>
              <a:rPr lang="en-US" dirty="0"/>
              <a:t>Multi-sided markets or platforms allow different, separate groups to interact.</a:t>
            </a:r>
          </a:p>
          <a:p>
            <a:endParaRPr lang="en-US" dirty="0"/>
          </a:p>
          <a:p>
            <a:r>
              <a:rPr lang="en-US" dirty="0"/>
              <a:t>Different sides only use the platform if it is too expensive to interact directly off the platform.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36286831-BAFD-5D4C-90C0-1351297C9C4E}"/>
              </a:ext>
            </a:extLst>
          </p:cNvPr>
          <p:cNvGraphicFramePr>
            <a:graphicFrameLocks/>
          </p:cNvGraphicFramePr>
          <p:nvPr/>
        </p:nvGraphicFramePr>
        <p:xfrm>
          <a:off x="6264165" y="1825625"/>
          <a:ext cx="5297213" cy="4106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968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3417-1BF5-C744-AFB6-11557626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Card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99D6-78CC-8742-88FB-2CF18C7DB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Sides of the market: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Network Effects: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6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888</Words>
  <Application>Microsoft Macintosh PowerPoint</Application>
  <PresentationFormat>Widescreen</PresentationFormat>
  <Paragraphs>141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Introduction to Platforms and Multi-sided Markets</vt:lpstr>
      <vt:lpstr>Designing Decentralized Markets</vt:lpstr>
      <vt:lpstr>Econ 101 description of a market:</vt:lpstr>
      <vt:lpstr>Example #1 Amazon is a Platform</vt:lpstr>
      <vt:lpstr>Example #2: Apple used to provide products</vt:lpstr>
      <vt:lpstr>Now, Apple is a platform</vt:lpstr>
      <vt:lpstr> Terminology</vt:lpstr>
      <vt:lpstr>Network Effects</vt:lpstr>
      <vt:lpstr>Credit Card Example:</vt:lpstr>
      <vt:lpstr>Nuanced Examples</vt:lpstr>
      <vt:lpstr>How to get a market with network effects to grow.</vt:lpstr>
      <vt:lpstr>Numerical Example (Think Amazon)</vt:lpstr>
      <vt:lpstr>Platform Pricing</vt:lpstr>
      <vt:lpstr>Observations on Pricing</vt:lpstr>
      <vt:lpstr>Tipping points</vt:lpstr>
      <vt:lpstr>Competition with Network effects</vt:lpstr>
      <vt:lpstr>Firms often try to soften competition</vt:lpstr>
      <vt:lpstr>Implications of Optimal Pricing for Free Cash Flows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Platforms and Multi-sided Markets</dc:title>
  <dc:creator>Christine A PARLOUR</dc:creator>
  <cp:lastModifiedBy>Christine Parlour</cp:lastModifiedBy>
  <cp:revision>4</cp:revision>
  <dcterms:created xsi:type="dcterms:W3CDTF">2023-01-25T21:36:46Z</dcterms:created>
  <dcterms:modified xsi:type="dcterms:W3CDTF">2023-09-19T16:11:11Z</dcterms:modified>
</cp:coreProperties>
</file>