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9" r:id="rId2"/>
    <p:sldId id="794" r:id="rId3"/>
    <p:sldId id="771" r:id="rId4"/>
    <p:sldId id="795" r:id="rId5"/>
    <p:sldId id="787" r:id="rId6"/>
    <p:sldId id="675" r:id="rId7"/>
    <p:sldId id="765" r:id="rId8"/>
    <p:sldId id="772" r:id="rId9"/>
    <p:sldId id="766" r:id="rId10"/>
    <p:sldId id="759" r:id="rId11"/>
    <p:sldId id="788" r:id="rId12"/>
    <p:sldId id="768" r:id="rId13"/>
    <p:sldId id="789" r:id="rId14"/>
    <p:sldId id="793" r:id="rId15"/>
    <p:sldId id="782" r:id="rId16"/>
    <p:sldId id="783" r:id="rId17"/>
    <p:sldId id="785" r:id="rId18"/>
    <p:sldId id="774" r:id="rId19"/>
    <p:sldId id="769" r:id="rId20"/>
    <p:sldId id="786" r:id="rId21"/>
    <p:sldId id="791" r:id="rId22"/>
    <p:sldId id="686" r:id="rId23"/>
    <p:sldId id="790" r:id="rId24"/>
    <p:sldId id="760" r:id="rId25"/>
    <p:sldId id="7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515"/>
    <a:srgbClr val="545454"/>
    <a:srgbClr val="00274C"/>
    <a:srgbClr val="003A70"/>
    <a:srgbClr val="007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34"/>
    <p:restoredTop sz="94558"/>
  </p:normalViewPr>
  <p:slideViewPr>
    <p:cSldViewPr snapToGrid="0" snapToObjects="1">
      <p:cViewPr varScale="1">
        <p:scale>
          <a:sx n="120" d="100"/>
          <a:sy n="120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7327B-423B-3941-9346-BA9301300D42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3198B-E9CB-B543-BE30-38016783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08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E55AF-86C5-CF42-ABFB-273E57D2CD91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8FB4C-4A27-0B46-A38F-1198A35AF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065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4910" y="1122363"/>
            <a:ext cx="9743090" cy="2387600"/>
          </a:xfrm>
        </p:spPr>
        <p:txBody>
          <a:bodyPr bIns="182880" anchor="b"/>
          <a:lstStyle>
            <a:lvl1pPr algn="l">
              <a:defRPr sz="6000" b="1">
                <a:solidFill>
                  <a:srgbClr val="00274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5517931"/>
            <a:ext cx="3794234" cy="1340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4910" y="3694114"/>
            <a:ext cx="9743090" cy="1224727"/>
          </a:xfrm>
        </p:spPr>
        <p:txBody>
          <a:bodyPr tIns="182880"/>
          <a:lstStyle>
            <a:lvl1pPr marL="0" indent="0" algn="l">
              <a:buNone/>
              <a:defRPr sz="2400">
                <a:solidFill>
                  <a:srgbClr val="54545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84524" y="6209203"/>
            <a:ext cx="1108735" cy="365125"/>
          </a:xfrm>
        </p:spPr>
        <p:txBody>
          <a:bodyPr/>
          <a:lstStyle>
            <a:lvl1pPr algn="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43752" y="6209203"/>
            <a:ext cx="4117427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r>
              <a:rPr lang="en-US"/>
              <a:t>Lehar&amp;Parlour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602038"/>
            <a:ext cx="12192000" cy="0"/>
          </a:xfrm>
          <a:prstGeom prst="line">
            <a:avLst/>
          </a:prstGeom>
          <a:ln>
            <a:solidFill>
              <a:srgbClr val="FDB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10" y="6043450"/>
            <a:ext cx="2441422" cy="53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0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7591" y="1130358"/>
            <a:ext cx="10336818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7591" y="3610033"/>
            <a:ext cx="10336818" cy="1172174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3A7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10155674" y="6314304"/>
            <a:ext cx="1108735" cy="365125"/>
          </a:xfrm>
        </p:spPr>
        <p:txBody>
          <a:bodyPr/>
          <a:lstStyle>
            <a:lvl1pPr algn="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43752" y="6314304"/>
            <a:ext cx="4117427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r>
              <a:rPr lang="en-US"/>
              <a:t>Lehar&amp;Parlour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5982280"/>
            <a:ext cx="12192000" cy="0"/>
          </a:xfrm>
          <a:prstGeom prst="line">
            <a:avLst/>
          </a:prstGeom>
          <a:ln>
            <a:solidFill>
              <a:srgbClr val="FDB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bIns="27432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07440"/>
          </a:xfrm>
        </p:spPr>
        <p:txBody>
          <a:bodyPr tIns="27432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704569"/>
            <a:ext cx="12192000" cy="0"/>
          </a:xfrm>
          <a:prstGeom prst="line">
            <a:avLst/>
          </a:prstGeom>
          <a:ln>
            <a:solidFill>
              <a:srgbClr val="FDB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792716" y="6356350"/>
            <a:ext cx="1045781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Univers LT 45 Light" charset="0"/>
                <a:ea typeface="Univers LT 45 Light" charset="0"/>
                <a:cs typeface="Univers LT 45 Light" charset="0"/>
              </a:defRPr>
            </a:lvl1pPr>
          </a:lstStyle>
          <a:p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45 Light" charset="0"/>
                <a:ea typeface="Univers LT 45 Light" charset="0"/>
                <a:cs typeface="Univers LT 45 Light" charset="0"/>
              </a:defRPr>
            </a:lvl1pPr>
          </a:lstStyle>
          <a:p>
            <a:r>
              <a:rPr lang="en-US"/>
              <a:t>Lehar&amp;Parlour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8302" y="6356350"/>
            <a:ext cx="885497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Univers LT 45 Light" charset="0"/>
                <a:ea typeface="Univers LT 45 Light" charset="0"/>
                <a:cs typeface="Univers LT 45 Light" charset="0"/>
              </a:defRPr>
            </a:lvl1pPr>
          </a:lstStyle>
          <a:p>
            <a:fld id="{A2EBCFBC-0745-914E-B0B1-4125AF1D8E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37078"/>
            <a:ext cx="8869198" cy="2819730"/>
          </a:xfrm>
        </p:spPr>
        <p:txBody>
          <a:bodyPr bIns="274320"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16802"/>
            <a:ext cx="8869198" cy="1500187"/>
          </a:xfrm>
        </p:spPr>
        <p:txBody>
          <a:bodyPr tIns="274320"/>
          <a:lstStyle>
            <a:lvl1pPr marL="0" indent="0">
              <a:buNone/>
              <a:defRPr sz="2400">
                <a:solidFill>
                  <a:srgbClr val="003A7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Lehar&amp;Parlour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3886804"/>
            <a:ext cx="12192000" cy="0"/>
          </a:xfrm>
          <a:prstGeom prst="line">
            <a:avLst/>
          </a:prstGeom>
          <a:ln>
            <a:solidFill>
              <a:srgbClr val="FDB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0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Lehar&amp;Parlour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704569"/>
            <a:ext cx="12192000" cy="0"/>
          </a:xfrm>
          <a:prstGeom prst="line">
            <a:avLst/>
          </a:prstGeom>
          <a:ln>
            <a:solidFill>
              <a:srgbClr val="FDB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30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57375"/>
            <a:ext cx="5157787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7375"/>
            <a:ext cx="5183188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Lehar&amp;Parlour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704569"/>
            <a:ext cx="12192000" cy="0"/>
          </a:xfrm>
          <a:prstGeom prst="line">
            <a:avLst/>
          </a:prstGeom>
          <a:ln>
            <a:solidFill>
              <a:srgbClr val="FDB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0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Lehar&amp;Parlour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704569"/>
            <a:ext cx="12192000" cy="0"/>
          </a:xfrm>
          <a:prstGeom prst="line">
            <a:avLst/>
          </a:prstGeom>
          <a:ln>
            <a:solidFill>
              <a:srgbClr val="FDB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8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792716" y="6356350"/>
            <a:ext cx="1045781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Univers LT 45 Light" charset="0"/>
                <a:ea typeface="Univers LT 45 Light" charset="0"/>
                <a:cs typeface="Univers LT 45 Light" charset="0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45 Light" charset="0"/>
                <a:ea typeface="Univers LT 45 Light" charset="0"/>
                <a:cs typeface="Univers LT 45 Light" charset="0"/>
              </a:defRPr>
            </a:lvl1pPr>
          </a:lstStyle>
          <a:p>
            <a:r>
              <a:rPr lang="en-US"/>
              <a:t>Lehar&amp;Parlour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8302" y="6356350"/>
            <a:ext cx="885497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Univers LT 45 Light" charset="0"/>
                <a:ea typeface="Univers LT 45 Light" charset="0"/>
                <a:cs typeface="Univers LT 45 Light" charset="0"/>
              </a:defRPr>
            </a:lvl1pPr>
          </a:lstStyle>
          <a:p>
            <a:fld id="{A2EBCFBC-0745-914E-B0B1-4125AF1D8E5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5982280"/>
            <a:ext cx="12192000" cy="0"/>
          </a:xfrm>
          <a:prstGeom prst="line">
            <a:avLst/>
          </a:prstGeom>
          <a:ln>
            <a:solidFill>
              <a:srgbClr val="FDB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77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28648"/>
            <a:ext cx="6172200" cy="39324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928648"/>
            <a:ext cx="3932237" cy="39403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Lehar&amp;Parlour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704569"/>
            <a:ext cx="12192000" cy="0"/>
          </a:xfrm>
          <a:prstGeom prst="line">
            <a:avLst/>
          </a:prstGeom>
          <a:ln>
            <a:solidFill>
              <a:srgbClr val="FDB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31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928648"/>
            <a:ext cx="3932237" cy="39403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Lehar&amp;Parlour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928648"/>
            <a:ext cx="6172200" cy="39324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704569"/>
            <a:ext cx="12192000" cy="0"/>
          </a:xfrm>
          <a:prstGeom prst="line">
            <a:avLst/>
          </a:prstGeom>
          <a:ln>
            <a:solidFill>
              <a:srgbClr val="FDB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9903"/>
            <a:ext cx="10515600" cy="1280785"/>
          </a:xfrm>
          <a:prstGeom prst="rect">
            <a:avLst/>
          </a:prstGeom>
        </p:spPr>
        <p:txBody>
          <a:bodyPr vert="horz" lIns="0" tIns="182880" rIns="91440" bIns="18288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92716" y="6356350"/>
            <a:ext cx="1045781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200">
                <a:solidFill>
                  <a:srgbClr val="545454"/>
                </a:solidFill>
                <a:latin typeface="Univers LT 45 Light" charset="0"/>
                <a:ea typeface="Univers LT 45 Light" charset="0"/>
                <a:cs typeface="Univers LT 45 Light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545454"/>
                </a:solidFill>
                <a:latin typeface="Univers LT 45 Light" charset="0"/>
                <a:ea typeface="Univers LT 45 Light" charset="0"/>
                <a:cs typeface="Univers LT 45 Light" charset="0"/>
              </a:defRPr>
            </a:lvl1pPr>
          </a:lstStyle>
          <a:p>
            <a:r>
              <a:rPr lang="en-US"/>
              <a:t>Lehar&amp;Parlour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8302" y="6356350"/>
            <a:ext cx="885497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200">
                <a:solidFill>
                  <a:srgbClr val="545454"/>
                </a:solidFill>
                <a:latin typeface="Univers LT 45 Light" charset="0"/>
                <a:ea typeface="Univers LT 45 Light" charset="0"/>
                <a:cs typeface="Univers LT 45 Light" charset="0"/>
              </a:defRPr>
            </a:lvl1pPr>
          </a:lstStyle>
          <a:p>
            <a:fld id="{A2EBCFBC-0745-914E-B0B1-4125AF1D8E5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77961"/>
            <a:ext cx="1847193" cy="40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1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74C"/>
          </a:solidFill>
          <a:latin typeface="Univers LT 45 Light" charset="0"/>
          <a:ea typeface="Univers LT 45 Light" charset="0"/>
          <a:cs typeface="Univers LT 45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545454"/>
          </a:solidFill>
          <a:latin typeface="Univers LT 45 Light" charset="0"/>
          <a:ea typeface="Univers LT 45 Light" charset="0"/>
          <a:cs typeface="Univers LT 45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545454"/>
          </a:solidFill>
          <a:latin typeface="Univers LT 45 Light" charset="0"/>
          <a:ea typeface="Univers LT 45 Light" charset="0"/>
          <a:cs typeface="Univers LT 45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545454"/>
          </a:solidFill>
          <a:latin typeface="Univers LT 45 Light" charset="0"/>
          <a:ea typeface="Univers LT 45 Light" charset="0"/>
          <a:cs typeface="Univers LT 45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545454"/>
          </a:solidFill>
          <a:latin typeface="Univers LT 45 Light" charset="0"/>
          <a:ea typeface="Univers LT 45 Light" charset="0"/>
          <a:cs typeface="Univers LT 45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545454"/>
          </a:solidFill>
          <a:latin typeface="Univers LT 45 Light" charset="0"/>
          <a:ea typeface="Univers LT 45 Light" charset="0"/>
          <a:cs typeface="Univers LT 45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Tokenization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Keywords:  Tokenization, Financial Frictions</a:t>
            </a:r>
          </a:p>
        </p:txBody>
      </p:sp>
    </p:spTree>
    <p:extLst>
      <p:ext uri="{BB962C8B-B14F-4D97-AF65-F5344CB8AC3E}">
        <p14:creationId xmlns:p14="http://schemas.microsoft.com/office/powerpoint/2010/main" val="62166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24B61-CB4E-63FF-6565-27213259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of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5525B-BBBB-F766-243E-64D481979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Native tokens</a:t>
            </a:r>
          </a:p>
          <a:p>
            <a:pPr lvl="1"/>
            <a:r>
              <a:rPr lang="en-US" dirty="0"/>
              <a:t>Assets issued on-chain</a:t>
            </a:r>
          </a:p>
          <a:p>
            <a:pPr lvl="1"/>
            <a:r>
              <a:rPr lang="en-US" dirty="0"/>
              <a:t>Flexibility to design new types of assets (token is code)</a:t>
            </a:r>
          </a:p>
          <a:p>
            <a:pPr lvl="1"/>
            <a:r>
              <a:rPr lang="en-US" dirty="0"/>
              <a:t>Legal and regulatory issues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Non-native tokens</a:t>
            </a:r>
          </a:p>
          <a:p>
            <a:pPr lvl="1"/>
            <a:r>
              <a:rPr lang="en-US" dirty="0"/>
              <a:t>Financial institution holds RWA in custody</a:t>
            </a:r>
          </a:p>
          <a:p>
            <a:pPr lvl="1"/>
            <a:r>
              <a:rPr lang="en-US" dirty="0"/>
              <a:t>Issues tokens against them</a:t>
            </a:r>
          </a:p>
          <a:p>
            <a:pPr lvl="1"/>
            <a:r>
              <a:rPr lang="en-US" dirty="0"/>
              <a:t>Requires trust in the institution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894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6AEE-2B1B-B78A-06B5-2469D1C0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E7839-37FD-3BE6-BA24-9542E6B8F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HSBC Orion </a:t>
            </a:r>
          </a:p>
          <a:p>
            <a:pPr lvl="1"/>
            <a:r>
              <a:rPr lang="en-US" dirty="0"/>
              <a:t>Regulated under Luxembourg digital asset/blockchain legislation</a:t>
            </a:r>
          </a:p>
          <a:p>
            <a:r>
              <a:rPr lang="en-US" dirty="0"/>
              <a:t>Central Account Keeper (CAK) like a CSD (Central Securities Depository)</a:t>
            </a:r>
          </a:p>
          <a:p>
            <a:r>
              <a:rPr lang="en-US" dirty="0"/>
              <a:t>Issue wallets and initiates transfers</a:t>
            </a:r>
          </a:p>
          <a:p>
            <a:pPr lvl="1"/>
            <a:r>
              <a:rPr lang="en-US" dirty="0"/>
              <a:t>Hyperledger but mirrored on Ethereum</a:t>
            </a:r>
          </a:p>
          <a:p>
            <a:r>
              <a:rPr lang="en-US" dirty="0"/>
              <a:t>Settlement token (specific payments not generalized)</a:t>
            </a:r>
          </a:p>
          <a:p>
            <a:endParaRPr lang="en-US" dirty="0"/>
          </a:p>
          <a:p>
            <a:r>
              <a:rPr lang="en-US" dirty="0"/>
              <a:t>Floating rate bond with the European Investment Bank (EIB)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77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B5C6-09E1-0773-1C59-F2332BD4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Goldman Sachs Digital Asset Platform:  GS DAP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DEE10-DC4B-98FE-F91D-62AF75A5F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EIB issued 100 million Euro 2 year digital bond on Goldman Sachs GS  DAP Jan 2023</a:t>
            </a:r>
          </a:p>
          <a:p>
            <a:r>
              <a:rPr lang="en-US" dirty="0"/>
              <a:t>HK monetary authority issued 100 million green bond using GS protocol.</a:t>
            </a:r>
          </a:p>
          <a:p>
            <a:r>
              <a:rPr lang="en-US" dirty="0" err="1"/>
              <a:t>DvP</a:t>
            </a:r>
            <a:r>
              <a:rPr lang="en-US" dirty="0"/>
              <a:t>  (Delivery versus payment) using a Hashed Time Lock</a:t>
            </a:r>
          </a:p>
          <a:p>
            <a:endParaRPr lang="en-US" dirty="0"/>
          </a:p>
          <a:p>
            <a:r>
              <a:rPr lang="en-US" dirty="0"/>
              <a:t>Integrated into the </a:t>
            </a:r>
            <a:r>
              <a:rPr lang="en-US" dirty="0">
                <a:highlight>
                  <a:srgbClr val="FFFF00"/>
                </a:highlight>
              </a:rPr>
              <a:t>Canton</a:t>
            </a:r>
            <a:r>
              <a:rPr lang="en-US" dirty="0"/>
              <a:t> network which synchronizes across siloed blockchains</a:t>
            </a:r>
          </a:p>
        </p:txBody>
      </p:sp>
    </p:spTree>
    <p:extLst>
      <p:ext uri="{BB962C8B-B14F-4D97-AF65-F5344CB8AC3E}">
        <p14:creationId xmlns:p14="http://schemas.microsoft.com/office/powerpoint/2010/main" val="26739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2DD9-81FA-D444-67C8-964E5136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Implications of Digital Native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73DC8-8C92-C36B-EA0C-B24157AA1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reduce direct costs of issuing, custody and servicing.</a:t>
            </a:r>
          </a:p>
          <a:p>
            <a:r>
              <a:rPr lang="en-US" dirty="0"/>
              <a:t>If the blockchain permits different protocols (trade, lending) increase secondary market liquidity and use value of the asset. </a:t>
            </a:r>
          </a:p>
          <a:p>
            <a:pPr lvl="1"/>
            <a:r>
              <a:rPr lang="en-US" dirty="0"/>
              <a:t>Assets are more valuable if they have multiple uses</a:t>
            </a:r>
          </a:p>
          <a:p>
            <a:endParaRPr lang="en-US" dirty="0"/>
          </a:p>
          <a:p>
            <a:r>
              <a:rPr lang="en-US" dirty="0"/>
              <a:t>Interoperability is very important, else blockchain operator has market power.</a:t>
            </a:r>
          </a:p>
          <a:p>
            <a:r>
              <a:rPr lang="en-US" dirty="0"/>
              <a:t>Form of interoperability is important else credit risk.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78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6BC87-4C3D-FD9F-8593-BFAE7B2E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 World Assets (RWA) on chain</a:t>
            </a:r>
            <a:br>
              <a:rPr lang="en-US" dirty="0"/>
            </a:br>
            <a:r>
              <a:rPr lang="en-US" dirty="0"/>
              <a:t>Custodian holds the RWA and issues a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BBB1B-5215-F353-7217-C32E086AE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Tokenization to increase secondary market liquidity</a:t>
            </a:r>
          </a:p>
          <a:p>
            <a:endParaRPr lang="en-US" dirty="0"/>
          </a:p>
          <a:p>
            <a:r>
              <a:rPr lang="en-US" dirty="0"/>
              <a:t>Tokenization to allow fractionalization.</a:t>
            </a:r>
          </a:p>
          <a:p>
            <a:endParaRPr lang="en-US" dirty="0"/>
          </a:p>
          <a:p>
            <a:r>
              <a:rPr lang="en-US" dirty="0"/>
              <a:t>Tokenization makes it easier to switch and use collateral</a:t>
            </a:r>
          </a:p>
          <a:p>
            <a:endParaRPr lang="en-US" dirty="0"/>
          </a:p>
          <a:p>
            <a:r>
              <a:rPr lang="en-US" dirty="0"/>
              <a:t>Align Technological transfer with title transfer (no fails) </a:t>
            </a:r>
          </a:p>
        </p:txBody>
      </p:sp>
    </p:spTree>
    <p:extLst>
      <p:ext uri="{BB962C8B-B14F-4D97-AF65-F5344CB8AC3E}">
        <p14:creationId xmlns:p14="http://schemas.microsoft.com/office/powerpoint/2010/main" val="4076345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B2E5-8A69-1F1C-3A26-61136F01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Broadridge Distributed Ledger Repo</a:t>
            </a:r>
          </a:p>
        </p:txBody>
      </p:sp>
      <p:pic>
        <p:nvPicPr>
          <p:cNvPr id="5" name="Content Placeholder 4" descr="A diagram of a distributed ledger&#10;&#10;Description automatically generated">
            <a:extLst>
              <a:ext uri="{FF2B5EF4-FFF2-40B4-BE49-F238E27FC236}">
                <a16:creationId xmlns:a16="http://schemas.microsoft.com/office/drawing/2014/main" id="{CA35D36D-659C-3E78-2B7E-4388963B7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97" y="1906647"/>
            <a:ext cx="7760009" cy="41068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F0FBF8-983C-DECD-F085-F496DCF0E84E}"/>
              </a:ext>
            </a:extLst>
          </p:cNvPr>
          <p:cNvSpPr txBox="1"/>
          <p:nvPr/>
        </p:nvSpPr>
        <p:spPr>
          <a:xfrm>
            <a:off x="8327571" y="6449786"/>
            <a:ext cx="2485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 </a:t>
            </a:r>
            <a:r>
              <a:rPr lang="en-US" dirty="0" err="1"/>
              <a:t>Broadridge.com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9BA62-4CA1-EAAC-1013-06120A1BC076}"/>
              </a:ext>
            </a:extLst>
          </p:cNvPr>
          <p:cNvSpPr txBox="1"/>
          <p:nvPr/>
        </p:nvSpPr>
        <p:spPr>
          <a:xfrm>
            <a:off x="8327571" y="2164466"/>
            <a:ext cx="34901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Existing connections to securities depositories and custodians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Tokenize collateral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Payment through conventional rails but occurs at the same time as settlement ``atomic’’</a:t>
            </a:r>
          </a:p>
        </p:txBody>
      </p:sp>
    </p:spTree>
    <p:extLst>
      <p:ext uri="{BB962C8B-B14F-4D97-AF65-F5344CB8AC3E}">
        <p14:creationId xmlns:p14="http://schemas.microsoft.com/office/powerpoint/2010/main" val="1855251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54C9-9FCF-81DB-747B-1638FDA31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DLT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3D986-4E03-7512-55F0-EAB5B4B23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Smart contracts provide flexibility on terms etc.</a:t>
            </a:r>
          </a:p>
          <a:p>
            <a:r>
              <a:rPr lang="en-US" dirty="0"/>
              <a:t>Direct cost savings on reconciliation</a:t>
            </a:r>
          </a:p>
          <a:p>
            <a:r>
              <a:rPr lang="en-US" dirty="0"/>
              <a:t>Reduce risk (fails, credit etc.)</a:t>
            </a:r>
          </a:p>
          <a:p>
            <a:r>
              <a:rPr lang="en-US" dirty="0"/>
              <a:t>Increased collateral mobility</a:t>
            </a:r>
          </a:p>
          <a:p>
            <a:r>
              <a:rPr lang="en-US" dirty="0"/>
              <a:t>Easy for Broadridge to convert custody relationships to tokenize collateral and deploy smart contracts on a DL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57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24E35-D76A-B41B-FED6-0FC7CC11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Finance/Economic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BE60B-886D-9BBB-395E-0FA98DA5A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Successful:  50 bn daily or 1 trillion a month</a:t>
            </a:r>
          </a:p>
          <a:p>
            <a:endParaRPr lang="en-US" dirty="0"/>
          </a:p>
          <a:p>
            <a:r>
              <a:rPr lang="en-US" dirty="0"/>
              <a:t>Intraday Repo are easy to implement</a:t>
            </a:r>
          </a:p>
          <a:p>
            <a:r>
              <a:rPr lang="en-US" dirty="0"/>
              <a:t>Many are intra-company repos</a:t>
            </a:r>
          </a:p>
          <a:p>
            <a:endParaRPr lang="en-US" dirty="0"/>
          </a:p>
          <a:p>
            <a:r>
              <a:rPr lang="en-US" dirty="0"/>
              <a:t>Does this have an aggregate effect on collateral usage/demand?</a:t>
            </a:r>
          </a:p>
          <a:p>
            <a:r>
              <a:rPr lang="en-US" dirty="0"/>
              <a:t>Does this make banks more/less resilient?</a:t>
            </a:r>
          </a:p>
        </p:txBody>
      </p:sp>
    </p:spTree>
    <p:extLst>
      <p:ext uri="{BB962C8B-B14F-4D97-AF65-F5344CB8AC3E}">
        <p14:creationId xmlns:p14="http://schemas.microsoft.com/office/powerpoint/2010/main" val="173627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AACC-228C-56B4-8DFD-59F7B538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Hamilton Lane tokenizes investment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F9E39-7C01-9642-7920-55175C06C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Polygon</a:t>
            </a:r>
          </a:p>
          <a:p>
            <a:r>
              <a:rPr lang="en-US" dirty="0"/>
              <a:t>Partnership with Securitize (which will manage these)</a:t>
            </a:r>
          </a:p>
          <a:p>
            <a:r>
              <a:rPr lang="en-US" dirty="0"/>
              <a:t>Issue tokens against illiquid alternate assets such as RE, art etc. </a:t>
            </a:r>
          </a:p>
          <a:p>
            <a:pPr lvl="1"/>
            <a:r>
              <a:rPr lang="en-US" dirty="0"/>
              <a:t>Reduce costs and make it easier to offer smaller smaller investment sizes.</a:t>
            </a:r>
          </a:p>
          <a:p>
            <a:r>
              <a:rPr lang="en-US" dirty="0"/>
              <a:t>Tap deeper capital markets</a:t>
            </a:r>
          </a:p>
        </p:txBody>
      </p:sp>
    </p:spTree>
    <p:extLst>
      <p:ext uri="{BB962C8B-B14F-4D97-AF65-F5344CB8AC3E}">
        <p14:creationId xmlns:p14="http://schemas.microsoft.com/office/powerpoint/2010/main" val="1176559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74B8-47E6-7B2F-3A8B-6170F817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……. Also Ondo Finance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37B6-2606-3164-2DC0-6B7F47512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Tokens that are claims to an open end fund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-shares short term Treasury and some cash holdings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Convenience yield of Defi payments.</a:t>
            </a:r>
          </a:p>
          <a:p>
            <a:r>
              <a:rPr lang="en-US" dirty="0"/>
              <a:t>Easier and faster to redeem </a:t>
            </a:r>
          </a:p>
          <a:p>
            <a:r>
              <a:rPr lang="en-US" dirty="0"/>
              <a:t>If liquid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stablecoin</a:t>
            </a:r>
            <a:r>
              <a:rPr lang="en-US" dirty="0">
                <a:sym typeface="Wingdings" pitchFamily="2" charset="2"/>
              </a:rPr>
              <a:t> that bears interest!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Potential competition to interest bearing deposit 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2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95AE-9F4C-9DEA-7453-3C2C9A014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B46B-E73D-4516-C4A5-EBBDC630D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on and off ramps between decentralized finance and traditional finance.</a:t>
            </a:r>
          </a:p>
          <a:p>
            <a:r>
              <a:rPr lang="en-US" dirty="0"/>
              <a:t>What are the problems that tokenization could solve?</a:t>
            </a:r>
          </a:p>
          <a:p>
            <a:r>
              <a:rPr lang="en-US" dirty="0"/>
              <a:t>What are experiments are happening?</a:t>
            </a:r>
          </a:p>
          <a:p>
            <a:r>
              <a:rPr lang="en-US" dirty="0"/>
              <a:t>What are the long term prospects of these experiments?</a:t>
            </a:r>
          </a:p>
        </p:txBody>
      </p:sp>
    </p:spTree>
    <p:extLst>
      <p:ext uri="{BB962C8B-B14F-4D97-AF65-F5344CB8AC3E}">
        <p14:creationId xmlns:p14="http://schemas.microsoft.com/office/powerpoint/2010/main" val="1047316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7550C-F567-02DF-8E6F-73CB0EA6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Finance/Economic Implications RWA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D420-0A0E-1C3C-4E11-15AC4A619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Investor:  </a:t>
            </a:r>
          </a:p>
          <a:p>
            <a:pPr lvl="1"/>
            <a:r>
              <a:rPr lang="en-US" dirty="0"/>
              <a:t>Buy alternate asset classes with a smaller minimum investment</a:t>
            </a:r>
          </a:p>
          <a:p>
            <a:pPr lvl="1"/>
            <a:r>
              <a:rPr lang="en-US" dirty="0"/>
              <a:t>Assets more liquid and easier to use as collateral.</a:t>
            </a:r>
          </a:p>
          <a:p>
            <a:pPr lvl="1"/>
            <a:endParaRPr lang="en-US" dirty="0"/>
          </a:p>
          <a:p>
            <a:r>
              <a:rPr lang="en-US" dirty="0"/>
              <a:t>For firms/issuers</a:t>
            </a:r>
          </a:p>
          <a:p>
            <a:pPr lvl="1"/>
            <a:r>
              <a:rPr lang="en-US" dirty="0"/>
              <a:t>Potentially  decrease cost of capital (reduction in direct costs)</a:t>
            </a:r>
          </a:p>
          <a:p>
            <a:pPr lvl="1"/>
            <a:r>
              <a:rPr lang="en-US" dirty="0"/>
              <a:t>Increase investor base</a:t>
            </a:r>
          </a:p>
          <a:p>
            <a:pPr lvl="2"/>
            <a:r>
              <a:rPr lang="en-US" dirty="0"/>
              <a:t>Reduces monitoring incentives potentially increase cost of capital</a:t>
            </a:r>
          </a:p>
        </p:txBody>
      </p:sp>
    </p:spTree>
    <p:extLst>
      <p:ext uri="{BB962C8B-B14F-4D97-AF65-F5344CB8AC3E}">
        <p14:creationId xmlns:p14="http://schemas.microsoft.com/office/powerpoint/2010/main" val="2708025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EB593-2D46-6F0E-79FA-42E37FE24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Regulated Liabilities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20521-DF3C-22F7-D65B-494E42A2E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Regulated financial industries are designing products that can be used for payments. </a:t>
            </a:r>
          </a:p>
          <a:p>
            <a:r>
              <a:rPr lang="en-US" dirty="0"/>
              <a:t>Competition with </a:t>
            </a:r>
            <a:r>
              <a:rPr lang="en-US" dirty="0" err="1"/>
              <a:t>stablecoins</a:t>
            </a:r>
            <a:endParaRPr lang="en-US" dirty="0"/>
          </a:p>
          <a:p>
            <a:r>
              <a:rPr lang="en-US" dirty="0"/>
              <a:t>Citi has proposed a “Regulated Liability Network’’</a:t>
            </a:r>
          </a:p>
          <a:p>
            <a:pPr lvl="1"/>
            <a:r>
              <a:rPr lang="en-US" dirty="0"/>
              <a:t>National currencies or  “regulated liabilities”</a:t>
            </a:r>
          </a:p>
          <a:p>
            <a:pPr lvl="1"/>
            <a:r>
              <a:rPr lang="en-US" dirty="0"/>
              <a:t>Interoperable</a:t>
            </a:r>
          </a:p>
          <a:p>
            <a:pPr lvl="1"/>
            <a:r>
              <a:rPr lang="en-US" dirty="0"/>
              <a:t>Prevents dollarization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65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6690-6474-FD4F-9697-55CCAB8CC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USD Forward (USDF)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06932AF-0C7E-814F-908E-7019555B1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4271" y="1825625"/>
            <a:ext cx="532645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66D165-E7ED-A244-BF1E-E351F379A8EE}"/>
              </a:ext>
            </a:extLst>
          </p:cNvPr>
          <p:cNvSpPr txBox="1"/>
          <p:nvPr/>
        </p:nvSpPr>
        <p:spPr>
          <a:xfrm>
            <a:off x="321272" y="2133600"/>
            <a:ext cx="57747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bank issued (private) </a:t>
            </a:r>
            <a:r>
              <a:rPr lang="en-US" sz="2400" dirty="0" err="1"/>
              <a:t>stablecoin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Advantages are that it is cheaper than existing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Potentially also programmable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Factoring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Bridge to Crypto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5C41A9-FEB8-7B31-B2FF-84F05FEC1348}"/>
              </a:ext>
            </a:extLst>
          </p:cNvPr>
          <p:cNvSpPr txBox="1"/>
          <p:nvPr/>
        </p:nvSpPr>
        <p:spPr>
          <a:xfrm>
            <a:off x="5486400" y="6484883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 USDF Website</a:t>
            </a:r>
          </a:p>
        </p:txBody>
      </p:sp>
    </p:spTree>
    <p:extLst>
      <p:ext uri="{BB962C8B-B14F-4D97-AF65-F5344CB8AC3E}">
        <p14:creationId xmlns:p14="http://schemas.microsoft.com/office/powerpoint/2010/main" val="1607709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85027-21AA-FAA3-E090-125A5451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Citi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42A92-DA91-5095-B208-6DEE7B3CA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Citi Token:</a:t>
            </a:r>
          </a:p>
          <a:p>
            <a:pPr lvl="1"/>
            <a:r>
              <a:rPr lang="en-US" dirty="0"/>
              <a:t>Deposits are tokenized and can be used for cross-border payments 24/7</a:t>
            </a:r>
          </a:p>
          <a:p>
            <a:pPr lvl="1"/>
            <a:r>
              <a:rPr lang="en-US" dirty="0"/>
              <a:t>Cash Management and Trade finance. </a:t>
            </a:r>
          </a:p>
          <a:p>
            <a:pPr lvl="1"/>
            <a:endParaRPr lang="en-US" dirty="0"/>
          </a:p>
          <a:p>
            <a:r>
              <a:rPr lang="en-US" dirty="0"/>
              <a:t>HQLA (by Goldman Sachs):</a:t>
            </a:r>
          </a:p>
          <a:p>
            <a:pPr lvl="1"/>
            <a:r>
              <a:rPr lang="en-US" dirty="0"/>
              <a:t>DLT R3 Corda</a:t>
            </a:r>
          </a:p>
          <a:p>
            <a:pPr lvl="1"/>
            <a:r>
              <a:rPr lang="en-US" dirty="0"/>
              <a:t>Collateral management for Institutional Clients</a:t>
            </a:r>
          </a:p>
          <a:p>
            <a:pPr lvl="1"/>
            <a:r>
              <a:rPr lang="en-US" dirty="0"/>
              <a:t>Delivery versus Delivery (no cash)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04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09DD-3FC3-B7EF-8EB5-00F18FDF2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around Systemic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07065-6102-2992-0F90-025DAE85F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slow financial systems better? </a:t>
            </a:r>
          </a:p>
          <a:p>
            <a:r>
              <a:rPr lang="en-US" dirty="0"/>
              <a:t>Are automated systems less secure?</a:t>
            </a:r>
          </a:p>
          <a:p>
            <a:endParaRPr lang="en-US" dirty="0"/>
          </a:p>
          <a:p>
            <a:r>
              <a:rPr lang="en-US" dirty="0"/>
              <a:t> How should regulators interact with enterprise blockchain?</a:t>
            </a:r>
          </a:p>
          <a:p>
            <a:r>
              <a:rPr lang="en-US" dirty="0"/>
              <a:t>Are tokenized assets more fragile?</a:t>
            </a:r>
          </a:p>
          <a:p>
            <a:r>
              <a:rPr lang="en-US" dirty="0"/>
              <a:t>What changes should be made in securities law/regulation?</a:t>
            </a:r>
          </a:p>
        </p:txBody>
      </p:sp>
    </p:spTree>
    <p:extLst>
      <p:ext uri="{BB962C8B-B14F-4D97-AF65-F5344CB8AC3E}">
        <p14:creationId xmlns:p14="http://schemas.microsoft.com/office/powerpoint/2010/main" val="255335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03605-8EB8-A3C0-4826-7D1C3CE24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0773A-9242-3B95-693A-4C13456F1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financial system has embedded costs</a:t>
            </a:r>
          </a:p>
          <a:p>
            <a:endParaRPr lang="en-US" dirty="0"/>
          </a:p>
          <a:p>
            <a:r>
              <a:rPr lang="en-US" dirty="0"/>
              <a:t>Experiments underway to redesign financial infrastructure</a:t>
            </a:r>
          </a:p>
          <a:p>
            <a:endParaRPr lang="en-US" dirty="0"/>
          </a:p>
          <a:p>
            <a:r>
              <a:rPr lang="en-US" dirty="0"/>
              <a:t>Tokenizing assets can make the system run more smoothly.</a:t>
            </a:r>
          </a:p>
          <a:p>
            <a:pPr lvl="1"/>
            <a:r>
              <a:rPr lang="en-US" dirty="0"/>
              <a:t>Potentially leads to unanticipated risks.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906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FA43-CB3B-7529-7B15-6E7E93FC2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Frictions in Financial Transactions - I </a:t>
            </a:r>
          </a:p>
        </p:txBody>
      </p:sp>
      <p:pic>
        <p:nvPicPr>
          <p:cNvPr id="5" name="Content Placeholder 4" descr="A green cartoon character on a puzzle piece&#10;&#10;Description automatically generated">
            <a:extLst>
              <a:ext uri="{FF2B5EF4-FFF2-40B4-BE49-F238E27FC236}">
                <a16:creationId xmlns:a16="http://schemas.microsoft.com/office/drawing/2014/main" id="{1F4E7B14-9848-D7CC-AEA4-BC911333D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711" y="2750231"/>
            <a:ext cx="3570458" cy="2677844"/>
          </a:xfrm>
        </p:spPr>
      </p:pic>
      <p:pic>
        <p:nvPicPr>
          <p:cNvPr id="7" name="Picture 6" descr="A purple figurine on a black background&#10;&#10;Description automatically generated">
            <a:extLst>
              <a:ext uri="{FF2B5EF4-FFF2-40B4-BE49-F238E27FC236}">
                <a16:creationId xmlns:a16="http://schemas.microsoft.com/office/drawing/2014/main" id="{03DA4447-92A1-695E-5376-1792C8BDF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748" y="2750231"/>
            <a:ext cx="3570459" cy="2677844"/>
          </a:xfrm>
          <a:prstGeom prst="rect">
            <a:avLst/>
          </a:prstGeom>
        </p:spPr>
      </p:pic>
      <p:sp>
        <p:nvSpPr>
          <p:cNvPr id="8" name="Curved Right Arrow 7">
            <a:extLst>
              <a:ext uri="{FF2B5EF4-FFF2-40B4-BE49-F238E27FC236}">
                <a16:creationId xmlns:a16="http://schemas.microsoft.com/office/drawing/2014/main" id="{3C3BD5FC-241F-6E79-6160-D87012212CF8}"/>
              </a:ext>
            </a:extLst>
          </p:cNvPr>
          <p:cNvSpPr/>
          <p:nvPr/>
        </p:nvSpPr>
        <p:spPr>
          <a:xfrm rot="16200000">
            <a:off x="5165460" y="3095777"/>
            <a:ext cx="560856" cy="4664597"/>
          </a:xfrm>
          <a:prstGeom prst="curvedRightArrow">
            <a:avLst>
              <a:gd name="adj1" fmla="val 7950"/>
              <a:gd name="adj2" fmla="val 50000"/>
              <a:gd name="adj3" fmla="val 597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Left Arrow 8">
            <a:extLst>
              <a:ext uri="{FF2B5EF4-FFF2-40B4-BE49-F238E27FC236}">
                <a16:creationId xmlns:a16="http://schemas.microsoft.com/office/drawing/2014/main" id="{5EF21A47-12BD-34ED-EC7A-0479A45EF1C7}"/>
              </a:ext>
            </a:extLst>
          </p:cNvPr>
          <p:cNvSpPr/>
          <p:nvPr/>
        </p:nvSpPr>
        <p:spPr>
          <a:xfrm rot="5400000" flipH="1">
            <a:off x="5408944" y="-95848"/>
            <a:ext cx="505764" cy="5117183"/>
          </a:xfrm>
          <a:prstGeom prst="curvedLeftArrow">
            <a:avLst>
              <a:gd name="adj1" fmla="val 11047"/>
              <a:gd name="adj2" fmla="val 50000"/>
              <a:gd name="adj3" fmla="val 547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0B6CF7-4273-DCD2-0324-622481302CE8}"/>
              </a:ext>
            </a:extLst>
          </p:cNvPr>
          <p:cNvSpPr txBox="1"/>
          <p:nvPr/>
        </p:nvSpPr>
        <p:spPr>
          <a:xfrm>
            <a:off x="4560425" y="5887240"/>
            <a:ext cx="1794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Transfers instrument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66CA7C-FDF3-0226-9CAF-FC204101F4DB}"/>
              </a:ext>
            </a:extLst>
          </p:cNvPr>
          <p:cNvSpPr txBox="1"/>
          <p:nvPr/>
        </p:nvSpPr>
        <p:spPr>
          <a:xfrm>
            <a:off x="5000263" y="1817225"/>
            <a:ext cx="190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Transfers payment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1BE946-4F3F-7761-D1B4-7BA90FEEF9AE}"/>
              </a:ext>
            </a:extLst>
          </p:cNvPr>
          <p:cNvSpPr txBox="1"/>
          <p:nvPr/>
        </p:nvSpPr>
        <p:spPr>
          <a:xfrm>
            <a:off x="9464767" y="2209861"/>
            <a:ext cx="24918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Payment moves separately from instrument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Settlement takes xx working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 keeping separate from messaging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15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E29DA-E7BA-53ED-FA3D-2FE08ABD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Settlement costs:</a:t>
            </a:r>
            <a:br>
              <a:rPr lang="en-US" dirty="0"/>
            </a:br>
            <a:r>
              <a:rPr lang="en-US" dirty="0"/>
              <a:t>Opportunity Cost of Collateral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7B490-2162-BE21-C9DC-59992452B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Banks have to pre-fund transaction accounts and traders have to pre-fund settlement accounts. </a:t>
            </a:r>
          </a:p>
          <a:p>
            <a:r>
              <a:rPr lang="en-US" dirty="0"/>
              <a:t>Collateral sits in accounts and cannot be used in trading/other activities.</a:t>
            </a:r>
          </a:p>
          <a:p>
            <a:r>
              <a:rPr lang="en-US" dirty="0"/>
              <a:t>Cost is the  opportunity cost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Return you could have made if used elsewhere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50058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8384F-58BA-7497-5C07-A0B75053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Costs in current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1D950-C051-63F5-B4D9-832F56146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Settlement uncertainty </a:t>
            </a:r>
          </a:p>
          <a:p>
            <a:pPr lvl="1"/>
            <a:r>
              <a:rPr lang="en-US" dirty="0"/>
              <a:t>Collateral has to be posted e.g., cross border payments or central counterparties</a:t>
            </a:r>
          </a:p>
          <a:p>
            <a:pPr lvl="2"/>
            <a:r>
              <a:rPr lang="en-US" dirty="0"/>
              <a:t>Opportunity cost of capital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Securities have to be moved between sub-custodians</a:t>
            </a:r>
          </a:p>
          <a:p>
            <a:pPr lvl="2"/>
            <a:r>
              <a:rPr lang="en-US" dirty="0"/>
              <a:t>Fails/system mismatch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Limited Time windows</a:t>
            </a:r>
          </a:p>
          <a:p>
            <a:pPr lvl="2"/>
            <a:r>
              <a:rPr lang="en-US" dirty="0"/>
              <a:t>Jump Risk when markets are closed</a:t>
            </a:r>
          </a:p>
        </p:txBody>
      </p:sp>
    </p:spTree>
    <p:extLst>
      <p:ext uri="{BB962C8B-B14F-4D97-AF65-F5344CB8AC3E}">
        <p14:creationId xmlns:p14="http://schemas.microsoft.com/office/powerpoint/2010/main" val="1312118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A604-C985-184D-B063-76AFBEBBE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example:  Cross-border payments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B778D-F144-7647-9511-94CD8F46AAF7}"/>
              </a:ext>
            </a:extLst>
          </p:cNvPr>
          <p:cNvSpPr txBox="1"/>
          <p:nvPr/>
        </p:nvSpPr>
        <p:spPr>
          <a:xfrm>
            <a:off x="8732939" y="4016363"/>
            <a:ext cx="16305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 Inthanon </a:t>
            </a:r>
            <a:r>
              <a:rPr lang="en-US" sz="800" dirty="0" err="1"/>
              <a:t>LionRock</a:t>
            </a:r>
            <a:r>
              <a:rPr lang="en-US" sz="800" dirty="0"/>
              <a:t> Report</a:t>
            </a:r>
          </a:p>
        </p:txBody>
      </p:sp>
      <p:pic>
        <p:nvPicPr>
          <p:cNvPr id="8" name="Content Placeholder 4" descr="Chart, timeline&#10;&#10;Description automatically generated">
            <a:extLst>
              <a:ext uri="{FF2B5EF4-FFF2-40B4-BE49-F238E27FC236}">
                <a16:creationId xmlns:a16="http://schemas.microsoft.com/office/drawing/2014/main" id="{5F19E524-904A-944E-B059-AC5283F7B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779" y="2023199"/>
            <a:ext cx="7080308" cy="187609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2C6DADF-1A76-FC48-9A16-96D511FC4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035" y="2306972"/>
            <a:ext cx="3607965" cy="25670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process of of transferring value can cost  up to 7% of the transaction value.</a:t>
            </a:r>
          </a:p>
          <a:p>
            <a:r>
              <a:rPr lang="en-US" dirty="0"/>
              <a:t>Efficiency enhancements to increase speed and reduce the need for collateral. </a:t>
            </a:r>
          </a:p>
        </p:txBody>
      </p:sp>
    </p:spTree>
    <p:extLst>
      <p:ext uri="{BB962C8B-B14F-4D97-AF65-F5344CB8AC3E}">
        <p14:creationId xmlns:p14="http://schemas.microsoft.com/office/powerpoint/2010/main" val="421141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3474-F9CD-0FB9-4C2D-9DA59DC5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Costs:   Custody</a:t>
            </a:r>
          </a:p>
        </p:txBody>
      </p:sp>
      <p:pic>
        <p:nvPicPr>
          <p:cNvPr id="5" name="Content Placeholder 4" descr="A document with numbers and letters&#10;&#10;Description automatically generated">
            <a:extLst>
              <a:ext uri="{FF2B5EF4-FFF2-40B4-BE49-F238E27FC236}">
                <a16:creationId xmlns:a16="http://schemas.microsoft.com/office/drawing/2014/main" id="{45DD8EBC-B1EF-670A-DBBC-E643ABB7D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5168" y="1825625"/>
            <a:ext cx="6581663" cy="410686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1E46A1-B456-A019-82E8-08C3F592FCD6}"/>
              </a:ext>
            </a:extLst>
          </p:cNvPr>
          <p:cNvSpPr txBox="1"/>
          <p:nvPr/>
        </p:nvSpPr>
        <p:spPr>
          <a:xfrm>
            <a:off x="8715737" y="6308203"/>
            <a:ext cx="1331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 SEC</a:t>
            </a:r>
          </a:p>
        </p:txBody>
      </p:sp>
    </p:spTree>
    <p:extLst>
      <p:ext uri="{BB962C8B-B14F-4D97-AF65-F5344CB8AC3E}">
        <p14:creationId xmlns:p14="http://schemas.microsoft.com/office/powerpoint/2010/main" val="282247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1EFF-4FAD-626B-1594-84622F37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Frictions in Financial Transactions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1A327-A60A-DCA0-1893-1E01A9079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969" y="1859797"/>
            <a:ext cx="11074831" cy="407326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6C9F7264-3D89-6A69-80E3-926B8259414B}"/>
              </a:ext>
            </a:extLst>
          </p:cNvPr>
          <p:cNvSpPr/>
          <p:nvPr/>
        </p:nvSpPr>
        <p:spPr>
          <a:xfrm>
            <a:off x="1632030" y="3345084"/>
            <a:ext cx="9201874" cy="48463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013C34-7231-B913-619F-D5D184CC8361}"/>
              </a:ext>
            </a:extLst>
          </p:cNvPr>
          <p:cNvSpPr txBox="1"/>
          <p:nvPr/>
        </p:nvSpPr>
        <p:spPr>
          <a:xfrm>
            <a:off x="1358096" y="3829716"/>
            <a:ext cx="114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Issuance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119941C-409F-CCC2-6171-1D018560E73D}"/>
              </a:ext>
            </a:extLst>
          </p:cNvPr>
          <p:cNvSpPr/>
          <p:nvPr/>
        </p:nvSpPr>
        <p:spPr>
          <a:xfrm rot="16200000">
            <a:off x="4864532" y="420390"/>
            <a:ext cx="763290" cy="5253925"/>
          </a:xfrm>
          <a:prstGeom prst="rightBrace">
            <a:avLst>
              <a:gd name="adj1" fmla="val 130160"/>
              <a:gd name="adj2" fmla="val 49115"/>
            </a:avLst>
          </a:prstGeom>
          <a:solidFill>
            <a:schemeClr val="accent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2DF0B-959D-F0C8-D77D-BE4B5D15879E}"/>
              </a:ext>
            </a:extLst>
          </p:cNvPr>
          <p:cNvSpPr txBox="1"/>
          <p:nvPr/>
        </p:nvSpPr>
        <p:spPr>
          <a:xfrm>
            <a:off x="4525504" y="2264989"/>
            <a:ext cx="157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Cash flows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35DA9DBC-5B2C-3269-DA7F-6D2C789DF6FD}"/>
              </a:ext>
            </a:extLst>
          </p:cNvPr>
          <p:cNvSpPr/>
          <p:nvPr/>
        </p:nvSpPr>
        <p:spPr>
          <a:xfrm>
            <a:off x="7873140" y="3779876"/>
            <a:ext cx="484632" cy="97840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88A82-39D6-0B05-3BB0-B256A6D0CF26}"/>
              </a:ext>
            </a:extLst>
          </p:cNvPr>
          <p:cNvSpPr txBox="1"/>
          <p:nvPr/>
        </p:nvSpPr>
        <p:spPr>
          <a:xfrm>
            <a:off x="7470184" y="4921649"/>
            <a:ext cx="262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Securitize or payoff</a:t>
            </a:r>
          </a:p>
        </p:txBody>
      </p:sp>
    </p:spTree>
    <p:extLst>
      <p:ext uri="{BB962C8B-B14F-4D97-AF65-F5344CB8AC3E}">
        <p14:creationId xmlns:p14="http://schemas.microsoft.com/office/powerpoint/2010/main" val="2700282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361A-3033-C4F2-8542-3BF0D712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Costs:  Loan Servicing</a:t>
            </a:r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AA9444CC-DB57-D4E2-5948-513A3FFA1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65481"/>
            <a:ext cx="10515600" cy="182715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C7DD98-4EA0-71C4-4037-B9B2A7665F86}"/>
              </a:ext>
            </a:extLst>
          </p:cNvPr>
          <p:cNvSpPr txBox="1"/>
          <p:nvPr/>
        </p:nvSpPr>
        <p:spPr>
          <a:xfrm>
            <a:off x="7211028" y="5868365"/>
            <a:ext cx="1331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 SEC</a:t>
            </a:r>
          </a:p>
        </p:txBody>
      </p:sp>
    </p:spTree>
    <p:extLst>
      <p:ext uri="{BB962C8B-B14F-4D97-AF65-F5344CB8AC3E}">
        <p14:creationId xmlns:p14="http://schemas.microsoft.com/office/powerpoint/2010/main" val="365089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71CE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955</Words>
  <Application>Microsoft Macintosh PowerPoint</Application>
  <PresentationFormat>Widescreen</PresentationFormat>
  <Paragraphs>166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Univers LT 45 Light</vt:lpstr>
      <vt:lpstr>Office Theme</vt:lpstr>
      <vt:lpstr>Tokenization</vt:lpstr>
      <vt:lpstr>Overview</vt:lpstr>
      <vt:lpstr>Frictions in Financial Transactions - I </vt:lpstr>
      <vt:lpstr>Settlement costs: Opportunity Cost of Collateral</vt:lpstr>
      <vt:lpstr>Economic Costs in current system</vt:lpstr>
      <vt:lpstr>Cost example:  Cross-border payments</vt:lpstr>
      <vt:lpstr>Explicit Costs:   Custody</vt:lpstr>
      <vt:lpstr>Frictions in Financial Transactions - II</vt:lpstr>
      <vt:lpstr>Explicit Costs:  Loan Servicing</vt:lpstr>
      <vt:lpstr>Models of Tokenization</vt:lpstr>
      <vt:lpstr>Native Tokens</vt:lpstr>
      <vt:lpstr>Goldman Sachs Digital Asset Platform:  GS DAP</vt:lpstr>
      <vt:lpstr>Economic Implications of Digital Native </vt:lpstr>
      <vt:lpstr>Real World Assets (RWA) on chain Custodian holds the RWA and issues a token</vt:lpstr>
      <vt:lpstr>Broadridge Distributed Ledger Repo</vt:lpstr>
      <vt:lpstr>DLT Repo</vt:lpstr>
      <vt:lpstr>Finance/Economic Implications</vt:lpstr>
      <vt:lpstr>Hamilton Lane tokenizes investment products</vt:lpstr>
      <vt:lpstr>……. Also Ondo Finance</vt:lpstr>
      <vt:lpstr>Finance/Economic Implications RWA</vt:lpstr>
      <vt:lpstr>Regulated Liabilities</vt:lpstr>
      <vt:lpstr>USD Forward (USDF)</vt:lpstr>
      <vt:lpstr>Citi Token</vt:lpstr>
      <vt:lpstr>Questions around Systemic Risk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Christine Parlour</cp:lastModifiedBy>
  <cp:revision>81</cp:revision>
  <dcterms:created xsi:type="dcterms:W3CDTF">2017-02-28T00:13:09Z</dcterms:created>
  <dcterms:modified xsi:type="dcterms:W3CDTF">2023-10-02T15:41:53Z</dcterms:modified>
</cp:coreProperties>
</file>