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86.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93.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Masters/slideMaster8.xml" ContentType="application/vnd.openxmlformats-officedocument.presentationml.slideMaster+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Default Extension="png" ContentType="image/png"/>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Override PartName="/ppt/slideLayouts/slideLayout81.xml" ContentType="application/vnd.openxmlformats-officedocument.presentationml.slideLayout+xml"/>
  <Override PartName="/ppt/slideLayouts/slideLayout90.xml" ContentType="application/vnd.openxmlformats-officedocument.presentationml.slideLayout+xml"/>
  <Override PartName="/ppt/slideLayouts/slideLayout92.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theme/themeOverride2.xml" ContentType="application/vnd.openxmlformats-officedocument.themeOverride+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Masters/slideMaster9.xml" ContentType="application/vnd.openxmlformats-officedocument.presentationml.slideMaster+xml"/>
  <Override PartName="/ppt/slideLayouts/slideLayout10.xml" ContentType="application/vnd.openxmlformats-officedocument.presentationml.slideLayout+xml"/>
  <Override PartName="/ppt/slideMasters/slideMaster7.xml" ContentType="application/vnd.openxmlformats-officedocument.presentationml.slideMaster+xml"/>
  <Override PartName="/ppt/slideLayouts/slideLayout99.xml" ContentType="application/vnd.openxmlformats-officedocument.presentationml.slideLayout+xml"/>
  <Override PartName="/ppt/theme/theme9.xml" ContentType="application/vnd.openxmlformats-officedocument.theme+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8.xml" ContentType="application/vnd.openxmlformats-officedocument.presentationml.slideLayout+xml"/>
  <Override PartName="/ppt/slideLayouts/slideLayout97.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Masters/slideMaster6.xml" ContentType="application/vnd.openxmlformats-officedocument.presentationml.slideMaster+xml"/>
  <Override PartName="/ppt/theme/theme8.xml" ContentType="application/vnd.openxmlformats-officedocument.theme+xml"/>
  <Override PartName="/ppt/slideLayouts/slideLayout89.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 id="2147483768" r:id="rId2"/>
    <p:sldMasterId id="2147483792" r:id="rId3"/>
    <p:sldMasterId id="2147483804" r:id="rId4"/>
    <p:sldMasterId id="2147483816" r:id="rId5"/>
    <p:sldMasterId id="2147483840" r:id="rId6"/>
    <p:sldMasterId id="2147483864" r:id="rId7"/>
    <p:sldMasterId id="2147483900" r:id="rId8"/>
    <p:sldMasterId id="2147483936" r:id="rId9"/>
  </p:sldMasterIdLst>
  <p:notesMasterIdLst>
    <p:notesMasterId r:id="rId29"/>
  </p:notesMasterIdLst>
  <p:sldIdLst>
    <p:sldId id="257" r:id="rId10"/>
    <p:sldId id="258" r:id="rId11"/>
    <p:sldId id="259" r:id="rId12"/>
    <p:sldId id="261" r:id="rId13"/>
    <p:sldId id="260" r:id="rId14"/>
    <p:sldId id="262" r:id="rId15"/>
    <p:sldId id="263" r:id="rId16"/>
    <p:sldId id="265" r:id="rId17"/>
    <p:sldId id="266" r:id="rId18"/>
    <p:sldId id="267" r:id="rId19"/>
    <p:sldId id="268" r:id="rId20"/>
    <p:sldId id="264" r:id="rId21"/>
    <p:sldId id="269" r:id="rId22"/>
    <p:sldId id="275" r:id="rId23"/>
    <p:sldId id="270" r:id="rId24"/>
    <p:sldId id="271" r:id="rId25"/>
    <p:sldId id="272" r:id="rId26"/>
    <p:sldId id="273" r:id="rId27"/>
    <p:sldId id="27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CCFFFF"/>
    <a:srgbClr val="FFFF99"/>
    <a:srgbClr val="FF99FF"/>
    <a:srgbClr val="99FF99"/>
    <a:srgbClr val="C7E6F5"/>
    <a:srgbClr val="FFCC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0" d="100"/>
          <a:sy n="60" d="100"/>
        </p:scale>
        <p:origin x="-682" y="-16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8E7CA7-01FA-4D0F-8CD9-E2F3EAEB4FA1}" type="datetimeFigureOut">
              <a:rPr lang="en-US" smtClean="0"/>
              <a:pPr/>
              <a:t>31/07/2022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C07EBD-3CE7-4F0E-82EF-94FA2FA2B21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9577062F-52D5-4C11-A560-7E6D85BA06D9}" type="datetimeFigureOut">
              <a:rPr lang="en-US" smtClean="0"/>
              <a:pPr/>
              <a:t>31/07/2022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6CA6D58-08B3-40CE-A460-8D2E53E2065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A6D58-08B3-40CE-A460-8D2E53E2065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A6D58-08B3-40CE-A460-8D2E53E2065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6CA6D58-08B3-40CE-A460-8D2E53E2065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A6D58-08B3-40CE-A460-8D2E53E20650}"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A6D58-08B3-40CE-A460-8D2E53E2065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A6D58-08B3-40CE-A460-8D2E53E20650}"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CA6D58-08B3-40CE-A460-8D2E53E20650}"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CA6D58-08B3-40CE-A460-8D2E53E20650}"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CA6D58-08B3-40CE-A460-8D2E53E20650}"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A6D58-08B3-40CE-A460-8D2E53E2065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9577062F-52D5-4C11-A560-7E6D85BA06D9}" type="datetimeFigureOut">
              <a:rPr lang="en-US" smtClean="0"/>
              <a:pPr/>
              <a:t>31/07/2022</a:t>
            </a:fld>
            <a:endParaRPr lang="en-US"/>
          </a:p>
        </p:txBody>
      </p:sp>
      <p:sp>
        <p:nvSpPr>
          <p:cNvPr id="9" name="Slide Number Placeholder 8"/>
          <p:cNvSpPr>
            <a:spLocks noGrp="1"/>
          </p:cNvSpPr>
          <p:nvPr>
            <p:ph type="sldNum" sz="quarter" idx="15"/>
          </p:nvPr>
        </p:nvSpPr>
        <p:spPr/>
        <p:txBody>
          <a:bodyPr rtlCol="0"/>
          <a:lstStyle/>
          <a:p>
            <a:fld id="{36CA6D58-08B3-40CE-A460-8D2E53E20650}"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6CA6D58-08B3-40CE-A460-8D2E53E2065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A6D58-08B3-40CE-A460-8D2E53E20650}"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A6D58-08B3-40CE-A460-8D2E53E20650}"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9577062F-52D5-4C11-A560-7E6D85BA06D9}" type="datetimeFigureOut">
              <a:rPr lang="en-US" smtClean="0"/>
              <a:pPr/>
              <a:t>31/07/2022</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36CA6D58-08B3-40CE-A460-8D2E53E20650}"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9577062F-52D5-4C11-A560-7E6D85BA06D9}" type="datetimeFigureOut">
              <a:rPr lang="en-US" smtClean="0"/>
              <a:pPr/>
              <a:t>31/07/2022</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36CA6D58-08B3-40CE-A460-8D2E53E20650}"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9577062F-52D5-4C11-A560-7E6D85BA06D9}" type="datetimeFigureOut">
              <a:rPr lang="en-US" smtClean="0"/>
              <a:pPr/>
              <a:t>31/07/2022</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36CA6D58-08B3-40CE-A460-8D2E53E20650}"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9577062F-52D5-4C11-A560-7E6D85BA06D9}" type="datetimeFigureOut">
              <a:rPr lang="en-US" smtClean="0"/>
              <a:pPr/>
              <a:t>31/07/2022</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36CA6D58-08B3-40CE-A460-8D2E53E20650}"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9577062F-52D5-4C11-A560-7E6D85BA06D9}" type="datetimeFigureOut">
              <a:rPr lang="en-US" smtClean="0"/>
              <a:pPr/>
              <a:t>31/07/2022</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36CA6D58-08B3-40CE-A460-8D2E53E2065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CA6D58-08B3-40CE-A460-8D2E53E20650}"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9577062F-52D5-4C11-A560-7E6D85BA06D9}" type="datetimeFigureOut">
              <a:rPr lang="en-US" smtClean="0"/>
              <a:pPr/>
              <a:t>31/07/2022</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36CA6D58-08B3-40CE-A460-8D2E53E2065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9577062F-52D5-4C11-A560-7E6D85BA06D9}" type="datetimeFigureOut">
              <a:rPr lang="en-US" smtClean="0"/>
              <a:pPr/>
              <a:t>31/07/2022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6CA6D58-08B3-40CE-A460-8D2E53E20650}"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9577062F-52D5-4C11-A560-7E6D85BA06D9}" type="datetimeFigureOut">
              <a:rPr lang="en-US" smtClean="0"/>
              <a:pPr/>
              <a:t>31/07/2022</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36CA6D58-08B3-40CE-A460-8D2E53E2065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9577062F-52D5-4C11-A560-7E6D85BA06D9}" type="datetimeFigureOut">
              <a:rPr lang="en-US" smtClean="0"/>
              <a:pPr/>
              <a:t>31/07/2022</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36CA6D58-08B3-40CE-A460-8D2E53E2065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A6D58-08B3-40CE-A460-8D2E53E20650}"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A6D58-08B3-40CE-A460-8D2E53E20650}"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577062F-52D5-4C11-A560-7E6D85BA06D9}" type="datetimeFigureOut">
              <a:rPr lang="en-US" smtClean="0"/>
              <a:pPr/>
              <a:t>31/07/2022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36CA6D58-08B3-40CE-A460-8D2E53E2065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6CA6D58-08B3-40CE-A460-8D2E53E20650}"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6CA6D58-08B3-40CE-A460-8D2E53E20650}"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9577062F-52D5-4C11-A560-7E6D85BA06D9}" type="datetimeFigureOut">
              <a:rPr lang="en-US" smtClean="0"/>
              <a:pPr/>
              <a:t>31/07/2022</a:t>
            </a:fld>
            <a:endParaRPr lang="en-US"/>
          </a:p>
        </p:txBody>
      </p:sp>
      <p:sp>
        <p:nvSpPr>
          <p:cNvPr id="10" name="Slide Number Placeholder 9"/>
          <p:cNvSpPr>
            <a:spLocks noGrp="1"/>
          </p:cNvSpPr>
          <p:nvPr>
            <p:ph type="sldNum" sz="quarter" idx="16"/>
          </p:nvPr>
        </p:nvSpPr>
        <p:spPr/>
        <p:txBody>
          <a:bodyPr rtlCol="0"/>
          <a:lstStyle/>
          <a:p>
            <a:fld id="{36CA6D58-08B3-40CE-A460-8D2E53E20650}"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9577062F-52D5-4C11-A560-7E6D85BA06D9}" type="datetimeFigureOut">
              <a:rPr lang="en-US" smtClean="0"/>
              <a:pPr/>
              <a:t>31/07/2022</a:t>
            </a:fld>
            <a:endParaRPr lang="en-US"/>
          </a:p>
        </p:txBody>
      </p:sp>
      <p:sp>
        <p:nvSpPr>
          <p:cNvPr id="12" name="Slide Number Placeholder 11"/>
          <p:cNvSpPr>
            <a:spLocks noGrp="1"/>
          </p:cNvSpPr>
          <p:nvPr>
            <p:ph type="sldNum" sz="quarter" idx="16"/>
          </p:nvPr>
        </p:nvSpPr>
        <p:spPr/>
        <p:txBody>
          <a:bodyPr rtlCol="0"/>
          <a:lstStyle/>
          <a:p>
            <a:fld id="{36CA6D58-08B3-40CE-A460-8D2E53E20650}"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6CA6D58-08B3-40CE-A460-8D2E53E2065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A6D58-08B3-40CE-A460-8D2E53E20650}"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36CA6D58-08B3-40CE-A460-8D2E53E20650}" type="slidenum">
              <a:rPr lang="en-US" smtClean="0"/>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36CA6D58-08B3-40CE-A460-8D2E53E20650}"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9577062F-52D5-4C11-A560-7E6D85BA06D9}" type="datetimeFigureOut">
              <a:rPr lang="en-US" smtClean="0"/>
              <a:pPr/>
              <a:t>31/07/2022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36CA6D58-08B3-40CE-A460-8D2E53E20650}"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A6D58-08B3-40CE-A460-8D2E53E20650}" type="slidenum">
              <a:rPr lang="en-US" smtClean="0"/>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9577062F-52D5-4C11-A560-7E6D85BA06D9}" type="datetimeFigureOut">
              <a:rPr lang="en-US" smtClean="0"/>
              <a:pPr/>
              <a:t>31/07/2022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36CA6D58-08B3-40CE-A460-8D2E53E2065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36CA6D58-08B3-40CE-A460-8D2E53E20650}" type="slidenum">
              <a:rPr lang="en-US" smtClean="0"/>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36CA6D58-08B3-40CE-A460-8D2E53E20650}" type="slidenum">
              <a:rPr lang="en-US" smtClean="0"/>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36CA6D58-08B3-40CE-A460-8D2E53E20650}"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36CA6D58-08B3-40CE-A460-8D2E53E20650}" type="slidenum">
              <a:rPr lang="en-US" smtClean="0"/>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36CA6D58-08B3-40CE-A460-8D2E53E20650}"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CA6D58-08B3-40CE-A460-8D2E53E20650}"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A6D58-08B3-40CE-A460-8D2E53E20650}" type="slidenum">
              <a:rPr lang="en-US" smtClean="0"/>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A6D58-08B3-40CE-A460-8D2E53E20650}" type="slidenum">
              <a:rPr lang="en-US" smtClean="0"/>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A6D58-08B3-40CE-A460-8D2E53E20650}" type="slidenum">
              <a:rPr lang="en-US" smtClean="0"/>
              <a:pPr/>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36CA6D58-08B3-40CE-A460-8D2E53E20650}"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A6D58-08B3-40CE-A460-8D2E53E20650}" type="slidenum">
              <a:rPr lang="en-US" smtClean="0"/>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A6D58-08B3-40CE-A460-8D2E53E20650}" type="slidenum">
              <a:rPr lang="en-US" smtClean="0"/>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A6D58-08B3-40CE-A460-8D2E53E20650}" type="slidenum">
              <a:rPr lang="en-US" smtClean="0"/>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A6D58-08B3-40CE-A460-8D2E53E20650}" type="slidenum">
              <a:rPr lang="en-US" smtClean="0"/>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A6D58-08B3-40CE-A460-8D2E53E20650}" type="slidenum">
              <a:rPr lang="en-US" smtClean="0"/>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A6D58-08B3-40CE-A460-8D2E53E2065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9577062F-52D5-4C11-A560-7E6D85BA06D9}" type="datetimeFigureOut">
              <a:rPr lang="en-US" smtClean="0"/>
              <a:pPr/>
              <a:t>31/07/2022</a:t>
            </a:fld>
            <a:endParaRPr lang="en-US"/>
          </a:p>
        </p:txBody>
      </p:sp>
      <p:sp>
        <p:nvSpPr>
          <p:cNvPr id="7" name="Slide Number Placeholder 6"/>
          <p:cNvSpPr>
            <a:spLocks noGrp="1"/>
          </p:cNvSpPr>
          <p:nvPr>
            <p:ph type="sldNum" sz="quarter" idx="11"/>
          </p:nvPr>
        </p:nvSpPr>
        <p:spPr/>
        <p:txBody>
          <a:bodyPr rtlCol="0"/>
          <a:lstStyle/>
          <a:p>
            <a:fld id="{36CA6D58-08B3-40CE-A460-8D2E53E20650}"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CA6D58-08B3-40CE-A460-8D2E53E20650}" type="slidenum">
              <a:rPr lang="en-US" smtClean="0"/>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CA6D58-08B3-40CE-A460-8D2E53E20650}" type="slidenum">
              <a:rPr lang="en-US" smtClean="0"/>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CA6D58-08B3-40CE-A460-8D2E53E20650}" type="slidenum">
              <a:rPr lang="en-US" smtClean="0"/>
              <a:pPr/>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A6D58-08B3-40CE-A460-8D2E53E20650}" type="slidenum">
              <a:rPr lang="en-US" smtClean="0"/>
              <a:pPr/>
              <a:t>‹#›</a:t>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A6D58-08B3-40CE-A460-8D2E53E20650}" type="slidenum">
              <a:rPr lang="en-US" smtClean="0"/>
              <a:pPr/>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A6D58-08B3-40CE-A460-8D2E53E20650}" type="slidenum">
              <a:rPr lang="en-US" smtClean="0"/>
              <a:pPr/>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A6D58-08B3-40CE-A460-8D2E53E20650}" type="slidenum">
              <a:rPr lang="en-US" smtClean="0"/>
              <a:pPr/>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577062F-52D5-4C11-A560-7E6D85BA06D9}" type="datetimeFigureOut">
              <a:rPr lang="en-US" smtClean="0"/>
              <a:pPr/>
              <a:t>31/07/2022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6CA6D58-08B3-40CE-A460-8D2E53E20650}" type="slidenum">
              <a:rPr lang="en-US" smtClean="0"/>
              <a:pPr/>
              <a:t>‹#›</a:t>
            </a:fld>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577062F-52D5-4C11-A560-7E6D85BA06D9}" type="datetimeFigureOut">
              <a:rPr lang="en-US" smtClean="0"/>
              <a:pPr/>
              <a:t>31/07/2022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6CA6D58-08B3-40CE-A460-8D2E53E20650}"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577062F-52D5-4C11-A560-7E6D85BA06D9}" type="datetimeFigureOut">
              <a:rPr lang="en-US" smtClean="0"/>
              <a:pPr/>
              <a:t>31/07/2022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6CA6D58-08B3-40CE-A460-8D2E53E20650}"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CA6D58-08B3-40CE-A460-8D2E53E20650}" type="slidenum">
              <a:rPr lang="en-US" smtClean="0"/>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577062F-52D5-4C11-A560-7E6D85BA06D9}" type="datetimeFigureOut">
              <a:rPr lang="en-US" smtClean="0"/>
              <a:pPr/>
              <a:t>31/07/2022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6CA6D58-08B3-40CE-A460-8D2E53E20650}"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577062F-52D5-4C11-A560-7E6D85BA06D9}" type="datetimeFigureOut">
              <a:rPr lang="en-US" smtClean="0"/>
              <a:pPr/>
              <a:t>31/07/2022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6CA6D58-08B3-40CE-A460-8D2E53E20650}" type="slidenum">
              <a:rPr lang="en-US" smtClean="0"/>
              <a:pPr/>
              <a:t>‹#›</a:t>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577062F-52D5-4C11-A560-7E6D85BA06D9}" type="datetimeFigureOut">
              <a:rPr lang="en-US" smtClean="0"/>
              <a:pPr/>
              <a:t>31/07/2022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6CA6D58-08B3-40CE-A460-8D2E53E20650}"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577062F-52D5-4C11-A560-7E6D85BA06D9}" type="datetimeFigureOut">
              <a:rPr lang="en-US" smtClean="0"/>
              <a:pPr/>
              <a:t>31/07/2022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6CA6D58-08B3-40CE-A460-8D2E53E20650}" type="slidenum">
              <a:rPr lang="en-US" smtClean="0"/>
              <a:pPr/>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577062F-52D5-4C11-A560-7E6D85BA06D9}" type="datetimeFigureOut">
              <a:rPr lang="en-US" smtClean="0"/>
              <a:pPr/>
              <a:t>31/07/2022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6CA6D58-08B3-40CE-A460-8D2E53E20650}" type="slidenum">
              <a:rPr lang="en-US" smtClean="0"/>
              <a:pPr/>
              <a:t>‹#›</a:t>
            </a:fld>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577062F-52D5-4C11-A560-7E6D85BA06D9}" type="datetimeFigureOut">
              <a:rPr lang="en-US" smtClean="0"/>
              <a:pPr/>
              <a:t>31/07/2022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6CA6D58-08B3-40CE-A460-8D2E53E20650}"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577062F-52D5-4C11-A560-7E6D85BA06D9}" type="datetimeFigureOut">
              <a:rPr lang="en-US" smtClean="0"/>
              <a:pPr/>
              <a:t>31/07/2022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6CA6D58-08B3-40CE-A460-8D2E53E20650}" type="slidenum">
              <a:rPr lang="en-US" smtClean="0"/>
              <a:pPr/>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577062F-52D5-4C11-A560-7E6D85BA06D9}" type="datetimeFigureOut">
              <a:rPr lang="en-US" smtClean="0"/>
              <a:pPr/>
              <a:t>31/07/2022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6CA6D58-08B3-40CE-A460-8D2E53E20650}" type="slidenum">
              <a:rPr lang="en-US" smtClean="0"/>
              <a:pPr/>
              <a:t>‹#›</a:t>
            </a:fld>
            <a:endParaRPr 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9577062F-52D5-4C11-A560-7E6D85BA06D9}" type="datetimeFigureOut">
              <a:rPr lang="en-US" smtClean="0"/>
              <a:pPr/>
              <a:t>31/07/2022</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36CA6D58-08B3-40CE-A460-8D2E53E20650}"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577062F-52D5-4C11-A560-7E6D85BA06D9}" type="datetimeFigureOut">
              <a:rPr lang="en-US" smtClean="0"/>
              <a:pPr/>
              <a:t>31/07/2022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6CA6D58-08B3-40CE-A460-8D2E53E2065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9577062F-52D5-4C11-A560-7E6D85BA06D9}" type="datetimeFigureOut">
              <a:rPr lang="en-US" smtClean="0"/>
              <a:pPr/>
              <a:t>31/07/2022</a:t>
            </a:fld>
            <a:endParaRPr lang="en-US"/>
          </a:p>
        </p:txBody>
      </p:sp>
      <p:sp>
        <p:nvSpPr>
          <p:cNvPr id="22" name="Slide Number Placeholder 21"/>
          <p:cNvSpPr>
            <a:spLocks noGrp="1"/>
          </p:cNvSpPr>
          <p:nvPr>
            <p:ph type="sldNum" sz="quarter" idx="15"/>
          </p:nvPr>
        </p:nvSpPr>
        <p:spPr/>
        <p:txBody>
          <a:bodyPr rtlCol="0"/>
          <a:lstStyle/>
          <a:p>
            <a:fld id="{36CA6D58-08B3-40CE-A460-8D2E53E20650}"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9577062F-52D5-4C11-A560-7E6D85BA06D9}" type="datetimeFigureOut">
              <a:rPr lang="en-US" smtClean="0"/>
              <a:pPr/>
              <a:t>31/07/2022</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36CA6D58-08B3-40CE-A460-8D2E53E20650}"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577062F-52D5-4C11-A560-7E6D85BA06D9}" type="datetimeFigureOut">
              <a:rPr lang="en-US" smtClean="0"/>
              <a:pPr/>
              <a:t>31/07/2022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36CA6D58-08B3-40CE-A460-8D2E53E20650}"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577062F-52D5-4C11-A560-7E6D85BA06D9}" type="datetimeFigureOut">
              <a:rPr lang="en-US" smtClean="0"/>
              <a:pPr/>
              <a:t>31/07/2022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36CA6D58-08B3-40CE-A460-8D2E53E20650}" type="slidenum">
              <a:rPr lang="en-US" smtClean="0"/>
              <a:pPr/>
              <a:t>‹#›</a:t>
            </a:fld>
            <a:endParaRPr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577062F-52D5-4C11-A560-7E6D85BA06D9}" type="datetimeFigureOut">
              <a:rPr lang="en-US" smtClean="0"/>
              <a:pPr/>
              <a:t>31/07/2022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6CA6D58-08B3-40CE-A460-8D2E53E20650}"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577062F-52D5-4C11-A560-7E6D85BA06D9}" type="datetimeFigureOut">
              <a:rPr lang="en-US" smtClean="0"/>
              <a:pPr/>
              <a:t>31/07/2022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6CA6D58-08B3-40CE-A460-8D2E53E20650}" type="slidenum">
              <a:rPr lang="en-US" smtClean="0"/>
              <a:pPr/>
              <a:t>‹#›</a:t>
            </a:fld>
            <a:endParaRPr 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9577062F-52D5-4C11-A560-7E6D85BA06D9}" type="datetimeFigureOut">
              <a:rPr lang="en-US" smtClean="0"/>
              <a:pPr/>
              <a:t>31/07/2022</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36CA6D58-08B3-40CE-A460-8D2E53E20650}"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9577062F-52D5-4C11-A560-7E6D85BA06D9}" type="datetimeFigureOut">
              <a:rPr lang="en-US" smtClean="0"/>
              <a:pPr/>
              <a:t>31/07/2022</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36CA6D58-08B3-40CE-A460-8D2E53E20650}"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577062F-52D5-4C11-A560-7E6D85BA06D9}" type="datetimeFigureOut">
              <a:rPr lang="en-US" smtClean="0"/>
              <a:pPr/>
              <a:t>31/07/2022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6CA6D58-08B3-40CE-A460-8D2E53E20650}" type="slidenum">
              <a:rPr lang="en-US" smtClean="0"/>
              <a:pPr/>
              <a:t>‹#›</a:t>
            </a:fld>
            <a:endParaRPr 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577062F-52D5-4C11-A560-7E6D85BA06D9}" type="datetimeFigureOut">
              <a:rPr lang="en-US" smtClean="0"/>
              <a:pPr/>
              <a:t>31/07/2022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6CA6D58-08B3-40CE-A460-8D2E53E20650}" type="slidenum">
              <a:rPr lang="en-US" smtClean="0"/>
              <a:pPr/>
              <a:t>‹#›</a:t>
            </a:fld>
            <a:endParaRPr 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36CA6D58-08B3-40CE-A460-8D2E53E20650}"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577062F-52D5-4C11-A560-7E6D85BA06D9}" type="datetimeFigureOut">
              <a:rPr lang="en-US" smtClean="0"/>
              <a:pPr/>
              <a:t>31/07/2022</a:t>
            </a:fld>
            <a:endParaRPr lang="en-US"/>
          </a:p>
        </p:txBody>
      </p:sp>
      <p:sp>
        <p:nvSpPr>
          <p:cNvPr id="18" name="Slide Number Placeholder 17"/>
          <p:cNvSpPr>
            <a:spLocks noGrp="1"/>
          </p:cNvSpPr>
          <p:nvPr>
            <p:ph type="sldNum" sz="quarter" idx="11"/>
          </p:nvPr>
        </p:nvSpPr>
        <p:spPr/>
        <p:txBody>
          <a:bodyPr rtlCol="0"/>
          <a:lstStyle/>
          <a:p>
            <a:fld id="{36CA6D58-08B3-40CE-A460-8D2E53E20650}"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A6D58-08B3-40CE-A460-8D2E53E20650}" type="slidenum">
              <a:rPr lang="en-US" smtClean="0"/>
              <a:pPr/>
              <a:t>‹#›</a:t>
            </a:fld>
            <a:endParaRPr 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36CA6D58-08B3-40CE-A460-8D2E53E20650}" type="slidenum">
              <a:rPr lang="en-US" smtClean="0"/>
              <a:pPr/>
              <a:t>‹#›</a:t>
            </a:fld>
            <a:endParaRPr 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A6D58-08B3-40CE-A460-8D2E53E20650}" type="slidenum">
              <a:rPr lang="en-US" smtClean="0"/>
              <a:pPr/>
              <a:t>‹#›</a:t>
            </a:fld>
            <a:endParaRPr 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CA6D58-08B3-40CE-A460-8D2E53E20650}" type="slidenum">
              <a:rPr lang="en-US" smtClean="0"/>
              <a:pPr/>
              <a:t>‹#›</a:t>
            </a:fld>
            <a:endParaRPr 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CA6D58-08B3-40CE-A460-8D2E53E20650}" type="slidenum">
              <a:rPr lang="en-US" smtClean="0"/>
              <a:pPr/>
              <a:t>‹#›</a:t>
            </a:fld>
            <a:endParaRPr 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CA6D58-08B3-40CE-A460-8D2E53E20650}" type="slidenum">
              <a:rPr lang="en-US" smtClean="0"/>
              <a:pPr/>
              <a:t>‹#›</a:t>
            </a:fld>
            <a:endParaRPr 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A6D58-08B3-40CE-A460-8D2E53E20650}" type="slidenum">
              <a:rPr lang="en-US" smtClean="0"/>
              <a:pPr/>
              <a:t>‹#›</a:t>
            </a:fld>
            <a:endParaRPr 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A6D58-08B3-40CE-A460-8D2E53E20650}" type="slidenum">
              <a:rPr lang="en-US" smtClean="0"/>
              <a:pPr/>
              <a:t>‹#›</a:t>
            </a:fld>
            <a:endParaRPr 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A6D58-08B3-40CE-A460-8D2E53E20650}" type="slidenum">
              <a:rPr lang="en-US" smtClean="0"/>
              <a:pPr/>
              <a:t>‹#›</a:t>
            </a:fld>
            <a:endParaRPr 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77062F-52D5-4C11-A560-7E6D85BA06D9}" type="datetimeFigureOut">
              <a:rPr lang="en-US" smtClean="0"/>
              <a:pPr/>
              <a:t>31/07/2022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A6D58-08B3-40CE-A460-8D2E53E2065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8.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577062F-52D5-4C11-A560-7E6D85BA06D9}" type="datetimeFigureOut">
              <a:rPr lang="en-US" smtClean="0"/>
              <a:pPr/>
              <a:t>31/07/2022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6CA6D58-08B3-40CE-A460-8D2E53E2065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577062F-52D5-4C11-A560-7E6D85BA06D9}" type="datetimeFigureOut">
              <a:rPr lang="en-US" smtClean="0"/>
              <a:pPr/>
              <a:t>31/07/2022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6CA6D58-08B3-40CE-A460-8D2E53E2065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9577062F-52D5-4C11-A560-7E6D85BA06D9}" type="datetimeFigureOut">
              <a:rPr lang="en-US" smtClean="0"/>
              <a:pPr/>
              <a:t>31/07/2022</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36CA6D58-08B3-40CE-A460-8D2E53E20650}"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9577062F-52D5-4C11-A560-7E6D85BA06D9}" type="datetimeFigureOut">
              <a:rPr lang="en-US" smtClean="0"/>
              <a:pPr/>
              <a:t>31/07/2022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6CA6D58-08B3-40CE-A460-8D2E53E2065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9577062F-52D5-4C11-A560-7E6D85BA06D9}" type="datetimeFigureOut">
              <a:rPr lang="en-US" smtClean="0"/>
              <a:pPr/>
              <a:t>31/07/2022</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36CA6D58-08B3-40CE-A460-8D2E53E20650}"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77062F-52D5-4C11-A560-7E6D85BA06D9}" type="datetimeFigureOut">
              <a:rPr lang="en-US" smtClean="0"/>
              <a:pPr/>
              <a:t>31/07/2022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CA6D58-08B3-40CE-A460-8D2E53E2065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577062F-52D5-4C11-A560-7E6D85BA06D9}" type="datetimeFigureOut">
              <a:rPr lang="en-US" smtClean="0"/>
              <a:pPr/>
              <a:t>31/07/2022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6CA6D58-08B3-40CE-A460-8D2E53E2065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9577062F-52D5-4C11-A560-7E6D85BA06D9}" type="datetimeFigureOut">
              <a:rPr lang="en-US" smtClean="0"/>
              <a:pPr/>
              <a:t>31/07/2022</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36CA6D58-08B3-40CE-A460-8D2E53E20650}"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577062F-52D5-4C11-A560-7E6D85BA06D9}" type="datetimeFigureOut">
              <a:rPr lang="en-US" smtClean="0"/>
              <a:pPr/>
              <a:t>31/07/2022</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36CA6D58-08B3-40CE-A460-8D2E53E2065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4.jpeg"/><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5.jpeg"/><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62.xml"/></Relationships>
</file>

<file path=ppt/slides/_rels/slide1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6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2.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73.xml"/><Relationship Id="rId1" Type="http://schemas.openxmlformats.org/officeDocument/2006/relationships/themeOverride" Target="../theme/themeOverride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84.xml"/><Relationship Id="rId1" Type="http://schemas.openxmlformats.org/officeDocument/2006/relationships/themeOverride" Target="../theme/themeOverr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audio" Target="../media/audio1.wav"/><Relationship Id="rId1" Type="http://schemas.openxmlformats.org/officeDocument/2006/relationships/slideLayout" Target="../slideLayouts/slideLayout95.xml"/><Relationship Id="rId5" Type="http://schemas.openxmlformats.org/officeDocument/2006/relationships/image" Target="../media/image32.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40.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18.xml"/><Relationship Id="rId1" Type="http://schemas.openxmlformats.org/officeDocument/2006/relationships/audio" Target="file:///C:\Users\USER\Desktop\images\WhatsApp-Ptt-2022-07-31-at-17.52.47.mp3" TargetMode="Externa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9.xml"/><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3.jpeg"/><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0601-01-voice-assistant-powerpoint-template-16x9-1.jpg"/>
          <p:cNvPicPr>
            <a:picLocks noChangeAspect="1"/>
          </p:cNvPicPr>
          <p:nvPr/>
        </p:nvPicPr>
        <p:blipFill>
          <a:blip r:embed="rId2"/>
          <a:srcRect b="22222"/>
          <a:stretch>
            <a:fillRect/>
          </a:stretch>
        </p:blipFill>
        <p:spPr>
          <a:xfrm>
            <a:off x="0" y="0"/>
            <a:ext cx="9144000" cy="5334000"/>
          </a:xfrm>
          <a:prstGeom prst="rect">
            <a:avLst/>
          </a:prstGeom>
        </p:spPr>
      </p:pic>
      <p:pic>
        <p:nvPicPr>
          <p:cNvPr id="1026" name="Picture 2" descr="Smartphone App of Personal Voice Assistant Stock Vector - Illustration of  successful, robotics: 136540028"/>
          <p:cNvPicPr>
            <a:picLocks noChangeAspect="1" noChangeArrowheads="1"/>
          </p:cNvPicPr>
          <p:nvPr/>
        </p:nvPicPr>
        <p:blipFill>
          <a:blip r:embed="rId3">
            <a:clrChange>
              <a:clrFrom>
                <a:srgbClr val="546593"/>
              </a:clrFrom>
              <a:clrTo>
                <a:srgbClr val="546593">
                  <a:alpha val="0"/>
                </a:srgbClr>
              </a:clrTo>
            </a:clrChange>
          </a:blip>
          <a:srcRect l="6452" t="11135" r="3226" b="10923"/>
          <a:stretch>
            <a:fillRect/>
          </a:stretch>
        </p:blipFill>
        <p:spPr bwMode="auto">
          <a:xfrm>
            <a:off x="6248400" y="228600"/>
            <a:ext cx="2743200" cy="3429000"/>
          </a:xfrm>
          <a:prstGeom prst="rect">
            <a:avLst/>
          </a:prstGeom>
          <a:noFill/>
        </p:spPr>
      </p:pic>
      <p:pic>
        <p:nvPicPr>
          <p:cNvPr id="5" name="Picture 4" descr="20601-01-voice-assistant-powerpoint-template-16x9-1.jpg"/>
          <p:cNvPicPr>
            <a:picLocks noChangeAspect="1"/>
          </p:cNvPicPr>
          <p:nvPr/>
        </p:nvPicPr>
        <p:blipFill>
          <a:blip r:embed="rId2"/>
          <a:srcRect t="83334" b="2222"/>
          <a:stretch>
            <a:fillRect/>
          </a:stretch>
        </p:blipFill>
        <p:spPr>
          <a:xfrm>
            <a:off x="0" y="5334000"/>
            <a:ext cx="9144000" cy="1524000"/>
          </a:xfrm>
          <a:prstGeom prst="rect">
            <a:avLst/>
          </a:prstGeom>
        </p:spPr>
      </p:pic>
      <p:sp>
        <p:nvSpPr>
          <p:cNvPr id="6" name="Rectangle 5"/>
          <p:cNvSpPr/>
          <p:nvPr/>
        </p:nvSpPr>
        <p:spPr>
          <a:xfrm>
            <a:off x="2667000" y="5181600"/>
            <a:ext cx="4001865"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Using Python</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ransition spd="slow">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6" name="Oval 5"/>
          <p:cNvSpPr/>
          <p:nvPr/>
        </p:nvSpPr>
        <p:spPr>
          <a:xfrm>
            <a:off x="990600" y="1905000"/>
            <a:ext cx="1371600" cy="1219200"/>
          </a:xfrm>
          <a:prstGeom prst="ellipse">
            <a:avLst/>
          </a:prstGeom>
          <a:solidFill>
            <a:srgbClr val="99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0" y="152400"/>
            <a:ext cx="9144000" cy="1446550"/>
          </a:xfrm>
          <a:prstGeom prst="rect">
            <a:avLst/>
          </a:prstGeom>
        </p:spPr>
        <p:txBody>
          <a:bodyPr wrap="square">
            <a:spAutoFit/>
          </a:bodyPr>
          <a:lstStyle/>
          <a:p>
            <a:pPr algn="ctr"/>
            <a:r>
              <a:rPr lang="en-US"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4.d. DATA FLOW DIAGRAM (D.F.D)</a:t>
            </a:r>
            <a:r>
              <a:rPr lang="en-US" sz="4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p>
          <a:p>
            <a:pPr algn="ctr"/>
            <a:r>
              <a:rPr lang="en-US"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Level – 2 (Managing User data)</a:t>
            </a:r>
            <a:endParaRPr lang="en-US" sz="4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3" name="Picture 2" descr="Capture2.JPG"/>
          <p:cNvPicPr>
            <a:picLocks noChangeAspect="1"/>
          </p:cNvPicPr>
          <p:nvPr/>
        </p:nvPicPr>
        <p:blipFill>
          <a:blip r:embed="rId2">
            <a:duotone>
              <a:prstClr val="black"/>
              <a:schemeClr val="tx2">
                <a:lumMod val="20000"/>
                <a:lumOff val="80000"/>
                <a:tint val="45000"/>
                <a:satMod val="400000"/>
              </a:schemeClr>
            </a:duotone>
          </a:blip>
          <a:stretch>
            <a:fillRect/>
          </a:stretch>
        </p:blipFill>
        <p:spPr>
          <a:xfrm>
            <a:off x="2590800" y="1676400"/>
            <a:ext cx="6053138" cy="4724400"/>
          </a:xfrm>
          <a:prstGeom prst="rect">
            <a:avLst/>
          </a:prstGeom>
          <a:ln w="57150" cap="sq">
            <a:solidFill>
              <a:srgbClr val="002060"/>
            </a:solidFill>
            <a:miter lim="800000"/>
          </a:ln>
          <a:effectLst>
            <a:outerShdw blurRad="57150" dist="50800" dir="2700000" algn="tl" rotWithShape="0">
              <a:srgbClr val="000000">
                <a:alpha val="40000"/>
              </a:srgbClr>
            </a:outerShdw>
          </a:effectLst>
        </p:spPr>
      </p:pic>
      <p:pic>
        <p:nvPicPr>
          <p:cNvPr id="4" name="Picture 3" descr="2e47c675c52e16c80abe1c4df39530cc.jpg"/>
          <p:cNvPicPr>
            <a:picLocks noChangeAspect="1"/>
          </p:cNvPicPr>
          <p:nvPr/>
        </p:nvPicPr>
        <p:blipFill>
          <a:blip r:embed="rId3">
            <a:clrChange>
              <a:clrFrom>
                <a:srgbClr val="FFFFFF"/>
              </a:clrFrom>
              <a:clrTo>
                <a:srgbClr val="FFFFFF">
                  <a:alpha val="0"/>
                </a:srgbClr>
              </a:clrTo>
            </a:clrChange>
          </a:blip>
          <a:srcRect l="6493" t="15508" r="57143" b="18182"/>
          <a:stretch>
            <a:fillRect/>
          </a:stretch>
        </p:blipFill>
        <p:spPr>
          <a:xfrm>
            <a:off x="152400" y="1905000"/>
            <a:ext cx="2507226" cy="4572000"/>
          </a:xfrm>
          <a:prstGeom prst="rect">
            <a:avLst/>
          </a:prstGeom>
        </p:spPr>
      </p:pic>
      <p:sp>
        <p:nvSpPr>
          <p:cNvPr id="5" name="TextBox 4"/>
          <p:cNvSpPr txBox="1"/>
          <p:nvPr/>
        </p:nvSpPr>
        <p:spPr>
          <a:xfrm>
            <a:off x="1066800" y="2057400"/>
            <a:ext cx="1295400" cy="923330"/>
          </a:xfrm>
          <a:prstGeom prst="rect">
            <a:avLst/>
          </a:prstGeom>
          <a:noFill/>
        </p:spPr>
        <p:txBody>
          <a:bodyPr wrap="square" rtlCol="0">
            <a:spAutoFit/>
          </a:bodyPr>
          <a:lstStyle/>
          <a:p>
            <a:pPr algn="ctr"/>
            <a:r>
              <a:rPr lang="en-US" b="1" dirty="0" smtClean="0"/>
              <a:t>DFD LEVEL 2</a:t>
            </a:r>
          </a:p>
          <a:p>
            <a:pPr algn="ctr"/>
            <a:r>
              <a:rPr lang="en-US" b="1" dirty="0" smtClean="0"/>
              <a:t>JENNIFER</a:t>
            </a:r>
            <a:endParaRPr lang="en-US" b="1"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0"/>
                                        <p:tgtEl>
                                          <p:spTgt spid="3"/>
                                        </p:tgtEl>
                                      </p:cBhvr>
                                    </p:animEffect>
                                    <p:anim calcmode="lin" valueType="num">
                                      <p:cBhvr>
                                        <p:cTn id="8" dur="3000" fill="hold"/>
                                        <p:tgtEl>
                                          <p:spTgt spid="3"/>
                                        </p:tgtEl>
                                        <p:attrNameLst>
                                          <p:attrName>ppt_x</p:attrName>
                                        </p:attrNameLst>
                                      </p:cBhvr>
                                      <p:tavLst>
                                        <p:tav tm="0">
                                          <p:val>
                                            <p:strVal val="#ppt_x"/>
                                          </p:val>
                                        </p:tav>
                                        <p:tav tm="100000">
                                          <p:val>
                                            <p:strVal val="#ppt_x"/>
                                          </p:val>
                                        </p:tav>
                                      </p:tavLst>
                                    </p:anim>
                                    <p:anim calcmode="lin" valueType="num">
                                      <p:cBhvr>
                                        <p:cTn id="9" dur="2700" decel="100000" fill="hold"/>
                                        <p:tgtEl>
                                          <p:spTgt spid="3"/>
                                        </p:tgtEl>
                                        <p:attrNameLst>
                                          <p:attrName>ppt_y</p:attrName>
                                        </p:attrNameLst>
                                      </p:cBhvr>
                                      <p:tavLst>
                                        <p:tav tm="0">
                                          <p:val>
                                            <p:strVal val="#ppt_y+1"/>
                                          </p:val>
                                        </p:tav>
                                        <p:tav tm="100000">
                                          <p:val>
                                            <p:strVal val="#ppt_y-.03"/>
                                          </p:val>
                                        </p:tav>
                                      </p:tavLst>
                                    </p:anim>
                                    <p:anim calcmode="lin" valueType="num">
                                      <p:cBhvr>
                                        <p:cTn id="10" dur="300" accel="100000" fill="hold">
                                          <p:stCondLst>
                                            <p:cond delay="27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8" name="Oval 7"/>
          <p:cNvSpPr/>
          <p:nvPr/>
        </p:nvSpPr>
        <p:spPr>
          <a:xfrm>
            <a:off x="1219200" y="1905000"/>
            <a:ext cx="1371600" cy="1219200"/>
          </a:xfrm>
          <a:prstGeom prst="ellipse">
            <a:avLst/>
          </a:prstGeom>
          <a:solidFill>
            <a:srgbClr val="99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0" y="152400"/>
            <a:ext cx="9144000" cy="1446550"/>
          </a:xfrm>
          <a:prstGeom prst="rect">
            <a:avLst/>
          </a:prstGeom>
        </p:spPr>
        <p:txBody>
          <a:bodyPr wrap="square">
            <a:spAutoFit/>
          </a:bodyPr>
          <a:lstStyle/>
          <a:p>
            <a:pPr algn="ctr"/>
            <a:r>
              <a:rPr lang="en-US"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4.e. DATA FLOW DIAGRAM (D.F.D) </a:t>
            </a:r>
          </a:p>
          <a:p>
            <a:pPr algn="ctr"/>
            <a:r>
              <a:rPr lang="en-US"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Level – 2 (Settings of Virtual Assistant)</a:t>
            </a:r>
            <a:endParaRPr lang="en-US" sz="4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3" name="Picture 2" descr="Capture3.JPG"/>
          <p:cNvPicPr>
            <a:picLocks noChangeAspect="1"/>
          </p:cNvPicPr>
          <p:nvPr/>
        </p:nvPicPr>
        <p:blipFill>
          <a:blip r:embed="rId2">
            <a:duotone>
              <a:prstClr val="black"/>
              <a:schemeClr val="tx2">
                <a:lumMod val="20000"/>
                <a:lumOff val="80000"/>
                <a:tint val="45000"/>
                <a:satMod val="400000"/>
              </a:schemeClr>
            </a:duotone>
          </a:blip>
          <a:srcRect l="5383"/>
          <a:stretch>
            <a:fillRect/>
          </a:stretch>
        </p:blipFill>
        <p:spPr>
          <a:xfrm>
            <a:off x="2819400" y="1828800"/>
            <a:ext cx="6019800" cy="4495800"/>
          </a:xfrm>
          <a:prstGeom prst="rect">
            <a:avLst/>
          </a:prstGeom>
          <a:ln w="57150" cap="sq">
            <a:solidFill>
              <a:srgbClr val="002060"/>
            </a:solidFill>
            <a:miter lim="800000"/>
          </a:ln>
          <a:effectLst>
            <a:outerShdw blurRad="57150" dist="50800" dir="2700000" algn="tl" rotWithShape="0">
              <a:srgbClr val="000000">
                <a:alpha val="40000"/>
              </a:srgbClr>
            </a:outerShdw>
          </a:effectLst>
        </p:spPr>
      </p:pic>
      <p:pic>
        <p:nvPicPr>
          <p:cNvPr id="4" name="Picture 3" descr="2e47c675c52e16c80abe1c4df39530cc.jpg"/>
          <p:cNvPicPr>
            <a:picLocks noChangeAspect="1"/>
          </p:cNvPicPr>
          <p:nvPr/>
        </p:nvPicPr>
        <p:blipFill>
          <a:blip r:embed="rId3">
            <a:clrChange>
              <a:clrFrom>
                <a:srgbClr val="FFFFFF"/>
              </a:clrFrom>
              <a:clrTo>
                <a:srgbClr val="FFFFFF">
                  <a:alpha val="0"/>
                </a:srgbClr>
              </a:clrTo>
            </a:clrChange>
          </a:blip>
          <a:srcRect l="6493" t="15508" r="57143" b="18182"/>
          <a:stretch>
            <a:fillRect/>
          </a:stretch>
        </p:blipFill>
        <p:spPr>
          <a:xfrm>
            <a:off x="381000" y="1905000"/>
            <a:ext cx="2507226" cy="4572000"/>
          </a:xfrm>
          <a:prstGeom prst="rect">
            <a:avLst/>
          </a:prstGeom>
        </p:spPr>
      </p:pic>
      <p:sp>
        <p:nvSpPr>
          <p:cNvPr id="5" name="TextBox 4"/>
          <p:cNvSpPr txBox="1"/>
          <p:nvPr/>
        </p:nvSpPr>
        <p:spPr>
          <a:xfrm>
            <a:off x="1295400" y="2057400"/>
            <a:ext cx="1295400" cy="923330"/>
          </a:xfrm>
          <a:prstGeom prst="rect">
            <a:avLst/>
          </a:prstGeom>
          <a:noFill/>
        </p:spPr>
        <p:txBody>
          <a:bodyPr wrap="square" rtlCol="0">
            <a:spAutoFit/>
          </a:bodyPr>
          <a:lstStyle/>
          <a:p>
            <a:pPr algn="ctr"/>
            <a:r>
              <a:rPr lang="en-US" b="1" dirty="0" smtClean="0"/>
              <a:t>DFD LEVEL 2</a:t>
            </a:r>
          </a:p>
          <a:p>
            <a:pPr algn="ctr"/>
            <a:r>
              <a:rPr lang="en-US" b="1" dirty="0" smtClean="0"/>
              <a:t>JENNIFER</a:t>
            </a:r>
            <a:endParaRPr lang="en-US" b="1"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0"/>
                                        <p:tgtEl>
                                          <p:spTgt spid="3"/>
                                        </p:tgtEl>
                                      </p:cBhvr>
                                    </p:animEffect>
                                    <p:anim calcmode="lin" valueType="num">
                                      <p:cBhvr>
                                        <p:cTn id="8" dur="3000" fill="hold"/>
                                        <p:tgtEl>
                                          <p:spTgt spid="3"/>
                                        </p:tgtEl>
                                        <p:attrNameLst>
                                          <p:attrName>ppt_x</p:attrName>
                                        </p:attrNameLst>
                                      </p:cBhvr>
                                      <p:tavLst>
                                        <p:tav tm="0">
                                          <p:val>
                                            <p:strVal val="#ppt_x"/>
                                          </p:val>
                                        </p:tav>
                                        <p:tav tm="100000">
                                          <p:val>
                                            <p:strVal val="#ppt_x"/>
                                          </p:val>
                                        </p:tav>
                                      </p:tavLst>
                                    </p:anim>
                                    <p:anim calcmode="lin" valueType="num">
                                      <p:cBhvr>
                                        <p:cTn id="9" dur="2700" decel="100000" fill="hold"/>
                                        <p:tgtEl>
                                          <p:spTgt spid="3"/>
                                        </p:tgtEl>
                                        <p:attrNameLst>
                                          <p:attrName>ppt_y</p:attrName>
                                        </p:attrNameLst>
                                      </p:cBhvr>
                                      <p:tavLst>
                                        <p:tav tm="0">
                                          <p:val>
                                            <p:strVal val="#ppt_y+1"/>
                                          </p:val>
                                        </p:tav>
                                        <p:tav tm="100000">
                                          <p:val>
                                            <p:strVal val="#ppt_y-.03"/>
                                          </p:val>
                                        </p:tav>
                                      </p:tavLst>
                                    </p:anim>
                                    <p:anim calcmode="lin" valueType="num">
                                      <p:cBhvr>
                                        <p:cTn id="10" dur="300" accel="100000" fill="hold">
                                          <p:stCondLst>
                                            <p:cond delay="27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ame 1"/>
          <p:cNvSpPr/>
          <p:nvPr/>
        </p:nvSpPr>
        <p:spPr>
          <a:xfrm>
            <a:off x="152400" y="152400"/>
            <a:ext cx="8839200" cy="6553200"/>
          </a:xfrm>
          <a:prstGeom prst="frame">
            <a:avLst>
              <a:gd name="adj1" fmla="val 3241"/>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2"/>
          <p:cNvSpPr/>
          <p:nvPr/>
        </p:nvSpPr>
        <p:spPr>
          <a:xfrm>
            <a:off x="381000" y="381000"/>
            <a:ext cx="8382000" cy="769441"/>
          </a:xfrm>
          <a:prstGeom prst="rect">
            <a:avLst/>
          </a:prstGeom>
        </p:spPr>
        <p:txBody>
          <a:bodyPr wrap="square">
            <a:spAutoFit/>
          </a:bodyPr>
          <a:lstStyle/>
          <a:p>
            <a:pPr algn="ctr"/>
            <a:r>
              <a:rPr lang="en-US" sz="4400" b="1" dirty="0" smtClean="0">
                <a:ln w="12700">
                  <a:solidFill>
                    <a:schemeClr val="tx1"/>
                  </a:solidFill>
                  <a:prstDash val="solid"/>
                </a:ln>
                <a:solidFill>
                  <a:srgbClr val="99FF99"/>
                </a:solidFill>
                <a:effectLst>
                  <a:outerShdw blurRad="41275" dist="20320" dir="1800000" algn="tl" rotWithShape="0">
                    <a:srgbClr val="000000">
                      <a:alpha val="40000"/>
                    </a:srgbClr>
                  </a:outerShdw>
                </a:effectLst>
                <a:latin typeface="Bookman Old Style" pitchFamily="18" charset="0"/>
              </a:rPr>
              <a:t>5. ACTIVITY DIAGRAM </a:t>
            </a:r>
          </a:p>
        </p:txBody>
      </p:sp>
      <p:pic>
        <p:nvPicPr>
          <p:cNvPr id="4" name="Picture 3" descr="Capture.JPG"/>
          <p:cNvPicPr>
            <a:picLocks noChangeAspect="1"/>
          </p:cNvPicPr>
          <p:nvPr/>
        </p:nvPicPr>
        <p:blipFill>
          <a:blip r:embed="rId2">
            <a:duotone>
              <a:prstClr val="black"/>
              <a:schemeClr val="bg2">
                <a:lumMod val="90000"/>
                <a:tint val="45000"/>
                <a:satMod val="400000"/>
              </a:schemeClr>
            </a:duotone>
          </a:blip>
          <a:srcRect l="3077" r="3077"/>
          <a:stretch>
            <a:fillRect/>
          </a:stretch>
        </p:blipFill>
        <p:spPr>
          <a:xfrm>
            <a:off x="3352800" y="1219200"/>
            <a:ext cx="4724400" cy="5105400"/>
          </a:xfrm>
          <a:prstGeom prst="rect">
            <a:avLst/>
          </a:prstGeom>
          <a:ln w="57150" cap="sq">
            <a:solidFill>
              <a:srgbClr val="002060"/>
            </a:solidFill>
            <a:prstDash val="solid"/>
            <a:miter lim="800000"/>
          </a:ln>
          <a:effectLst>
            <a:outerShdw blurRad="50800" dist="38100" dir="2700000" algn="tl" rotWithShape="0">
              <a:srgbClr val="000000">
                <a:alpha val="43000"/>
              </a:srgbClr>
            </a:outerShdw>
          </a:effectLst>
        </p:spPr>
      </p:pic>
      <p:pic>
        <p:nvPicPr>
          <p:cNvPr id="5" name="Picture 4" descr="istockphoto-1155264331-612x612.jpg"/>
          <p:cNvPicPr>
            <a:picLocks noChangeAspect="1"/>
          </p:cNvPicPr>
          <p:nvPr/>
        </p:nvPicPr>
        <p:blipFill>
          <a:blip r:embed="rId3">
            <a:clrChange>
              <a:clrFrom>
                <a:srgbClr val="FFFFFF"/>
              </a:clrFrom>
              <a:clrTo>
                <a:srgbClr val="FFFFFF">
                  <a:alpha val="0"/>
                </a:srgbClr>
              </a:clrTo>
            </a:clrChange>
          </a:blip>
          <a:srcRect l="26667" t="30000" r="26667" b="16667"/>
          <a:stretch>
            <a:fillRect/>
          </a:stretch>
        </p:blipFill>
        <p:spPr>
          <a:xfrm>
            <a:off x="609600" y="2590800"/>
            <a:ext cx="2333625" cy="2667000"/>
          </a:xfrm>
          <a:prstGeom prst="rect">
            <a:avLst/>
          </a:prstGeom>
        </p:spPr>
      </p:pic>
      <p:sp>
        <p:nvSpPr>
          <p:cNvPr id="6" name="TextBox 5"/>
          <p:cNvSpPr txBox="1"/>
          <p:nvPr/>
        </p:nvSpPr>
        <p:spPr>
          <a:xfrm>
            <a:off x="762000" y="5181600"/>
            <a:ext cx="2057400" cy="523220"/>
          </a:xfrm>
          <a:prstGeom prst="rect">
            <a:avLst/>
          </a:prstGeom>
          <a:noFill/>
        </p:spPr>
        <p:txBody>
          <a:bodyPr wrap="square" rtlCol="0">
            <a:spAutoFit/>
          </a:bodyPr>
          <a:lstStyle/>
          <a:p>
            <a:pPr algn="ctr"/>
            <a:r>
              <a:rPr lang="en-US" sz="2800" dirty="0" smtClean="0"/>
              <a:t>“JENNIFER”</a:t>
            </a:r>
            <a:endParaRPr lang="en-US" sz="28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0"/>
                                        <p:tgtEl>
                                          <p:spTgt spid="4"/>
                                        </p:tgtEl>
                                      </p:cBhvr>
                                    </p:animEffect>
                                    <p:anim calcmode="lin" valueType="num">
                                      <p:cBhvr>
                                        <p:cTn id="8" dur="3000" fill="hold"/>
                                        <p:tgtEl>
                                          <p:spTgt spid="4"/>
                                        </p:tgtEl>
                                        <p:attrNameLst>
                                          <p:attrName>ppt_x</p:attrName>
                                        </p:attrNameLst>
                                      </p:cBhvr>
                                      <p:tavLst>
                                        <p:tav tm="0">
                                          <p:val>
                                            <p:strVal val="#ppt_x"/>
                                          </p:val>
                                        </p:tav>
                                        <p:tav tm="100000">
                                          <p:val>
                                            <p:strVal val="#ppt_x"/>
                                          </p:val>
                                        </p:tav>
                                      </p:tavLst>
                                    </p:anim>
                                    <p:anim calcmode="lin" valueType="num">
                                      <p:cBhvr>
                                        <p:cTn id="9" dur="2700" decel="100000" fill="hold"/>
                                        <p:tgtEl>
                                          <p:spTgt spid="4"/>
                                        </p:tgtEl>
                                        <p:attrNameLst>
                                          <p:attrName>ppt_y</p:attrName>
                                        </p:attrNameLst>
                                      </p:cBhvr>
                                      <p:tavLst>
                                        <p:tav tm="0">
                                          <p:val>
                                            <p:strVal val="#ppt_y+1"/>
                                          </p:val>
                                        </p:tav>
                                        <p:tav tm="100000">
                                          <p:val>
                                            <p:strVal val="#ppt_y-.03"/>
                                          </p:val>
                                        </p:tav>
                                      </p:tavLst>
                                    </p:anim>
                                    <p:anim calcmode="lin" valueType="num">
                                      <p:cBhvr>
                                        <p:cTn id="10" dur="300" accel="100000" fill="hold">
                                          <p:stCondLst>
                                            <p:cond delay="27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3" name="Bevel 2"/>
          <p:cNvSpPr/>
          <p:nvPr/>
        </p:nvSpPr>
        <p:spPr>
          <a:xfrm>
            <a:off x="152400" y="152400"/>
            <a:ext cx="8763000" cy="6477000"/>
          </a:xfrm>
          <a:prstGeom prst="bevel">
            <a:avLst>
              <a:gd name="adj" fmla="val 4352"/>
            </a:avLst>
          </a:prstGeom>
          <a:solidFill>
            <a:srgbClr val="CCFFCC"/>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57200" y="457200"/>
            <a:ext cx="8229600" cy="1446550"/>
          </a:xfrm>
          <a:prstGeom prst="rect">
            <a:avLst/>
          </a:prstGeom>
          <a:noFill/>
        </p:spPr>
        <p:txBody>
          <a:bodyPr wrap="square" lIns="91440" tIns="45720" rIns="91440" bIns="45720">
            <a:spAutoFit/>
          </a:bodyPr>
          <a:lstStyle/>
          <a:p>
            <a:pPr algn="ctr"/>
            <a:r>
              <a:rPr lang="en-US" sz="4400" b="1" cap="none" spc="50" dirty="0" smtClean="0">
                <a:ln w="12700" cmpd="sng">
                  <a:solidFill>
                    <a:schemeClr val="tx1"/>
                  </a:solidFill>
                  <a:prstDash val="solid"/>
                </a:ln>
                <a:solidFill>
                  <a:srgbClr val="7030A0"/>
                </a:solidFill>
                <a:effectLst>
                  <a:glow rad="228600">
                    <a:schemeClr val="accent5">
                      <a:satMod val="175000"/>
                      <a:alpha val="40000"/>
                    </a:schemeClr>
                  </a:glow>
                </a:effectLst>
              </a:rPr>
              <a:t>6. HARDWARE &amp; SOFTWARE </a:t>
            </a:r>
          </a:p>
          <a:p>
            <a:pPr algn="ctr"/>
            <a:r>
              <a:rPr lang="en-US" sz="4400" b="1" cap="none" spc="50" dirty="0" smtClean="0">
                <a:ln w="12700" cmpd="sng">
                  <a:solidFill>
                    <a:schemeClr val="tx1"/>
                  </a:solidFill>
                  <a:prstDash val="solid"/>
                </a:ln>
                <a:solidFill>
                  <a:srgbClr val="7030A0"/>
                </a:solidFill>
                <a:effectLst>
                  <a:glow rad="228600">
                    <a:schemeClr val="accent5">
                      <a:satMod val="175000"/>
                      <a:alpha val="40000"/>
                    </a:schemeClr>
                  </a:glow>
                </a:effectLst>
              </a:rPr>
              <a:t>REQUIREMENTS</a:t>
            </a:r>
            <a:endParaRPr lang="en-US" sz="4400" b="1" cap="none" spc="50" dirty="0">
              <a:ln w="12700" cmpd="sng">
                <a:solidFill>
                  <a:schemeClr val="tx1"/>
                </a:solidFill>
                <a:prstDash val="solid"/>
              </a:ln>
              <a:solidFill>
                <a:srgbClr val="7030A0"/>
              </a:solidFill>
              <a:effectLst>
                <a:glow rad="228600">
                  <a:schemeClr val="accent5">
                    <a:satMod val="175000"/>
                    <a:alpha val="40000"/>
                  </a:schemeClr>
                </a:glow>
              </a:effectLst>
            </a:endParaRPr>
          </a:p>
        </p:txBody>
      </p:sp>
      <p:sp>
        <p:nvSpPr>
          <p:cNvPr id="5" name="TextBox 4"/>
          <p:cNvSpPr txBox="1"/>
          <p:nvPr/>
        </p:nvSpPr>
        <p:spPr>
          <a:xfrm>
            <a:off x="533400" y="1981200"/>
            <a:ext cx="8077200" cy="3847207"/>
          </a:xfrm>
          <a:prstGeom prst="rect">
            <a:avLst/>
          </a:prstGeom>
          <a:noFill/>
        </p:spPr>
        <p:txBody>
          <a:bodyPr wrap="square" rtlCol="0">
            <a:spAutoFit/>
          </a:bodyPr>
          <a:lstStyle/>
          <a:p>
            <a:pPr>
              <a:buFont typeface="Wingdings" pitchFamily="2" charset="2"/>
              <a:buChar char="Ø"/>
            </a:pPr>
            <a:r>
              <a:rPr lang="en-US" sz="2400" dirty="0" smtClean="0"/>
              <a:t> </a:t>
            </a:r>
            <a:r>
              <a:rPr lang="en-US" sz="2800" dirty="0" smtClean="0"/>
              <a:t>HARDWARE: -</a:t>
            </a:r>
          </a:p>
          <a:p>
            <a:pPr>
              <a:buFont typeface="Arial" pitchFamily="34" charset="0"/>
              <a:buChar char="•"/>
            </a:pPr>
            <a:r>
              <a:rPr lang="en-US" sz="2800" dirty="0" smtClean="0"/>
              <a:t> Pentium-pro processor or later.</a:t>
            </a:r>
          </a:p>
          <a:p>
            <a:pPr>
              <a:buFont typeface="Arial" pitchFamily="34" charset="0"/>
              <a:buChar char="•"/>
            </a:pPr>
            <a:r>
              <a:rPr lang="en-US" sz="2800" dirty="0" smtClean="0"/>
              <a:t> RAM 512 MB or more.</a:t>
            </a:r>
          </a:p>
          <a:p>
            <a:endParaRPr lang="en-US" sz="2400" dirty="0" smtClean="0"/>
          </a:p>
          <a:p>
            <a:endParaRPr lang="en-US" sz="2400" dirty="0" smtClean="0"/>
          </a:p>
          <a:p>
            <a:pPr>
              <a:buFont typeface="Wingdings" pitchFamily="2" charset="2"/>
              <a:buChar char="Ø"/>
            </a:pPr>
            <a:r>
              <a:rPr lang="en-US" sz="2400" dirty="0" smtClean="0"/>
              <a:t> </a:t>
            </a:r>
            <a:r>
              <a:rPr lang="en-US" sz="2800" dirty="0" smtClean="0"/>
              <a:t>SOFTWARE: - </a:t>
            </a:r>
          </a:p>
          <a:p>
            <a:pPr>
              <a:buFont typeface="Arial" pitchFamily="34" charset="0"/>
              <a:buChar char="•"/>
            </a:pPr>
            <a:r>
              <a:rPr lang="en-US" sz="2800" dirty="0" smtClean="0"/>
              <a:t> Windows 7(32 bit) or above.</a:t>
            </a:r>
          </a:p>
          <a:p>
            <a:pPr>
              <a:buFont typeface="Arial" pitchFamily="34" charset="0"/>
              <a:buChar char="•"/>
            </a:pPr>
            <a:r>
              <a:rPr lang="en-US" sz="2800" dirty="0" smtClean="0"/>
              <a:t>  Python version 2.7 or later</a:t>
            </a:r>
          </a:p>
          <a:p>
            <a:pPr>
              <a:buFont typeface="Arial" pitchFamily="34" charset="0"/>
              <a:buChar char="•"/>
            </a:pPr>
            <a:r>
              <a:rPr lang="en-US" sz="2800" dirty="0" smtClean="0"/>
              <a:t>  VS Code editor</a:t>
            </a:r>
            <a:endParaRPr lang="en-US" sz="2800" dirty="0"/>
          </a:p>
        </p:txBody>
      </p:sp>
      <p:pic>
        <p:nvPicPr>
          <p:cNvPr id="7" name="Picture 6" descr="free-chat-bot-robot-virtual-assistance-on-laptop-vector-22637174.jpg"/>
          <p:cNvPicPr>
            <a:picLocks noChangeAspect="1"/>
          </p:cNvPicPr>
          <p:nvPr/>
        </p:nvPicPr>
        <p:blipFill>
          <a:blip r:embed="rId2">
            <a:clrChange>
              <a:clrFrom>
                <a:srgbClr val="D6863D"/>
              </a:clrFrom>
              <a:clrTo>
                <a:srgbClr val="D6863D">
                  <a:alpha val="0"/>
                </a:srgbClr>
              </a:clrTo>
            </a:clrChange>
          </a:blip>
          <a:srcRect l="12649" t="7432" r="13568" b="21622"/>
          <a:stretch>
            <a:fillRect/>
          </a:stretch>
        </p:blipFill>
        <p:spPr>
          <a:xfrm>
            <a:off x="4724400" y="2667000"/>
            <a:ext cx="3860800" cy="2819400"/>
          </a:xfrm>
          <a:prstGeom prst="rect">
            <a:avLst/>
          </a:prstGeom>
        </p:spPr>
      </p:pic>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ame 1"/>
          <p:cNvSpPr/>
          <p:nvPr/>
        </p:nvSpPr>
        <p:spPr>
          <a:xfrm>
            <a:off x="152400" y="152400"/>
            <a:ext cx="8839200" cy="6553200"/>
          </a:xfrm>
          <a:prstGeom prst="frame">
            <a:avLst>
              <a:gd name="adj1" fmla="val 3241"/>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2"/>
          <p:cNvSpPr/>
          <p:nvPr/>
        </p:nvSpPr>
        <p:spPr>
          <a:xfrm>
            <a:off x="304800" y="381000"/>
            <a:ext cx="8534400" cy="707886"/>
          </a:xfrm>
          <a:prstGeom prst="rect">
            <a:avLst/>
          </a:prstGeom>
        </p:spPr>
        <p:txBody>
          <a:bodyPr wrap="square">
            <a:spAutoFit/>
          </a:bodyPr>
          <a:lstStyle/>
          <a:p>
            <a:pPr algn="ctr"/>
            <a:r>
              <a:rPr lang="en-US" sz="4000" b="1" spc="50" dirty="0" smtClean="0">
                <a:ln w="12700" cmpd="sng">
                  <a:solidFill>
                    <a:schemeClr val="tx1"/>
                  </a:solidFill>
                  <a:prstDash val="solid"/>
                </a:ln>
                <a:solidFill>
                  <a:srgbClr val="FFFF00"/>
                </a:solidFill>
                <a:effectLst/>
              </a:rPr>
              <a:t>7. VIRTUAL LIBRARY REQUIREMENTS </a:t>
            </a:r>
            <a:endParaRPr lang="en-US" sz="4000" b="1" spc="50" dirty="0" smtClean="0">
              <a:ln w="12700" cmpd="sng">
                <a:solidFill>
                  <a:schemeClr val="tx1"/>
                </a:solidFill>
                <a:prstDash val="solid"/>
              </a:ln>
              <a:solidFill>
                <a:srgbClr val="FFFF00"/>
              </a:solidFill>
              <a:effectLst/>
            </a:endParaRPr>
          </a:p>
        </p:txBody>
      </p:sp>
      <p:sp>
        <p:nvSpPr>
          <p:cNvPr id="4" name="TextBox 3"/>
          <p:cNvSpPr txBox="1"/>
          <p:nvPr/>
        </p:nvSpPr>
        <p:spPr>
          <a:xfrm>
            <a:off x="457200" y="1524000"/>
            <a:ext cx="8229600" cy="4154984"/>
          </a:xfrm>
          <a:prstGeom prst="rect">
            <a:avLst/>
          </a:prstGeom>
          <a:noFill/>
        </p:spPr>
        <p:txBody>
          <a:bodyPr wrap="square" rtlCol="0">
            <a:spAutoFit/>
          </a:bodyPr>
          <a:lstStyle/>
          <a:p>
            <a:r>
              <a:rPr lang="en-US" sz="2400" b="1" dirty="0" smtClean="0">
                <a:latin typeface="Arial Narrow" pitchFamily="34" charset="0"/>
              </a:rPr>
              <a:t>1.) Speech Recognition Module</a:t>
            </a:r>
          </a:p>
          <a:p>
            <a:r>
              <a:rPr lang="en-US" sz="2400" b="1" dirty="0" smtClean="0">
                <a:latin typeface="Arial Narrow" pitchFamily="34" charset="0"/>
              </a:rPr>
              <a:t>$ pip install </a:t>
            </a:r>
            <a:r>
              <a:rPr lang="en-US" sz="2400" b="1" dirty="0" err="1" smtClean="0">
                <a:latin typeface="Arial Narrow" pitchFamily="34" charset="0"/>
              </a:rPr>
              <a:t>SpeechRecognition</a:t>
            </a:r>
            <a:endParaRPr lang="en-US" sz="2400" b="1" dirty="0" smtClean="0">
              <a:latin typeface="Arial Narrow" pitchFamily="34" charset="0"/>
            </a:endParaRPr>
          </a:p>
          <a:p>
            <a:endParaRPr lang="en-US" sz="2400" b="1" dirty="0" smtClean="0">
              <a:latin typeface="Arial Narrow" pitchFamily="34" charset="0"/>
            </a:endParaRPr>
          </a:p>
          <a:p>
            <a:r>
              <a:rPr lang="en-US" sz="2400" b="1" dirty="0" smtClean="0">
                <a:latin typeface="Arial Narrow" pitchFamily="34" charset="0"/>
              </a:rPr>
              <a:t>2.) Text to Speech Translation Library in Python</a:t>
            </a:r>
          </a:p>
          <a:p>
            <a:r>
              <a:rPr lang="en-US" sz="2400" b="1" dirty="0" smtClean="0">
                <a:latin typeface="Arial Narrow" pitchFamily="34" charset="0"/>
              </a:rPr>
              <a:t>$ pip install pyttsx3</a:t>
            </a:r>
          </a:p>
          <a:p>
            <a:endParaRPr lang="en-US" sz="2400" b="1" dirty="0" smtClean="0">
              <a:latin typeface="Arial Narrow" pitchFamily="34" charset="0"/>
            </a:endParaRPr>
          </a:p>
          <a:p>
            <a:r>
              <a:rPr lang="en-US" sz="2400" b="1" dirty="0" smtClean="0">
                <a:latin typeface="Arial Narrow" pitchFamily="34" charset="0"/>
              </a:rPr>
              <a:t>3.) Wikipedia</a:t>
            </a:r>
          </a:p>
          <a:p>
            <a:r>
              <a:rPr lang="en-US" sz="2400" b="1" dirty="0" smtClean="0">
                <a:latin typeface="Arial Narrow" pitchFamily="34" charset="0"/>
              </a:rPr>
              <a:t>$ pip install Wikipedia</a:t>
            </a:r>
          </a:p>
          <a:p>
            <a:endParaRPr lang="en-US" sz="2400" b="1" dirty="0" smtClean="0">
              <a:latin typeface="Arial Narrow" pitchFamily="34" charset="0"/>
            </a:endParaRPr>
          </a:p>
          <a:p>
            <a:r>
              <a:rPr lang="en-US" sz="2400" b="1" dirty="0" smtClean="0">
                <a:latin typeface="Arial Narrow" pitchFamily="34" charset="0"/>
              </a:rPr>
              <a:t>4.) </a:t>
            </a:r>
            <a:r>
              <a:rPr lang="en-US" sz="2400" b="1" dirty="0" err="1" smtClean="0">
                <a:latin typeface="Arial Narrow" pitchFamily="34" charset="0"/>
              </a:rPr>
              <a:t>Pyjokes</a:t>
            </a:r>
            <a:r>
              <a:rPr lang="en-US" sz="2400" b="1" dirty="0" smtClean="0">
                <a:latin typeface="Arial Narrow" pitchFamily="34" charset="0"/>
              </a:rPr>
              <a:t> Module</a:t>
            </a:r>
          </a:p>
          <a:p>
            <a:r>
              <a:rPr lang="en-US" sz="2400" b="1" dirty="0" smtClean="0">
                <a:latin typeface="Arial Narrow" pitchFamily="34" charset="0"/>
              </a:rPr>
              <a:t>$ pip install </a:t>
            </a:r>
            <a:r>
              <a:rPr lang="en-US" sz="2400" b="1" dirty="0" err="1" smtClean="0">
                <a:latin typeface="Arial Narrow" pitchFamily="34" charset="0"/>
              </a:rPr>
              <a:t>pyjokes</a:t>
            </a:r>
            <a:endParaRPr lang="en-US" sz="2400" b="1" dirty="0">
              <a:latin typeface="Arial Narrow" pitchFamily="34" charset="0"/>
            </a:endParaRPr>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1000"/>
                                        <p:tgtEl>
                                          <p:spTgt spid="4">
                                            <p:txEl>
                                              <p:pRg st="3" end="3"/>
                                            </p:txEl>
                                          </p:spTgt>
                                        </p:tgtEl>
                                      </p:cBhvr>
                                    </p:animEffect>
                                    <p:anim calcmode="lin" valueType="num">
                                      <p:cBhvr>
                                        <p:cTn id="2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1000"/>
                                        <p:tgtEl>
                                          <p:spTgt spid="4">
                                            <p:txEl>
                                              <p:pRg st="4" end="4"/>
                                            </p:txEl>
                                          </p:spTgt>
                                        </p:tgtEl>
                                      </p:cBhvr>
                                    </p:animEffect>
                                    <p:anim calcmode="lin" valueType="num">
                                      <p:cBhvr>
                                        <p:cTn id="25"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1000"/>
                                        <p:tgtEl>
                                          <p:spTgt spid="4">
                                            <p:txEl>
                                              <p:pRg st="6" end="6"/>
                                            </p:txEl>
                                          </p:spTgt>
                                        </p:tgtEl>
                                      </p:cBhvr>
                                    </p:animEffect>
                                    <p:anim calcmode="lin" valueType="num">
                                      <p:cBhvr>
                                        <p:cTn id="32"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fade">
                                      <p:cBhvr>
                                        <p:cTn id="36" dur="1000"/>
                                        <p:tgtEl>
                                          <p:spTgt spid="4">
                                            <p:txEl>
                                              <p:pRg st="7" end="7"/>
                                            </p:txEl>
                                          </p:spTgt>
                                        </p:tgtEl>
                                      </p:cBhvr>
                                    </p:animEffect>
                                    <p:anim calcmode="lin" valueType="num">
                                      <p:cBhvr>
                                        <p:cTn id="3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Effect transition="in" filter="fade">
                                      <p:cBhvr>
                                        <p:cTn id="43" dur="1000"/>
                                        <p:tgtEl>
                                          <p:spTgt spid="4">
                                            <p:txEl>
                                              <p:pRg st="9" end="9"/>
                                            </p:txEl>
                                          </p:spTgt>
                                        </p:tgtEl>
                                      </p:cBhvr>
                                    </p:animEffect>
                                    <p:anim calcmode="lin" valueType="num">
                                      <p:cBhvr>
                                        <p:cTn id="44"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4">
                                            <p:txEl>
                                              <p:pRg st="9" end="9"/>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4">
                                            <p:txEl>
                                              <p:pRg st="10" end="10"/>
                                            </p:txEl>
                                          </p:spTgt>
                                        </p:tgtEl>
                                        <p:attrNameLst>
                                          <p:attrName>style.visibility</p:attrName>
                                        </p:attrNameLst>
                                      </p:cBhvr>
                                      <p:to>
                                        <p:strVal val="visible"/>
                                      </p:to>
                                    </p:set>
                                    <p:animEffect transition="in" filter="fade">
                                      <p:cBhvr>
                                        <p:cTn id="48" dur="1000"/>
                                        <p:tgtEl>
                                          <p:spTgt spid="4">
                                            <p:txEl>
                                              <p:pRg st="10" end="10"/>
                                            </p:txEl>
                                          </p:spTgt>
                                        </p:tgtEl>
                                      </p:cBhvr>
                                    </p:animEffect>
                                    <p:anim calcmode="lin" valueType="num">
                                      <p:cBhvr>
                                        <p:cTn id="49"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0"/>
            <a:ext cx="9144000" cy="584775"/>
          </a:xfrm>
          <a:prstGeom prst="rect">
            <a:avLst/>
          </a:prstGeom>
        </p:spPr>
        <p:txBody>
          <a:bodyPr wrap="square">
            <a:spAutoFit/>
          </a:bodyPr>
          <a:lstStyle/>
          <a:p>
            <a:pPr algn="ctr"/>
            <a:r>
              <a:rPr lang="en-US" sz="3200" b="1" dirty="0" smtClean="0">
                <a:ln w="12700">
                  <a:solidFill>
                    <a:schemeClr val="tx1"/>
                  </a:solidFill>
                  <a:prstDash val="solid"/>
                </a:ln>
                <a:solidFill>
                  <a:srgbClr val="FFFF00"/>
                </a:solidFill>
                <a:effectLst>
                  <a:outerShdw blurRad="41275" dist="20320" dir="1800000" algn="tl" rotWithShape="0">
                    <a:srgbClr val="000000">
                      <a:alpha val="40000"/>
                    </a:srgbClr>
                  </a:outerShdw>
                </a:effectLst>
                <a:latin typeface="Bookman Old Style" pitchFamily="18" charset="0"/>
              </a:rPr>
              <a:t>8.a. ADVANTAGES OF VOICE ASSISTANT</a:t>
            </a:r>
          </a:p>
        </p:txBody>
      </p:sp>
      <p:sp>
        <p:nvSpPr>
          <p:cNvPr id="3" name="TextBox 2"/>
          <p:cNvSpPr txBox="1"/>
          <p:nvPr/>
        </p:nvSpPr>
        <p:spPr>
          <a:xfrm>
            <a:off x="228600" y="838200"/>
            <a:ext cx="8686800" cy="4524315"/>
          </a:xfrm>
          <a:prstGeom prst="rect">
            <a:avLst/>
          </a:prstGeom>
          <a:noFill/>
        </p:spPr>
        <p:txBody>
          <a:bodyPr wrap="square" rtlCol="0">
            <a:spAutoFit/>
          </a:bodyPr>
          <a:lstStyle/>
          <a:p>
            <a:pPr algn="just">
              <a:buClr>
                <a:schemeClr val="tx1"/>
              </a:buClr>
            </a:pPr>
            <a:r>
              <a:rPr lang="en-US" sz="2400" b="1" dirty="0" smtClean="0"/>
              <a:t>ADVANTAGES:-  </a:t>
            </a:r>
          </a:p>
          <a:p>
            <a:pPr algn="just">
              <a:buClr>
                <a:schemeClr val="tx1"/>
              </a:buClr>
              <a:buFont typeface="Courier New" pitchFamily="49" charset="0"/>
              <a:buChar char="o"/>
            </a:pPr>
            <a:r>
              <a:rPr lang="en-US" sz="2400" b="1" dirty="0" smtClean="0"/>
              <a:t> </a:t>
            </a:r>
            <a:r>
              <a:rPr lang="en-US" sz="2400" b="1" dirty="0" smtClean="0"/>
              <a:t>Voice based commands is much easier as compared to text based commands for older people to use as they are not comfortable in using keypad/keyboard.</a:t>
            </a:r>
          </a:p>
          <a:p>
            <a:pPr algn="just">
              <a:buClr>
                <a:schemeClr val="tx1"/>
              </a:buClr>
              <a:buFont typeface="Courier New" pitchFamily="49" charset="0"/>
              <a:buChar char="o"/>
            </a:pPr>
            <a:endParaRPr lang="en-US" sz="2400" b="1" dirty="0" smtClean="0"/>
          </a:p>
          <a:p>
            <a:pPr algn="just">
              <a:buClr>
                <a:schemeClr val="tx1"/>
              </a:buClr>
              <a:buFont typeface="Courier New" pitchFamily="49" charset="0"/>
              <a:buChar char="o"/>
            </a:pPr>
            <a:r>
              <a:rPr lang="en-US" sz="2400" b="1" dirty="0" smtClean="0"/>
              <a:t> Takes notes, searches anything in Google, listening to music, performing basic calculations and opening of YouTube are some of the tasks that can easily be performed by our voice assistant.</a:t>
            </a:r>
          </a:p>
          <a:p>
            <a:pPr algn="just">
              <a:buClr>
                <a:schemeClr val="tx1"/>
              </a:buClr>
              <a:buFont typeface="Courier New" pitchFamily="49" charset="0"/>
              <a:buChar char="o"/>
            </a:pPr>
            <a:endParaRPr lang="en-US" sz="2400" b="1" dirty="0" smtClean="0"/>
          </a:p>
          <a:p>
            <a:pPr algn="just">
              <a:buClr>
                <a:schemeClr val="tx1"/>
              </a:buClr>
              <a:buFont typeface="Courier New" pitchFamily="49" charset="0"/>
              <a:buChar char="o"/>
            </a:pPr>
            <a:r>
              <a:rPr lang="en-US" sz="2400" b="1" dirty="0" smtClean="0"/>
              <a:t> It takes low cost to operate and takes lesser time in    	        writing texts.</a:t>
            </a:r>
            <a:endParaRPr lang="en-US" sz="2400" b="1" dirty="0"/>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6" presetClass="entr" presetSubtype="0" fill="hold" nodeType="clickEffect">
                                  <p:stCondLst>
                                    <p:cond delay="0"/>
                                  </p:stCondLst>
                                  <p:iterate type="lt">
                                    <p:tmPct val="10000"/>
                                  </p:iterate>
                                  <p:childTnLst>
                                    <p:set>
                                      <p:cBhvr>
                                        <p:cTn id="10" dur="1" fill="hold">
                                          <p:stCondLst>
                                            <p:cond delay="0"/>
                                          </p:stCondLst>
                                        </p:cTn>
                                        <p:tgtEl>
                                          <p:spTgt spid="3">
                                            <p:txEl>
                                              <p:pRg st="1" end="1"/>
                                            </p:txEl>
                                          </p:spTgt>
                                        </p:tgtEl>
                                        <p:attrNameLst>
                                          <p:attrName>style.visibility</p:attrName>
                                        </p:attrNameLst>
                                      </p:cBhvr>
                                      <p:to>
                                        <p:strVal val="visible"/>
                                      </p:to>
                                    </p:set>
                                    <p:anim by="(-#ppt_w*2)" calcmode="lin" valueType="num">
                                      <p:cBhvr rctx="PPT">
                                        <p:cTn id="11" dur="250" autoRev="1" fill="hold">
                                          <p:stCondLst>
                                            <p:cond delay="0"/>
                                          </p:stCondLst>
                                        </p:cTn>
                                        <p:tgtEl>
                                          <p:spTgt spid="3">
                                            <p:txEl>
                                              <p:pRg st="1" end="1"/>
                                            </p:txEl>
                                          </p:spTgt>
                                        </p:tgtEl>
                                        <p:attrNameLst>
                                          <p:attrName>ppt_w</p:attrName>
                                        </p:attrNameLst>
                                      </p:cBhvr>
                                    </p:anim>
                                    <p:anim by="(#ppt_w*0.50)" calcmode="lin" valueType="num">
                                      <p:cBhvr>
                                        <p:cTn id="12" dur="250" decel="50000" autoRev="1" fill="hold">
                                          <p:stCondLst>
                                            <p:cond delay="0"/>
                                          </p:stCondLst>
                                        </p:cTn>
                                        <p:tgtEl>
                                          <p:spTgt spid="3">
                                            <p:txEl>
                                              <p:pRg st="1" end="1"/>
                                            </p:txEl>
                                          </p:spTgt>
                                        </p:tgtEl>
                                        <p:attrNameLst>
                                          <p:attrName>ppt_x</p:attrName>
                                        </p:attrNameLst>
                                      </p:cBhvr>
                                    </p:anim>
                                    <p:anim from="(-#ppt_h/2)" to="(#ppt_y)" calcmode="lin" valueType="num">
                                      <p:cBhvr>
                                        <p:cTn id="13" dur="500" fill="hold">
                                          <p:stCondLst>
                                            <p:cond delay="0"/>
                                          </p:stCondLst>
                                        </p:cTn>
                                        <p:tgtEl>
                                          <p:spTgt spid="3">
                                            <p:txEl>
                                              <p:pRg st="1" end="1"/>
                                            </p:txEl>
                                          </p:spTgt>
                                        </p:tgtEl>
                                        <p:attrNameLst>
                                          <p:attrName>ppt_y</p:attrName>
                                        </p:attrNameLst>
                                      </p:cBhvr>
                                    </p:anim>
                                    <p:animRot by="21600000">
                                      <p:cBhvr>
                                        <p:cTn id="14" dur="500" fill="hold">
                                          <p:stCondLst>
                                            <p:cond delay="0"/>
                                          </p:stCondLst>
                                        </p:cTn>
                                        <p:tgtEl>
                                          <p:spTgt spid="3">
                                            <p:txEl>
                                              <p:pRg st="1" end="1"/>
                                            </p:txEl>
                                          </p:spTgt>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56" presetClass="entr" presetSubtype="0" fill="hold" nodeType="clickEffect">
                                  <p:stCondLst>
                                    <p:cond delay="0"/>
                                  </p:stCondLst>
                                  <p:iterate type="lt">
                                    <p:tmPct val="10000"/>
                                  </p:iterate>
                                  <p:childTnLst>
                                    <p:set>
                                      <p:cBhvr>
                                        <p:cTn id="18" dur="1" fill="hold">
                                          <p:stCondLst>
                                            <p:cond delay="0"/>
                                          </p:stCondLst>
                                        </p:cTn>
                                        <p:tgtEl>
                                          <p:spTgt spid="3">
                                            <p:txEl>
                                              <p:pRg st="3" end="3"/>
                                            </p:txEl>
                                          </p:spTgt>
                                        </p:tgtEl>
                                        <p:attrNameLst>
                                          <p:attrName>style.visibility</p:attrName>
                                        </p:attrNameLst>
                                      </p:cBhvr>
                                      <p:to>
                                        <p:strVal val="visible"/>
                                      </p:to>
                                    </p:set>
                                    <p:anim by="(-#ppt_w*2)" calcmode="lin" valueType="num">
                                      <p:cBhvr rctx="PPT">
                                        <p:cTn id="19" dur="250" autoRev="1" fill="hold">
                                          <p:stCondLst>
                                            <p:cond delay="0"/>
                                          </p:stCondLst>
                                        </p:cTn>
                                        <p:tgtEl>
                                          <p:spTgt spid="3">
                                            <p:txEl>
                                              <p:pRg st="3" end="3"/>
                                            </p:txEl>
                                          </p:spTgt>
                                        </p:tgtEl>
                                        <p:attrNameLst>
                                          <p:attrName>ppt_w</p:attrName>
                                        </p:attrNameLst>
                                      </p:cBhvr>
                                    </p:anim>
                                    <p:anim by="(#ppt_w*0.50)" calcmode="lin" valueType="num">
                                      <p:cBhvr>
                                        <p:cTn id="20" dur="250" decel="50000" autoRev="1" fill="hold">
                                          <p:stCondLst>
                                            <p:cond delay="0"/>
                                          </p:stCondLst>
                                        </p:cTn>
                                        <p:tgtEl>
                                          <p:spTgt spid="3">
                                            <p:txEl>
                                              <p:pRg st="3" end="3"/>
                                            </p:txEl>
                                          </p:spTgt>
                                        </p:tgtEl>
                                        <p:attrNameLst>
                                          <p:attrName>ppt_x</p:attrName>
                                        </p:attrNameLst>
                                      </p:cBhvr>
                                    </p:anim>
                                    <p:anim from="(-#ppt_h/2)" to="(#ppt_y)" calcmode="lin" valueType="num">
                                      <p:cBhvr>
                                        <p:cTn id="21" dur="500" fill="hold">
                                          <p:stCondLst>
                                            <p:cond delay="0"/>
                                          </p:stCondLst>
                                        </p:cTn>
                                        <p:tgtEl>
                                          <p:spTgt spid="3">
                                            <p:txEl>
                                              <p:pRg st="3" end="3"/>
                                            </p:txEl>
                                          </p:spTgt>
                                        </p:tgtEl>
                                        <p:attrNameLst>
                                          <p:attrName>ppt_y</p:attrName>
                                        </p:attrNameLst>
                                      </p:cBhvr>
                                    </p:anim>
                                    <p:animRot by="21600000">
                                      <p:cBhvr>
                                        <p:cTn id="22" dur="500" fill="hold">
                                          <p:stCondLst>
                                            <p:cond delay="0"/>
                                          </p:stCondLst>
                                        </p:cTn>
                                        <p:tgtEl>
                                          <p:spTgt spid="3">
                                            <p:txEl>
                                              <p:pRg st="3" end="3"/>
                                            </p:txEl>
                                          </p:spTgt>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56" presetClass="entr" presetSubtype="0" fill="hold" nodeType="clickEffect">
                                  <p:stCondLst>
                                    <p:cond delay="0"/>
                                  </p:stCondLst>
                                  <p:iterate type="lt">
                                    <p:tmPct val="10000"/>
                                  </p:iterate>
                                  <p:childTnLst>
                                    <p:set>
                                      <p:cBhvr>
                                        <p:cTn id="26" dur="1" fill="hold">
                                          <p:stCondLst>
                                            <p:cond delay="0"/>
                                          </p:stCondLst>
                                        </p:cTn>
                                        <p:tgtEl>
                                          <p:spTgt spid="3">
                                            <p:txEl>
                                              <p:pRg st="5" end="5"/>
                                            </p:txEl>
                                          </p:spTgt>
                                        </p:tgtEl>
                                        <p:attrNameLst>
                                          <p:attrName>style.visibility</p:attrName>
                                        </p:attrNameLst>
                                      </p:cBhvr>
                                      <p:to>
                                        <p:strVal val="visible"/>
                                      </p:to>
                                    </p:set>
                                    <p:anim by="(-#ppt_w*2)" calcmode="lin" valueType="num">
                                      <p:cBhvr rctx="PPT">
                                        <p:cTn id="27" dur="250" autoRev="1" fill="hold">
                                          <p:stCondLst>
                                            <p:cond delay="0"/>
                                          </p:stCondLst>
                                        </p:cTn>
                                        <p:tgtEl>
                                          <p:spTgt spid="3">
                                            <p:txEl>
                                              <p:pRg st="5" end="5"/>
                                            </p:txEl>
                                          </p:spTgt>
                                        </p:tgtEl>
                                        <p:attrNameLst>
                                          <p:attrName>ppt_w</p:attrName>
                                        </p:attrNameLst>
                                      </p:cBhvr>
                                    </p:anim>
                                    <p:anim by="(#ppt_w*0.50)" calcmode="lin" valueType="num">
                                      <p:cBhvr>
                                        <p:cTn id="28" dur="250" decel="50000" autoRev="1" fill="hold">
                                          <p:stCondLst>
                                            <p:cond delay="0"/>
                                          </p:stCondLst>
                                        </p:cTn>
                                        <p:tgtEl>
                                          <p:spTgt spid="3">
                                            <p:txEl>
                                              <p:pRg st="5" end="5"/>
                                            </p:txEl>
                                          </p:spTgt>
                                        </p:tgtEl>
                                        <p:attrNameLst>
                                          <p:attrName>ppt_x</p:attrName>
                                        </p:attrNameLst>
                                      </p:cBhvr>
                                    </p:anim>
                                    <p:anim from="(-#ppt_h/2)" to="(#ppt_y)" calcmode="lin" valueType="num">
                                      <p:cBhvr>
                                        <p:cTn id="29" dur="500" fill="hold">
                                          <p:stCondLst>
                                            <p:cond delay="0"/>
                                          </p:stCondLst>
                                        </p:cTn>
                                        <p:tgtEl>
                                          <p:spTgt spid="3">
                                            <p:txEl>
                                              <p:pRg st="5" end="5"/>
                                            </p:txEl>
                                          </p:spTgt>
                                        </p:tgtEl>
                                        <p:attrNameLst>
                                          <p:attrName>ppt_y</p:attrName>
                                        </p:attrNameLst>
                                      </p:cBhvr>
                                    </p:anim>
                                    <p:animRot by="21600000">
                                      <p:cBhvr>
                                        <p:cTn id="30" dur="500" fill="hold">
                                          <p:stCondLst>
                                            <p:cond delay="0"/>
                                          </p:stCondLst>
                                        </p:cTn>
                                        <p:tgtEl>
                                          <p:spTgt spid="3">
                                            <p:txEl>
                                              <p:pRg st="5" end="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914400"/>
            <a:ext cx="8839200" cy="3785652"/>
          </a:xfrm>
          <a:prstGeom prst="rect">
            <a:avLst/>
          </a:prstGeom>
        </p:spPr>
        <p:txBody>
          <a:bodyPr wrap="square">
            <a:spAutoFit/>
          </a:bodyPr>
          <a:lstStyle/>
          <a:p>
            <a:pPr algn="just"/>
            <a:r>
              <a:rPr lang="en-US" sz="2400" b="1" dirty="0" smtClean="0"/>
              <a:t>DISADVANTAGES: -</a:t>
            </a:r>
          </a:p>
          <a:p>
            <a:pPr algn="just">
              <a:buFont typeface="Courier New" pitchFamily="49" charset="0"/>
              <a:buChar char="o"/>
            </a:pPr>
            <a:r>
              <a:rPr lang="en-US" sz="2400" b="1" dirty="0" smtClean="0"/>
              <a:t> It does not perform well in noisy places as it captures background sound.</a:t>
            </a:r>
          </a:p>
          <a:p>
            <a:pPr algn="just"/>
            <a:endParaRPr lang="en-US" sz="2400" b="1" dirty="0" smtClean="0"/>
          </a:p>
          <a:p>
            <a:pPr algn="just">
              <a:buFont typeface="Courier New" pitchFamily="49" charset="0"/>
              <a:buChar char="o"/>
            </a:pPr>
            <a:r>
              <a:rPr lang="en-US" sz="2400" b="1" dirty="0" smtClean="0"/>
              <a:t> User has to speak much louder and slower than normal speed so that the assistant understands it clearly and then perform the task.  </a:t>
            </a:r>
          </a:p>
          <a:p>
            <a:pPr algn="just"/>
            <a:r>
              <a:rPr lang="en-US" sz="2400" b="1" dirty="0" smtClean="0"/>
              <a:t>                             </a:t>
            </a:r>
          </a:p>
          <a:p>
            <a:pPr algn="just">
              <a:buFont typeface="Courier New" pitchFamily="49" charset="0"/>
              <a:buChar char="o"/>
            </a:pPr>
            <a:r>
              <a:rPr lang="en-US" sz="2400" b="1" dirty="0" smtClean="0"/>
              <a:t>    Low accuracy is one of the disadvantages of the assistant.                                                </a:t>
            </a:r>
          </a:p>
        </p:txBody>
      </p:sp>
      <p:sp>
        <p:nvSpPr>
          <p:cNvPr id="3" name="Rectangle 2"/>
          <p:cNvSpPr/>
          <p:nvPr/>
        </p:nvSpPr>
        <p:spPr>
          <a:xfrm>
            <a:off x="0" y="228600"/>
            <a:ext cx="9144000" cy="553998"/>
          </a:xfrm>
          <a:prstGeom prst="rect">
            <a:avLst/>
          </a:prstGeom>
        </p:spPr>
        <p:txBody>
          <a:bodyPr wrap="square">
            <a:spAutoFit/>
          </a:bodyPr>
          <a:lstStyle/>
          <a:p>
            <a:pPr algn="ctr"/>
            <a:r>
              <a:rPr lang="en-US" sz="3000" b="1" dirty="0" smtClean="0">
                <a:ln w="12700">
                  <a:solidFill>
                    <a:schemeClr val="tx1"/>
                  </a:solidFill>
                  <a:prstDash val="solid"/>
                </a:ln>
                <a:solidFill>
                  <a:srgbClr val="99FF99"/>
                </a:solidFill>
                <a:effectLst>
                  <a:outerShdw blurRad="41275" dist="20320" dir="1800000" algn="tl" rotWithShape="0">
                    <a:srgbClr val="000000">
                      <a:alpha val="40000"/>
                    </a:srgbClr>
                  </a:outerShdw>
                </a:effectLst>
                <a:latin typeface="Bookman Old Style" pitchFamily="18" charset="0"/>
              </a:rPr>
              <a:t>8.b. DISADVANTAGES OF VOICE ASSISTANT</a:t>
            </a:r>
          </a:p>
        </p:txBody>
      </p:sp>
      <p:pic>
        <p:nvPicPr>
          <p:cNvPr id="6" name="Picture 5" descr="pros+and+cons.png"/>
          <p:cNvPicPr>
            <a:picLocks noChangeAspect="1"/>
          </p:cNvPicPr>
          <p:nvPr/>
        </p:nvPicPr>
        <p:blipFill>
          <a:blip r:embed="rId3">
            <a:clrChange>
              <a:clrFrom>
                <a:srgbClr val="FFFFFF"/>
              </a:clrFrom>
              <a:clrTo>
                <a:srgbClr val="FFFFFF">
                  <a:alpha val="0"/>
                </a:srgbClr>
              </a:clrTo>
            </a:clrChange>
          </a:blip>
          <a:stretch>
            <a:fillRect/>
          </a:stretch>
        </p:blipFill>
        <p:spPr>
          <a:xfrm>
            <a:off x="2971800" y="4138718"/>
            <a:ext cx="4419600" cy="2719282"/>
          </a:xfrm>
          <a:prstGeom prst="rect">
            <a:avLst/>
          </a:prstGeom>
        </p:spPr>
      </p:pic>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6" presetClass="entr" presetSubtype="0" fill="hold" nodeType="clickEffect">
                                  <p:stCondLst>
                                    <p:cond delay="0"/>
                                  </p:stCondLst>
                                  <p:iterate type="lt">
                                    <p:tmPct val="10000"/>
                                  </p:iterate>
                                  <p:childTnLst>
                                    <p:set>
                                      <p:cBhvr>
                                        <p:cTn id="10" dur="1" fill="hold">
                                          <p:stCondLst>
                                            <p:cond delay="0"/>
                                          </p:stCondLst>
                                        </p:cTn>
                                        <p:tgtEl>
                                          <p:spTgt spid="2">
                                            <p:txEl>
                                              <p:pRg st="1" end="1"/>
                                            </p:txEl>
                                          </p:spTgt>
                                        </p:tgtEl>
                                        <p:attrNameLst>
                                          <p:attrName>style.visibility</p:attrName>
                                        </p:attrNameLst>
                                      </p:cBhvr>
                                      <p:to>
                                        <p:strVal val="visible"/>
                                      </p:to>
                                    </p:set>
                                    <p:anim by="(-#ppt_w*2)" calcmode="lin" valueType="num">
                                      <p:cBhvr rctx="PPT">
                                        <p:cTn id="11" dur="250" autoRev="1" fill="hold">
                                          <p:stCondLst>
                                            <p:cond delay="0"/>
                                          </p:stCondLst>
                                        </p:cTn>
                                        <p:tgtEl>
                                          <p:spTgt spid="2">
                                            <p:txEl>
                                              <p:pRg st="1" end="1"/>
                                            </p:txEl>
                                          </p:spTgt>
                                        </p:tgtEl>
                                        <p:attrNameLst>
                                          <p:attrName>ppt_w</p:attrName>
                                        </p:attrNameLst>
                                      </p:cBhvr>
                                    </p:anim>
                                    <p:anim by="(#ppt_w*0.50)" calcmode="lin" valueType="num">
                                      <p:cBhvr>
                                        <p:cTn id="12" dur="250" decel="50000" autoRev="1" fill="hold">
                                          <p:stCondLst>
                                            <p:cond delay="0"/>
                                          </p:stCondLst>
                                        </p:cTn>
                                        <p:tgtEl>
                                          <p:spTgt spid="2">
                                            <p:txEl>
                                              <p:pRg st="1" end="1"/>
                                            </p:txEl>
                                          </p:spTgt>
                                        </p:tgtEl>
                                        <p:attrNameLst>
                                          <p:attrName>ppt_x</p:attrName>
                                        </p:attrNameLst>
                                      </p:cBhvr>
                                    </p:anim>
                                    <p:anim from="(-#ppt_h/2)" to="(#ppt_y)" calcmode="lin" valueType="num">
                                      <p:cBhvr>
                                        <p:cTn id="13" dur="500" fill="hold">
                                          <p:stCondLst>
                                            <p:cond delay="0"/>
                                          </p:stCondLst>
                                        </p:cTn>
                                        <p:tgtEl>
                                          <p:spTgt spid="2">
                                            <p:txEl>
                                              <p:pRg st="1" end="1"/>
                                            </p:txEl>
                                          </p:spTgt>
                                        </p:tgtEl>
                                        <p:attrNameLst>
                                          <p:attrName>ppt_y</p:attrName>
                                        </p:attrNameLst>
                                      </p:cBhvr>
                                    </p:anim>
                                    <p:animRot by="21600000">
                                      <p:cBhvr>
                                        <p:cTn id="14" dur="500" fill="hold">
                                          <p:stCondLst>
                                            <p:cond delay="0"/>
                                          </p:stCondLst>
                                        </p:cTn>
                                        <p:tgtEl>
                                          <p:spTgt spid="2">
                                            <p:txEl>
                                              <p:pRg st="1" end="1"/>
                                            </p:txEl>
                                          </p:spTgt>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56" presetClass="entr" presetSubtype="0" fill="hold" nodeType="clickEffect">
                                  <p:stCondLst>
                                    <p:cond delay="0"/>
                                  </p:stCondLst>
                                  <p:iterate type="lt">
                                    <p:tmPct val="10000"/>
                                  </p:iterate>
                                  <p:childTnLst>
                                    <p:set>
                                      <p:cBhvr>
                                        <p:cTn id="18" dur="1" fill="hold">
                                          <p:stCondLst>
                                            <p:cond delay="0"/>
                                          </p:stCondLst>
                                        </p:cTn>
                                        <p:tgtEl>
                                          <p:spTgt spid="2">
                                            <p:txEl>
                                              <p:pRg st="3" end="3"/>
                                            </p:txEl>
                                          </p:spTgt>
                                        </p:tgtEl>
                                        <p:attrNameLst>
                                          <p:attrName>style.visibility</p:attrName>
                                        </p:attrNameLst>
                                      </p:cBhvr>
                                      <p:to>
                                        <p:strVal val="visible"/>
                                      </p:to>
                                    </p:set>
                                    <p:anim by="(-#ppt_w*2)" calcmode="lin" valueType="num">
                                      <p:cBhvr rctx="PPT">
                                        <p:cTn id="19" dur="250" autoRev="1" fill="hold">
                                          <p:stCondLst>
                                            <p:cond delay="0"/>
                                          </p:stCondLst>
                                        </p:cTn>
                                        <p:tgtEl>
                                          <p:spTgt spid="2">
                                            <p:txEl>
                                              <p:pRg st="3" end="3"/>
                                            </p:txEl>
                                          </p:spTgt>
                                        </p:tgtEl>
                                        <p:attrNameLst>
                                          <p:attrName>ppt_w</p:attrName>
                                        </p:attrNameLst>
                                      </p:cBhvr>
                                    </p:anim>
                                    <p:anim by="(#ppt_w*0.50)" calcmode="lin" valueType="num">
                                      <p:cBhvr>
                                        <p:cTn id="20" dur="250" decel="50000" autoRev="1" fill="hold">
                                          <p:stCondLst>
                                            <p:cond delay="0"/>
                                          </p:stCondLst>
                                        </p:cTn>
                                        <p:tgtEl>
                                          <p:spTgt spid="2">
                                            <p:txEl>
                                              <p:pRg st="3" end="3"/>
                                            </p:txEl>
                                          </p:spTgt>
                                        </p:tgtEl>
                                        <p:attrNameLst>
                                          <p:attrName>ppt_x</p:attrName>
                                        </p:attrNameLst>
                                      </p:cBhvr>
                                    </p:anim>
                                    <p:anim from="(-#ppt_h/2)" to="(#ppt_y)" calcmode="lin" valueType="num">
                                      <p:cBhvr>
                                        <p:cTn id="21" dur="500" fill="hold">
                                          <p:stCondLst>
                                            <p:cond delay="0"/>
                                          </p:stCondLst>
                                        </p:cTn>
                                        <p:tgtEl>
                                          <p:spTgt spid="2">
                                            <p:txEl>
                                              <p:pRg st="3" end="3"/>
                                            </p:txEl>
                                          </p:spTgt>
                                        </p:tgtEl>
                                        <p:attrNameLst>
                                          <p:attrName>ppt_y</p:attrName>
                                        </p:attrNameLst>
                                      </p:cBhvr>
                                    </p:anim>
                                    <p:animRot by="21600000">
                                      <p:cBhvr>
                                        <p:cTn id="22" dur="500" fill="hold">
                                          <p:stCondLst>
                                            <p:cond delay="0"/>
                                          </p:stCondLst>
                                        </p:cTn>
                                        <p:tgtEl>
                                          <p:spTgt spid="2">
                                            <p:txEl>
                                              <p:pRg st="3" end="3"/>
                                            </p:txEl>
                                          </p:spTgt>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56" presetClass="entr" presetSubtype="0" fill="hold" nodeType="clickEffect">
                                  <p:stCondLst>
                                    <p:cond delay="0"/>
                                  </p:stCondLst>
                                  <p:iterate type="lt">
                                    <p:tmPct val="10000"/>
                                  </p:iterate>
                                  <p:childTnLst>
                                    <p:set>
                                      <p:cBhvr>
                                        <p:cTn id="26" dur="1" fill="hold">
                                          <p:stCondLst>
                                            <p:cond delay="0"/>
                                          </p:stCondLst>
                                        </p:cTn>
                                        <p:tgtEl>
                                          <p:spTgt spid="2">
                                            <p:txEl>
                                              <p:pRg st="5" end="5"/>
                                            </p:txEl>
                                          </p:spTgt>
                                        </p:tgtEl>
                                        <p:attrNameLst>
                                          <p:attrName>style.visibility</p:attrName>
                                        </p:attrNameLst>
                                      </p:cBhvr>
                                      <p:to>
                                        <p:strVal val="visible"/>
                                      </p:to>
                                    </p:set>
                                    <p:anim by="(-#ppt_w*2)" calcmode="lin" valueType="num">
                                      <p:cBhvr rctx="PPT">
                                        <p:cTn id="27" dur="500" autoRev="1" fill="hold">
                                          <p:stCondLst>
                                            <p:cond delay="0"/>
                                          </p:stCondLst>
                                        </p:cTn>
                                        <p:tgtEl>
                                          <p:spTgt spid="2">
                                            <p:txEl>
                                              <p:pRg st="5" end="5"/>
                                            </p:txEl>
                                          </p:spTgt>
                                        </p:tgtEl>
                                        <p:attrNameLst>
                                          <p:attrName>ppt_w</p:attrName>
                                        </p:attrNameLst>
                                      </p:cBhvr>
                                    </p:anim>
                                    <p:anim by="(#ppt_w*0.50)" calcmode="lin" valueType="num">
                                      <p:cBhvr>
                                        <p:cTn id="28" dur="500" decel="50000" autoRev="1" fill="hold">
                                          <p:stCondLst>
                                            <p:cond delay="0"/>
                                          </p:stCondLst>
                                        </p:cTn>
                                        <p:tgtEl>
                                          <p:spTgt spid="2">
                                            <p:txEl>
                                              <p:pRg st="5" end="5"/>
                                            </p:txEl>
                                          </p:spTgt>
                                        </p:tgtEl>
                                        <p:attrNameLst>
                                          <p:attrName>ppt_x</p:attrName>
                                        </p:attrNameLst>
                                      </p:cBhvr>
                                    </p:anim>
                                    <p:anim from="(-#ppt_h/2)" to="(#ppt_y)" calcmode="lin" valueType="num">
                                      <p:cBhvr>
                                        <p:cTn id="29" dur="1000" fill="hold">
                                          <p:stCondLst>
                                            <p:cond delay="0"/>
                                          </p:stCondLst>
                                        </p:cTn>
                                        <p:tgtEl>
                                          <p:spTgt spid="2">
                                            <p:txEl>
                                              <p:pRg st="5" end="5"/>
                                            </p:txEl>
                                          </p:spTgt>
                                        </p:tgtEl>
                                        <p:attrNameLst>
                                          <p:attrName>ppt_y</p:attrName>
                                        </p:attrNameLst>
                                      </p:cBhvr>
                                    </p:anim>
                                    <p:animRot by="21600000">
                                      <p:cBhvr>
                                        <p:cTn id="30" dur="1000" fill="hold">
                                          <p:stCondLst>
                                            <p:cond delay="0"/>
                                          </p:stCondLst>
                                        </p:cTn>
                                        <p:tgtEl>
                                          <p:spTgt spid="2">
                                            <p:txEl>
                                              <p:pRg st="5" end="5"/>
                                            </p:txEl>
                                          </p:spTgt>
                                        </p:tgtEl>
                                        <p:attrNameLst>
                                          <p:attrName>r</p:attrName>
                                        </p:attrNameLst>
                                      </p:cBhvr>
                                    </p:animRot>
                                  </p:childTnLst>
                                </p:cTn>
                              </p:par>
                            </p:childTnLst>
                          </p:cTn>
                        </p:par>
                      </p:childTnLst>
                    </p:cTn>
                  </p:par>
                  <p:par>
                    <p:cTn id="31" fill="hold">
                      <p:stCondLst>
                        <p:cond delay="indefinite"/>
                      </p:stCondLst>
                      <p:childTnLst>
                        <p:par>
                          <p:cTn id="32" fill="hold">
                            <p:stCondLst>
                              <p:cond delay="0"/>
                            </p:stCondLst>
                            <p:childTnLst>
                              <p:par>
                                <p:cTn id="33" presetID="7" presetClass="entr" presetSubtype="4"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2000" fill="hold"/>
                                        <p:tgtEl>
                                          <p:spTgt spid="6"/>
                                        </p:tgtEl>
                                        <p:attrNameLst>
                                          <p:attrName>ppt_x</p:attrName>
                                        </p:attrNameLst>
                                      </p:cBhvr>
                                      <p:tavLst>
                                        <p:tav tm="0">
                                          <p:val>
                                            <p:strVal val="#ppt_x"/>
                                          </p:val>
                                        </p:tav>
                                        <p:tav tm="100000">
                                          <p:val>
                                            <p:strVal val="#ppt_x"/>
                                          </p:val>
                                        </p:tav>
                                      </p:tavLst>
                                    </p:anim>
                                    <p:anim calcmode="lin" valueType="num">
                                      <p:cBhvr additive="base">
                                        <p:cTn id="36" dur="2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57200"/>
            <a:ext cx="9144000" cy="1077218"/>
          </a:xfrm>
          <a:prstGeom prst="rect">
            <a:avLst/>
          </a:prstGeom>
        </p:spPr>
        <p:txBody>
          <a:bodyPr wrap="square">
            <a:spAutoFit/>
          </a:bodyPr>
          <a:lstStyle/>
          <a:p>
            <a:pPr algn="ctr"/>
            <a:r>
              <a:rPr lang="en-US" sz="3200" b="1" dirty="0" smtClean="0">
                <a:ln w="12700">
                  <a:solidFill>
                    <a:schemeClr val="tx1"/>
                  </a:solidFill>
                  <a:prstDash val="solid"/>
                </a:ln>
                <a:solidFill>
                  <a:srgbClr val="99FF99"/>
                </a:solidFill>
                <a:effectLst>
                  <a:outerShdw blurRad="41275" dist="20320" dir="1800000" algn="tl" rotWithShape="0">
                    <a:srgbClr val="000000">
                      <a:alpha val="40000"/>
                    </a:srgbClr>
                  </a:outerShdw>
                </a:effectLst>
                <a:latin typeface="Bookman Old Style" pitchFamily="18" charset="0"/>
              </a:rPr>
              <a:t>9. FUTURE PLANS &amp; SCOPE OF VOICE ASSISTANT</a:t>
            </a:r>
          </a:p>
        </p:txBody>
      </p:sp>
      <p:sp>
        <p:nvSpPr>
          <p:cNvPr id="3" name="Rectangle 2"/>
          <p:cNvSpPr/>
          <p:nvPr/>
        </p:nvSpPr>
        <p:spPr>
          <a:xfrm>
            <a:off x="152400" y="1828800"/>
            <a:ext cx="5791200" cy="1938992"/>
          </a:xfrm>
          <a:prstGeom prst="rect">
            <a:avLst/>
          </a:prstGeom>
          <a:noFill/>
        </p:spPr>
        <p:txBody>
          <a:bodyPr wrap="square" lIns="91440" tIns="45720" rIns="91440" bIns="45720">
            <a:spAutoFit/>
          </a:bodyPr>
          <a:lstStyle/>
          <a:p>
            <a:r>
              <a:rPr lang="en-US" sz="2400" b="1" dirty="0" smtClean="0">
                <a:ln w="12700">
                  <a:solidFill>
                    <a:schemeClr val="tx2">
                      <a:satMod val="155000"/>
                    </a:schemeClr>
                  </a:solidFill>
                  <a:prstDash val="solid"/>
                </a:ln>
                <a:solidFill>
                  <a:srgbClr val="00B0F0"/>
                </a:solidFill>
                <a:effectLst>
                  <a:outerShdw blurRad="41275" dist="20320" dir="1800000" algn="tl" rotWithShape="0">
                    <a:srgbClr val="000000">
                      <a:alpha val="40000"/>
                    </a:srgbClr>
                  </a:outerShdw>
                </a:effectLst>
              </a:rPr>
              <a:t>FUTURE PLANS ARE:- </a:t>
            </a:r>
          </a:p>
          <a:p>
            <a:r>
              <a:rPr lang="en-US" sz="2400"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rPr>
              <a:t>Visual Interface of Assistant</a:t>
            </a:r>
          </a:p>
          <a:p>
            <a:r>
              <a:rPr lang="en-US" sz="2400"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rPr>
              <a:t>Face Recognition</a:t>
            </a:r>
          </a:p>
          <a:p>
            <a:r>
              <a:rPr lang="en-US" sz="2400"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rPr>
              <a:t>Try to add more functionalities</a:t>
            </a:r>
          </a:p>
          <a:p>
            <a:r>
              <a:rPr lang="en-US" sz="2400"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rPr>
              <a:t>Password Protection</a:t>
            </a:r>
          </a:p>
        </p:txBody>
      </p:sp>
      <p:sp>
        <p:nvSpPr>
          <p:cNvPr id="5" name="Rectangle 4"/>
          <p:cNvSpPr/>
          <p:nvPr/>
        </p:nvSpPr>
        <p:spPr>
          <a:xfrm>
            <a:off x="152400" y="4648200"/>
            <a:ext cx="6862713" cy="1938992"/>
          </a:xfrm>
          <a:prstGeom prst="rect">
            <a:avLst/>
          </a:prstGeom>
          <a:noFill/>
        </p:spPr>
        <p:txBody>
          <a:bodyPr wrap="none" lIns="91440" tIns="45720" rIns="91440" bIns="45720">
            <a:spAutoFit/>
          </a:bodyPr>
          <a:lstStyle/>
          <a:p>
            <a:r>
              <a:rPr lang="en-US" sz="2400" b="1" dirty="0" smtClean="0">
                <a:ln w="12700">
                  <a:solidFill>
                    <a:schemeClr val="tx2">
                      <a:satMod val="155000"/>
                    </a:schemeClr>
                  </a:solidFill>
                  <a:prstDash val="solid"/>
                </a:ln>
                <a:solidFill>
                  <a:srgbClr val="00B0F0"/>
                </a:solidFill>
                <a:effectLst>
                  <a:outerShdw blurRad="41275" dist="20320" dir="1800000" algn="tl" rotWithShape="0">
                    <a:srgbClr val="000000">
                      <a:alpha val="40000"/>
                    </a:srgbClr>
                  </a:outerShdw>
                </a:effectLst>
              </a:rPr>
              <a:t>SCOPES ARE:-</a:t>
            </a:r>
          </a:p>
          <a:p>
            <a:r>
              <a:rPr lang="en-US" sz="2400"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rPr>
              <a:t>Enhance the system of </a:t>
            </a:r>
            <a:r>
              <a:rPr lang="en-US" sz="2400" b="1" dirty="0" err="1"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rPr>
              <a:t>IoT</a:t>
            </a:r>
            <a:endParaRPr lang="en-US" sz="2400"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ndParaRPr>
          </a:p>
          <a:p>
            <a:r>
              <a:rPr lang="en-US" sz="2400"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rPr>
              <a:t>Senior citizens &amp; Physically disabled People</a:t>
            </a:r>
          </a:p>
          <a:p>
            <a:r>
              <a:rPr lang="en-US" sz="2400"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rPr>
              <a:t>Speak on Go: Explore world with your voice</a:t>
            </a:r>
          </a:p>
          <a:p>
            <a:r>
              <a:rPr lang="en-US" sz="2400"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rPr>
              <a:t>Navigation </a:t>
            </a:r>
            <a:endParaRPr lang="en-US" sz="2400" b="1" dirty="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endParaRPr>
          </a:p>
        </p:txBody>
      </p:sp>
      <p:pic>
        <p:nvPicPr>
          <p:cNvPr id="7" name="Picture 6" descr="1563346438.png"/>
          <p:cNvPicPr>
            <a:picLocks noChangeAspect="1"/>
          </p:cNvPicPr>
          <p:nvPr/>
        </p:nvPicPr>
        <p:blipFill>
          <a:blip r:embed="rId3"/>
          <a:srcRect l="10000"/>
          <a:stretch>
            <a:fillRect/>
          </a:stretch>
        </p:blipFill>
        <p:spPr>
          <a:xfrm>
            <a:off x="5029200" y="1752600"/>
            <a:ext cx="3962400" cy="3276600"/>
          </a:xfrm>
          <a:prstGeom prst="rect">
            <a:avLst/>
          </a:prstGeom>
        </p:spPr>
      </p:pic>
      <p:sp>
        <p:nvSpPr>
          <p:cNvPr id="8" name="TextBox 7"/>
          <p:cNvSpPr txBox="1"/>
          <p:nvPr/>
        </p:nvSpPr>
        <p:spPr>
          <a:xfrm>
            <a:off x="5334000" y="1905000"/>
            <a:ext cx="2667000" cy="584775"/>
          </a:xfrm>
          <a:prstGeom prst="rect">
            <a:avLst/>
          </a:prstGeom>
          <a:noFill/>
        </p:spPr>
        <p:txBody>
          <a:bodyPr wrap="square" rtlCol="0">
            <a:spAutoFit/>
          </a:bodyPr>
          <a:lstStyle/>
          <a:p>
            <a:r>
              <a:rPr lang="en-US" sz="1600" dirty="0" smtClean="0"/>
              <a:t>Use of Voice Assistants</a:t>
            </a:r>
          </a:p>
          <a:p>
            <a:r>
              <a:rPr lang="en-US" sz="1600" dirty="0" smtClean="0"/>
              <a:t>(2016-2023) </a:t>
            </a:r>
            <a:endParaRPr lang="en-US" sz="1600" dirty="0"/>
          </a:p>
        </p:txBody>
      </p:sp>
    </p:spTree>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0"/>
                                        <p:tgtEl>
                                          <p:spTgt spid="8"/>
                                        </p:tgtEl>
                                      </p:cBhvr>
                                    </p:animEffect>
                                    <p:anim calcmode="lin" valueType="num">
                                      <p:cBhvr>
                                        <p:cTn id="8" dur="3000" fill="hold"/>
                                        <p:tgtEl>
                                          <p:spTgt spid="8"/>
                                        </p:tgtEl>
                                        <p:attrNameLst>
                                          <p:attrName>ppt_x</p:attrName>
                                        </p:attrNameLst>
                                      </p:cBhvr>
                                      <p:tavLst>
                                        <p:tav tm="0">
                                          <p:val>
                                            <p:strVal val="#ppt_x"/>
                                          </p:val>
                                        </p:tav>
                                        <p:tav tm="100000">
                                          <p:val>
                                            <p:strVal val="#ppt_x"/>
                                          </p:val>
                                        </p:tav>
                                      </p:tavLst>
                                    </p:anim>
                                    <p:anim calcmode="lin" valueType="num">
                                      <p:cBhvr>
                                        <p:cTn id="9" dur="2700" decel="100000" fill="hold"/>
                                        <p:tgtEl>
                                          <p:spTgt spid="8"/>
                                        </p:tgtEl>
                                        <p:attrNameLst>
                                          <p:attrName>ppt_y</p:attrName>
                                        </p:attrNameLst>
                                      </p:cBhvr>
                                      <p:tavLst>
                                        <p:tav tm="0">
                                          <p:val>
                                            <p:strVal val="#ppt_y+1"/>
                                          </p:val>
                                        </p:tav>
                                        <p:tav tm="100000">
                                          <p:val>
                                            <p:strVal val="#ppt_y-.03"/>
                                          </p:val>
                                        </p:tav>
                                      </p:tavLst>
                                    </p:anim>
                                    <p:anim calcmode="lin" valueType="num">
                                      <p:cBhvr>
                                        <p:cTn id="10" dur="300" accel="100000" fill="hold">
                                          <p:stCondLst>
                                            <p:cond delay="2700"/>
                                          </p:stCondLst>
                                        </p:cTn>
                                        <p:tgtEl>
                                          <p:spTgt spid="8"/>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3000"/>
                                        <p:tgtEl>
                                          <p:spTgt spid="7"/>
                                        </p:tgtEl>
                                      </p:cBhvr>
                                    </p:animEffect>
                                    <p:anim calcmode="lin" valueType="num">
                                      <p:cBhvr>
                                        <p:cTn id="14" dur="3000" fill="hold"/>
                                        <p:tgtEl>
                                          <p:spTgt spid="7"/>
                                        </p:tgtEl>
                                        <p:attrNameLst>
                                          <p:attrName>ppt_x</p:attrName>
                                        </p:attrNameLst>
                                      </p:cBhvr>
                                      <p:tavLst>
                                        <p:tav tm="0">
                                          <p:val>
                                            <p:strVal val="#ppt_x"/>
                                          </p:val>
                                        </p:tav>
                                        <p:tav tm="100000">
                                          <p:val>
                                            <p:strVal val="#ppt_x"/>
                                          </p:val>
                                        </p:tav>
                                      </p:tavLst>
                                    </p:anim>
                                    <p:anim calcmode="lin" valueType="num">
                                      <p:cBhvr>
                                        <p:cTn id="15" dur="2700" decel="100000" fill="hold"/>
                                        <p:tgtEl>
                                          <p:spTgt spid="7"/>
                                        </p:tgtEl>
                                        <p:attrNameLst>
                                          <p:attrName>ppt_y</p:attrName>
                                        </p:attrNameLst>
                                      </p:cBhvr>
                                      <p:tavLst>
                                        <p:tav tm="0">
                                          <p:val>
                                            <p:strVal val="#ppt_y+1"/>
                                          </p:val>
                                        </p:tav>
                                        <p:tav tm="100000">
                                          <p:val>
                                            <p:strVal val="#ppt_y-.03"/>
                                          </p:val>
                                        </p:tav>
                                      </p:tavLst>
                                    </p:anim>
                                    <p:anim calcmode="lin" valueType="num">
                                      <p:cBhvr>
                                        <p:cTn id="16" dur="300" accel="100000" fill="hold">
                                          <p:stCondLst>
                                            <p:cond delay="27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evel 4"/>
          <p:cNvSpPr/>
          <p:nvPr/>
        </p:nvSpPr>
        <p:spPr>
          <a:xfrm>
            <a:off x="228600" y="228600"/>
            <a:ext cx="8686800" cy="6400800"/>
          </a:xfrm>
          <a:prstGeom prst="bevel">
            <a:avLst>
              <a:gd name="adj" fmla="val 4461"/>
            </a:avLst>
          </a:prstGeom>
          <a:solidFill>
            <a:schemeClr val="accent4">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hord 7"/>
          <p:cNvSpPr/>
          <p:nvPr/>
        </p:nvSpPr>
        <p:spPr>
          <a:xfrm rot="16200000">
            <a:off x="3733800" y="-3124200"/>
            <a:ext cx="1676400" cy="7924800"/>
          </a:xfrm>
          <a:prstGeom prst="chord">
            <a:avLst>
              <a:gd name="adj1" fmla="val 5141022"/>
              <a:gd name="adj2" fmla="val 16487224"/>
            </a:avLst>
          </a:prstGeom>
          <a:solidFill>
            <a:srgbClr val="FFFF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09600" y="609600"/>
            <a:ext cx="8077200" cy="830997"/>
          </a:xfrm>
          <a:prstGeom prst="rect">
            <a:avLst/>
          </a:prstGeom>
          <a:noFill/>
        </p:spPr>
        <p:txBody>
          <a:bodyPr wrap="square" lIns="91440" tIns="45720" rIns="91440" bIns="45720">
            <a:spAutoFit/>
          </a:bodyPr>
          <a:lstStyle/>
          <a:p>
            <a:pPr algn="ctr"/>
            <a:r>
              <a:rPr lang="en-US" sz="4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latin typeface="Arial Black" pitchFamily="34" charset="0"/>
              </a:rPr>
              <a:t> 10. CONCLUSION</a:t>
            </a:r>
          </a:p>
        </p:txBody>
      </p:sp>
      <p:sp>
        <p:nvSpPr>
          <p:cNvPr id="7" name="TextBox 6"/>
          <p:cNvSpPr txBox="1"/>
          <p:nvPr/>
        </p:nvSpPr>
        <p:spPr>
          <a:xfrm>
            <a:off x="533400" y="1752600"/>
            <a:ext cx="8001000" cy="4154984"/>
          </a:xfrm>
          <a:prstGeom prst="rect">
            <a:avLst/>
          </a:prstGeom>
          <a:noFill/>
        </p:spPr>
        <p:txBody>
          <a:bodyPr wrap="square" rtlCol="0">
            <a:spAutoFit/>
          </a:bodyPr>
          <a:lstStyle/>
          <a:p>
            <a:pPr>
              <a:buFont typeface="Arial" pitchFamily="34" charset="0"/>
              <a:buChar char="•"/>
            </a:pPr>
            <a:r>
              <a:rPr lang="en-US" dirty="0" smtClean="0">
                <a:ln>
                  <a:solidFill>
                    <a:srgbClr val="002060"/>
                  </a:solidFill>
                </a:ln>
                <a:solidFill>
                  <a:srgbClr val="002060"/>
                </a:solidFill>
              </a:rPr>
              <a:t> </a:t>
            </a:r>
            <a:r>
              <a:rPr lang="en-US" sz="2400" b="1" dirty="0" smtClean="0">
                <a:ln>
                  <a:solidFill>
                    <a:srgbClr val="002060"/>
                  </a:solidFill>
                </a:ln>
                <a:solidFill>
                  <a:srgbClr val="002060"/>
                </a:solidFill>
                <a:latin typeface="Calibri" pitchFamily="34" charset="0"/>
                <a:cs typeface="Calibri" pitchFamily="34" charset="0"/>
              </a:rPr>
              <a:t>This presentation is the blue print of our Voice Assistant project “Jennifer” . In this presentation we discuss about what is voice assistant “Jennifer” and how it works.</a:t>
            </a:r>
          </a:p>
          <a:p>
            <a:pPr>
              <a:buFont typeface="Arial" pitchFamily="34" charset="0"/>
              <a:buChar char="•"/>
            </a:pPr>
            <a:endParaRPr lang="en-US" sz="2400" b="1" dirty="0" smtClean="0">
              <a:ln>
                <a:solidFill>
                  <a:srgbClr val="002060"/>
                </a:solidFill>
              </a:ln>
              <a:solidFill>
                <a:srgbClr val="002060"/>
              </a:solidFill>
              <a:latin typeface="Calibri" pitchFamily="34" charset="0"/>
              <a:cs typeface="Calibri" pitchFamily="34" charset="0"/>
            </a:endParaRPr>
          </a:p>
          <a:p>
            <a:pPr>
              <a:buFont typeface="Arial" pitchFamily="34" charset="0"/>
              <a:buChar char="•"/>
            </a:pPr>
            <a:r>
              <a:rPr lang="en-US" sz="2400" b="1" dirty="0" smtClean="0">
                <a:ln>
                  <a:solidFill>
                    <a:srgbClr val="002060"/>
                  </a:solidFill>
                </a:ln>
                <a:solidFill>
                  <a:srgbClr val="002060"/>
                </a:solidFill>
                <a:latin typeface="Calibri" pitchFamily="34" charset="0"/>
                <a:cs typeface="Calibri" pitchFamily="34" charset="0"/>
              </a:rPr>
              <a:t> With respect to less cost and less disadvantages, we can surely  say that the system can have good future.</a:t>
            </a:r>
          </a:p>
          <a:p>
            <a:pPr>
              <a:buFont typeface="Arial" pitchFamily="34" charset="0"/>
              <a:buChar char="•"/>
            </a:pPr>
            <a:endParaRPr lang="en-US" sz="2400" b="1" dirty="0" smtClean="0">
              <a:ln>
                <a:solidFill>
                  <a:srgbClr val="002060"/>
                </a:solidFill>
              </a:ln>
              <a:solidFill>
                <a:srgbClr val="002060"/>
              </a:solidFill>
              <a:latin typeface="Calibri" pitchFamily="34" charset="0"/>
              <a:cs typeface="Calibri" pitchFamily="34" charset="0"/>
            </a:endParaRPr>
          </a:p>
          <a:p>
            <a:pPr>
              <a:buFont typeface="Arial" pitchFamily="34" charset="0"/>
              <a:buChar char="•"/>
            </a:pPr>
            <a:r>
              <a:rPr lang="en-US" sz="2400" b="1" dirty="0" smtClean="0">
                <a:ln>
                  <a:solidFill>
                    <a:srgbClr val="002060"/>
                  </a:solidFill>
                </a:ln>
                <a:solidFill>
                  <a:srgbClr val="002060"/>
                </a:solidFill>
                <a:latin typeface="Calibri" pitchFamily="34" charset="0"/>
                <a:cs typeface="Calibri" pitchFamily="34" charset="0"/>
              </a:rPr>
              <a:t> In today’s world, everything is happening at fast pace. AI are shaping the future of the world. As artificial intelligence is the future of the modern world we can conclude that voice assistants are indispensable in next 5 to 10 years.</a:t>
            </a:r>
            <a:endParaRPr lang="en-US" sz="2000" b="1" dirty="0">
              <a:ln>
                <a:solidFill>
                  <a:srgbClr val="002060"/>
                </a:solidFill>
              </a:ln>
              <a:solidFill>
                <a:srgbClr val="002060"/>
              </a:solidFill>
            </a:endParaRPr>
          </a:p>
        </p:txBody>
      </p:sp>
    </p:spTree>
  </p:cSld>
  <p:clrMapOvr>
    <a:masterClrMapping/>
  </p:clrMapOvr>
  <p:transition>
    <p:wipe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CCFFFF">
            <a:alpha val="81000"/>
          </a:srgbClr>
        </a:solidFill>
        <a:effectLst/>
      </p:bgPr>
    </p:bg>
    <p:spTree>
      <p:nvGrpSpPr>
        <p:cNvPr id="1" name=""/>
        <p:cNvGrpSpPr/>
        <p:nvPr/>
      </p:nvGrpSpPr>
      <p:grpSpPr>
        <a:xfrm>
          <a:off x="0" y="0"/>
          <a:ext cx="0" cy="0"/>
          <a:chOff x="0" y="0"/>
          <a:chExt cx="0" cy="0"/>
        </a:xfrm>
      </p:grpSpPr>
      <p:pic>
        <p:nvPicPr>
          <p:cNvPr id="8" name="Picture 7" descr="robot-man-doing-namaste-male-standing-floor-greeting-image-light-grey-background-60238866.jpg"/>
          <p:cNvPicPr>
            <a:picLocks noChangeAspect="1"/>
          </p:cNvPicPr>
          <p:nvPr/>
        </p:nvPicPr>
        <p:blipFill>
          <a:blip r:embed="rId3"/>
          <a:srcRect l="27861" r="30348"/>
          <a:stretch>
            <a:fillRect/>
          </a:stretch>
        </p:blipFill>
        <p:spPr>
          <a:xfrm>
            <a:off x="304800" y="533400"/>
            <a:ext cx="2133600" cy="5638799"/>
          </a:xfrm>
          <a:prstGeom prst="rect">
            <a:avLst/>
          </a:prstGeom>
          <a:ln w="38100" cap="sq">
            <a:solidFill>
              <a:srgbClr val="7030A0"/>
            </a:solidFill>
            <a:miter lim="800000"/>
          </a:ln>
          <a:effectLst>
            <a:outerShdw blurRad="57150" dist="50800" dir="2700000" algn="tl" rotWithShape="0">
              <a:srgbClr val="000000">
                <a:alpha val="40000"/>
              </a:srgbClr>
            </a:outerShdw>
          </a:effectLst>
        </p:spPr>
      </p:pic>
      <p:sp>
        <p:nvSpPr>
          <p:cNvPr id="7" name="Oval Callout 6"/>
          <p:cNvSpPr/>
          <p:nvPr/>
        </p:nvSpPr>
        <p:spPr>
          <a:xfrm>
            <a:off x="3124200" y="381000"/>
            <a:ext cx="2667000" cy="2286000"/>
          </a:xfrm>
          <a:prstGeom prst="wedgeEllipseCallout">
            <a:avLst>
              <a:gd name="adj1" fmla="val -71572"/>
              <a:gd name="adj2" fmla="val 33387"/>
            </a:avLst>
          </a:prstGeom>
          <a:solidFill>
            <a:schemeClr val="accent6">
              <a:lumMod val="60000"/>
              <a:lumOff val="40000"/>
            </a:schemeClr>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276600" y="838200"/>
            <a:ext cx="2425664" cy="1384995"/>
          </a:xfrm>
          <a:prstGeom prst="rect">
            <a:avLst/>
          </a:prstGeom>
          <a:noFill/>
        </p:spPr>
        <p:txBody>
          <a:bodyPr wrap="none" lIns="91440" tIns="45720" rIns="91440" bIns="45720">
            <a:spAutoFit/>
          </a:bodyPr>
          <a:lstStyle/>
          <a:p>
            <a:pPr algn="ctr"/>
            <a:r>
              <a:rPr lang="en-US" sz="4400" b="1" dirty="0" smtClean="0">
                <a:ln w="12700">
                  <a:solidFill>
                    <a:srgbClr val="FFFF00"/>
                  </a:solidFill>
                  <a:prstDash val="solid"/>
                </a:ln>
                <a:solidFill>
                  <a:srgbClr val="FFFF00"/>
                </a:solidFill>
                <a:effectLst>
                  <a:glow rad="101600">
                    <a:srgbClr val="FF0000">
                      <a:alpha val="60000"/>
                    </a:srgbClr>
                  </a:glow>
                  <a:outerShdw blurRad="41275" dist="20320" dir="1800000" algn="tl" rotWithShape="0">
                    <a:srgbClr val="000000">
                      <a:alpha val="40000"/>
                    </a:srgbClr>
                  </a:outerShdw>
                </a:effectLst>
              </a:rPr>
              <a:t>THA</a:t>
            </a:r>
            <a:r>
              <a:rPr lang="en-US" sz="4000" b="1" dirty="0" smtClean="0">
                <a:ln w="12700">
                  <a:solidFill>
                    <a:srgbClr val="FFFF00"/>
                  </a:solidFill>
                  <a:prstDash val="solid"/>
                </a:ln>
                <a:solidFill>
                  <a:srgbClr val="FFFF00"/>
                </a:solidFill>
                <a:effectLst>
                  <a:glow rad="101600">
                    <a:srgbClr val="FF0000">
                      <a:alpha val="60000"/>
                    </a:srgbClr>
                  </a:glow>
                  <a:outerShdw blurRad="41275" dist="20320" dir="1800000" algn="tl" rotWithShape="0">
                    <a:srgbClr val="000000">
                      <a:alpha val="40000"/>
                    </a:srgbClr>
                  </a:outerShdw>
                </a:effectLst>
              </a:rPr>
              <a:t>NK </a:t>
            </a:r>
          </a:p>
          <a:p>
            <a:pPr algn="ctr"/>
            <a:r>
              <a:rPr lang="en-US" sz="4000" b="1" dirty="0" smtClean="0">
                <a:ln w="12700">
                  <a:solidFill>
                    <a:srgbClr val="FFFF00"/>
                  </a:solidFill>
                  <a:prstDash val="solid"/>
                </a:ln>
                <a:solidFill>
                  <a:srgbClr val="FFFF00"/>
                </a:solidFill>
                <a:effectLst>
                  <a:glow rad="101600">
                    <a:srgbClr val="FF0000">
                      <a:alpha val="60000"/>
                    </a:srgbClr>
                  </a:glow>
                  <a:outerShdw blurRad="41275" dist="20320" dir="1800000" algn="tl" rotWithShape="0">
                    <a:srgbClr val="000000">
                      <a:alpha val="40000"/>
                    </a:srgbClr>
                  </a:outerShdw>
                </a:effectLst>
              </a:rPr>
              <a:t>YOU!</a:t>
            </a:r>
            <a:endParaRPr lang="en-US" sz="4000" b="1" cap="none" spc="0" dirty="0">
              <a:ln w="12700">
                <a:solidFill>
                  <a:srgbClr val="FFFF00"/>
                </a:solidFill>
                <a:prstDash val="solid"/>
              </a:ln>
              <a:solidFill>
                <a:srgbClr val="FFFF00"/>
              </a:solidFill>
              <a:effectLst>
                <a:glow rad="101600">
                  <a:srgbClr val="FF0000">
                    <a:alpha val="60000"/>
                  </a:srgbClr>
                </a:glow>
                <a:outerShdw blurRad="41275" dist="20320" dir="1800000" algn="tl" rotWithShape="0">
                  <a:srgbClr val="000000">
                    <a:alpha val="40000"/>
                  </a:srgbClr>
                </a:outerShdw>
              </a:effectLst>
            </a:endParaRPr>
          </a:p>
        </p:txBody>
      </p:sp>
      <p:sp>
        <p:nvSpPr>
          <p:cNvPr id="9" name="TextBox 8"/>
          <p:cNvSpPr txBox="1"/>
          <p:nvPr/>
        </p:nvSpPr>
        <p:spPr>
          <a:xfrm>
            <a:off x="2590800" y="3352800"/>
            <a:ext cx="3733800" cy="2862322"/>
          </a:xfrm>
          <a:prstGeom prst="rect">
            <a:avLst/>
          </a:prstGeom>
          <a:noFill/>
          <a:ln w="38100">
            <a:solidFill>
              <a:srgbClr val="7030A0"/>
            </a:solidFill>
          </a:ln>
        </p:spPr>
        <p:txBody>
          <a:bodyPr wrap="square" rtlCol="0">
            <a:spAutoFit/>
          </a:bodyPr>
          <a:lstStyle/>
          <a:p>
            <a:r>
              <a:rPr lang="en-US" sz="2000" b="1" dirty="0" smtClean="0"/>
              <a:t>PRESENTATION DONE BY:- </a:t>
            </a:r>
          </a:p>
          <a:p>
            <a:endParaRPr lang="en-US" sz="2000" b="1" dirty="0" smtClean="0"/>
          </a:p>
          <a:p>
            <a:pPr>
              <a:buFont typeface="Arial" pitchFamily="34" charset="0"/>
              <a:buChar char="•"/>
            </a:pPr>
            <a:r>
              <a:rPr lang="en-US" sz="2000" b="1" dirty="0" smtClean="0"/>
              <a:t> DEV KRISHNA ROY</a:t>
            </a:r>
          </a:p>
          <a:p>
            <a:r>
              <a:rPr lang="en-US" sz="2000" b="1" dirty="0" smtClean="0"/>
              <a:t>ROLL NO. – 193434-21-0004</a:t>
            </a:r>
          </a:p>
          <a:p>
            <a:r>
              <a:rPr lang="en-US" sz="2000" b="1" dirty="0" smtClean="0"/>
              <a:t>REG. NO. – 434-1111-0104-19</a:t>
            </a:r>
          </a:p>
          <a:p>
            <a:endParaRPr lang="en-US" sz="2000" b="1" dirty="0" smtClean="0"/>
          </a:p>
          <a:p>
            <a:pPr>
              <a:buFont typeface="Arial" pitchFamily="34" charset="0"/>
              <a:buChar char="•"/>
            </a:pPr>
            <a:r>
              <a:rPr lang="en-US" sz="2000" b="1" dirty="0" smtClean="0"/>
              <a:t> MAYANK SHARMA </a:t>
            </a:r>
          </a:p>
          <a:p>
            <a:r>
              <a:rPr lang="en-US" sz="2000" b="1" dirty="0" smtClean="0"/>
              <a:t>ROLL NO. – 193434-21-0003</a:t>
            </a:r>
          </a:p>
          <a:p>
            <a:r>
              <a:rPr lang="en-US" sz="2000" b="1" dirty="0" smtClean="0"/>
              <a:t>REG.NO.- 434-1111-0101-19</a:t>
            </a:r>
            <a:endParaRPr lang="en-US" sz="2000" b="1" dirty="0"/>
          </a:p>
        </p:txBody>
      </p:sp>
      <p:pic>
        <p:nvPicPr>
          <p:cNvPr id="10" name="Picture 9" descr="download.png"/>
          <p:cNvPicPr>
            <a:picLocks noChangeAspect="1"/>
          </p:cNvPicPr>
          <p:nvPr/>
        </p:nvPicPr>
        <p:blipFill>
          <a:blip r:embed="rId4">
            <a:clrChange>
              <a:clrFrom>
                <a:srgbClr val="FFFFFF"/>
              </a:clrFrom>
              <a:clrTo>
                <a:srgbClr val="FFFFFF">
                  <a:alpha val="0"/>
                </a:srgbClr>
              </a:clrTo>
            </a:clrChange>
          </a:blip>
          <a:stretch>
            <a:fillRect/>
          </a:stretch>
        </p:blipFill>
        <p:spPr>
          <a:xfrm>
            <a:off x="6248400" y="533400"/>
            <a:ext cx="2590800" cy="2579285"/>
          </a:xfrm>
          <a:prstGeom prst="rect">
            <a:avLst/>
          </a:prstGeom>
        </p:spPr>
      </p:pic>
      <p:pic>
        <p:nvPicPr>
          <p:cNvPr id="11" name="Picture 10"/>
          <p:cNvPicPr/>
          <p:nvPr/>
        </p:nvPicPr>
        <p:blipFill>
          <a:blip r:embed="rId5">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rto="http://schemas.microsoft.com/office/word/2006/arto"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6400800" y="3581400"/>
            <a:ext cx="2514600" cy="2514600"/>
          </a:xfrm>
          <a:prstGeom prst="rect">
            <a:avLst/>
          </a:prstGeom>
          <a:noFill/>
          <a:ln>
            <a:noFill/>
          </a:ln>
        </p:spPr>
      </p:pic>
    </p:spTree>
  </p:cSld>
  <p:clrMapOvr>
    <a:masterClrMapping/>
  </p:clrMapOvr>
  <p:transition spd="slow">
    <p:newsflash/>
    <p:sndAc>
      <p:stSnd>
        <p:snd r:embed="rId2" name="chimes.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0" fill="hold"/>
                                        <p:tgtEl>
                                          <p:spTgt spid="8"/>
                                        </p:tgtEl>
                                        <p:attrNameLst>
                                          <p:attrName>ppt_x</p:attrName>
                                        </p:attrNameLst>
                                      </p:cBhvr>
                                      <p:tavLst>
                                        <p:tav tm="0">
                                          <p:val>
                                            <p:strVal val="#ppt_x"/>
                                          </p:val>
                                        </p:tav>
                                        <p:tav tm="100000">
                                          <p:val>
                                            <p:strVal val="#ppt_x"/>
                                          </p:val>
                                        </p:tav>
                                      </p:tavLst>
                                    </p:anim>
                                    <p:anim calcmode="lin" valueType="num">
                                      <p:cBhvr additive="base">
                                        <p:cTn id="8" dur="5000" fill="hold"/>
                                        <p:tgtEl>
                                          <p:spTgt spid="8"/>
                                        </p:tgtEl>
                                        <p:attrNameLst>
                                          <p:attrName>ppt_y</p:attrName>
                                        </p:attrNameLst>
                                      </p:cBhvr>
                                      <p:tavLst>
                                        <p:tav tm="0">
                                          <p:val>
                                            <p:strVal val="1+#ppt_h/2"/>
                                          </p:val>
                                        </p:tav>
                                        <p:tav tm="100000">
                                          <p:val>
                                            <p:strVal val="#ppt_y"/>
                                          </p:val>
                                        </p:tav>
                                      </p:tavLst>
                                    </p:anim>
                                  </p:childTnLst>
                                </p:cTn>
                              </p:par>
                              <p:par>
                                <p:cTn id="9" presetID="7"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0" fill="hold"/>
                                        <p:tgtEl>
                                          <p:spTgt spid="7"/>
                                        </p:tgtEl>
                                        <p:attrNameLst>
                                          <p:attrName>ppt_x</p:attrName>
                                        </p:attrNameLst>
                                      </p:cBhvr>
                                      <p:tavLst>
                                        <p:tav tm="0">
                                          <p:val>
                                            <p:strVal val="#ppt_x"/>
                                          </p:val>
                                        </p:tav>
                                        <p:tav tm="100000">
                                          <p:val>
                                            <p:strVal val="#ppt_x"/>
                                          </p:val>
                                        </p:tav>
                                      </p:tavLst>
                                    </p:anim>
                                    <p:anim calcmode="lin" valueType="num">
                                      <p:cBhvr additive="base">
                                        <p:cTn id="12" dur="5000" fill="hold"/>
                                        <p:tgtEl>
                                          <p:spTgt spid="7"/>
                                        </p:tgtEl>
                                        <p:attrNameLst>
                                          <p:attrName>ppt_y</p:attrName>
                                        </p:attrNameLst>
                                      </p:cBhvr>
                                      <p:tavLst>
                                        <p:tav tm="0">
                                          <p:val>
                                            <p:strVal val="1+#ppt_h/2"/>
                                          </p:val>
                                        </p:tav>
                                        <p:tav tm="100000">
                                          <p:val>
                                            <p:strVal val="#ppt_y"/>
                                          </p:val>
                                        </p:tav>
                                      </p:tavLst>
                                    </p:anim>
                                  </p:childTnLst>
                                </p:cTn>
                              </p:par>
                              <p:par>
                                <p:cTn id="13" presetID="7"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0" fill="hold"/>
                                        <p:tgtEl>
                                          <p:spTgt spid="3"/>
                                        </p:tgtEl>
                                        <p:attrNameLst>
                                          <p:attrName>ppt_x</p:attrName>
                                        </p:attrNameLst>
                                      </p:cBhvr>
                                      <p:tavLst>
                                        <p:tav tm="0">
                                          <p:val>
                                            <p:strVal val="#ppt_x"/>
                                          </p:val>
                                        </p:tav>
                                        <p:tav tm="100000">
                                          <p:val>
                                            <p:strVal val="#ppt_x"/>
                                          </p:val>
                                        </p:tav>
                                      </p:tavLst>
                                    </p:anim>
                                    <p:anim calcmode="lin" valueType="num">
                                      <p:cBhvr additive="base">
                                        <p:cTn id="16" dur="50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slide(fromBottom)">
                                      <p:cBhvr>
                                        <p:cTn id="21" dur="500"/>
                                        <p:tgtEl>
                                          <p:spTgt spid="10"/>
                                        </p:tgtEl>
                                      </p:cBhvr>
                                    </p:animEffect>
                                  </p:childTnLst>
                                </p:cTn>
                              </p:par>
                              <p:par>
                                <p:cTn id="22" presetID="12" presetClass="entr" presetSubtype="4"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slide(fromBottom)">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41" presetClass="entr" presetSubtype="0" fill="hold" grpId="0" nodeType="clickEffect">
                                  <p:stCondLst>
                                    <p:cond delay="0"/>
                                  </p:stCondLst>
                                  <p:iterate type="lt">
                                    <p:tmPct val="10000"/>
                                  </p:iterate>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9"/>
                                        </p:tgtEl>
                                        <p:attrNameLst>
                                          <p:attrName>ppt_y</p:attrName>
                                        </p:attrNameLst>
                                      </p:cBhvr>
                                      <p:tavLst>
                                        <p:tav tm="0">
                                          <p:val>
                                            <p:strVal val="#ppt_y"/>
                                          </p:val>
                                        </p:tav>
                                        <p:tav tm="100000">
                                          <p:val>
                                            <p:strVal val="#ppt_y"/>
                                          </p:val>
                                        </p:tav>
                                      </p:tavLst>
                                    </p:anim>
                                    <p:anim calcmode="lin" valueType="num">
                                      <p:cBhvr>
                                        <p:cTn id="31"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CFFFF">
            <a:alpha val="74902"/>
          </a:srgbClr>
        </a:solidFill>
        <a:effectLst/>
      </p:bgPr>
    </p:bg>
    <p:spTree>
      <p:nvGrpSpPr>
        <p:cNvPr id="1" name=""/>
        <p:cNvGrpSpPr/>
        <p:nvPr/>
      </p:nvGrpSpPr>
      <p:grpSpPr>
        <a:xfrm>
          <a:off x="0" y="0"/>
          <a:ext cx="0" cy="0"/>
          <a:chOff x="0" y="0"/>
          <a:chExt cx="0" cy="0"/>
        </a:xfrm>
      </p:grpSpPr>
      <p:sp>
        <p:nvSpPr>
          <p:cNvPr id="3" name="Rectangle 2"/>
          <p:cNvSpPr/>
          <p:nvPr/>
        </p:nvSpPr>
        <p:spPr>
          <a:xfrm>
            <a:off x="152400" y="5791200"/>
            <a:ext cx="8839200" cy="830997"/>
          </a:xfrm>
          <a:prstGeom prst="rect">
            <a:avLst/>
          </a:prstGeom>
          <a:solidFill>
            <a:srgbClr val="0070C0"/>
          </a:solidFill>
        </p:spPr>
        <p:txBody>
          <a:bodyPr wrap="square" lIns="91440" tIns="45720" rIns="91440" bIns="45720">
            <a:spAutoFit/>
          </a:bodyPr>
          <a:lstStyle/>
          <a:p>
            <a:pPr algn="ctr"/>
            <a:r>
              <a:rPr lang="en-US" sz="48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UNIVERSITY OF CALCUTTA</a:t>
            </a:r>
          </a:p>
        </p:txBody>
      </p:sp>
      <p:sp>
        <p:nvSpPr>
          <p:cNvPr id="15364" name="AutoShape 4" descr="University of Calcutta - Wikipedia"/>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download.png"/>
          <p:cNvPicPr>
            <a:picLocks noChangeAspect="1"/>
          </p:cNvPicPr>
          <p:nvPr/>
        </p:nvPicPr>
        <p:blipFill>
          <a:blip r:embed="rId2">
            <a:clrChange>
              <a:clrFrom>
                <a:srgbClr val="FFFFFF"/>
              </a:clrFrom>
              <a:clrTo>
                <a:srgbClr val="FFFFFF">
                  <a:alpha val="0"/>
                </a:srgbClr>
              </a:clrTo>
            </a:clrChange>
          </a:blip>
          <a:stretch>
            <a:fillRect/>
          </a:stretch>
        </p:blipFill>
        <p:spPr>
          <a:xfrm>
            <a:off x="3657600" y="4114800"/>
            <a:ext cx="1699192" cy="1691640"/>
          </a:xfrm>
          <a:prstGeom prst="rect">
            <a:avLst/>
          </a:prstGeom>
        </p:spPr>
      </p:pic>
      <p:sp>
        <p:nvSpPr>
          <p:cNvPr id="7" name="Rectangle 6"/>
          <p:cNvSpPr/>
          <p:nvPr/>
        </p:nvSpPr>
        <p:spPr>
          <a:xfrm>
            <a:off x="152400" y="152401"/>
            <a:ext cx="8763000" cy="1938992"/>
          </a:xfrm>
          <a:prstGeom prst="rect">
            <a:avLst/>
          </a:prstGeom>
          <a:ln w="38100">
            <a:solidFill>
              <a:srgbClr val="7030A0"/>
            </a:solidFill>
          </a:ln>
        </p:spPr>
        <p:style>
          <a:lnRef idx="1">
            <a:schemeClr val="accent4"/>
          </a:lnRef>
          <a:fillRef idx="2">
            <a:schemeClr val="accent4"/>
          </a:fillRef>
          <a:effectRef idx="1">
            <a:schemeClr val="accent4"/>
          </a:effectRef>
          <a:fontRef idx="minor">
            <a:schemeClr val="dk1"/>
          </a:fontRef>
        </p:style>
        <p:txBody>
          <a:bodyPr wrap="square" lIns="91440" tIns="45720" rIns="91440" bIns="45720">
            <a:spAutoFit/>
          </a:bodyPr>
          <a:lstStyle/>
          <a:p>
            <a:pPr algn="ctr"/>
            <a:r>
              <a:rPr lang="en-US" sz="4000" b="1" cap="none" spc="50" dirty="0" smtClean="0">
                <a:ln w="12700" cmpd="sng">
                  <a:solidFill>
                    <a:schemeClr val="tx1"/>
                  </a:solidFill>
                  <a:prstDash val="solid"/>
                </a:ln>
                <a:solidFill>
                  <a:srgbClr val="FFFF00"/>
                </a:solidFill>
                <a:effectLst>
                  <a:glow rad="53100">
                    <a:schemeClr val="accent6">
                      <a:satMod val="180000"/>
                      <a:alpha val="30000"/>
                    </a:schemeClr>
                  </a:glow>
                </a:effectLst>
              </a:rPr>
              <a:t>FINAL YEAR PROJECT PRESENTATION</a:t>
            </a:r>
          </a:p>
          <a:p>
            <a:pPr algn="ctr"/>
            <a:r>
              <a:rPr lang="en-US" sz="4000" b="1" spc="50" dirty="0" smtClean="0">
                <a:ln w="12700" cmpd="sng">
                  <a:solidFill>
                    <a:schemeClr val="tx1"/>
                  </a:solidFill>
                  <a:prstDash val="solid"/>
                </a:ln>
                <a:solidFill>
                  <a:srgbClr val="FFFF00"/>
                </a:solidFill>
                <a:effectLst>
                  <a:glow rad="53100">
                    <a:schemeClr val="accent6">
                      <a:satMod val="180000"/>
                      <a:alpha val="30000"/>
                    </a:schemeClr>
                  </a:glow>
                </a:effectLst>
              </a:rPr>
              <a:t>ON</a:t>
            </a:r>
          </a:p>
          <a:p>
            <a:pPr algn="ctr"/>
            <a:r>
              <a:rPr lang="en-US" sz="4000" b="1" cap="none" spc="50" dirty="0" smtClean="0">
                <a:ln w="12700" cmpd="sng">
                  <a:solidFill>
                    <a:schemeClr val="tx1"/>
                  </a:solidFill>
                  <a:prstDash val="solid"/>
                </a:ln>
                <a:solidFill>
                  <a:srgbClr val="FFFF00"/>
                </a:solidFill>
                <a:effectLst>
                  <a:glow rad="53100">
                    <a:schemeClr val="accent6">
                      <a:satMod val="180000"/>
                      <a:alpha val="30000"/>
                    </a:schemeClr>
                  </a:glow>
                </a:effectLst>
              </a:rPr>
              <a:t>“VOICE ASSISTANT”</a:t>
            </a:r>
            <a:endParaRPr lang="en-US" sz="4000" b="1" cap="none" spc="50" dirty="0">
              <a:ln w="12700" cmpd="sng">
                <a:solidFill>
                  <a:schemeClr val="tx1"/>
                </a:solidFill>
                <a:prstDash val="solid"/>
              </a:ln>
              <a:solidFill>
                <a:srgbClr val="FFFF00"/>
              </a:solidFill>
              <a:effectLst>
                <a:glow rad="53100">
                  <a:schemeClr val="accent6">
                    <a:satMod val="180000"/>
                    <a:alpha val="30000"/>
                  </a:schemeClr>
                </a:glow>
              </a:effectLst>
            </a:endParaRPr>
          </a:p>
        </p:txBody>
      </p:sp>
      <p:sp>
        <p:nvSpPr>
          <p:cNvPr id="10" name="Rectangle 9"/>
          <p:cNvSpPr/>
          <p:nvPr/>
        </p:nvSpPr>
        <p:spPr>
          <a:xfrm>
            <a:off x="0" y="2971800"/>
            <a:ext cx="9144000" cy="1077218"/>
          </a:xfrm>
          <a:prstGeom prst="rect">
            <a:avLst/>
          </a:prstGeom>
          <a:noFill/>
        </p:spPr>
        <p:txBody>
          <a:bodyPr wrap="square" lIns="91440" tIns="45720" rIns="91440" bIns="45720">
            <a:spAutoFit/>
          </a:bodyPr>
          <a:lstStyle/>
          <a:p>
            <a:pPr algn="ctr">
              <a:buFont typeface="Arial" pitchFamily="34" charset="0"/>
              <a:buChar char="•"/>
            </a:pPr>
            <a:r>
              <a:rPr lang="en-US" sz="3200" b="1" cap="none" spc="0" dirty="0" smtClean="0">
                <a:ln w="1905"/>
                <a:solidFill>
                  <a:srgbClr val="002060"/>
                </a:solidFill>
                <a:effectLst>
                  <a:innerShdw blurRad="69850" dist="43180" dir="5400000">
                    <a:srgbClr val="000000">
                      <a:alpha val="65000"/>
                    </a:srgbClr>
                  </a:innerShdw>
                </a:effectLst>
              </a:rPr>
              <a:t> DEV KRISHNA ROY  ROLL NO.:- 193434-21-0004</a:t>
            </a:r>
          </a:p>
          <a:p>
            <a:pPr algn="ctr">
              <a:buFont typeface="Arial" pitchFamily="34" charset="0"/>
              <a:buChar char="•"/>
            </a:pPr>
            <a:r>
              <a:rPr lang="en-US" sz="3200" b="1" dirty="0">
                <a:ln w="1905"/>
                <a:solidFill>
                  <a:srgbClr val="002060"/>
                </a:solidFill>
                <a:effectLst>
                  <a:innerShdw blurRad="69850" dist="43180" dir="5400000">
                    <a:srgbClr val="000000">
                      <a:alpha val="65000"/>
                    </a:srgbClr>
                  </a:innerShdw>
                </a:effectLst>
              </a:rPr>
              <a:t> </a:t>
            </a:r>
            <a:r>
              <a:rPr lang="en-US" sz="3200" b="1" dirty="0" smtClean="0">
                <a:ln w="1905"/>
                <a:solidFill>
                  <a:srgbClr val="002060"/>
                </a:solidFill>
                <a:effectLst>
                  <a:innerShdw blurRad="69850" dist="43180" dir="5400000">
                    <a:srgbClr val="000000">
                      <a:alpha val="65000"/>
                    </a:srgbClr>
                  </a:innerShdw>
                </a:effectLst>
              </a:rPr>
              <a:t>MAYANK SHARMA  ROLL NO.:- 193434-21-0003</a:t>
            </a:r>
            <a:endParaRPr lang="en-US" sz="3200" b="1" cap="none" spc="0" dirty="0">
              <a:ln w="1905"/>
              <a:solidFill>
                <a:srgbClr val="002060"/>
              </a:solidFill>
              <a:effectLst>
                <a:innerShdw blurRad="69850" dist="43180" dir="5400000">
                  <a:srgbClr val="000000">
                    <a:alpha val="65000"/>
                  </a:srgbClr>
                </a:innerShdw>
              </a:effectLst>
            </a:endParaRPr>
          </a:p>
        </p:txBody>
      </p:sp>
      <p:sp>
        <p:nvSpPr>
          <p:cNvPr id="12" name="Rectangle 11"/>
          <p:cNvSpPr/>
          <p:nvPr/>
        </p:nvSpPr>
        <p:spPr>
          <a:xfrm>
            <a:off x="0" y="2286000"/>
            <a:ext cx="9144000" cy="646331"/>
          </a:xfrm>
          <a:prstGeom prst="rect">
            <a:avLst/>
          </a:prstGeom>
          <a:noFill/>
        </p:spPr>
        <p:txBody>
          <a:bodyPr wrap="square" lIns="91440" tIns="45720" rIns="91440" bIns="45720">
            <a:spAutoFit/>
          </a:bodyPr>
          <a:lstStyle/>
          <a:p>
            <a:pPr algn="ctr"/>
            <a:r>
              <a:rPr lang="en-US" sz="3600" b="1" dirty="0" smtClean="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rPr>
              <a:t>PRESENTED BY:- </a:t>
            </a:r>
            <a:endParaRPr lang="en-US" sz="3600" b="1" cap="none" spc="0" dirty="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endParaRPr>
          </a:p>
        </p:txBody>
      </p:sp>
      <p:sp>
        <p:nvSpPr>
          <p:cNvPr id="15366" name="AutoShape 6" descr="Best AI Bot - Home | Facebook"/>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4" name="Picture 13" descr="images.jpg"/>
          <p:cNvPicPr>
            <a:picLocks noChangeAspect="1"/>
          </p:cNvPicPr>
          <p:nvPr/>
        </p:nvPicPr>
        <p:blipFill>
          <a:blip r:embed="rId3">
            <a:clrChange>
              <a:clrFrom>
                <a:srgbClr val="FFFFFF"/>
              </a:clrFrom>
              <a:clrTo>
                <a:srgbClr val="FFFFFF">
                  <a:alpha val="0"/>
                </a:srgbClr>
              </a:clrTo>
            </a:clrChange>
          </a:blip>
          <a:stretch>
            <a:fillRect/>
          </a:stretch>
        </p:blipFill>
        <p:spPr>
          <a:xfrm>
            <a:off x="6858000" y="457200"/>
            <a:ext cx="1790700" cy="1790700"/>
          </a:xfrm>
          <a:prstGeom prst="rect">
            <a:avLst/>
          </a:prstGeom>
        </p:spPr>
      </p:pic>
      <p:pic>
        <p:nvPicPr>
          <p:cNvPr id="16" name="Picture 15" descr="Untitled-design-8-2.png"/>
          <p:cNvPicPr>
            <a:picLocks noChangeAspect="1"/>
          </p:cNvPicPr>
          <p:nvPr/>
        </p:nvPicPr>
        <p:blipFill>
          <a:blip r:embed="rId4">
            <a:clrChange>
              <a:clrFrom>
                <a:srgbClr val="FFFFFF"/>
              </a:clrFrom>
              <a:clrTo>
                <a:srgbClr val="FFFFFF">
                  <a:alpha val="0"/>
                </a:srgbClr>
              </a:clrTo>
            </a:clrChange>
          </a:blip>
          <a:srcRect l="30681" t="15111" r="25417" b="14440"/>
          <a:stretch>
            <a:fillRect/>
          </a:stretch>
        </p:blipFill>
        <p:spPr>
          <a:xfrm>
            <a:off x="457200" y="761999"/>
            <a:ext cx="1524000" cy="1408981"/>
          </a:xfrm>
          <a:prstGeom prst="rect">
            <a:avLst/>
          </a:prstGeom>
        </p:spPr>
      </p:pic>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3000" fill="hold"/>
                                        <p:tgtEl>
                                          <p:spTgt spid="7"/>
                                        </p:tgtEl>
                                        <p:attrNameLst>
                                          <p:attrName>ppt_w</p:attrName>
                                        </p:attrNameLst>
                                      </p:cBhvr>
                                      <p:tavLst>
                                        <p:tav tm="0">
                                          <p:val>
                                            <p:fltVal val="0"/>
                                          </p:val>
                                        </p:tav>
                                        <p:tav tm="100000">
                                          <p:val>
                                            <p:strVal val="#ppt_w"/>
                                          </p:val>
                                        </p:tav>
                                      </p:tavLst>
                                    </p:anim>
                                    <p:anim calcmode="lin" valueType="num">
                                      <p:cBhvr>
                                        <p:cTn id="8" dur="3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3" presetClass="entr" presetSubtype="16"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plus(in)">
                                      <p:cBhvr>
                                        <p:cTn id="13" dur="2000"/>
                                        <p:tgtEl>
                                          <p:spTgt spid="14"/>
                                        </p:tgtEl>
                                      </p:cBhvr>
                                    </p:animEffect>
                                  </p:childTnLst>
                                </p:cTn>
                              </p:par>
                              <p:par>
                                <p:cTn id="14" presetID="13" presetClass="entr" presetSubtype="16"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plus(in)">
                                      <p:cBhvr>
                                        <p:cTn id="16" dur="2000"/>
                                        <p:tgtEl>
                                          <p:spTgt spid="16"/>
                                        </p:tgtEl>
                                      </p:cBhvr>
                                    </p:animEffect>
                                  </p:childTnLst>
                                </p:cTn>
                              </p:par>
                              <p:par>
                                <p:cTn id="17" presetID="8" presetClass="emph" presetSubtype="0" fill="hold" nodeType="withEffect">
                                  <p:stCondLst>
                                    <p:cond delay="0"/>
                                  </p:stCondLst>
                                  <p:childTnLst>
                                    <p:animRot by="21600000">
                                      <p:cBhvr>
                                        <p:cTn id="18" dur="2000" fill="hold"/>
                                        <p:tgtEl>
                                          <p:spTgt spid="14"/>
                                        </p:tgtEl>
                                        <p:attrNameLst>
                                          <p:attrName>r</p:attrName>
                                        </p:attrNameLst>
                                      </p:cBhvr>
                                    </p:animRot>
                                  </p:childTnLst>
                                </p:cTn>
                              </p:par>
                              <p:par>
                                <p:cTn id="19" presetID="8" presetClass="emph" presetSubtype="0" fill="hold" nodeType="withEffect">
                                  <p:stCondLst>
                                    <p:cond delay="0"/>
                                  </p:stCondLst>
                                  <p:childTnLst>
                                    <p:animRot by="21600000">
                                      <p:cBhvr>
                                        <p:cTn id="20" dur="2000" fill="hold"/>
                                        <p:tgtEl>
                                          <p:spTgt spid="16"/>
                                        </p:tgtEl>
                                        <p:attrNameLst>
                                          <p:attrName>r</p:attrName>
                                        </p:attrNameLst>
                                      </p:cBhvr>
                                    </p:animRo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edge">
                                      <p:cBhvr>
                                        <p:cTn id="29"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hord 4"/>
          <p:cNvSpPr/>
          <p:nvPr/>
        </p:nvSpPr>
        <p:spPr>
          <a:xfrm rot="16200000">
            <a:off x="3429000" y="-2286000"/>
            <a:ext cx="2743200" cy="4876800"/>
          </a:xfrm>
          <a:prstGeom prst="chord">
            <a:avLst>
              <a:gd name="adj1" fmla="val 5129813"/>
              <a:gd name="adj2" fmla="val 16487224"/>
            </a:avLst>
          </a:prstGeom>
          <a:solidFill>
            <a:srgbClr val="FFFF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743200" y="0"/>
            <a:ext cx="4038600" cy="1015663"/>
          </a:xfrm>
          <a:prstGeom prst="rect">
            <a:avLst/>
          </a:prstGeom>
          <a:noFill/>
        </p:spPr>
        <p:txBody>
          <a:bodyPr wrap="square" lIns="91440" tIns="45720" rIns="91440" bIns="45720">
            <a:spAutoFit/>
          </a:bodyPr>
          <a:lstStyle/>
          <a:p>
            <a:pPr algn="ctr"/>
            <a:r>
              <a:rPr lang="en-US" sz="6000" b="1" cap="none" spc="50" dirty="0" smtClean="0">
                <a:ln w="12700" cmpd="sng">
                  <a:solidFill>
                    <a:schemeClr val="tx1"/>
                  </a:solidFill>
                  <a:prstDash val="solid"/>
                </a:ln>
                <a:solidFill>
                  <a:srgbClr val="00B0F0"/>
                </a:solidFill>
                <a:effectLst>
                  <a:glow rad="53100">
                    <a:srgbClr val="7030A0">
                      <a:alpha val="30000"/>
                    </a:srgbClr>
                  </a:glow>
                </a:effectLst>
              </a:rPr>
              <a:t>Contents</a:t>
            </a:r>
            <a:endParaRPr lang="en-US" sz="6000" b="1" cap="none" spc="50" dirty="0">
              <a:ln w="12700" cmpd="sng">
                <a:solidFill>
                  <a:schemeClr val="tx1"/>
                </a:solidFill>
                <a:prstDash val="solid"/>
              </a:ln>
              <a:solidFill>
                <a:srgbClr val="00B0F0"/>
              </a:solidFill>
              <a:effectLst>
                <a:glow rad="53100">
                  <a:srgbClr val="7030A0">
                    <a:alpha val="30000"/>
                  </a:srgbClr>
                </a:glow>
              </a:effectLst>
            </a:endParaRPr>
          </a:p>
        </p:txBody>
      </p:sp>
      <p:sp>
        <p:nvSpPr>
          <p:cNvPr id="3" name="Rectangle 2"/>
          <p:cNvSpPr/>
          <p:nvPr/>
        </p:nvSpPr>
        <p:spPr>
          <a:xfrm>
            <a:off x="277470" y="1295400"/>
            <a:ext cx="8866530" cy="5324535"/>
          </a:xfrm>
          <a:prstGeom prst="rect">
            <a:avLst/>
          </a:prstGeom>
          <a:noFill/>
        </p:spPr>
        <p:txBody>
          <a:bodyPr wrap="none" lIns="91440" tIns="45720" rIns="91440" bIns="45720">
            <a:spAutoFit/>
          </a:bodyPr>
          <a:lstStyle/>
          <a:p>
            <a:pPr algn="just">
              <a:buFont typeface="Wingdings" pitchFamily="2" charset="2"/>
              <a:buChar char="Ø"/>
            </a:pPr>
            <a:r>
              <a:rPr lang="en-US" sz="3400" b="1" dirty="0" smtClean="0">
                <a:ln w="12700">
                  <a:solidFill>
                    <a:srgbClr val="0070C0"/>
                  </a:solidFill>
                  <a:prstDash val="solid"/>
                </a:ln>
                <a:solidFill>
                  <a:srgbClr val="FFFF00"/>
                </a:solidFill>
                <a:effectLst>
                  <a:outerShdw blurRad="41275" dist="20320" dir="1800000" algn="tl" rotWithShape="0">
                    <a:srgbClr val="000000">
                      <a:alpha val="40000"/>
                    </a:srgbClr>
                  </a:outerShdw>
                </a:effectLst>
              </a:rPr>
              <a:t> Introduction</a:t>
            </a:r>
          </a:p>
          <a:p>
            <a:pPr algn="just">
              <a:buFont typeface="Wingdings" pitchFamily="2" charset="2"/>
              <a:buChar char="Ø"/>
            </a:pPr>
            <a:r>
              <a:rPr lang="en-US" sz="3400" b="1" dirty="0">
                <a:ln w="12700">
                  <a:solidFill>
                    <a:srgbClr val="0070C0"/>
                  </a:solidFill>
                  <a:prstDash val="solid"/>
                </a:ln>
                <a:solidFill>
                  <a:srgbClr val="FFFF00"/>
                </a:solidFill>
                <a:effectLst>
                  <a:outerShdw blurRad="41275" dist="20320" dir="1800000" algn="tl" rotWithShape="0">
                    <a:srgbClr val="000000">
                      <a:alpha val="40000"/>
                    </a:srgbClr>
                  </a:outerShdw>
                </a:effectLst>
              </a:rPr>
              <a:t> </a:t>
            </a:r>
            <a:r>
              <a:rPr lang="en-US" sz="3400" b="1" dirty="0" smtClean="0">
                <a:ln w="12700">
                  <a:solidFill>
                    <a:srgbClr val="0070C0"/>
                  </a:solidFill>
                  <a:prstDash val="solid"/>
                </a:ln>
                <a:solidFill>
                  <a:srgbClr val="FFFF00"/>
                </a:solidFill>
                <a:effectLst>
                  <a:outerShdw blurRad="41275" dist="20320" dir="1800000" algn="tl" rotWithShape="0">
                    <a:srgbClr val="000000">
                      <a:alpha val="40000"/>
                    </a:srgbClr>
                  </a:outerShdw>
                </a:effectLst>
              </a:rPr>
              <a:t>Tasks done </a:t>
            </a:r>
            <a:r>
              <a:rPr lang="en-US" sz="3400" b="1" dirty="0" smtClean="0">
                <a:ln w="12700">
                  <a:solidFill>
                    <a:srgbClr val="0070C0"/>
                  </a:solidFill>
                  <a:prstDash val="solid"/>
                </a:ln>
                <a:solidFill>
                  <a:srgbClr val="FFFF00"/>
                </a:solidFill>
                <a:effectLst>
                  <a:outerShdw blurRad="41275" dist="20320" dir="1800000" algn="tl" rotWithShape="0">
                    <a:srgbClr val="000000">
                      <a:alpha val="40000"/>
                    </a:srgbClr>
                  </a:outerShdw>
                </a:effectLst>
              </a:rPr>
              <a:t>by Voice Assistant?</a:t>
            </a:r>
            <a:endParaRPr lang="en-US" sz="3400" b="1" dirty="0" smtClean="0">
              <a:ln w="12700">
                <a:solidFill>
                  <a:srgbClr val="0070C0"/>
                </a:solidFill>
                <a:prstDash val="solid"/>
              </a:ln>
              <a:solidFill>
                <a:srgbClr val="FFFF00"/>
              </a:solidFill>
              <a:effectLst>
                <a:outerShdw blurRad="41275" dist="20320" dir="1800000" algn="tl" rotWithShape="0">
                  <a:srgbClr val="000000">
                    <a:alpha val="40000"/>
                  </a:srgbClr>
                </a:outerShdw>
              </a:effectLst>
            </a:endParaRPr>
          </a:p>
          <a:p>
            <a:pPr algn="just">
              <a:buFont typeface="Wingdings" pitchFamily="2" charset="2"/>
              <a:buChar char="Ø"/>
            </a:pPr>
            <a:r>
              <a:rPr lang="en-US" sz="3400" b="1" dirty="0">
                <a:ln w="12700">
                  <a:solidFill>
                    <a:srgbClr val="0070C0"/>
                  </a:solidFill>
                  <a:prstDash val="solid"/>
                </a:ln>
                <a:solidFill>
                  <a:srgbClr val="FFFF00"/>
                </a:solidFill>
                <a:effectLst>
                  <a:outerShdw blurRad="41275" dist="20320" dir="1800000" algn="tl" rotWithShape="0">
                    <a:srgbClr val="000000">
                      <a:alpha val="40000"/>
                    </a:srgbClr>
                  </a:outerShdw>
                </a:effectLst>
              </a:rPr>
              <a:t> </a:t>
            </a:r>
            <a:r>
              <a:rPr lang="en-US" sz="3400" b="1" dirty="0" smtClean="0">
                <a:ln w="12700">
                  <a:solidFill>
                    <a:srgbClr val="0070C0"/>
                  </a:solidFill>
                  <a:prstDash val="solid"/>
                </a:ln>
                <a:solidFill>
                  <a:srgbClr val="FFFF00"/>
                </a:solidFill>
                <a:effectLst>
                  <a:outerShdw blurRad="41275" dist="20320" dir="1800000" algn="tl" rotWithShape="0">
                    <a:srgbClr val="000000">
                      <a:alpha val="40000"/>
                    </a:srgbClr>
                  </a:outerShdw>
                </a:effectLst>
              </a:rPr>
              <a:t> How it works?</a:t>
            </a:r>
          </a:p>
          <a:p>
            <a:pPr algn="just">
              <a:buFont typeface="Wingdings" pitchFamily="2" charset="2"/>
              <a:buChar char="Ø"/>
            </a:pPr>
            <a:r>
              <a:rPr lang="en-US" sz="3400" b="1" dirty="0">
                <a:ln w="12700">
                  <a:solidFill>
                    <a:srgbClr val="0070C0"/>
                  </a:solidFill>
                  <a:prstDash val="solid"/>
                </a:ln>
                <a:solidFill>
                  <a:srgbClr val="FFFF00"/>
                </a:solidFill>
                <a:effectLst>
                  <a:outerShdw blurRad="41275" dist="20320" dir="1800000" algn="tl" rotWithShape="0">
                    <a:srgbClr val="000000">
                      <a:alpha val="40000"/>
                    </a:srgbClr>
                  </a:outerShdw>
                </a:effectLst>
              </a:rPr>
              <a:t> </a:t>
            </a:r>
            <a:r>
              <a:rPr lang="en-US" sz="3400" b="1" dirty="0" smtClean="0">
                <a:ln w="12700">
                  <a:solidFill>
                    <a:srgbClr val="0070C0"/>
                  </a:solidFill>
                  <a:prstDash val="solid"/>
                </a:ln>
                <a:solidFill>
                  <a:srgbClr val="FFFF00"/>
                </a:solidFill>
                <a:effectLst>
                  <a:outerShdw blurRad="41275" dist="20320" dir="1800000" algn="tl" rotWithShape="0">
                    <a:srgbClr val="000000">
                      <a:alpha val="40000"/>
                    </a:srgbClr>
                  </a:outerShdw>
                </a:effectLst>
              </a:rPr>
              <a:t>Data Flow Diagram (D.F.D)</a:t>
            </a:r>
          </a:p>
          <a:p>
            <a:pPr algn="just">
              <a:buFont typeface="Wingdings" pitchFamily="2" charset="2"/>
              <a:buChar char="Ø"/>
            </a:pPr>
            <a:r>
              <a:rPr lang="en-US" sz="3400" b="1" dirty="0" smtClean="0">
                <a:ln w="12700">
                  <a:solidFill>
                    <a:srgbClr val="0070C0"/>
                  </a:solidFill>
                  <a:prstDash val="solid"/>
                </a:ln>
                <a:solidFill>
                  <a:srgbClr val="FFFF00"/>
                </a:solidFill>
                <a:effectLst>
                  <a:outerShdw blurRad="41275" dist="20320" dir="1800000" algn="tl" rotWithShape="0">
                    <a:srgbClr val="000000">
                      <a:alpha val="40000"/>
                    </a:srgbClr>
                  </a:outerShdw>
                </a:effectLst>
              </a:rPr>
              <a:t> Activity Diagram</a:t>
            </a:r>
          </a:p>
          <a:p>
            <a:pPr algn="just">
              <a:buFont typeface="Wingdings" pitchFamily="2" charset="2"/>
              <a:buChar char="Ø"/>
            </a:pPr>
            <a:r>
              <a:rPr lang="en-US" sz="3400" b="1" dirty="0">
                <a:ln w="12700">
                  <a:solidFill>
                    <a:srgbClr val="0070C0"/>
                  </a:solidFill>
                  <a:prstDash val="solid"/>
                </a:ln>
                <a:solidFill>
                  <a:srgbClr val="FFFF00"/>
                </a:solidFill>
                <a:effectLst>
                  <a:outerShdw blurRad="41275" dist="20320" dir="1800000" algn="tl" rotWithShape="0">
                    <a:srgbClr val="000000">
                      <a:alpha val="40000"/>
                    </a:srgbClr>
                  </a:outerShdw>
                </a:effectLst>
              </a:rPr>
              <a:t> </a:t>
            </a:r>
            <a:r>
              <a:rPr lang="en-US" sz="3400" b="1" dirty="0" smtClean="0">
                <a:ln w="12700">
                  <a:solidFill>
                    <a:srgbClr val="0070C0"/>
                  </a:solidFill>
                  <a:prstDash val="solid"/>
                </a:ln>
                <a:solidFill>
                  <a:srgbClr val="FFFF00"/>
                </a:solidFill>
                <a:effectLst>
                  <a:outerShdw blurRad="41275" dist="20320" dir="1800000" algn="tl" rotWithShape="0">
                    <a:srgbClr val="000000">
                      <a:alpha val="40000"/>
                    </a:srgbClr>
                  </a:outerShdw>
                </a:effectLst>
              </a:rPr>
              <a:t>Hardware &amp; Software Requirements</a:t>
            </a:r>
          </a:p>
          <a:p>
            <a:pPr algn="just">
              <a:buFont typeface="Wingdings" pitchFamily="2" charset="2"/>
              <a:buChar char="Ø"/>
            </a:pPr>
            <a:r>
              <a:rPr lang="en-US" sz="3400" b="1" dirty="0">
                <a:ln w="12700">
                  <a:solidFill>
                    <a:srgbClr val="0070C0"/>
                  </a:solidFill>
                  <a:prstDash val="solid"/>
                </a:ln>
                <a:solidFill>
                  <a:srgbClr val="FFFF00"/>
                </a:solidFill>
                <a:effectLst>
                  <a:outerShdw blurRad="41275" dist="20320" dir="1800000" algn="tl" rotWithShape="0">
                    <a:srgbClr val="000000">
                      <a:alpha val="40000"/>
                    </a:srgbClr>
                  </a:outerShdw>
                </a:effectLst>
              </a:rPr>
              <a:t> </a:t>
            </a:r>
            <a:r>
              <a:rPr lang="en-US" sz="3400" b="1" dirty="0" smtClean="0">
                <a:ln w="12700">
                  <a:solidFill>
                    <a:srgbClr val="0070C0"/>
                  </a:solidFill>
                  <a:prstDash val="solid"/>
                </a:ln>
                <a:solidFill>
                  <a:srgbClr val="FFFF00"/>
                </a:solidFill>
                <a:effectLst>
                  <a:outerShdw blurRad="41275" dist="20320" dir="1800000" algn="tl" rotWithShape="0">
                    <a:srgbClr val="000000">
                      <a:alpha val="40000"/>
                    </a:srgbClr>
                  </a:outerShdw>
                </a:effectLst>
              </a:rPr>
              <a:t>Virtual Library Requirements</a:t>
            </a:r>
          </a:p>
          <a:p>
            <a:pPr algn="just">
              <a:buFont typeface="Wingdings" pitchFamily="2" charset="2"/>
              <a:buChar char="Ø"/>
            </a:pPr>
            <a:r>
              <a:rPr lang="en-US" sz="3400" b="1" dirty="0">
                <a:ln w="12700">
                  <a:solidFill>
                    <a:srgbClr val="0070C0"/>
                  </a:solidFill>
                  <a:prstDash val="solid"/>
                </a:ln>
                <a:solidFill>
                  <a:srgbClr val="FFFF00"/>
                </a:solidFill>
                <a:effectLst>
                  <a:outerShdw blurRad="41275" dist="20320" dir="1800000" algn="tl" rotWithShape="0">
                    <a:srgbClr val="000000">
                      <a:alpha val="40000"/>
                    </a:srgbClr>
                  </a:outerShdw>
                </a:effectLst>
              </a:rPr>
              <a:t> </a:t>
            </a:r>
            <a:r>
              <a:rPr lang="en-US" sz="3400" b="1" dirty="0" smtClean="0">
                <a:ln w="12700">
                  <a:solidFill>
                    <a:srgbClr val="0070C0"/>
                  </a:solidFill>
                  <a:prstDash val="solid"/>
                </a:ln>
                <a:solidFill>
                  <a:srgbClr val="FFFF00"/>
                </a:solidFill>
                <a:effectLst>
                  <a:outerShdw blurRad="41275" dist="20320" dir="1800000" algn="tl" rotWithShape="0">
                    <a:srgbClr val="000000">
                      <a:alpha val="40000"/>
                    </a:srgbClr>
                  </a:outerShdw>
                </a:effectLst>
              </a:rPr>
              <a:t>Advantages &amp; Disadvantages</a:t>
            </a:r>
          </a:p>
          <a:p>
            <a:pPr algn="just">
              <a:buFont typeface="Wingdings" pitchFamily="2" charset="2"/>
              <a:buChar char="Ø"/>
            </a:pPr>
            <a:r>
              <a:rPr lang="en-US" sz="3400" b="1" dirty="0">
                <a:ln w="12700">
                  <a:solidFill>
                    <a:srgbClr val="0070C0"/>
                  </a:solidFill>
                  <a:prstDash val="solid"/>
                </a:ln>
                <a:solidFill>
                  <a:srgbClr val="FFFF00"/>
                </a:solidFill>
                <a:effectLst>
                  <a:outerShdw blurRad="41275" dist="20320" dir="1800000" algn="tl" rotWithShape="0">
                    <a:srgbClr val="000000">
                      <a:alpha val="40000"/>
                    </a:srgbClr>
                  </a:outerShdw>
                </a:effectLst>
              </a:rPr>
              <a:t> </a:t>
            </a:r>
            <a:r>
              <a:rPr lang="en-US" sz="3400" b="1" dirty="0" smtClean="0">
                <a:ln w="12700">
                  <a:solidFill>
                    <a:srgbClr val="0070C0"/>
                  </a:solidFill>
                  <a:prstDash val="solid"/>
                </a:ln>
                <a:solidFill>
                  <a:srgbClr val="FFFF00"/>
                </a:solidFill>
                <a:effectLst>
                  <a:outerShdw blurRad="41275" dist="20320" dir="1800000" algn="tl" rotWithShape="0">
                    <a:srgbClr val="000000">
                      <a:alpha val="40000"/>
                    </a:srgbClr>
                  </a:outerShdw>
                </a:effectLst>
              </a:rPr>
              <a:t>Future Plans &amp; Scope of Voice Assistant</a:t>
            </a:r>
          </a:p>
          <a:p>
            <a:pPr algn="just">
              <a:buFont typeface="Wingdings" pitchFamily="2" charset="2"/>
              <a:buChar char="Ø"/>
            </a:pPr>
            <a:r>
              <a:rPr lang="en-US" sz="3400" b="1" dirty="0">
                <a:ln w="12700">
                  <a:solidFill>
                    <a:srgbClr val="0070C0"/>
                  </a:solidFill>
                  <a:prstDash val="solid"/>
                </a:ln>
                <a:solidFill>
                  <a:srgbClr val="FFFF00"/>
                </a:solidFill>
                <a:effectLst>
                  <a:outerShdw blurRad="41275" dist="20320" dir="1800000" algn="tl" rotWithShape="0">
                    <a:srgbClr val="000000">
                      <a:alpha val="40000"/>
                    </a:srgbClr>
                  </a:outerShdw>
                </a:effectLst>
              </a:rPr>
              <a:t> </a:t>
            </a:r>
            <a:r>
              <a:rPr lang="en-US" sz="3400" b="1" dirty="0" smtClean="0">
                <a:ln w="12700">
                  <a:solidFill>
                    <a:srgbClr val="0070C0"/>
                  </a:solidFill>
                  <a:prstDash val="solid"/>
                </a:ln>
                <a:solidFill>
                  <a:srgbClr val="FFFF00"/>
                </a:solidFill>
                <a:effectLst>
                  <a:outerShdw blurRad="41275" dist="20320" dir="1800000" algn="tl" rotWithShape="0">
                    <a:srgbClr val="000000">
                      <a:alpha val="40000"/>
                    </a:srgbClr>
                  </a:outerShdw>
                </a:effectLst>
              </a:rPr>
              <a:t>Conclusion</a:t>
            </a:r>
          </a:p>
        </p:txBody>
      </p:sp>
    </p:spTree>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4)">
                                      <p:cBhvr>
                                        <p:cTn id="7" dur="2000"/>
                                        <p:tgtEl>
                                          <p:spTgt spid="5"/>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heel(4)">
                                      <p:cBhvr>
                                        <p:cTn id="10" dur="2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2">
                <a:shade val="58000"/>
                <a:satMod val="125000"/>
              </a:schemeClr>
            </a:gs>
            <a:gs pos="40000">
              <a:schemeClr val="bg2">
                <a:tint val="90000"/>
                <a:shade val="90000"/>
                <a:satMod val="120000"/>
              </a:schemeClr>
            </a:gs>
            <a:gs pos="100000">
              <a:schemeClr val="bg2">
                <a:tint val="50000"/>
              </a:schemeClr>
            </a:gs>
          </a:gsLst>
          <a:lin ang="16200000" scaled="1"/>
        </a:gradFill>
        <a:effectLst/>
      </p:bgPr>
    </p:bg>
    <p:spTree>
      <p:nvGrpSpPr>
        <p:cNvPr id="1" name=""/>
        <p:cNvGrpSpPr/>
        <p:nvPr/>
      </p:nvGrpSpPr>
      <p:grpSpPr>
        <a:xfrm>
          <a:off x="0" y="0"/>
          <a:ext cx="0" cy="0"/>
          <a:chOff x="0" y="0"/>
          <a:chExt cx="0" cy="0"/>
        </a:xfrm>
      </p:grpSpPr>
      <p:sp>
        <p:nvSpPr>
          <p:cNvPr id="2" name="Rounded Rectangle 1"/>
          <p:cNvSpPr/>
          <p:nvPr/>
        </p:nvSpPr>
        <p:spPr>
          <a:xfrm>
            <a:off x="457200" y="152400"/>
            <a:ext cx="7315200" cy="11430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 name="Rounded Rectangle 5"/>
          <p:cNvSpPr/>
          <p:nvPr/>
        </p:nvSpPr>
        <p:spPr>
          <a:xfrm>
            <a:off x="533400" y="533400"/>
            <a:ext cx="7315200" cy="11430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152400"/>
            <a:ext cx="9144000" cy="1323439"/>
          </a:xfrm>
          <a:prstGeom prst="rect">
            <a:avLst/>
          </a:prstGeom>
          <a:noFill/>
        </p:spPr>
        <p:txBody>
          <a:bodyPr wrap="square" lIns="91440" tIns="45720" rIns="91440" bIns="45720">
            <a:spAutoFit/>
          </a:bodyPr>
          <a:lstStyle/>
          <a:p>
            <a:pPr algn="ctr"/>
            <a:r>
              <a:rPr lang="en-US" sz="8000" b="1" dirty="0" smtClean="0">
                <a:ln w="12700">
                  <a:solidFill>
                    <a:schemeClr val="tx1"/>
                  </a:solidFill>
                  <a:prstDash val="solid"/>
                </a:ln>
                <a:solidFill>
                  <a:srgbClr val="00B050"/>
                </a:solidFill>
                <a:effectLst>
                  <a:outerShdw blurRad="41275" dist="20320" dir="1800000" algn="tl" rotWithShape="0">
                    <a:srgbClr val="000000">
                      <a:alpha val="40000"/>
                    </a:srgbClr>
                  </a:outerShdw>
                </a:effectLst>
              </a:rPr>
              <a:t>1</a:t>
            </a:r>
            <a:r>
              <a:rPr lang="en-US" sz="5400" b="1" dirty="0" smtClean="0">
                <a:ln w="12700">
                  <a:solidFill>
                    <a:schemeClr val="tx1"/>
                  </a:solidFill>
                  <a:prstDash val="solid"/>
                </a:ln>
                <a:solidFill>
                  <a:srgbClr val="00B050"/>
                </a:solidFill>
                <a:effectLst>
                  <a:outerShdw blurRad="41275" dist="20320" dir="1800000" algn="tl" rotWithShape="0">
                    <a:srgbClr val="000000">
                      <a:alpha val="40000"/>
                    </a:srgbClr>
                  </a:outerShdw>
                </a:effectLst>
              </a:rPr>
              <a:t>. </a:t>
            </a:r>
            <a:r>
              <a:rPr lang="en-US" sz="5400" b="1" cap="none" spc="0" dirty="0" smtClean="0">
                <a:ln w="12700">
                  <a:solidFill>
                    <a:schemeClr val="tx1"/>
                  </a:solidFill>
                  <a:prstDash val="solid"/>
                </a:ln>
                <a:solidFill>
                  <a:srgbClr val="00B050"/>
                </a:solidFill>
                <a:effectLst>
                  <a:outerShdw blurRad="41275" dist="20320" dir="1800000" algn="tl" rotWithShape="0">
                    <a:srgbClr val="000000">
                      <a:alpha val="40000"/>
                    </a:srgbClr>
                  </a:outerShdw>
                </a:effectLst>
              </a:rPr>
              <a:t>INTRODUCTION</a:t>
            </a:r>
            <a:endParaRPr lang="en-US" sz="5400" b="1" cap="none" spc="0" dirty="0">
              <a:ln w="12700">
                <a:solidFill>
                  <a:schemeClr val="tx1"/>
                </a:solidFill>
                <a:prstDash val="solid"/>
              </a:ln>
              <a:solidFill>
                <a:srgbClr val="00B050"/>
              </a:solidFill>
              <a:effectLst>
                <a:outerShdw blurRad="41275" dist="20320" dir="1800000" algn="tl" rotWithShape="0">
                  <a:srgbClr val="000000">
                    <a:alpha val="40000"/>
                  </a:srgbClr>
                </a:outerShdw>
              </a:effectLst>
            </a:endParaRPr>
          </a:p>
        </p:txBody>
      </p:sp>
      <p:pic>
        <p:nvPicPr>
          <p:cNvPr id="10" name="Picture 9" descr="GettyImages-840949292-600x450.jpg"/>
          <p:cNvPicPr>
            <a:picLocks noChangeAspect="1"/>
          </p:cNvPicPr>
          <p:nvPr/>
        </p:nvPicPr>
        <p:blipFill>
          <a:blip r:embed="rId3">
            <a:clrChange>
              <a:clrFrom>
                <a:srgbClr val="76CEF2"/>
              </a:clrFrom>
              <a:clrTo>
                <a:srgbClr val="76CEF2">
                  <a:alpha val="0"/>
                </a:srgbClr>
              </a:clrTo>
            </a:clrChange>
          </a:blip>
          <a:stretch>
            <a:fillRect/>
          </a:stretch>
        </p:blipFill>
        <p:spPr>
          <a:xfrm>
            <a:off x="-228600" y="3200400"/>
            <a:ext cx="4267200" cy="3360420"/>
          </a:xfrm>
          <a:prstGeom prst="rect">
            <a:avLst/>
          </a:prstGeom>
        </p:spPr>
      </p:pic>
      <p:sp>
        <p:nvSpPr>
          <p:cNvPr id="11" name="TextBox 10"/>
          <p:cNvSpPr txBox="1"/>
          <p:nvPr/>
        </p:nvSpPr>
        <p:spPr>
          <a:xfrm>
            <a:off x="1752600" y="3733800"/>
            <a:ext cx="1981200" cy="954107"/>
          </a:xfrm>
          <a:prstGeom prst="rect">
            <a:avLst/>
          </a:prstGeom>
          <a:noFill/>
        </p:spPr>
        <p:txBody>
          <a:bodyPr wrap="square" rtlCol="0">
            <a:spAutoFit/>
          </a:bodyPr>
          <a:lstStyle/>
          <a:p>
            <a:r>
              <a:rPr lang="en-US" sz="1400" b="1" dirty="0" smtClean="0"/>
              <a:t>Two gentlemen named </a:t>
            </a:r>
            <a:r>
              <a:rPr lang="en-US" sz="1400" b="1" dirty="0" err="1" smtClean="0"/>
              <a:t>Mayank</a:t>
            </a:r>
            <a:r>
              <a:rPr lang="en-US" sz="1400" b="1" dirty="0" smtClean="0"/>
              <a:t> and Dev </a:t>
            </a:r>
            <a:r>
              <a:rPr lang="en-US" sz="1400" b="1" dirty="0"/>
              <a:t>K</a:t>
            </a:r>
            <a:r>
              <a:rPr lang="en-US" sz="1400" b="1" dirty="0" smtClean="0"/>
              <a:t>rishna created me</a:t>
            </a:r>
            <a:endParaRPr lang="en-US" sz="1400" b="1" dirty="0"/>
          </a:p>
        </p:txBody>
      </p:sp>
      <p:sp>
        <p:nvSpPr>
          <p:cNvPr id="13" name="TextBox 12"/>
          <p:cNvSpPr txBox="1"/>
          <p:nvPr/>
        </p:nvSpPr>
        <p:spPr>
          <a:xfrm>
            <a:off x="762000" y="1371600"/>
            <a:ext cx="8001000" cy="4647426"/>
          </a:xfrm>
          <a:prstGeom prst="rect">
            <a:avLst/>
          </a:prstGeom>
          <a:noFill/>
        </p:spPr>
        <p:txBody>
          <a:bodyPr wrap="square" rtlCol="0">
            <a:spAutoFit/>
          </a:bodyPr>
          <a:lstStyle/>
          <a:p>
            <a:pPr algn="just">
              <a:buFont typeface="Wingdings" pitchFamily="2" charset="2"/>
              <a:buChar char="ü"/>
            </a:pPr>
            <a:r>
              <a:rPr lang="en-US" dirty="0" smtClean="0"/>
              <a:t> </a:t>
            </a:r>
            <a:r>
              <a:rPr lang="en-US" sz="2000" dirty="0" smtClean="0"/>
              <a:t>Jennifer is a personal voice assistant technology based on Artificial Intelligence and can perform several tasks.</a:t>
            </a:r>
          </a:p>
          <a:p>
            <a:pPr algn="just"/>
            <a:endParaRPr lang="en-US" sz="2000" dirty="0"/>
          </a:p>
          <a:p>
            <a:pPr algn="just">
              <a:buFont typeface="Wingdings" pitchFamily="2" charset="2"/>
              <a:buChar char="ü"/>
            </a:pPr>
            <a:r>
              <a:rPr lang="en-US" sz="2000" dirty="0"/>
              <a:t> </a:t>
            </a:r>
            <a:r>
              <a:rPr lang="en-US" sz="2000" dirty="0" smtClean="0"/>
              <a:t>Jennifer is created by using Python. This software uses devices microphone to receive tasks and processing on it and sends response.</a:t>
            </a:r>
          </a:p>
          <a:p>
            <a:pPr algn="just"/>
            <a:endParaRPr lang="en-US" sz="2000" dirty="0"/>
          </a:p>
          <a:p>
            <a:pPr algn="just">
              <a:buFont typeface="Wingdings" pitchFamily="2" charset="2"/>
              <a:buChar char="ü"/>
            </a:pPr>
            <a:r>
              <a:rPr lang="en-US" sz="2000" dirty="0" smtClean="0"/>
              <a:t> It is a combination of different modules and technologies.</a:t>
            </a:r>
          </a:p>
          <a:p>
            <a:pPr algn="just"/>
            <a:r>
              <a:rPr lang="en-US" sz="2400" b="1" dirty="0" smtClean="0"/>
              <a:t>			</a:t>
            </a:r>
          </a:p>
          <a:p>
            <a:pPr lvl="7" algn="just">
              <a:buFont typeface="Wingdings" pitchFamily="2" charset="2"/>
              <a:buChar char="ü"/>
            </a:pPr>
            <a:r>
              <a:rPr lang="en-US" sz="2400" b="1" dirty="0" smtClean="0"/>
              <a:t> </a:t>
            </a:r>
            <a:r>
              <a:rPr lang="en-US" sz="2000" dirty="0" smtClean="0"/>
              <a:t>Jennifer is created by using Python and importing various python modules like pyttsx3, </a:t>
            </a:r>
            <a:r>
              <a:rPr lang="en-US" sz="2000" dirty="0" err="1" smtClean="0"/>
              <a:t>pyjokes</a:t>
            </a:r>
            <a:r>
              <a:rPr lang="en-US" sz="2000" dirty="0"/>
              <a:t> </a:t>
            </a:r>
            <a:r>
              <a:rPr lang="en-US" sz="2000" dirty="0" smtClean="0"/>
              <a:t>and </a:t>
            </a:r>
            <a:r>
              <a:rPr lang="en-US" sz="2000" dirty="0" err="1" smtClean="0"/>
              <a:t>pywhatkit</a:t>
            </a:r>
            <a:endParaRPr lang="en-US" sz="2000" dirty="0" smtClean="0"/>
          </a:p>
          <a:p>
            <a:pPr lvl="7" algn="just"/>
            <a:endParaRPr lang="en-US" sz="2000" b="1" dirty="0" smtClean="0"/>
          </a:p>
          <a:p>
            <a:pPr lvl="3" algn="just">
              <a:buFont typeface="Wingdings" pitchFamily="2" charset="2"/>
              <a:buChar char="ü"/>
            </a:pPr>
            <a:r>
              <a:rPr lang="en-US" sz="2400" b="1" dirty="0" smtClean="0"/>
              <a:t>	</a:t>
            </a:r>
            <a:r>
              <a:rPr lang="en-US" sz="2000" dirty="0" smtClean="0"/>
              <a:t>With the help of Jennifer the user can easily perform several tasks through our </a:t>
            </a:r>
            <a:r>
              <a:rPr lang="en-US" sz="2000" dirty="0" err="1" smtClean="0"/>
              <a:t>bot</a:t>
            </a:r>
            <a:r>
              <a:rPr lang="en-US" sz="2000" dirty="0" smtClean="0"/>
              <a:t> “Jennifer”.</a:t>
            </a:r>
            <a:r>
              <a:rPr lang="en-US" sz="2400" b="1" dirty="0" smtClean="0"/>
              <a:t>		</a:t>
            </a:r>
            <a:endParaRPr lang="en-US" sz="2400" b="1" dirty="0"/>
          </a:p>
        </p:txBody>
      </p:sp>
      <p:sp>
        <p:nvSpPr>
          <p:cNvPr id="15" name="TextBox 14"/>
          <p:cNvSpPr txBox="1"/>
          <p:nvPr/>
        </p:nvSpPr>
        <p:spPr>
          <a:xfrm>
            <a:off x="228600" y="5867400"/>
            <a:ext cx="2362200" cy="369332"/>
          </a:xfrm>
          <a:prstGeom prst="rect">
            <a:avLst/>
          </a:prstGeom>
          <a:noFill/>
        </p:spPr>
        <p:txBody>
          <a:bodyPr wrap="square" rtlCol="0">
            <a:spAutoFit/>
          </a:bodyPr>
          <a:lstStyle/>
          <a:p>
            <a:r>
              <a:rPr lang="en-US" b="1" dirty="0" smtClean="0">
                <a:solidFill>
                  <a:srgbClr val="FF0000"/>
                </a:solidFill>
              </a:rPr>
              <a:t>JENNIFER</a:t>
            </a:r>
            <a:endParaRPr lang="en-US" b="1" dirty="0">
              <a:solidFill>
                <a:srgbClr val="FF0000"/>
              </a:solidFill>
            </a:endParaRPr>
          </a:p>
        </p:txBody>
      </p:sp>
      <p:pic>
        <p:nvPicPr>
          <p:cNvPr id="12" name="WhatsApp-Ptt-2022-07-31-at-17.52.47.mp3">
            <a:hlinkClick r:id="" action="ppaction://media"/>
          </p:cNvPr>
          <p:cNvPicPr>
            <a:picLocks noRot="1" noChangeAspect="1"/>
          </p:cNvPicPr>
          <p:nvPr>
            <a:audioFile r:link="rId1"/>
          </p:nvPr>
        </p:nvPicPr>
        <p:blipFill>
          <a:blip r:embed="rId4"/>
          <a:stretch>
            <a:fillRect/>
          </a:stretch>
        </p:blipFill>
        <p:spPr>
          <a:xfrm>
            <a:off x="762000" y="5715000"/>
            <a:ext cx="244475" cy="244475"/>
          </a:xfrm>
          <a:prstGeom prst="rect">
            <a:avLst/>
          </a:prstGeom>
        </p:spPr>
      </p:pic>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7"/>
                                        </p:tgtEl>
                                        <p:attrNameLst>
                                          <p:attrName>style.visibility</p:attrName>
                                        </p:attrNameLst>
                                      </p:cBhvr>
                                      <p:to>
                                        <p:strVal val="visible"/>
                                      </p:to>
                                    </p:set>
                                    <p:set>
                                      <p:cBhvr>
                                        <p:cTn id="7" dur="228" fill="hold">
                                          <p:stCondLst>
                                            <p:cond delay="0"/>
                                          </p:stCondLst>
                                        </p:cTn>
                                        <p:tgtEl>
                                          <p:spTgt spid="7"/>
                                        </p:tgtEl>
                                        <p:attrNameLst>
                                          <p:attrName>style.rotation</p:attrName>
                                        </p:attrNameLst>
                                      </p:cBhvr>
                                      <p:to>
                                        <p:strVal val="-45.0"/>
                                      </p:to>
                                    </p:set>
                                    <p:anim calcmode="lin" valueType="num">
                                      <p:cBhvr>
                                        <p:cTn id="8" dur="228" fill="hold">
                                          <p:stCondLst>
                                            <p:cond delay="228"/>
                                          </p:stCondLst>
                                        </p:cTn>
                                        <p:tgtEl>
                                          <p:spTgt spid="7"/>
                                        </p:tgtEl>
                                        <p:attrNameLst>
                                          <p:attrName>style.rotation</p:attrName>
                                        </p:attrNameLst>
                                      </p:cBhvr>
                                      <p:tavLst>
                                        <p:tav tm="0">
                                          <p:val>
                                            <p:fltVal val="-45"/>
                                          </p:val>
                                        </p:tav>
                                        <p:tav tm="69900">
                                          <p:val>
                                            <p:fltVal val="45"/>
                                          </p:val>
                                        </p:tav>
                                        <p:tav tm="100000">
                                          <p:val>
                                            <p:fltVal val="0"/>
                                          </p:val>
                                        </p:tav>
                                      </p:tavLst>
                                    </p:anim>
                                    <p:anim calcmode="lin" valueType="num">
                                      <p:cBhvr>
                                        <p:cTn id="9" dur="228" fill="hold">
                                          <p:stCondLst>
                                            <p:cond delay="0"/>
                                          </p:stCondLst>
                                        </p:cTn>
                                        <p:tgtEl>
                                          <p:spTgt spid="7"/>
                                        </p:tgtEl>
                                        <p:attrNameLst>
                                          <p:attrName>ppt_y</p:attrName>
                                        </p:attrNameLst>
                                      </p:cBhvr>
                                      <p:tavLst>
                                        <p:tav tm="0">
                                          <p:val>
                                            <p:strVal val="#ppt_y-1"/>
                                          </p:val>
                                        </p:tav>
                                        <p:tav tm="100000">
                                          <p:val>
                                            <p:strVal val="#ppt_y-(0.354*#ppt_w-0.172*#ppt_h)"/>
                                          </p:val>
                                        </p:tav>
                                      </p:tavLst>
                                    </p:anim>
                                    <p:anim calcmode="lin" valueType="num">
                                      <p:cBhvr>
                                        <p:cTn id="10" dur="78" decel="50000" autoRev="1" fill="hold">
                                          <p:stCondLst>
                                            <p:cond delay="228"/>
                                          </p:stCondLst>
                                        </p:cTn>
                                        <p:tgtEl>
                                          <p:spTgt spid="7"/>
                                        </p:tgtEl>
                                        <p:attrNameLst>
                                          <p:attrName>ppt_y</p:attrName>
                                        </p:attrNameLst>
                                      </p:cBhvr>
                                      <p:tavLst>
                                        <p:tav tm="0">
                                          <p:val>
                                            <p:strVal val="#ppt_y-(0.354*#ppt_w-0.172*#ppt_h)"/>
                                          </p:val>
                                        </p:tav>
                                        <p:tav tm="100000">
                                          <p:val>
                                            <p:strVal val="#ppt_y-(0.354*#ppt_w-0.172*#ppt_h)-#ppt_h/2"/>
                                          </p:val>
                                        </p:tav>
                                      </p:tavLst>
                                    </p:anim>
                                    <p:anim calcmode="lin" valueType="num">
                                      <p:cBhvr>
                                        <p:cTn id="11" dur="68" fill="hold">
                                          <p:stCondLst>
                                            <p:cond delay="432"/>
                                          </p:stCondLst>
                                        </p:cTn>
                                        <p:tgtEl>
                                          <p:spTgt spid="7"/>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56" presetClass="entr" presetSubtype="0" fill="hold" grpId="0" nodeType="clickEffect">
                                  <p:stCondLst>
                                    <p:cond delay="0"/>
                                  </p:stCondLst>
                                  <p:iterate type="lt">
                                    <p:tmPct val="10000"/>
                                  </p:iterate>
                                  <p:childTnLst>
                                    <p:set>
                                      <p:cBhvr>
                                        <p:cTn id="15" dur="1" fill="hold">
                                          <p:stCondLst>
                                            <p:cond delay="0"/>
                                          </p:stCondLst>
                                        </p:cTn>
                                        <p:tgtEl>
                                          <p:spTgt spid="13"/>
                                        </p:tgtEl>
                                        <p:attrNameLst>
                                          <p:attrName>style.visibility</p:attrName>
                                        </p:attrNameLst>
                                      </p:cBhvr>
                                      <p:to>
                                        <p:strVal val="visible"/>
                                      </p:to>
                                    </p:set>
                                    <p:anim by="(-#ppt_w*2)" calcmode="lin" valueType="num">
                                      <p:cBhvr rctx="PPT">
                                        <p:cTn id="16" dur="250" autoRev="1" fill="hold">
                                          <p:stCondLst>
                                            <p:cond delay="0"/>
                                          </p:stCondLst>
                                        </p:cTn>
                                        <p:tgtEl>
                                          <p:spTgt spid="13"/>
                                        </p:tgtEl>
                                        <p:attrNameLst>
                                          <p:attrName>ppt_w</p:attrName>
                                        </p:attrNameLst>
                                      </p:cBhvr>
                                    </p:anim>
                                    <p:anim by="(#ppt_w*0.50)" calcmode="lin" valueType="num">
                                      <p:cBhvr>
                                        <p:cTn id="17" dur="250" decel="50000" autoRev="1" fill="hold">
                                          <p:stCondLst>
                                            <p:cond delay="0"/>
                                          </p:stCondLst>
                                        </p:cTn>
                                        <p:tgtEl>
                                          <p:spTgt spid="13"/>
                                        </p:tgtEl>
                                        <p:attrNameLst>
                                          <p:attrName>ppt_x</p:attrName>
                                        </p:attrNameLst>
                                      </p:cBhvr>
                                    </p:anim>
                                    <p:anim from="(-#ppt_h/2)" to="(#ppt_y)" calcmode="lin" valueType="num">
                                      <p:cBhvr>
                                        <p:cTn id="18" dur="500" fill="hold">
                                          <p:stCondLst>
                                            <p:cond delay="0"/>
                                          </p:stCondLst>
                                        </p:cTn>
                                        <p:tgtEl>
                                          <p:spTgt spid="13"/>
                                        </p:tgtEl>
                                        <p:attrNameLst>
                                          <p:attrName>ppt_y</p:attrName>
                                        </p:attrNameLst>
                                      </p:cBhvr>
                                    </p:anim>
                                    <p:animRot by="21600000">
                                      <p:cBhvr>
                                        <p:cTn id="19" dur="500" fill="hold">
                                          <p:stCondLst>
                                            <p:cond delay="0"/>
                                          </p:stCondLst>
                                        </p:cTn>
                                        <p:tgtEl>
                                          <p:spTgt spid="13"/>
                                        </p:tgtEl>
                                        <p:attrNameLst>
                                          <p:attrName>r</p:attrName>
                                        </p:attrNameLst>
                                      </p:cBhvr>
                                    </p:animRo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37"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1000"/>
                                        <p:tgtEl>
                                          <p:spTgt spid="15"/>
                                        </p:tgtEl>
                                      </p:cBhvr>
                                    </p:animEffect>
                                    <p:anim calcmode="lin" valueType="num">
                                      <p:cBhvr>
                                        <p:cTn id="31" dur="1000" fill="hold"/>
                                        <p:tgtEl>
                                          <p:spTgt spid="15"/>
                                        </p:tgtEl>
                                        <p:attrNameLst>
                                          <p:attrName>ppt_x</p:attrName>
                                        </p:attrNameLst>
                                      </p:cBhvr>
                                      <p:tavLst>
                                        <p:tav tm="0">
                                          <p:val>
                                            <p:strVal val="#ppt_x"/>
                                          </p:val>
                                        </p:tav>
                                        <p:tav tm="100000">
                                          <p:val>
                                            <p:strVal val="#ppt_x"/>
                                          </p:val>
                                        </p:tav>
                                      </p:tavLst>
                                    </p:anim>
                                    <p:anim calcmode="lin" valueType="num">
                                      <p:cBhvr>
                                        <p:cTn id="32" dur="900" decel="100000" fill="hold"/>
                                        <p:tgtEl>
                                          <p:spTgt spid="15"/>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par>
                                <p:cTn id="34" presetID="37"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anim calcmode="lin" valueType="num">
                                      <p:cBhvr>
                                        <p:cTn id="37" dur="1000" fill="hold"/>
                                        <p:tgtEl>
                                          <p:spTgt spid="12"/>
                                        </p:tgtEl>
                                        <p:attrNameLst>
                                          <p:attrName>ppt_x</p:attrName>
                                        </p:attrNameLst>
                                      </p:cBhvr>
                                      <p:tavLst>
                                        <p:tav tm="0">
                                          <p:val>
                                            <p:strVal val="#ppt_x"/>
                                          </p:val>
                                        </p:tav>
                                        <p:tav tm="100000">
                                          <p:val>
                                            <p:strVal val="#ppt_x"/>
                                          </p:val>
                                        </p:tav>
                                      </p:tavLst>
                                    </p:anim>
                                    <p:anim calcmode="lin" valueType="num">
                                      <p:cBhvr>
                                        <p:cTn id="38" dur="900" decel="100000" fill="hold"/>
                                        <p:tgtEl>
                                          <p:spTgt spid="12"/>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 presetClass="mediacall" presetSubtype="0" fill="hold" nodeType="clickEffect">
                                  <p:stCondLst>
                                    <p:cond delay="0"/>
                                  </p:stCondLst>
                                  <p:childTnLst>
                                    <p:cmd type="call" cmd="playFrom(0.0)">
                                      <p:cBhvr>
                                        <p:cTn id="43" dur="11913"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44" fill="hold" display="0">
                  <p:stCondLst>
                    <p:cond delay="indefinite"/>
                  </p:stCondLst>
                  <p:endCondLst>
                    <p:cond evt="onNext" delay="0">
                      <p:tgtEl>
                        <p:sldTgt/>
                      </p:tgtEl>
                    </p:cond>
                    <p:cond evt="onPrev" delay="0">
                      <p:tgtEl>
                        <p:sldTgt/>
                      </p:tgtEl>
                    </p:cond>
                    <p:cond evt="onStopAudio" delay="0">
                      <p:tgtEl>
                        <p:sldTgt/>
                      </p:tgtEl>
                    </p:cond>
                  </p:endCondLst>
                </p:cTn>
                <p:tgtEl>
                  <p:spTgt spid="12"/>
                </p:tgtEl>
              </p:cMediaNode>
            </p:audio>
          </p:childTnLst>
        </p:cTn>
      </p:par>
    </p:tnLst>
    <p:bldLst>
      <p:bldP spid="7" grpId="0"/>
      <p:bldP spid="11" grpId="0"/>
      <p:bldP spid="13"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04800" y="152400"/>
            <a:ext cx="8305800" cy="1295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Rectangle 1"/>
          <p:cNvSpPr/>
          <p:nvPr/>
        </p:nvSpPr>
        <p:spPr>
          <a:xfrm>
            <a:off x="381000" y="228600"/>
            <a:ext cx="8983323" cy="1200329"/>
          </a:xfrm>
          <a:prstGeom prst="rect">
            <a:avLst/>
          </a:prstGeom>
          <a:noFill/>
        </p:spPr>
        <p:txBody>
          <a:bodyPr wrap="square" lIns="91440" tIns="45720" rIns="91440" bIns="45720">
            <a:spAutoFit/>
          </a:bodyPr>
          <a:lstStyle/>
          <a:p>
            <a:pPr algn="ctr"/>
            <a:r>
              <a:rPr lang="en-US" sz="3600" b="1" dirty="0" smtClean="0">
                <a:ln w="12700">
                  <a:solidFill>
                    <a:srgbClr val="FFFF00"/>
                  </a:solidFill>
                  <a:prstDash val="solid"/>
                </a:ln>
                <a:solidFill>
                  <a:srgbClr val="FFFF00"/>
                </a:solidFill>
                <a:effectLst>
                  <a:glow rad="228600">
                    <a:schemeClr val="accent2">
                      <a:satMod val="175000"/>
                      <a:alpha val="40000"/>
                    </a:schemeClr>
                  </a:glow>
                  <a:outerShdw blurRad="41275" dist="20320" dir="1800000" algn="tl" rotWithShape="0">
                    <a:srgbClr val="000000">
                      <a:alpha val="40000"/>
                    </a:srgbClr>
                  </a:outerShdw>
                </a:effectLst>
              </a:rPr>
              <a:t>TASKS DONE BY </a:t>
            </a:r>
            <a:r>
              <a:rPr lang="en-US" sz="3600" b="1" dirty="0" smtClean="0">
                <a:ln w="12700">
                  <a:solidFill>
                    <a:srgbClr val="FFFF00"/>
                  </a:solidFill>
                  <a:prstDash val="solid"/>
                </a:ln>
                <a:solidFill>
                  <a:srgbClr val="FFFF00"/>
                </a:solidFill>
                <a:effectLst>
                  <a:glow rad="228600">
                    <a:schemeClr val="accent2">
                      <a:satMod val="175000"/>
                      <a:alpha val="40000"/>
                    </a:schemeClr>
                  </a:glow>
                  <a:outerShdw blurRad="41275" dist="20320" dir="1800000" algn="tl" rotWithShape="0">
                    <a:srgbClr val="000000">
                      <a:alpha val="40000"/>
                    </a:srgbClr>
                  </a:outerShdw>
                </a:effectLst>
              </a:rPr>
              <a:t>VOICE ASSISTANT</a:t>
            </a:r>
            <a:r>
              <a:rPr lang="en-US" sz="2800" b="1" dirty="0" smtClean="0">
                <a:ln w="12700">
                  <a:solidFill>
                    <a:srgbClr val="FFFF00"/>
                  </a:solidFill>
                  <a:prstDash val="solid"/>
                </a:ln>
                <a:solidFill>
                  <a:srgbClr val="FFFF00"/>
                </a:solidFill>
                <a:effectLst>
                  <a:glow rad="228600">
                    <a:schemeClr val="accent2">
                      <a:satMod val="175000"/>
                      <a:alpha val="40000"/>
                    </a:schemeClr>
                  </a:glow>
                  <a:outerShdw blurRad="41275" dist="20320" dir="1800000" algn="tl" rotWithShape="0">
                    <a:srgbClr val="000000">
                      <a:alpha val="40000"/>
                    </a:srgbClr>
                  </a:outerShdw>
                </a:effectLst>
              </a:rPr>
              <a:t>?</a:t>
            </a:r>
            <a:endParaRPr lang="en-US" sz="2800" b="1" cap="none" spc="0" dirty="0">
              <a:ln w="12700">
                <a:solidFill>
                  <a:srgbClr val="FFFF00"/>
                </a:solidFill>
                <a:prstDash val="solid"/>
              </a:ln>
              <a:solidFill>
                <a:srgbClr val="FFFF00"/>
              </a:solidFill>
              <a:effectLst>
                <a:glow rad="228600">
                  <a:schemeClr val="accent2">
                    <a:satMod val="175000"/>
                    <a:alpha val="40000"/>
                  </a:schemeClr>
                </a:glow>
                <a:outerShdw blurRad="41275" dist="20320" dir="1800000" algn="tl" rotWithShape="0">
                  <a:srgbClr val="000000">
                    <a:alpha val="40000"/>
                  </a:srgbClr>
                </a:outerShdw>
              </a:effectLst>
            </a:endParaRPr>
          </a:p>
        </p:txBody>
      </p:sp>
      <p:sp>
        <p:nvSpPr>
          <p:cNvPr id="4" name="Rectangle 3"/>
          <p:cNvSpPr/>
          <p:nvPr/>
        </p:nvSpPr>
        <p:spPr>
          <a:xfrm>
            <a:off x="0" y="228600"/>
            <a:ext cx="1447800" cy="707886"/>
          </a:xfrm>
          <a:prstGeom prst="rect">
            <a:avLst/>
          </a:prstGeom>
          <a:noFill/>
        </p:spPr>
        <p:txBody>
          <a:bodyPr wrap="square" lIns="91440" tIns="45720" rIns="91440" bIns="45720">
            <a:spAutoFit/>
          </a:bodyPr>
          <a:lstStyle/>
          <a:p>
            <a:pPr algn="ctr"/>
            <a:r>
              <a:rPr lang="en-US" sz="4000" b="1" cap="none" spc="0" dirty="0" smtClean="0">
                <a:ln w="12700">
                  <a:solidFill>
                    <a:srgbClr val="FFFF00"/>
                  </a:solidFill>
                  <a:prstDash val="solid"/>
                </a:ln>
                <a:solidFill>
                  <a:srgbClr val="FFFF00"/>
                </a:solidFill>
                <a:effectLst>
                  <a:glow rad="228600">
                    <a:schemeClr val="accent2">
                      <a:satMod val="175000"/>
                      <a:alpha val="40000"/>
                    </a:schemeClr>
                  </a:glow>
                  <a:outerShdw blurRad="41275" dist="20320" dir="1800000" algn="tl" rotWithShape="0">
                    <a:srgbClr val="000000">
                      <a:alpha val="40000"/>
                    </a:srgbClr>
                  </a:outerShdw>
                </a:effectLst>
              </a:rPr>
              <a:t> 2.</a:t>
            </a:r>
            <a:endParaRPr lang="en-US" sz="4000" b="1" cap="none" spc="0" dirty="0">
              <a:ln w="12700">
                <a:solidFill>
                  <a:srgbClr val="FFFF00"/>
                </a:solidFill>
                <a:prstDash val="solid"/>
              </a:ln>
              <a:solidFill>
                <a:srgbClr val="FFFF00"/>
              </a:solidFill>
              <a:effectLst>
                <a:glow rad="228600">
                  <a:schemeClr val="accent2">
                    <a:satMod val="175000"/>
                    <a:alpha val="40000"/>
                  </a:schemeClr>
                </a:glow>
                <a:outerShdw blurRad="41275" dist="20320" dir="1800000" algn="tl" rotWithShape="0">
                  <a:srgbClr val="000000">
                    <a:alpha val="40000"/>
                  </a:srgbClr>
                </a:outerShdw>
              </a:effectLst>
            </a:endParaRPr>
          </a:p>
        </p:txBody>
      </p:sp>
      <p:sp>
        <p:nvSpPr>
          <p:cNvPr id="5" name="TextBox 4"/>
          <p:cNvSpPr txBox="1"/>
          <p:nvPr/>
        </p:nvSpPr>
        <p:spPr>
          <a:xfrm>
            <a:off x="609600" y="1524000"/>
            <a:ext cx="6781800" cy="1354217"/>
          </a:xfrm>
          <a:prstGeom prst="rect">
            <a:avLst/>
          </a:prstGeom>
          <a:noFill/>
        </p:spPr>
        <p:txBody>
          <a:bodyPr wrap="square" rtlCol="0">
            <a:spAutoFit/>
          </a:bodyPr>
          <a:lstStyle/>
          <a:p>
            <a:pPr>
              <a:buFont typeface="Wingdings" pitchFamily="2" charset="2"/>
              <a:buChar char="q"/>
            </a:pPr>
            <a:r>
              <a:rPr lang="en-US" sz="3200" b="1" u="sng" dirty="0" smtClean="0"/>
              <a:t>The Assistant will do several tasks :-</a:t>
            </a:r>
            <a:r>
              <a:rPr lang="en-US" dirty="0" smtClean="0"/>
              <a:t> </a:t>
            </a:r>
          </a:p>
          <a:p>
            <a:endParaRPr lang="en-US" dirty="0"/>
          </a:p>
        </p:txBody>
      </p:sp>
      <p:sp>
        <p:nvSpPr>
          <p:cNvPr id="6" name="Rectangle 5"/>
          <p:cNvSpPr/>
          <p:nvPr/>
        </p:nvSpPr>
        <p:spPr>
          <a:xfrm>
            <a:off x="685800" y="2819400"/>
            <a:ext cx="3352800" cy="365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267200" y="2819400"/>
            <a:ext cx="3352800" cy="3657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685800" y="3276600"/>
            <a:ext cx="3352800" cy="1588"/>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p:cNvCxnSpPr/>
          <p:nvPr/>
        </p:nvCxnSpPr>
        <p:spPr>
          <a:xfrm>
            <a:off x="4267200" y="3276600"/>
            <a:ext cx="3352800" cy="1588"/>
          </a:xfrm>
          <a:prstGeom prst="line">
            <a:avLst/>
          </a:prstGeom>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685800" y="2819400"/>
            <a:ext cx="3352800" cy="415498"/>
          </a:xfrm>
          <a:prstGeom prst="rect">
            <a:avLst/>
          </a:prstGeom>
          <a:solidFill>
            <a:srgbClr val="99FF99"/>
          </a:solidFill>
        </p:spPr>
        <p:txBody>
          <a:bodyPr wrap="square" rtlCol="0">
            <a:spAutoFit/>
          </a:bodyPr>
          <a:lstStyle/>
          <a:p>
            <a:pPr algn="ctr"/>
            <a:r>
              <a:rPr lang="en-US" sz="2100" b="1" dirty="0" smtClean="0"/>
              <a:t>TASKS PERFORMED</a:t>
            </a:r>
            <a:endParaRPr lang="en-US" sz="2100" b="1" dirty="0"/>
          </a:p>
        </p:txBody>
      </p:sp>
      <p:sp>
        <p:nvSpPr>
          <p:cNvPr id="23" name="TextBox 22"/>
          <p:cNvSpPr txBox="1"/>
          <p:nvPr/>
        </p:nvSpPr>
        <p:spPr>
          <a:xfrm>
            <a:off x="4267200" y="2819400"/>
            <a:ext cx="3352800" cy="430887"/>
          </a:xfrm>
          <a:prstGeom prst="rect">
            <a:avLst/>
          </a:prstGeom>
          <a:solidFill>
            <a:srgbClr val="99FF99"/>
          </a:solidFill>
        </p:spPr>
        <p:txBody>
          <a:bodyPr wrap="square" rtlCol="0">
            <a:spAutoFit/>
          </a:bodyPr>
          <a:lstStyle/>
          <a:p>
            <a:pPr algn="ctr"/>
            <a:r>
              <a:rPr lang="en-US" sz="2200" b="1" dirty="0" smtClean="0"/>
              <a:t>TASKS PERFORMED</a:t>
            </a:r>
            <a:endParaRPr lang="en-US" sz="2200" b="1" dirty="0"/>
          </a:p>
        </p:txBody>
      </p:sp>
      <p:sp>
        <p:nvSpPr>
          <p:cNvPr id="24" name="TextBox 23"/>
          <p:cNvSpPr txBox="1"/>
          <p:nvPr/>
        </p:nvSpPr>
        <p:spPr>
          <a:xfrm>
            <a:off x="685800" y="3276600"/>
            <a:ext cx="3352800" cy="3139321"/>
          </a:xfrm>
          <a:prstGeom prst="rect">
            <a:avLst/>
          </a:prstGeom>
          <a:solidFill>
            <a:srgbClr val="CCFFFF"/>
          </a:solidFill>
        </p:spPr>
        <p:txBody>
          <a:bodyPr wrap="square" rtlCol="0">
            <a:spAutoFit/>
          </a:bodyPr>
          <a:lstStyle/>
          <a:p>
            <a:pPr>
              <a:buFont typeface="Arial" pitchFamily="34" charset="0"/>
              <a:buChar char="•"/>
            </a:pPr>
            <a:r>
              <a:rPr lang="en-US" dirty="0" smtClean="0"/>
              <a:t> Introducing herself</a:t>
            </a:r>
          </a:p>
          <a:p>
            <a:endParaRPr lang="en-US" dirty="0" smtClean="0"/>
          </a:p>
          <a:p>
            <a:pPr>
              <a:buFont typeface="Arial" pitchFamily="34" charset="0"/>
              <a:buChar char="•"/>
            </a:pPr>
            <a:r>
              <a:rPr lang="en-US" dirty="0" smtClean="0"/>
              <a:t> Who created her?</a:t>
            </a:r>
          </a:p>
          <a:p>
            <a:pPr>
              <a:buFont typeface="Arial" pitchFamily="34" charset="0"/>
              <a:buChar char="•"/>
            </a:pPr>
            <a:endParaRPr lang="en-US" dirty="0" smtClean="0"/>
          </a:p>
          <a:p>
            <a:pPr>
              <a:buFont typeface="Arial" pitchFamily="34" charset="0"/>
              <a:buChar char="•"/>
            </a:pPr>
            <a:r>
              <a:rPr lang="en-US" dirty="0" smtClean="0"/>
              <a:t> </a:t>
            </a:r>
            <a:r>
              <a:rPr lang="en-US" dirty="0" err="1" smtClean="0"/>
              <a:t>Peform</a:t>
            </a:r>
            <a:r>
              <a:rPr lang="en-US" dirty="0" smtClean="0"/>
              <a:t> basic calculations</a:t>
            </a:r>
          </a:p>
          <a:p>
            <a:r>
              <a:rPr lang="en-US" dirty="0" smtClean="0"/>
              <a:t> and integrations (</a:t>
            </a:r>
            <a:r>
              <a:rPr lang="en-US" dirty="0" err="1" smtClean="0"/>
              <a:t>Wolframalpha</a:t>
            </a:r>
            <a:r>
              <a:rPr lang="en-US" dirty="0" smtClean="0"/>
              <a:t>)</a:t>
            </a:r>
          </a:p>
          <a:p>
            <a:endParaRPr lang="en-US" dirty="0" smtClean="0"/>
          </a:p>
          <a:p>
            <a:pPr>
              <a:buFont typeface="Arial" pitchFamily="34" charset="0"/>
              <a:buChar char="•"/>
            </a:pPr>
            <a:r>
              <a:rPr lang="en-US" dirty="0" smtClean="0"/>
              <a:t>  Google search and gathers Wikipedia information</a:t>
            </a:r>
          </a:p>
          <a:p>
            <a:pPr>
              <a:buFont typeface="Arial" pitchFamily="34" charset="0"/>
              <a:buChar char="•"/>
            </a:pPr>
            <a:endParaRPr lang="en-US" dirty="0" smtClean="0"/>
          </a:p>
        </p:txBody>
      </p:sp>
      <p:sp>
        <p:nvSpPr>
          <p:cNvPr id="26" name="TextBox 25"/>
          <p:cNvSpPr txBox="1"/>
          <p:nvPr/>
        </p:nvSpPr>
        <p:spPr>
          <a:xfrm>
            <a:off x="4267200" y="3276600"/>
            <a:ext cx="3352800" cy="3139321"/>
          </a:xfrm>
          <a:prstGeom prst="rect">
            <a:avLst/>
          </a:prstGeom>
          <a:solidFill>
            <a:srgbClr val="CCFFFF"/>
          </a:solidFill>
        </p:spPr>
        <p:txBody>
          <a:bodyPr wrap="square" rtlCol="0">
            <a:spAutoFit/>
          </a:bodyPr>
          <a:lstStyle/>
          <a:p>
            <a:pPr>
              <a:buFont typeface="Arial" pitchFamily="34" charset="0"/>
              <a:buChar char="•"/>
            </a:pPr>
            <a:r>
              <a:rPr lang="en-US" dirty="0"/>
              <a:t> </a:t>
            </a:r>
            <a:r>
              <a:rPr lang="en-US" dirty="0" smtClean="0"/>
              <a:t>Tells time. Capture images</a:t>
            </a:r>
          </a:p>
          <a:p>
            <a:endParaRPr lang="en-US" dirty="0" smtClean="0"/>
          </a:p>
          <a:p>
            <a:pPr>
              <a:buFont typeface="Arial" pitchFamily="34" charset="0"/>
              <a:buChar char="•"/>
            </a:pPr>
            <a:r>
              <a:rPr lang="en-US" dirty="0" smtClean="0"/>
              <a:t> Plays music from the computer library</a:t>
            </a:r>
          </a:p>
          <a:p>
            <a:pPr>
              <a:buFont typeface="Arial" pitchFamily="34" charset="0"/>
              <a:buChar char="•"/>
            </a:pPr>
            <a:endParaRPr lang="en-US" dirty="0" smtClean="0"/>
          </a:p>
          <a:p>
            <a:pPr>
              <a:buFont typeface="Arial" pitchFamily="34" charset="0"/>
              <a:buChar char="•"/>
            </a:pPr>
            <a:r>
              <a:rPr lang="en-US" dirty="0" smtClean="0"/>
              <a:t> Plays videos and music from </a:t>
            </a:r>
            <a:r>
              <a:rPr lang="en-US" dirty="0" err="1" smtClean="0"/>
              <a:t>Youtube</a:t>
            </a:r>
            <a:endParaRPr lang="en-US" dirty="0" smtClean="0"/>
          </a:p>
          <a:p>
            <a:endParaRPr lang="en-US" dirty="0" smtClean="0"/>
          </a:p>
          <a:p>
            <a:pPr>
              <a:buFont typeface="Arial" pitchFamily="34" charset="0"/>
              <a:buChar char="•"/>
            </a:pPr>
            <a:r>
              <a:rPr lang="en-US" dirty="0" smtClean="0"/>
              <a:t>  Also cracks joke which is imported from </a:t>
            </a:r>
            <a:r>
              <a:rPr lang="en-US" dirty="0" err="1" smtClean="0"/>
              <a:t>pyjokes</a:t>
            </a:r>
            <a:endParaRPr lang="en-US" dirty="0" smtClean="0"/>
          </a:p>
          <a:p>
            <a:endParaRPr lang="en-US" dirty="0"/>
          </a:p>
        </p:txBody>
      </p:sp>
      <p:sp>
        <p:nvSpPr>
          <p:cNvPr id="54274" name="AutoShape 2" descr="AI chatbots are helping providers with everything from referral management  to team building - MedCity News"/>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ransition spd="slow">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Bevel 1"/>
          <p:cNvSpPr/>
          <p:nvPr/>
        </p:nvSpPr>
        <p:spPr>
          <a:xfrm>
            <a:off x="0" y="0"/>
            <a:ext cx="9144000" cy="6858000"/>
          </a:xfrm>
          <a:prstGeom prst="bevel">
            <a:avLst>
              <a:gd name="adj" fmla="val 5277"/>
            </a:avLst>
          </a:prstGeom>
          <a:solidFill>
            <a:schemeClr val="accent5">
              <a:lumMod val="20000"/>
              <a:lumOff val="8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362200" y="304800"/>
            <a:ext cx="4711547" cy="707886"/>
          </a:xfrm>
          <a:prstGeom prst="rect">
            <a:avLst/>
          </a:prstGeom>
        </p:spPr>
        <p:txBody>
          <a:bodyPr wrap="none">
            <a:spAutoFit/>
          </a:bodyPr>
          <a:lstStyle/>
          <a:p>
            <a:pPr algn="ctr"/>
            <a:r>
              <a:rPr lang="en-US" sz="4000" b="1" dirty="0" smtClean="0">
                <a:ln w="12700">
                  <a:solidFill>
                    <a:schemeClr val="bg1"/>
                  </a:solidFill>
                  <a:prstDash val="solid"/>
                </a:ln>
                <a:solidFill>
                  <a:srgbClr val="00B050"/>
                </a:solidFill>
                <a:effectLst>
                  <a:outerShdw blurRad="41275" dist="20320" dir="1800000" algn="tl" rotWithShape="0">
                    <a:srgbClr val="000000">
                      <a:alpha val="40000"/>
                    </a:srgbClr>
                  </a:outerShdw>
                </a:effectLst>
              </a:rPr>
              <a:t>3. HOW IT WORKS?</a:t>
            </a:r>
            <a:endParaRPr lang="en-US" sz="4000" b="1" cap="none" spc="0" dirty="0">
              <a:ln w="12700">
                <a:solidFill>
                  <a:schemeClr val="bg1"/>
                </a:solidFill>
                <a:prstDash val="solid"/>
              </a:ln>
              <a:solidFill>
                <a:srgbClr val="00B050"/>
              </a:solidFill>
              <a:effectLst>
                <a:outerShdw blurRad="41275" dist="20320" dir="1800000" algn="tl" rotWithShape="0">
                  <a:srgbClr val="000000">
                    <a:alpha val="40000"/>
                  </a:srgbClr>
                </a:outerShdw>
              </a:effectLst>
            </a:endParaRPr>
          </a:p>
        </p:txBody>
      </p:sp>
      <p:sp>
        <p:nvSpPr>
          <p:cNvPr id="6" name="TextBox 5"/>
          <p:cNvSpPr txBox="1"/>
          <p:nvPr/>
        </p:nvSpPr>
        <p:spPr>
          <a:xfrm>
            <a:off x="381000" y="914400"/>
            <a:ext cx="8305800" cy="4401205"/>
          </a:xfrm>
          <a:prstGeom prst="rect">
            <a:avLst/>
          </a:prstGeom>
          <a:noFill/>
        </p:spPr>
        <p:txBody>
          <a:bodyPr wrap="square" rtlCol="0">
            <a:spAutoFit/>
          </a:bodyPr>
          <a:lstStyle/>
          <a:p>
            <a:pPr>
              <a:buFont typeface="Wingdings" pitchFamily="2" charset="2"/>
              <a:buChar char="v"/>
            </a:pPr>
            <a:r>
              <a:rPr lang="en-US" sz="2000" b="1" dirty="0">
                <a:solidFill>
                  <a:srgbClr val="FF0000"/>
                </a:solidFill>
              </a:rPr>
              <a:t> </a:t>
            </a:r>
            <a:r>
              <a:rPr lang="en-US" sz="2000" b="1" dirty="0" smtClean="0">
                <a:solidFill>
                  <a:srgbClr val="FF0000"/>
                </a:solidFill>
              </a:rPr>
              <a:t>User asks the assistant to perform the task.</a:t>
            </a:r>
          </a:p>
          <a:p>
            <a:endParaRPr lang="en-US" sz="2000" b="1" dirty="0" smtClean="0">
              <a:solidFill>
                <a:srgbClr val="FF0000"/>
              </a:solidFill>
            </a:endParaRPr>
          </a:p>
          <a:p>
            <a:pPr>
              <a:buFont typeface="Wingdings" pitchFamily="2" charset="2"/>
              <a:buChar char="v"/>
            </a:pPr>
            <a:r>
              <a:rPr lang="en-US" sz="2000" b="1" dirty="0" smtClean="0">
                <a:solidFill>
                  <a:srgbClr val="FF0000"/>
                </a:solidFill>
              </a:rPr>
              <a:t>The natural audio signal is converted to digital audio signal that can be analyzed by the software</a:t>
            </a:r>
          </a:p>
          <a:p>
            <a:pPr>
              <a:buFont typeface="Wingdings" pitchFamily="2" charset="2"/>
              <a:buChar char="v"/>
            </a:pPr>
            <a:endParaRPr lang="en-US" sz="2000" b="1" dirty="0" smtClean="0">
              <a:solidFill>
                <a:srgbClr val="FF0000"/>
              </a:solidFill>
            </a:endParaRPr>
          </a:p>
          <a:p>
            <a:pPr>
              <a:buFont typeface="Wingdings" pitchFamily="2" charset="2"/>
              <a:buChar char="v"/>
            </a:pPr>
            <a:r>
              <a:rPr lang="en-US" sz="2000" b="1" dirty="0" smtClean="0">
                <a:solidFill>
                  <a:srgbClr val="FF0000"/>
                </a:solidFill>
              </a:rPr>
              <a:t>  Perform the tasks which was asked by the user accordingly.</a:t>
            </a:r>
          </a:p>
          <a:p>
            <a:pPr>
              <a:buFont typeface="Wingdings" pitchFamily="2" charset="2"/>
              <a:buChar char="v"/>
            </a:pPr>
            <a:endParaRPr lang="en-US" sz="2000" b="1" dirty="0">
              <a:solidFill>
                <a:srgbClr val="FF0000"/>
              </a:solidFill>
            </a:endParaRPr>
          </a:p>
          <a:p>
            <a:pPr>
              <a:buFont typeface="Wingdings" pitchFamily="2" charset="2"/>
              <a:buChar char="v"/>
            </a:pPr>
            <a:r>
              <a:rPr lang="en-US" sz="2000" b="1" dirty="0" smtClean="0">
                <a:solidFill>
                  <a:srgbClr val="FF0000"/>
                </a:solidFill>
              </a:rPr>
              <a:t> Assistant looks for the data asked in different platforms like Google and Wikipedia</a:t>
            </a:r>
          </a:p>
          <a:p>
            <a:pPr>
              <a:buFont typeface="Wingdings" pitchFamily="2" charset="2"/>
              <a:buChar char="v"/>
            </a:pPr>
            <a:endParaRPr lang="en-US" sz="2000" b="1" dirty="0">
              <a:solidFill>
                <a:srgbClr val="FF0000"/>
              </a:solidFill>
            </a:endParaRPr>
          </a:p>
          <a:p>
            <a:pPr>
              <a:buFont typeface="Wingdings" pitchFamily="2" charset="2"/>
              <a:buChar char="v"/>
            </a:pPr>
            <a:r>
              <a:rPr lang="en-US" sz="2000" b="1" dirty="0" smtClean="0">
                <a:solidFill>
                  <a:srgbClr val="FF0000"/>
                </a:solidFill>
              </a:rPr>
              <a:t> For this it must have a reliable and good internet connection</a:t>
            </a:r>
          </a:p>
          <a:p>
            <a:pPr>
              <a:buFont typeface="Wingdings" pitchFamily="2" charset="2"/>
              <a:buChar char="v"/>
            </a:pPr>
            <a:endParaRPr lang="en-US" sz="2000" b="1" dirty="0">
              <a:solidFill>
                <a:srgbClr val="FF0000"/>
              </a:solidFill>
            </a:endParaRPr>
          </a:p>
          <a:p>
            <a:pPr>
              <a:buFont typeface="Wingdings" pitchFamily="2" charset="2"/>
              <a:buChar char="v"/>
            </a:pPr>
            <a:r>
              <a:rPr lang="en-US" sz="2000" b="1" dirty="0" smtClean="0">
                <a:solidFill>
                  <a:srgbClr val="FF0000"/>
                </a:solidFill>
              </a:rPr>
              <a:t> Once the data is </a:t>
            </a:r>
            <a:r>
              <a:rPr lang="en-US" sz="2000" b="1" dirty="0" err="1" smtClean="0">
                <a:solidFill>
                  <a:srgbClr val="FF0000"/>
                </a:solidFill>
              </a:rPr>
              <a:t>retrived</a:t>
            </a:r>
            <a:r>
              <a:rPr lang="en-US" sz="2000" b="1" dirty="0" smtClean="0">
                <a:solidFill>
                  <a:srgbClr val="FF0000"/>
                </a:solidFill>
              </a:rPr>
              <a:t> the Assistant uses its voice technology to produce the required output information to the user.</a:t>
            </a:r>
            <a:endParaRPr lang="en-US" sz="2000" b="1" dirty="0">
              <a:solidFill>
                <a:srgbClr val="FF0000"/>
              </a:solidFill>
            </a:endParaRPr>
          </a:p>
        </p:txBody>
      </p:sp>
      <p:pic>
        <p:nvPicPr>
          <p:cNvPr id="7" name="Picture 6" descr="Capture.JPG"/>
          <p:cNvPicPr>
            <a:picLocks noChangeAspect="1"/>
          </p:cNvPicPr>
          <p:nvPr/>
        </p:nvPicPr>
        <p:blipFill>
          <a:blip r:embed="rId3">
            <a:clrChange>
              <a:clrFrom>
                <a:srgbClr val="F6F6F6"/>
              </a:clrFrom>
              <a:clrTo>
                <a:srgbClr val="F6F6F6">
                  <a:alpha val="0"/>
                </a:srgbClr>
              </a:clrTo>
            </a:clrChange>
          </a:blip>
          <a:srcRect l="1136" t="60471" r="75000" b="5669"/>
          <a:stretch>
            <a:fillRect/>
          </a:stretch>
        </p:blipFill>
        <p:spPr>
          <a:xfrm>
            <a:off x="609600" y="5334000"/>
            <a:ext cx="1371600" cy="1170314"/>
          </a:xfrm>
          <a:prstGeom prst="rect">
            <a:avLst/>
          </a:prstGeom>
        </p:spPr>
      </p:pic>
      <p:pic>
        <p:nvPicPr>
          <p:cNvPr id="8" name="Picture 7" descr="Capture.JPG"/>
          <p:cNvPicPr>
            <a:picLocks noChangeAspect="1"/>
          </p:cNvPicPr>
          <p:nvPr/>
        </p:nvPicPr>
        <p:blipFill>
          <a:blip r:embed="rId3">
            <a:clrChange>
              <a:clrFrom>
                <a:srgbClr val="F6F6F6"/>
              </a:clrFrom>
              <a:clrTo>
                <a:srgbClr val="F6F6F6">
                  <a:alpha val="0"/>
                </a:srgbClr>
              </a:clrTo>
            </a:clrChange>
          </a:blip>
          <a:srcRect l="25000" t="67085" r="17991" b="15064"/>
          <a:stretch>
            <a:fillRect/>
          </a:stretch>
        </p:blipFill>
        <p:spPr>
          <a:xfrm>
            <a:off x="1524000" y="5181600"/>
            <a:ext cx="5410200" cy="1295400"/>
          </a:xfrm>
          <a:prstGeom prst="rect">
            <a:avLst/>
          </a:prstGeom>
        </p:spPr>
      </p:pic>
      <p:pic>
        <p:nvPicPr>
          <p:cNvPr id="9" name="Picture 8" descr="images.jpg"/>
          <p:cNvPicPr>
            <a:picLocks noChangeAspect="1"/>
          </p:cNvPicPr>
          <p:nvPr/>
        </p:nvPicPr>
        <p:blipFill>
          <a:blip r:embed="rId4">
            <a:clrChange>
              <a:clrFrom>
                <a:srgbClr val="FFFFFF"/>
              </a:clrFrom>
              <a:clrTo>
                <a:srgbClr val="FFFFFF">
                  <a:alpha val="0"/>
                </a:srgbClr>
              </a:clrTo>
            </a:clrChange>
          </a:blip>
          <a:stretch>
            <a:fillRect/>
          </a:stretch>
        </p:blipFill>
        <p:spPr>
          <a:xfrm>
            <a:off x="6781800" y="4800600"/>
            <a:ext cx="1790700" cy="1790700"/>
          </a:xfrm>
          <a:prstGeom prst="rect">
            <a:avLst/>
          </a:prstGeom>
        </p:spPr>
      </p:pic>
    </p:spTree>
  </p:cSld>
  <p:clrMapOvr>
    <a:masterClrMapping/>
  </p:clrMapOvr>
  <p:transition spd="slow">
    <p:spli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13" name="Oval 12"/>
          <p:cNvSpPr/>
          <p:nvPr/>
        </p:nvSpPr>
        <p:spPr>
          <a:xfrm>
            <a:off x="609600" y="1905000"/>
            <a:ext cx="1371600" cy="1219200"/>
          </a:xfrm>
          <a:prstGeom prst="ellipse">
            <a:avLst/>
          </a:prstGeom>
          <a:solidFill>
            <a:srgbClr val="99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152400"/>
            <a:ext cx="9144000" cy="1446550"/>
          </a:xfrm>
          <a:prstGeom prst="rect">
            <a:avLst/>
          </a:prstGeom>
          <a:noFill/>
        </p:spPr>
        <p:txBody>
          <a:bodyPr wrap="square" lIns="91440" tIns="45720" rIns="91440" bIns="45720">
            <a:spAutoFit/>
          </a:bodyPr>
          <a:lstStyle/>
          <a:p>
            <a:pPr algn="ctr"/>
            <a:r>
              <a:rPr lang="en-US"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4.a. DATA FLOW DIAGRAM (D.F.D) </a:t>
            </a:r>
          </a:p>
          <a:p>
            <a:pPr algn="ctr"/>
            <a:r>
              <a:rPr lang="en-US"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Level – 0 (Context Level Diagram)</a:t>
            </a:r>
            <a:endParaRPr lang="en-US" sz="4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9" name="Picture 8" descr="Capture1.JPG"/>
          <p:cNvPicPr>
            <a:picLocks noChangeAspect="1"/>
          </p:cNvPicPr>
          <p:nvPr/>
        </p:nvPicPr>
        <p:blipFill>
          <a:blip r:embed="rId2">
            <a:duotone>
              <a:prstClr val="black"/>
              <a:schemeClr val="tx2">
                <a:lumMod val="20000"/>
                <a:lumOff val="80000"/>
                <a:tint val="45000"/>
                <a:satMod val="400000"/>
              </a:schemeClr>
            </a:duotone>
          </a:blip>
          <a:stretch>
            <a:fillRect/>
          </a:stretch>
        </p:blipFill>
        <p:spPr>
          <a:xfrm>
            <a:off x="2209800" y="1981200"/>
            <a:ext cx="6622472" cy="3578831"/>
          </a:xfrm>
          <a:prstGeom prst="rect">
            <a:avLst/>
          </a:prstGeom>
          <a:ln w="57150" cap="sq">
            <a:solidFill>
              <a:srgbClr val="002060"/>
            </a:solidFill>
            <a:prstDash val="solid"/>
            <a:miter lim="800000"/>
          </a:ln>
          <a:effectLst>
            <a:outerShdw blurRad="50800" dist="38100" dir="2700000" algn="tl" rotWithShape="0">
              <a:srgbClr val="000000">
                <a:alpha val="43000"/>
              </a:srgbClr>
            </a:outerShdw>
          </a:effectLst>
        </p:spPr>
      </p:pic>
      <p:pic>
        <p:nvPicPr>
          <p:cNvPr id="11" name="Picture 10" descr="2e47c675c52e16c80abe1c4df39530cc.jpg"/>
          <p:cNvPicPr>
            <a:picLocks noChangeAspect="1"/>
          </p:cNvPicPr>
          <p:nvPr/>
        </p:nvPicPr>
        <p:blipFill>
          <a:blip r:embed="rId3">
            <a:clrChange>
              <a:clrFrom>
                <a:srgbClr val="FFFFFF"/>
              </a:clrFrom>
              <a:clrTo>
                <a:srgbClr val="FFFFFF">
                  <a:alpha val="0"/>
                </a:srgbClr>
              </a:clrTo>
            </a:clrChange>
          </a:blip>
          <a:srcRect l="6493" t="15508" r="57143" b="18182"/>
          <a:stretch>
            <a:fillRect/>
          </a:stretch>
        </p:blipFill>
        <p:spPr>
          <a:xfrm>
            <a:off x="-228600" y="1905000"/>
            <a:ext cx="2507226" cy="4572000"/>
          </a:xfrm>
          <a:prstGeom prst="rect">
            <a:avLst/>
          </a:prstGeom>
        </p:spPr>
      </p:pic>
      <p:sp>
        <p:nvSpPr>
          <p:cNvPr id="12" name="TextBox 11"/>
          <p:cNvSpPr txBox="1"/>
          <p:nvPr/>
        </p:nvSpPr>
        <p:spPr>
          <a:xfrm>
            <a:off x="685800" y="2057400"/>
            <a:ext cx="1295400" cy="923330"/>
          </a:xfrm>
          <a:prstGeom prst="rect">
            <a:avLst/>
          </a:prstGeom>
          <a:noFill/>
        </p:spPr>
        <p:txBody>
          <a:bodyPr wrap="square" rtlCol="0">
            <a:spAutoFit/>
          </a:bodyPr>
          <a:lstStyle/>
          <a:p>
            <a:pPr algn="ctr"/>
            <a:r>
              <a:rPr lang="en-US" b="1" dirty="0" smtClean="0"/>
              <a:t>DFD LEVEL 0</a:t>
            </a:r>
          </a:p>
          <a:p>
            <a:pPr algn="ctr"/>
            <a:r>
              <a:rPr lang="en-US" b="1" dirty="0" smtClean="0"/>
              <a:t>JENNIFER</a:t>
            </a:r>
            <a:endParaRPr lang="en-US" b="1"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3000"/>
                                        <p:tgtEl>
                                          <p:spTgt spid="9"/>
                                        </p:tgtEl>
                                      </p:cBhvr>
                                    </p:animEffect>
                                    <p:anim calcmode="lin" valueType="num">
                                      <p:cBhvr>
                                        <p:cTn id="8" dur="3000" fill="hold"/>
                                        <p:tgtEl>
                                          <p:spTgt spid="9"/>
                                        </p:tgtEl>
                                        <p:attrNameLst>
                                          <p:attrName>ppt_x</p:attrName>
                                        </p:attrNameLst>
                                      </p:cBhvr>
                                      <p:tavLst>
                                        <p:tav tm="0">
                                          <p:val>
                                            <p:strVal val="#ppt_x"/>
                                          </p:val>
                                        </p:tav>
                                        <p:tav tm="100000">
                                          <p:val>
                                            <p:strVal val="#ppt_x"/>
                                          </p:val>
                                        </p:tav>
                                      </p:tavLst>
                                    </p:anim>
                                    <p:anim calcmode="lin" valueType="num">
                                      <p:cBhvr>
                                        <p:cTn id="9" dur="2700" decel="100000" fill="hold"/>
                                        <p:tgtEl>
                                          <p:spTgt spid="9"/>
                                        </p:tgtEl>
                                        <p:attrNameLst>
                                          <p:attrName>ppt_y</p:attrName>
                                        </p:attrNameLst>
                                      </p:cBhvr>
                                      <p:tavLst>
                                        <p:tav tm="0">
                                          <p:val>
                                            <p:strVal val="#ppt_y+1"/>
                                          </p:val>
                                        </p:tav>
                                        <p:tav tm="100000">
                                          <p:val>
                                            <p:strVal val="#ppt_y-.03"/>
                                          </p:val>
                                        </p:tav>
                                      </p:tavLst>
                                    </p:anim>
                                    <p:anim calcmode="lin" valueType="num">
                                      <p:cBhvr>
                                        <p:cTn id="10" dur="300" accel="100000" fill="hold">
                                          <p:stCondLst>
                                            <p:cond delay="27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6" name="Oval 5"/>
          <p:cNvSpPr/>
          <p:nvPr/>
        </p:nvSpPr>
        <p:spPr>
          <a:xfrm>
            <a:off x="1676400" y="1905000"/>
            <a:ext cx="1371600" cy="1219200"/>
          </a:xfrm>
          <a:prstGeom prst="ellipse">
            <a:avLst/>
          </a:prstGeom>
          <a:solidFill>
            <a:srgbClr val="99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152400"/>
            <a:ext cx="9144000" cy="2185214"/>
          </a:xfrm>
          <a:prstGeom prst="rect">
            <a:avLst/>
          </a:prstGeom>
        </p:spPr>
        <p:txBody>
          <a:bodyPr wrap="square">
            <a:spAutoFit/>
          </a:bodyPr>
          <a:lstStyle/>
          <a:p>
            <a:pPr algn="ctr"/>
            <a:r>
              <a:rPr lang="en-US"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4.b. DATA FLOW DIAGRAM (D.F.D)</a:t>
            </a:r>
          </a:p>
          <a:p>
            <a:r>
              <a:rPr lang="en-US"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Level - 1</a:t>
            </a:r>
          </a:p>
          <a:p>
            <a:pPr algn="ctr"/>
            <a:endParaRPr lang="en-US" sz="4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4" name="Picture 3" descr="2e47c675c52e16c80abe1c4df39530cc.jpg"/>
          <p:cNvPicPr>
            <a:picLocks noChangeAspect="1"/>
          </p:cNvPicPr>
          <p:nvPr/>
        </p:nvPicPr>
        <p:blipFill>
          <a:blip r:embed="rId2">
            <a:clrChange>
              <a:clrFrom>
                <a:srgbClr val="FFFFFF"/>
              </a:clrFrom>
              <a:clrTo>
                <a:srgbClr val="FFFFFF">
                  <a:alpha val="0"/>
                </a:srgbClr>
              </a:clrTo>
            </a:clrChange>
          </a:blip>
          <a:srcRect l="6493" t="15508" r="57143" b="18182"/>
          <a:stretch>
            <a:fillRect/>
          </a:stretch>
        </p:blipFill>
        <p:spPr>
          <a:xfrm>
            <a:off x="838200" y="1905000"/>
            <a:ext cx="2507226" cy="4572000"/>
          </a:xfrm>
          <a:prstGeom prst="rect">
            <a:avLst/>
          </a:prstGeom>
        </p:spPr>
      </p:pic>
      <p:sp>
        <p:nvSpPr>
          <p:cNvPr id="5" name="TextBox 4"/>
          <p:cNvSpPr txBox="1"/>
          <p:nvPr/>
        </p:nvSpPr>
        <p:spPr>
          <a:xfrm>
            <a:off x="1752600" y="2057400"/>
            <a:ext cx="1295400" cy="923330"/>
          </a:xfrm>
          <a:prstGeom prst="rect">
            <a:avLst/>
          </a:prstGeom>
          <a:noFill/>
        </p:spPr>
        <p:txBody>
          <a:bodyPr wrap="square" rtlCol="0">
            <a:spAutoFit/>
          </a:bodyPr>
          <a:lstStyle/>
          <a:p>
            <a:pPr algn="ctr"/>
            <a:r>
              <a:rPr lang="en-US" b="1" dirty="0" smtClean="0"/>
              <a:t>DFD LEVEL 1</a:t>
            </a:r>
          </a:p>
          <a:p>
            <a:pPr algn="ctr"/>
            <a:r>
              <a:rPr lang="en-US" b="1" dirty="0" smtClean="0"/>
              <a:t>JENNIFER</a:t>
            </a:r>
            <a:endParaRPr lang="en-US" b="1" dirty="0"/>
          </a:p>
        </p:txBody>
      </p:sp>
      <p:pic>
        <p:nvPicPr>
          <p:cNvPr id="7" name="Picture 6" descr="Capture3.JPG"/>
          <p:cNvPicPr>
            <a:picLocks noChangeAspect="1"/>
          </p:cNvPicPr>
          <p:nvPr/>
        </p:nvPicPr>
        <p:blipFill>
          <a:blip r:embed="rId3">
            <a:duotone>
              <a:prstClr val="black"/>
              <a:schemeClr val="tx2">
                <a:lumMod val="20000"/>
                <a:lumOff val="80000"/>
                <a:tint val="45000"/>
                <a:satMod val="400000"/>
              </a:schemeClr>
            </a:duotone>
          </a:blip>
          <a:stretch>
            <a:fillRect/>
          </a:stretch>
        </p:blipFill>
        <p:spPr>
          <a:xfrm>
            <a:off x="4572000" y="1066800"/>
            <a:ext cx="3124200" cy="5562600"/>
          </a:xfrm>
          <a:prstGeom prst="rect">
            <a:avLst/>
          </a:prstGeom>
          <a:ln w="57150" cap="sq">
            <a:solidFill>
              <a:srgbClr val="002060"/>
            </a:solidFill>
            <a:miter lim="800000"/>
          </a:ln>
          <a:effectLst>
            <a:outerShdw blurRad="57150" dist="50800" dir="2700000" algn="tl" rotWithShape="0">
              <a:srgbClr val="000000">
                <a:alpha val="40000"/>
              </a:srgbClr>
            </a:outerShdw>
          </a:effec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0"/>
                                        <p:tgtEl>
                                          <p:spTgt spid="7"/>
                                        </p:tgtEl>
                                      </p:cBhvr>
                                    </p:animEffect>
                                    <p:anim calcmode="lin" valueType="num">
                                      <p:cBhvr>
                                        <p:cTn id="8" dur="3000" fill="hold"/>
                                        <p:tgtEl>
                                          <p:spTgt spid="7"/>
                                        </p:tgtEl>
                                        <p:attrNameLst>
                                          <p:attrName>ppt_x</p:attrName>
                                        </p:attrNameLst>
                                      </p:cBhvr>
                                      <p:tavLst>
                                        <p:tav tm="0">
                                          <p:val>
                                            <p:strVal val="#ppt_x"/>
                                          </p:val>
                                        </p:tav>
                                        <p:tav tm="100000">
                                          <p:val>
                                            <p:strVal val="#ppt_x"/>
                                          </p:val>
                                        </p:tav>
                                      </p:tavLst>
                                    </p:anim>
                                    <p:anim calcmode="lin" valueType="num">
                                      <p:cBhvr>
                                        <p:cTn id="9" dur="2700" decel="100000" fill="hold"/>
                                        <p:tgtEl>
                                          <p:spTgt spid="7"/>
                                        </p:tgtEl>
                                        <p:attrNameLst>
                                          <p:attrName>ppt_y</p:attrName>
                                        </p:attrNameLst>
                                      </p:cBhvr>
                                      <p:tavLst>
                                        <p:tav tm="0">
                                          <p:val>
                                            <p:strVal val="#ppt_y+1"/>
                                          </p:val>
                                        </p:tav>
                                        <p:tav tm="100000">
                                          <p:val>
                                            <p:strVal val="#ppt_y-.03"/>
                                          </p:val>
                                        </p:tav>
                                      </p:tavLst>
                                    </p:anim>
                                    <p:anim calcmode="lin" valueType="num">
                                      <p:cBhvr>
                                        <p:cTn id="10" dur="300" accel="100000" fill="hold">
                                          <p:stCondLst>
                                            <p:cond delay="27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6" name="Oval 5"/>
          <p:cNvSpPr/>
          <p:nvPr/>
        </p:nvSpPr>
        <p:spPr>
          <a:xfrm>
            <a:off x="990600" y="1905000"/>
            <a:ext cx="1371600" cy="1219200"/>
          </a:xfrm>
          <a:prstGeom prst="ellipse">
            <a:avLst/>
          </a:prstGeom>
          <a:solidFill>
            <a:srgbClr val="99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0" y="152400"/>
            <a:ext cx="9144000" cy="1446550"/>
          </a:xfrm>
          <a:prstGeom prst="rect">
            <a:avLst/>
          </a:prstGeom>
        </p:spPr>
        <p:txBody>
          <a:bodyPr wrap="square">
            <a:spAutoFit/>
          </a:bodyPr>
          <a:lstStyle/>
          <a:p>
            <a:pPr algn="ctr"/>
            <a:r>
              <a:rPr lang="en-US"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4.c. DATA FLOW DIAGRAM (D.F.D) </a:t>
            </a:r>
          </a:p>
          <a:p>
            <a:pPr algn="ctr"/>
            <a:r>
              <a:rPr lang="en-US"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Level – 2</a:t>
            </a:r>
            <a:endParaRPr lang="en-US" sz="4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3" name="Picture 2" descr="Capture4.JPG"/>
          <p:cNvPicPr>
            <a:picLocks noChangeAspect="1"/>
          </p:cNvPicPr>
          <p:nvPr/>
        </p:nvPicPr>
        <p:blipFill>
          <a:blip r:embed="rId2">
            <a:duotone>
              <a:prstClr val="black"/>
              <a:schemeClr val="tx2">
                <a:lumMod val="20000"/>
                <a:lumOff val="80000"/>
                <a:tint val="45000"/>
                <a:satMod val="400000"/>
              </a:schemeClr>
            </a:duotone>
          </a:blip>
          <a:srcRect r="4478" b="5634"/>
          <a:stretch>
            <a:fillRect/>
          </a:stretch>
        </p:blipFill>
        <p:spPr>
          <a:xfrm>
            <a:off x="2438400" y="1676400"/>
            <a:ext cx="6400800" cy="4953000"/>
          </a:xfrm>
          <a:prstGeom prst="rect">
            <a:avLst/>
          </a:prstGeom>
          <a:ln w="57150" cap="sq">
            <a:solidFill>
              <a:srgbClr val="002060"/>
            </a:solidFill>
            <a:miter lim="800000"/>
          </a:ln>
          <a:effectLst>
            <a:outerShdw blurRad="57150" dist="50800" dir="2700000" algn="tl" rotWithShape="0">
              <a:srgbClr val="000000">
                <a:alpha val="40000"/>
              </a:srgbClr>
            </a:outerShdw>
          </a:effectLst>
        </p:spPr>
      </p:pic>
      <p:pic>
        <p:nvPicPr>
          <p:cNvPr id="4" name="Picture 3" descr="2e47c675c52e16c80abe1c4df39530cc.jpg"/>
          <p:cNvPicPr>
            <a:picLocks noChangeAspect="1"/>
          </p:cNvPicPr>
          <p:nvPr/>
        </p:nvPicPr>
        <p:blipFill>
          <a:blip r:embed="rId3">
            <a:clrChange>
              <a:clrFrom>
                <a:srgbClr val="FFFFFF"/>
              </a:clrFrom>
              <a:clrTo>
                <a:srgbClr val="FFFFFF">
                  <a:alpha val="0"/>
                </a:srgbClr>
              </a:clrTo>
            </a:clrChange>
          </a:blip>
          <a:srcRect l="6493" t="15508" r="57143" b="18182"/>
          <a:stretch>
            <a:fillRect/>
          </a:stretch>
        </p:blipFill>
        <p:spPr>
          <a:xfrm>
            <a:off x="152400" y="1905000"/>
            <a:ext cx="2507226" cy="4572000"/>
          </a:xfrm>
          <a:prstGeom prst="rect">
            <a:avLst/>
          </a:prstGeom>
        </p:spPr>
      </p:pic>
      <p:sp>
        <p:nvSpPr>
          <p:cNvPr id="5" name="TextBox 4"/>
          <p:cNvSpPr txBox="1"/>
          <p:nvPr/>
        </p:nvSpPr>
        <p:spPr>
          <a:xfrm>
            <a:off x="1066800" y="2057400"/>
            <a:ext cx="1295400" cy="923330"/>
          </a:xfrm>
          <a:prstGeom prst="rect">
            <a:avLst/>
          </a:prstGeom>
          <a:noFill/>
        </p:spPr>
        <p:txBody>
          <a:bodyPr wrap="square" rtlCol="0">
            <a:spAutoFit/>
          </a:bodyPr>
          <a:lstStyle/>
          <a:p>
            <a:pPr algn="ctr"/>
            <a:r>
              <a:rPr lang="en-US" b="1" dirty="0" smtClean="0"/>
              <a:t>DFD LEVEL 2</a:t>
            </a:r>
          </a:p>
          <a:p>
            <a:pPr algn="ctr"/>
            <a:r>
              <a:rPr lang="en-US" b="1" dirty="0" smtClean="0"/>
              <a:t>JENNIFER</a:t>
            </a:r>
            <a:endParaRPr lang="en-US" b="1"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_rels/them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theme/_rels/them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image" Target="../media/image6.jpeg"/></Relationships>
</file>

<file path=ppt/theme/_rels/theme7.xml.rels><?xml version="1.0" encoding="UTF-8" standalone="yes"?>
<Relationships xmlns="http://schemas.openxmlformats.org/package/2006/relationships"><Relationship Id="rId1" Type="http://schemas.openxmlformats.org/officeDocument/2006/relationships/image" Target="../media/image8.jpeg"/></Relationships>
</file>

<file path=ppt/theme/_rels/theme8.xml.rels><?xml version="1.0" encoding="UTF-8" standalone="yes"?>
<Relationships xmlns="http://schemas.openxmlformats.org/package/2006/relationships"><Relationship Id="rId1" Type="http://schemas.openxmlformats.org/officeDocument/2006/relationships/image" Target="../media/image9.jpeg"/></Relationships>
</file>

<file path=ppt/theme/_rels/theme9.xml.rels><?xml version="1.0" encoding="UTF-8" standalone="yes"?>
<Relationships xmlns="http://schemas.openxmlformats.org/package/2006/relationships"><Relationship Id="rId1" Type="http://schemas.openxmlformats.org/officeDocument/2006/relationships/image" Target="../media/image10.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4.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5.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8.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9.xml><?xml version="1.0" encoding="utf-8"?>
<a:theme xmlns:a="http://schemas.openxmlformats.org/drawingml/2006/main" name="Apex">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Override1.xml><?xml version="1.0" encoding="utf-8"?>
<a:themeOverride xmlns:a="http://schemas.openxmlformats.org/drawingml/2006/main">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themeOverride>
</file>

<file path=ppt/theme/themeOverride2.xml><?xml version="1.0" encoding="utf-8"?>
<a:themeOverride xmlns:a="http://schemas.openxmlformats.org/drawingml/2006/main">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themeOverride>
</file>

<file path=ppt/theme/themeOverride3.xml><?xml version="1.0" encoding="utf-8"?>
<a:themeOverride xmlns:a="http://schemas.openxmlformats.org/drawingml/2006/main">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docProps/app.xml><?xml version="1.0" encoding="utf-8"?>
<Properties xmlns="http://schemas.openxmlformats.org/officeDocument/2006/extended-properties" xmlns:vt="http://schemas.openxmlformats.org/officeDocument/2006/docPropsVTypes">
  <Template>Civic</Template>
  <TotalTime>496</TotalTime>
  <Words>839</Words>
  <Application>Microsoft Office PowerPoint</Application>
  <PresentationFormat>On-screen Show (4:3)</PresentationFormat>
  <Paragraphs>152</Paragraphs>
  <Slides>19</Slides>
  <Notes>0</Notes>
  <HiddenSlides>0</HiddenSlides>
  <MMClips>1</MMClips>
  <ScaleCrop>false</ScaleCrop>
  <HeadingPairs>
    <vt:vector size="4" baseType="variant">
      <vt:variant>
        <vt:lpstr>Theme</vt:lpstr>
      </vt:variant>
      <vt:variant>
        <vt:i4>9</vt:i4>
      </vt:variant>
      <vt:variant>
        <vt:lpstr>Slide Titles</vt:lpstr>
      </vt:variant>
      <vt:variant>
        <vt:i4>19</vt:i4>
      </vt:variant>
    </vt:vector>
  </HeadingPairs>
  <TitlesOfParts>
    <vt:vector size="28" baseType="lpstr">
      <vt:lpstr>Oriel</vt:lpstr>
      <vt:lpstr>Flow</vt:lpstr>
      <vt:lpstr>Verve</vt:lpstr>
      <vt:lpstr>Median</vt:lpstr>
      <vt:lpstr>Trek</vt:lpstr>
      <vt:lpstr>Office Theme</vt:lpstr>
      <vt:lpstr>Concourse</vt:lpstr>
      <vt:lpstr>Foundry</vt:lpstr>
      <vt:lpstr>Apex</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80</cp:revision>
  <dcterms:created xsi:type="dcterms:W3CDTF">2022-07-31T08:12:32Z</dcterms:created>
  <dcterms:modified xsi:type="dcterms:W3CDTF">2022-07-31T17:43:30Z</dcterms:modified>
</cp:coreProperties>
</file>