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63"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2947" y="1060817"/>
            <a:ext cx="8208353" cy="1137260"/>
          </a:xfrm>
        </p:spPr>
        <p:txBody>
          <a:bodyPr>
            <a:normAutofit/>
          </a:bodyPr>
          <a:lstStyle/>
          <a:p>
            <a:r>
              <a:rPr lang="en-US" dirty="0"/>
              <a:t>Walmart </a:t>
            </a:r>
            <a:r>
              <a:rPr lang="en-US" dirty="0" err="1"/>
              <a:t>sparkathon</a:t>
            </a:r>
            <a:r>
              <a:rPr lang="en-US" dirty="0"/>
              <a:t> idea</a:t>
            </a:r>
            <a:endParaRPr lang="en-IN" dirty="0"/>
          </a:p>
        </p:txBody>
      </p:sp>
      <p:sp>
        <p:nvSpPr>
          <p:cNvPr id="3" name="Subtitle 2"/>
          <p:cNvSpPr>
            <a:spLocks noGrp="1"/>
          </p:cNvSpPr>
          <p:nvPr>
            <p:ph type="subTitle" idx="1"/>
          </p:nvPr>
        </p:nvSpPr>
        <p:spPr>
          <a:xfrm>
            <a:off x="2280871" y="2476622"/>
            <a:ext cx="8120430" cy="3771778"/>
          </a:xfrm>
        </p:spPr>
        <p:txBody>
          <a:bodyPr>
            <a:noAutofit/>
          </a:bodyPr>
          <a:lstStyle/>
          <a:p>
            <a:r>
              <a:rPr lang="en-US" sz="2400" u="sng" dirty="0">
                <a:solidFill>
                  <a:schemeClr val="tx1"/>
                </a:solidFill>
              </a:rPr>
              <a:t>Team name :</a:t>
            </a:r>
            <a:r>
              <a:rPr lang="en-US" sz="2400" dirty="0">
                <a:solidFill>
                  <a:schemeClr val="tx1"/>
                </a:solidFill>
              </a:rPr>
              <a:t> </a:t>
            </a:r>
            <a:r>
              <a:rPr lang="en-US" sz="2400" dirty="0" err="1">
                <a:solidFill>
                  <a:schemeClr val="tx1"/>
                </a:solidFill>
              </a:rPr>
              <a:t>bitHackers</a:t>
            </a:r>
            <a:endParaRPr lang="en-US" sz="2400" dirty="0">
              <a:solidFill>
                <a:schemeClr val="tx1"/>
              </a:solidFill>
            </a:endParaRPr>
          </a:p>
          <a:p>
            <a:r>
              <a:rPr lang="en-US" sz="2400" u="sng" dirty="0">
                <a:solidFill>
                  <a:schemeClr val="tx1"/>
                </a:solidFill>
              </a:rPr>
              <a:t>Team Members:</a:t>
            </a:r>
          </a:p>
          <a:p>
            <a:pPr marL="457200" indent="-457200">
              <a:buFont typeface="+mj-lt"/>
              <a:buAutoNum type="arabicPeriod"/>
            </a:pPr>
            <a:r>
              <a:rPr lang="en-US" sz="2400" dirty="0" err="1">
                <a:solidFill>
                  <a:schemeClr val="tx1"/>
                </a:solidFill>
              </a:rPr>
              <a:t>DhanaNjay</a:t>
            </a:r>
            <a:r>
              <a:rPr lang="en-US" sz="2400" dirty="0">
                <a:solidFill>
                  <a:schemeClr val="tx1"/>
                </a:solidFill>
              </a:rPr>
              <a:t> Mishra</a:t>
            </a:r>
          </a:p>
          <a:p>
            <a:pPr marL="457200" indent="-457200">
              <a:buFont typeface="+mj-lt"/>
              <a:buAutoNum type="arabicPeriod"/>
            </a:pPr>
            <a:r>
              <a:rPr lang="en-US" sz="2400" dirty="0" err="1">
                <a:solidFill>
                  <a:schemeClr val="tx1"/>
                </a:solidFill>
              </a:rPr>
              <a:t>MoHd</a:t>
            </a:r>
            <a:r>
              <a:rPr lang="en-US" sz="2400" dirty="0">
                <a:solidFill>
                  <a:schemeClr val="tx1"/>
                </a:solidFill>
              </a:rPr>
              <a:t> Irfan</a:t>
            </a:r>
          </a:p>
          <a:p>
            <a:pPr marL="457200" indent="-457200">
              <a:buFont typeface="+mj-lt"/>
              <a:buAutoNum type="arabicPeriod"/>
            </a:pPr>
            <a:r>
              <a:rPr lang="en-US" sz="2400" dirty="0">
                <a:solidFill>
                  <a:schemeClr val="tx1"/>
                </a:solidFill>
              </a:rPr>
              <a:t>Himanshu </a:t>
            </a:r>
            <a:r>
              <a:rPr lang="en-US" sz="2400" dirty="0" err="1">
                <a:solidFill>
                  <a:schemeClr val="tx1"/>
                </a:solidFill>
              </a:rPr>
              <a:t>gupta</a:t>
            </a:r>
            <a:endParaRPr lang="en-US" sz="2400" dirty="0">
              <a:solidFill>
                <a:schemeClr val="tx1"/>
              </a:solidFill>
            </a:endParaRPr>
          </a:p>
          <a:p>
            <a:r>
              <a:rPr lang="en-US" sz="2400" dirty="0" err="1">
                <a:solidFill>
                  <a:schemeClr val="tx1"/>
                </a:solidFill>
              </a:rPr>
              <a:t>Pranveer</a:t>
            </a:r>
            <a:r>
              <a:rPr lang="en-US" sz="2400" dirty="0">
                <a:solidFill>
                  <a:schemeClr val="tx1"/>
                </a:solidFill>
              </a:rPr>
              <a:t> Singh institute of technology, </a:t>
            </a:r>
            <a:r>
              <a:rPr lang="en-US" sz="2400" dirty="0" err="1">
                <a:solidFill>
                  <a:schemeClr val="tx1"/>
                </a:solidFill>
              </a:rPr>
              <a:t>kanpur</a:t>
            </a:r>
            <a:endParaRPr lang="en-US" sz="2400" dirty="0">
              <a:solidFill>
                <a:schemeClr val="tx1"/>
              </a:solidFill>
            </a:endParaRPr>
          </a:p>
        </p:txBody>
      </p:sp>
    </p:spTree>
    <p:extLst>
      <p:ext uri="{BB962C8B-B14F-4D97-AF65-F5344CB8AC3E}">
        <p14:creationId xmlns:p14="http://schemas.microsoft.com/office/powerpoint/2010/main" val="102511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7439" y="993501"/>
            <a:ext cx="8085261" cy="830997"/>
          </a:xfrm>
          <a:prstGeom prst="rect">
            <a:avLst/>
          </a:prstGeom>
        </p:spPr>
        <p:txBody>
          <a:bodyPr wrap="square">
            <a:spAutoFit/>
          </a:bodyPr>
          <a:lstStyle/>
          <a:p>
            <a:r>
              <a:rPr lang="en-US" sz="4800" dirty="0"/>
              <a:t>Problem Statement</a:t>
            </a:r>
            <a:endParaRPr lang="en-IN" sz="4800" dirty="0"/>
          </a:p>
        </p:txBody>
      </p:sp>
      <p:sp>
        <p:nvSpPr>
          <p:cNvPr id="6" name="Rectangle 5"/>
          <p:cNvSpPr/>
          <p:nvPr/>
        </p:nvSpPr>
        <p:spPr>
          <a:xfrm>
            <a:off x="2087439" y="2153923"/>
            <a:ext cx="8296276" cy="2308324"/>
          </a:xfrm>
          <a:prstGeom prst="rect">
            <a:avLst/>
          </a:prstGeom>
        </p:spPr>
        <p:txBody>
          <a:bodyPr wrap="square">
            <a:spAutoFit/>
          </a:bodyPr>
          <a:lstStyle/>
          <a:p>
            <a:pPr algn="just"/>
            <a:r>
              <a:rPr lang="en-US" dirty="0"/>
              <a:t>Walmart, a global retail giant, is looking to improve its customers shopping experience by providing a more customized and personalized interaction during their shopping journey. We wants to leverage data and technology to offer tailored recommendations, relevant promotions, and an overall enhanced experience that meets individual customer preferences. </a:t>
            </a:r>
          </a:p>
          <a:p>
            <a:pPr algn="just"/>
            <a:endParaRPr lang="en-US" dirty="0"/>
          </a:p>
          <a:p>
            <a:pPr algn="just"/>
            <a:r>
              <a:rPr lang="en-US" dirty="0"/>
              <a:t>The main goal is to increase customer satisfaction, boost sales, and foster long-term customer loyalty.</a:t>
            </a:r>
            <a:endParaRPr lang="en-IN" dirty="0"/>
          </a:p>
        </p:txBody>
      </p:sp>
    </p:spTree>
    <p:extLst>
      <p:ext uri="{BB962C8B-B14F-4D97-AF65-F5344CB8AC3E}">
        <p14:creationId xmlns:p14="http://schemas.microsoft.com/office/powerpoint/2010/main" val="107178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50892" y="1028671"/>
            <a:ext cx="5641801" cy="830997"/>
          </a:xfrm>
          <a:prstGeom prst="rect">
            <a:avLst/>
          </a:prstGeom>
        </p:spPr>
        <p:txBody>
          <a:bodyPr wrap="none">
            <a:spAutoFit/>
          </a:bodyPr>
          <a:lstStyle/>
          <a:p>
            <a:r>
              <a:rPr lang="en-IN" sz="4800" dirty="0"/>
              <a:t>Challenges to Address</a:t>
            </a:r>
          </a:p>
        </p:txBody>
      </p:sp>
      <p:sp>
        <p:nvSpPr>
          <p:cNvPr id="8" name="Rectangle 7"/>
          <p:cNvSpPr/>
          <p:nvPr/>
        </p:nvSpPr>
        <p:spPr>
          <a:xfrm>
            <a:off x="2650892" y="2000100"/>
            <a:ext cx="6096000" cy="2677656"/>
          </a:xfrm>
          <a:prstGeom prst="rect">
            <a:avLst/>
          </a:prstGeom>
        </p:spPr>
        <p:txBody>
          <a:bodyPr>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Customer Profiling </a:t>
            </a:r>
          </a:p>
          <a:p>
            <a:pPr marL="342900" indent="-342900">
              <a:buFont typeface="+mj-lt"/>
              <a:buAutoNum type="arabicPeriod"/>
            </a:pPr>
            <a:r>
              <a:rPr lang="en-US" sz="2400" dirty="0"/>
              <a:t>Recommendation Engine</a:t>
            </a:r>
          </a:p>
          <a:p>
            <a:pPr marL="342900" indent="-342900">
              <a:buFont typeface="+mj-lt"/>
              <a:buAutoNum type="arabicPeriod"/>
            </a:pPr>
            <a:r>
              <a:rPr lang="en-US" sz="2400" dirty="0"/>
              <a:t>Real-time Personalization</a:t>
            </a:r>
          </a:p>
          <a:p>
            <a:pPr marL="342900" indent="-342900">
              <a:buFont typeface="+mj-lt"/>
              <a:buAutoNum type="arabicPeriod"/>
            </a:pPr>
            <a:r>
              <a:rPr lang="en-US" sz="2400" dirty="0"/>
              <a:t>Seamless </a:t>
            </a:r>
            <a:r>
              <a:rPr lang="en-US" sz="2400" dirty="0" err="1"/>
              <a:t>Omnichannel</a:t>
            </a:r>
            <a:r>
              <a:rPr lang="en-US" sz="2400" dirty="0"/>
              <a:t> Experience</a:t>
            </a:r>
          </a:p>
          <a:p>
            <a:pPr marL="342900" indent="-342900">
              <a:buFont typeface="+mj-lt"/>
              <a:buAutoNum type="arabicPeriod"/>
            </a:pPr>
            <a:r>
              <a:rPr lang="en-US" sz="2400" dirty="0"/>
              <a:t>Feedback and Iteration</a:t>
            </a:r>
          </a:p>
          <a:p>
            <a:pPr marL="342900" indent="-342900">
              <a:buFont typeface="+mj-lt"/>
              <a:buAutoNum type="arabicPeriod"/>
            </a:pPr>
            <a:r>
              <a:rPr lang="en-US" sz="2400" dirty="0"/>
              <a:t>Privacy and </a:t>
            </a:r>
            <a:r>
              <a:rPr lang="en-US" sz="2400"/>
              <a:t>Data Security</a:t>
            </a:r>
            <a:endParaRPr lang="en-US" sz="2400" dirty="0"/>
          </a:p>
        </p:txBody>
      </p:sp>
    </p:spTree>
    <p:extLst>
      <p:ext uri="{BB962C8B-B14F-4D97-AF65-F5344CB8AC3E}">
        <p14:creationId xmlns:p14="http://schemas.microsoft.com/office/powerpoint/2010/main" val="271825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9254" y="1028671"/>
            <a:ext cx="3618023" cy="830997"/>
          </a:xfrm>
          <a:prstGeom prst="rect">
            <a:avLst/>
          </a:prstGeom>
        </p:spPr>
        <p:txBody>
          <a:bodyPr wrap="square">
            <a:spAutoFit/>
          </a:bodyPr>
          <a:lstStyle/>
          <a:p>
            <a:r>
              <a:rPr lang="en-US" sz="4800" dirty="0"/>
              <a:t>Solution</a:t>
            </a:r>
            <a:endParaRPr lang="en-IN" sz="4800" dirty="0"/>
          </a:p>
        </p:txBody>
      </p:sp>
      <p:sp>
        <p:nvSpPr>
          <p:cNvPr id="3" name="Rectangle 2"/>
          <p:cNvSpPr/>
          <p:nvPr/>
        </p:nvSpPr>
        <p:spPr>
          <a:xfrm>
            <a:off x="2406161" y="1864159"/>
            <a:ext cx="8294077" cy="4093428"/>
          </a:xfrm>
          <a:prstGeom prst="rect">
            <a:avLst/>
          </a:prstGeom>
        </p:spPr>
        <p:txBody>
          <a:bodyPr wrap="square">
            <a:spAutoFit/>
          </a:bodyPr>
          <a:lstStyle/>
          <a:p>
            <a:pPr algn="just"/>
            <a:r>
              <a:rPr lang="en-US" sz="2000" dirty="0"/>
              <a:t>To achieve this, We can implement a comprehensive data-driven solution that encompasses the following aspects:</a:t>
            </a:r>
          </a:p>
          <a:p>
            <a:pPr algn="just"/>
            <a:endParaRPr lang="en-US" sz="2000" dirty="0"/>
          </a:p>
          <a:p>
            <a:pPr marL="457200" indent="-457200" algn="just">
              <a:buFont typeface="+mj-lt"/>
              <a:buAutoNum type="arabicPeriod"/>
            </a:pPr>
            <a:r>
              <a:rPr lang="en-US" sz="2000" u="sng" dirty="0"/>
              <a:t>Data Collection:</a:t>
            </a:r>
          </a:p>
          <a:p>
            <a:pPr lvl="1" algn="just"/>
            <a:r>
              <a:rPr lang="en-US" sz="2000" dirty="0"/>
              <a:t>Gather customer data through various touchpoints such as in-store interactions, online browsing history, purchase history, and loyalty program participation. Collect data on product preferences, shopping habits, and demographic information.</a:t>
            </a:r>
          </a:p>
          <a:p>
            <a:pPr marL="457200" indent="-457200" algn="just">
              <a:buFont typeface="+mj-lt"/>
              <a:buAutoNum type="arabicPeriod"/>
            </a:pPr>
            <a:r>
              <a:rPr lang="en-US" sz="2000" u="sng" dirty="0"/>
              <a:t>Customer Profiling:</a:t>
            </a:r>
            <a:endParaRPr lang="en-US" sz="2000" dirty="0"/>
          </a:p>
          <a:p>
            <a:pPr lvl="1" algn="just"/>
            <a:r>
              <a:rPr lang="en-US" sz="2000" dirty="0"/>
              <a:t>Develop detailed customer profiles by analyzing the collected data. Use machine learning algorithms to segment customers based on their preferences, behavior, and purchase patterns. This segmentation can help identify unique customer groups with specific needs and preferences. </a:t>
            </a:r>
          </a:p>
        </p:txBody>
      </p:sp>
    </p:spTree>
    <p:extLst>
      <p:ext uri="{BB962C8B-B14F-4D97-AF65-F5344CB8AC3E}">
        <p14:creationId xmlns:p14="http://schemas.microsoft.com/office/powerpoint/2010/main" val="254138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9254" y="1028671"/>
            <a:ext cx="3618023" cy="830997"/>
          </a:xfrm>
          <a:prstGeom prst="rect">
            <a:avLst/>
          </a:prstGeom>
        </p:spPr>
        <p:txBody>
          <a:bodyPr wrap="square">
            <a:spAutoFit/>
          </a:bodyPr>
          <a:lstStyle/>
          <a:p>
            <a:r>
              <a:rPr lang="en-US" sz="4800" dirty="0"/>
              <a:t>Solution</a:t>
            </a:r>
            <a:endParaRPr lang="en-IN" sz="4800" dirty="0"/>
          </a:p>
        </p:txBody>
      </p:sp>
      <p:sp>
        <p:nvSpPr>
          <p:cNvPr id="3" name="Rectangle 2"/>
          <p:cNvSpPr/>
          <p:nvPr/>
        </p:nvSpPr>
        <p:spPr>
          <a:xfrm>
            <a:off x="2406161" y="1864159"/>
            <a:ext cx="8294077" cy="4093428"/>
          </a:xfrm>
          <a:prstGeom prst="rect">
            <a:avLst/>
          </a:prstGeom>
        </p:spPr>
        <p:txBody>
          <a:bodyPr wrap="square">
            <a:spAutoFit/>
          </a:bodyPr>
          <a:lstStyle/>
          <a:p>
            <a:pPr algn="just"/>
            <a:r>
              <a:rPr lang="en-US" sz="2000" dirty="0"/>
              <a:t>To achieve this, We can implement a comprehensive data-driven solution that encompasses the following aspects:</a:t>
            </a:r>
          </a:p>
          <a:p>
            <a:pPr algn="just"/>
            <a:endParaRPr lang="en-US" sz="2000" dirty="0"/>
          </a:p>
          <a:p>
            <a:pPr marL="457200" indent="-457200" algn="just">
              <a:buFont typeface="+mj-lt"/>
              <a:buAutoNum type="arabicPeriod" startAt="3"/>
            </a:pPr>
            <a:r>
              <a:rPr lang="en-US" sz="2000" u="sng" dirty="0"/>
              <a:t>Recommendation Engine:</a:t>
            </a:r>
          </a:p>
          <a:p>
            <a:pPr lvl="1" algn="just"/>
            <a:r>
              <a:rPr lang="en-US" sz="2000" dirty="0"/>
              <a:t>Build a recommendation engine that suggests products to customers based on their profiles and previous interactions. Collaborative filtering, content-based filtering, and hybrid recommendation techniques can be employed to provide accurate and relevant product suggestions.</a:t>
            </a:r>
          </a:p>
          <a:p>
            <a:pPr marL="457200" indent="-457200" algn="just">
              <a:buFont typeface="+mj-lt"/>
              <a:buAutoNum type="arabicPeriod" startAt="4"/>
            </a:pPr>
            <a:r>
              <a:rPr lang="en-US" sz="2000" u="sng" dirty="0"/>
              <a:t>Real-time Personalization:</a:t>
            </a:r>
          </a:p>
          <a:p>
            <a:pPr lvl="1" algn="just"/>
            <a:r>
              <a:rPr lang="en-US" sz="2000" dirty="0"/>
              <a:t>Implement real-time personalization by analyzing customer behavior during their shopping sessions. Display dynamic content such as personalized banners, promotions, and product recommendations as customers navigate the online stores.</a:t>
            </a:r>
          </a:p>
        </p:txBody>
      </p:sp>
    </p:spTree>
    <p:extLst>
      <p:ext uri="{BB962C8B-B14F-4D97-AF65-F5344CB8AC3E}">
        <p14:creationId xmlns:p14="http://schemas.microsoft.com/office/powerpoint/2010/main" val="203972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9254" y="1028671"/>
            <a:ext cx="3618023" cy="830997"/>
          </a:xfrm>
          <a:prstGeom prst="rect">
            <a:avLst/>
          </a:prstGeom>
        </p:spPr>
        <p:txBody>
          <a:bodyPr wrap="square">
            <a:spAutoFit/>
          </a:bodyPr>
          <a:lstStyle/>
          <a:p>
            <a:r>
              <a:rPr lang="en-US" sz="4800" dirty="0"/>
              <a:t>Solution</a:t>
            </a:r>
            <a:endParaRPr lang="en-IN" sz="4800" dirty="0"/>
          </a:p>
        </p:txBody>
      </p:sp>
      <p:sp>
        <p:nvSpPr>
          <p:cNvPr id="3" name="Rectangle 2"/>
          <p:cNvSpPr/>
          <p:nvPr/>
        </p:nvSpPr>
        <p:spPr>
          <a:xfrm>
            <a:off x="2406161" y="1864159"/>
            <a:ext cx="8294077" cy="4093428"/>
          </a:xfrm>
          <a:prstGeom prst="rect">
            <a:avLst/>
          </a:prstGeom>
        </p:spPr>
        <p:txBody>
          <a:bodyPr wrap="square">
            <a:spAutoFit/>
          </a:bodyPr>
          <a:lstStyle/>
          <a:p>
            <a:pPr algn="just"/>
            <a:r>
              <a:rPr lang="en-US" sz="2000" dirty="0"/>
              <a:t>To achieve this, We can implement a comprehensive data-driven solution that encompasses the following aspects:</a:t>
            </a:r>
          </a:p>
          <a:p>
            <a:pPr algn="just"/>
            <a:endParaRPr lang="en-US" sz="2000" dirty="0"/>
          </a:p>
          <a:p>
            <a:pPr marL="457200" indent="-457200" algn="just">
              <a:buFont typeface="+mj-lt"/>
              <a:buAutoNum type="arabicPeriod" startAt="5"/>
            </a:pPr>
            <a:r>
              <a:rPr lang="en-US" sz="2000" u="sng" dirty="0"/>
              <a:t>Seamless </a:t>
            </a:r>
            <a:r>
              <a:rPr lang="en-US" sz="2000" u="sng" dirty="0" err="1"/>
              <a:t>Omnichannel</a:t>
            </a:r>
            <a:r>
              <a:rPr lang="en-US" sz="2000" u="sng" dirty="0"/>
              <a:t> Experience:</a:t>
            </a:r>
          </a:p>
          <a:p>
            <a:pPr lvl="1" algn="just"/>
            <a:r>
              <a:rPr lang="en-US" sz="2000" dirty="0"/>
              <a:t>Ensure consistency across different shopping channels (e.g., physical stores, website, mobile app). Allow customers to seamlessly switch between channels while maintaining a consistent personalized experience.</a:t>
            </a:r>
          </a:p>
          <a:p>
            <a:pPr marL="457200" indent="-457200" algn="just">
              <a:buFont typeface="+mj-lt"/>
              <a:buAutoNum type="arabicPeriod" startAt="5"/>
            </a:pPr>
            <a:r>
              <a:rPr lang="en-US" sz="2000" u="sng" dirty="0"/>
              <a:t>Feedback and Iteration:</a:t>
            </a:r>
          </a:p>
          <a:p>
            <a:pPr lvl="1" algn="just"/>
            <a:r>
              <a:rPr lang="en-US" sz="2000" dirty="0"/>
              <a:t>Collect feedback from customers regarding the personalized shopping experience. Implement iterative improvements based on customer feedback and monitor the impact of changes on customer satisfaction and sales metrics.</a:t>
            </a:r>
          </a:p>
          <a:p>
            <a:pPr algn="just"/>
            <a:endParaRPr lang="en-US" sz="2000" dirty="0"/>
          </a:p>
        </p:txBody>
      </p:sp>
    </p:spTree>
    <p:extLst>
      <p:ext uri="{BB962C8B-B14F-4D97-AF65-F5344CB8AC3E}">
        <p14:creationId xmlns:p14="http://schemas.microsoft.com/office/powerpoint/2010/main" val="206793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9254" y="887994"/>
            <a:ext cx="8047892" cy="830997"/>
          </a:xfrm>
          <a:prstGeom prst="rect">
            <a:avLst/>
          </a:prstGeom>
        </p:spPr>
        <p:txBody>
          <a:bodyPr wrap="square">
            <a:spAutoFit/>
          </a:bodyPr>
          <a:lstStyle/>
          <a:p>
            <a:r>
              <a:rPr lang="en-US" sz="4800" dirty="0"/>
              <a:t>Benefits</a:t>
            </a:r>
            <a:endParaRPr lang="en-IN" sz="4800" dirty="0"/>
          </a:p>
        </p:txBody>
      </p:sp>
      <p:sp>
        <p:nvSpPr>
          <p:cNvPr id="3" name="Rectangle 2"/>
          <p:cNvSpPr/>
          <p:nvPr/>
        </p:nvSpPr>
        <p:spPr>
          <a:xfrm>
            <a:off x="2349011" y="1718991"/>
            <a:ext cx="8408377" cy="4708981"/>
          </a:xfrm>
          <a:prstGeom prst="rect">
            <a:avLst/>
          </a:prstGeom>
        </p:spPr>
        <p:txBody>
          <a:bodyPr wrap="square">
            <a:spAutoFit/>
          </a:bodyPr>
          <a:lstStyle/>
          <a:p>
            <a:pPr marL="342900" indent="-342900" algn="just">
              <a:buFont typeface="Arial" panose="020B0604020202020204" pitchFamily="34" charset="0"/>
              <a:buChar char="•"/>
            </a:pPr>
            <a:r>
              <a:rPr lang="en-US" sz="2000" u="sng" dirty="0"/>
              <a:t>Increased Customer Engagement:</a:t>
            </a:r>
            <a:r>
              <a:rPr lang="en-US" sz="2000" dirty="0"/>
              <a:t> Customized recommendations and promotions will keep customers engaged and interested in exploring new products.</a:t>
            </a:r>
          </a:p>
          <a:p>
            <a:pPr marL="342900" indent="-342900" algn="just">
              <a:buFont typeface="Arial" panose="020B0604020202020204" pitchFamily="34" charset="0"/>
              <a:buChar char="•"/>
            </a:pPr>
            <a:r>
              <a:rPr lang="en-US" sz="2000" u="sng" dirty="0"/>
              <a:t>Higher Conversion Rates:</a:t>
            </a:r>
            <a:r>
              <a:rPr lang="en-US" sz="2000" dirty="0"/>
              <a:t> Tailored suggestions can lead to higher conversion rates as customers are more likely to purchase items that align with their preferences.</a:t>
            </a:r>
          </a:p>
          <a:p>
            <a:pPr marL="342900" indent="-342900" algn="just">
              <a:buFont typeface="Arial" panose="020B0604020202020204" pitchFamily="34" charset="0"/>
              <a:buChar char="•"/>
            </a:pPr>
            <a:r>
              <a:rPr lang="en-US" sz="2000" u="sng" dirty="0"/>
              <a:t>Improved Customer Loyalty:</a:t>
            </a:r>
            <a:r>
              <a:rPr lang="en-US" sz="2000" dirty="0"/>
              <a:t> A personalized shopping experience fosters loyalty, leading to repeat business and word-of-mouth recommendations. </a:t>
            </a:r>
          </a:p>
          <a:p>
            <a:pPr marL="342900" indent="-342900" algn="just">
              <a:buFont typeface="Arial" panose="020B0604020202020204" pitchFamily="34" charset="0"/>
              <a:buChar char="•"/>
            </a:pPr>
            <a:r>
              <a:rPr lang="en-US" sz="2000" u="sng" dirty="0"/>
              <a:t>Enhanced Data Utilization:</a:t>
            </a:r>
            <a:r>
              <a:rPr lang="en-US" sz="2000" dirty="0"/>
              <a:t> Leveraging customer data effectively allows Walmart to make informed business decisions, optimize inventory, and refine marketing strategies.</a:t>
            </a:r>
          </a:p>
          <a:p>
            <a:pPr algn="just"/>
            <a:endParaRPr lang="en-US" sz="2000" dirty="0"/>
          </a:p>
          <a:p>
            <a:pPr algn="just"/>
            <a:r>
              <a:rPr lang="en-US" sz="2000" dirty="0"/>
              <a:t>By implementing a data-driven solution focused on personalized interactions and customer satisfaction, Walmart can create a shopping experience that resonates with individual customers, ultimately driving business growth and brand loyalty.</a:t>
            </a:r>
            <a:endParaRPr lang="en-IN" dirty="0"/>
          </a:p>
        </p:txBody>
      </p:sp>
    </p:spTree>
    <p:extLst>
      <p:ext uri="{BB962C8B-B14F-4D97-AF65-F5344CB8AC3E}">
        <p14:creationId xmlns:p14="http://schemas.microsoft.com/office/powerpoint/2010/main" val="147073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071" y="2655276"/>
            <a:ext cx="8791575" cy="879229"/>
          </a:xfrm>
        </p:spPr>
        <p:txBody>
          <a:bodyPr/>
          <a:lstStyle/>
          <a:p>
            <a:pPr algn="ctr"/>
            <a:r>
              <a:rPr lang="en-US" dirty="0"/>
              <a:t>Thank you</a:t>
            </a:r>
            <a:endParaRPr lang="en-IN" dirty="0"/>
          </a:p>
        </p:txBody>
      </p:sp>
    </p:spTree>
    <p:extLst>
      <p:ext uri="{BB962C8B-B14F-4D97-AF65-F5344CB8AC3E}">
        <p14:creationId xmlns:p14="http://schemas.microsoft.com/office/powerpoint/2010/main" val="1610090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527</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Walmart sparkathon idea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sparkathon idea</dc:title>
  <dc:creator>Lenovo Pc</dc:creator>
  <cp:lastModifiedBy>Mohd Irfan</cp:lastModifiedBy>
  <cp:revision>7</cp:revision>
  <dcterms:created xsi:type="dcterms:W3CDTF">2023-08-16T14:42:05Z</dcterms:created>
  <dcterms:modified xsi:type="dcterms:W3CDTF">2023-08-17T05:53:38Z</dcterms:modified>
</cp:coreProperties>
</file>