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ks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7"/>
  </p:notesMasterIdLst>
  <p:sldIdLst>
    <p:sldId id="256" r:id="rId2"/>
    <p:sldId id="259" r:id="rId3"/>
    <p:sldId id="261" r:id="rId4"/>
    <p:sldId id="295" r:id="rId5"/>
    <p:sldId id="267" r:id="rId6"/>
    <p:sldId id="272" r:id="rId7"/>
    <p:sldId id="263" r:id="rId8"/>
    <p:sldId id="260" r:id="rId9"/>
    <p:sldId id="270" r:id="rId10"/>
    <p:sldId id="257" r:id="rId11"/>
    <p:sldId id="264" r:id="rId12"/>
    <p:sldId id="268" r:id="rId13"/>
    <p:sldId id="280" r:id="rId14"/>
    <p:sldId id="279" r:id="rId15"/>
    <p:sldId id="278" r:id="rId16"/>
  </p:sldIdLst>
  <p:sldSz cx="9144000" cy="5143500" type="screen16x9"/>
  <p:notesSz cx="6858000" cy="9144000"/>
  <p:embeddedFontLst>
    <p:embeddedFont>
      <p:font typeface="Arial Black" panose="020B0A04020102020204" pitchFamily="34" charset="0"/>
      <p:bold r:id="rId18"/>
    </p:embeddedFont>
    <p:embeddedFont>
      <p:font typeface="Calibri" panose="020F0502020204030204" pitchFamily="34" charset="0"/>
      <p:regular r:id="rId19"/>
      <p:bold r:id="rId20"/>
      <p:italic r:id="rId21"/>
      <p:boldItalic r:id="rId22"/>
    </p:embeddedFont>
    <p:embeddedFont>
      <p:font typeface="Dosis" pitchFamily="2" charset="0"/>
      <p:regular r:id="rId23"/>
      <p:bold r:id="rId24"/>
    </p:embeddedFont>
    <p:embeddedFont>
      <p:font typeface="Dosis ExtraLight" pitchFamily="2" charset="0"/>
      <p:regular r:id="rId25"/>
      <p:bold r:id="rId26"/>
    </p:embeddedFont>
    <p:embeddedFont>
      <p:font typeface="Titillium Web" panose="00000500000000000000" pitchFamily="2" charset="0"/>
      <p:regular r:id="rId27"/>
      <p:bold r:id="rId28"/>
      <p:italic r:id="rId29"/>
      <p:boldItalic r:id="rId30"/>
    </p:embeddedFont>
    <p:embeddedFont>
      <p:font typeface="Titillium Web Light" panose="000004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24753E-8A85-4BEE-97E2-441CDA198357}">
  <a:tblStyle styleId="{0F24753E-8A85-4BEE-97E2-441CDA19835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A787F38-7B79-44E3-ACA7-109338EB0D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Office_Excel_2007_Workbook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494217043862661"/>
          <c:y val="4.0756246112463812E-2"/>
          <c:w val="0.87615145185958498"/>
          <c:h val="0.75582653637081998"/>
        </c:manualLayout>
      </c:layout>
      <c:barChart>
        <c:barDir val="col"/>
        <c:grouping val="clustered"/>
        <c:varyColors val="0"/>
        <c:ser>
          <c:idx val="0"/>
          <c:order val="0"/>
          <c:tx>
            <c:strRef>
              <c:f>Sheet1!$B$1</c:f>
              <c:strCache>
                <c:ptCount val="1"/>
                <c:pt idx="0">
                  <c:v>Accuracy</c:v>
                </c:pt>
              </c:strCache>
            </c:strRef>
          </c:tx>
          <c:spPr>
            <a:solidFill>
              <a:schemeClr val="accent2"/>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numRef>
              <c:f>Sheet1!$A$2:$A$5</c:f>
              <c:numCache>
                <c:formatCode>0%</c:formatCode>
                <c:ptCount val="4"/>
                <c:pt idx="0">
                  <c:v>0.05</c:v>
                </c:pt>
                <c:pt idx="1">
                  <c:v>0.1</c:v>
                </c:pt>
                <c:pt idx="2">
                  <c:v>0.15</c:v>
                </c:pt>
                <c:pt idx="3">
                  <c:v>0.2</c:v>
                </c:pt>
              </c:numCache>
            </c:numRef>
          </c:cat>
          <c:val>
            <c:numRef>
              <c:f>Sheet1!$B$2:$B$5</c:f>
              <c:numCache>
                <c:formatCode>General</c:formatCode>
                <c:ptCount val="4"/>
                <c:pt idx="0">
                  <c:v>84.6</c:v>
                </c:pt>
                <c:pt idx="1">
                  <c:v>81.7</c:v>
                </c:pt>
                <c:pt idx="2">
                  <c:v>82.6</c:v>
                </c:pt>
                <c:pt idx="3">
                  <c:v>78.3</c:v>
                </c:pt>
              </c:numCache>
            </c:numRef>
          </c:val>
          <c:extLst>
            <c:ext xmlns:c16="http://schemas.microsoft.com/office/drawing/2014/chart" uri="{C3380CC4-5D6E-409C-BE32-E72D297353CC}">
              <c16:uniqueId val="{00000000-1E09-41F1-B5E2-5724F9A95766}"/>
            </c:ext>
          </c:extLst>
        </c:ser>
        <c:ser>
          <c:idx val="1"/>
          <c:order val="1"/>
          <c:tx>
            <c:strRef>
              <c:f>Sheet1!$C$1</c:f>
              <c:strCache>
                <c:ptCount val="1"/>
                <c:pt idx="0">
                  <c:v>Precision</c:v>
                </c:pt>
              </c:strCache>
            </c:strRef>
          </c:tx>
          <c:spPr>
            <a:solidFill>
              <a:schemeClr val="accent4"/>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numRef>
              <c:f>Sheet1!$A$2:$A$5</c:f>
              <c:numCache>
                <c:formatCode>0%</c:formatCode>
                <c:ptCount val="4"/>
                <c:pt idx="0">
                  <c:v>0.05</c:v>
                </c:pt>
                <c:pt idx="1">
                  <c:v>0.1</c:v>
                </c:pt>
                <c:pt idx="2">
                  <c:v>0.15</c:v>
                </c:pt>
                <c:pt idx="3">
                  <c:v>0.2</c:v>
                </c:pt>
              </c:numCache>
            </c:numRef>
          </c:cat>
          <c:val>
            <c:numRef>
              <c:f>Sheet1!$C$2:$C$5</c:f>
              <c:numCache>
                <c:formatCode>General</c:formatCode>
                <c:ptCount val="4"/>
                <c:pt idx="0">
                  <c:v>92.3</c:v>
                </c:pt>
                <c:pt idx="1">
                  <c:v>88.6</c:v>
                </c:pt>
                <c:pt idx="2">
                  <c:v>84.1</c:v>
                </c:pt>
                <c:pt idx="3">
                  <c:v>86</c:v>
                </c:pt>
              </c:numCache>
            </c:numRef>
          </c:val>
          <c:extLst>
            <c:ext xmlns:c16="http://schemas.microsoft.com/office/drawing/2014/chart" uri="{C3380CC4-5D6E-409C-BE32-E72D297353CC}">
              <c16:uniqueId val="{00000001-1E09-41F1-B5E2-5724F9A95766}"/>
            </c:ext>
          </c:extLst>
        </c:ser>
        <c:ser>
          <c:idx val="2"/>
          <c:order val="2"/>
          <c:tx>
            <c:strRef>
              <c:f>Sheet1!$D$1</c:f>
              <c:strCache>
                <c:ptCount val="1"/>
                <c:pt idx="0">
                  <c:v>Recall</c:v>
                </c:pt>
              </c:strCache>
            </c:strRef>
          </c:tx>
          <c:spPr>
            <a:solidFill>
              <a:schemeClr val="accent6"/>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numRef>
              <c:f>Sheet1!$A$2:$A$5</c:f>
              <c:numCache>
                <c:formatCode>0%</c:formatCode>
                <c:ptCount val="4"/>
                <c:pt idx="0">
                  <c:v>0.05</c:v>
                </c:pt>
                <c:pt idx="1">
                  <c:v>0.1</c:v>
                </c:pt>
                <c:pt idx="2">
                  <c:v>0.15</c:v>
                </c:pt>
                <c:pt idx="3">
                  <c:v>0.2</c:v>
                </c:pt>
              </c:numCache>
            </c:numRef>
          </c:cat>
          <c:val>
            <c:numRef>
              <c:f>Sheet1!$D$2:$D$5</c:f>
              <c:numCache>
                <c:formatCode>General</c:formatCode>
                <c:ptCount val="4"/>
                <c:pt idx="0">
                  <c:v>84.1</c:v>
                </c:pt>
                <c:pt idx="1">
                  <c:v>82.5</c:v>
                </c:pt>
                <c:pt idx="2">
                  <c:v>89.7</c:v>
                </c:pt>
                <c:pt idx="3">
                  <c:v>79.099999999999994</c:v>
                </c:pt>
              </c:numCache>
            </c:numRef>
          </c:val>
          <c:extLst>
            <c:ext xmlns:c16="http://schemas.microsoft.com/office/drawing/2014/chart" uri="{C3380CC4-5D6E-409C-BE32-E72D297353CC}">
              <c16:uniqueId val="{00000002-1E09-41F1-B5E2-5724F9A95766}"/>
            </c:ext>
          </c:extLst>
        </c:ser>
        <c:ser>
          <c:idx val="3"/>
          <c:order val="3"/>
          <c:tx>
            <c:strRef>
              <c:f>Sheet1!$E$1</c:f>
              <c:strCache>
                <c:ptCount val="1"/>
                <c:pt idx="0">
                  <c:v>F score</c:v>
                </c:pt>
              </c:strCache>
            </c:strRef>
          </c:tx>
          <c:spPr>
            <a:solidFill>
              <a:schemeClr val="accent2">
                <a:lumMod val="60000"/>
              </a:schemeClr>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numRef>
              <c:f>Sheet1!$A$2:$A$5</c:f>
              <c:numCache>
                <c:formatCode>0%</c:formatCode>
                <c:ptCount val="4"/>
                <c:pt idx="0">
                  <c:v>0.05</c:v>
                </c:pt>
                <c:pt idx="1">
                  <c:v>0.1</c:v>
                </c:pt>
                <c:pt idx="2">
                  <c:v>0.15</c:v>
                </c:pt>
                <c:pt idx="3">
                  <c:v>0.2</c:v>
                </c:pt>
              </c:numCache>
            </c:numRef>
          </c:cat>
          <c:val>
            <c:numRef>
              <c:f>Sheet1!$E$2:$E$5</c:f>
              <c:numCache>
                <c:formatCode>General</c:formatCode>
                <c:ptCount val="4"/>
                <c:pt idx="0">
                  <c:v>88</c:v>
                </c:pt>
                <c:pt idx="1">
                  <c:v>85.2</c:v>
                </c:pt>
                <c:pt idx="2">
                  <c:v>87.3</c:v>
                </c:pt>
                <c:pt idx="3">
                  <c:v>82.7</c:v>
                </c:pt>
              </c:numCache>
            </c:numRef>
          </c:val>
          <c:extLst>
            <c:ext xmlns:c16="http://schemas.microsoft.com/office/drawing/2014/chart" uri="{C3380CC4-5D6E-409C-BE32-E72D297353CC}">
              <c16:uniqueId val="{00000003-1E09-41F1-B5E2-5724F9A95766}"/>
            </c:ext>
          </c:extLst>
        </c:ser>
        <c:dLbls>
          <c:showLegendKey val="0"/>
          <c:showVal val="0"/>
          <c:showCatName val="0"/>
          <c:showSerName val="0"/>
          <c:showPercent val="0"/>
          <c:showBubbleSize val="0"/>
        </c:dLbls>
        <c:gapWidth val="219"/>
        <c:overlap val="-27"/>
        <c:axId val="778303359"/>
        <c:axId val="778306687"/>
      </c:barChart>
      <c:catAx>
        <c:axId val="778303359"/>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78306687"/>
        <c:crosses val="autoZero"/>
        <c:auto val="1"/>
        <c:lblAlgn val="ctr"/>
        <c:lblOffset val="100"/>
        <c:noMultiLvlLbl val="0"/>
      </c:catAx>
      <c:valAx>
        <c:axId val="77830668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Percentage</a:t>
                </a:r>
                <a:endParaRPr lang="en-IN" dirty="0"/>
              </a:p>
            </c:rich>
          </c:tx>
          <c:layout>
            <c:manualLayout>
              <c:xMode val="edge"/>
              <c:yMode val="edge"/>
              <c:x val="4.1612693946827496E-3"/>
              <c:y val="0.33417309128157918"/>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783033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1"/>
        <p:cNvGrpSpPr/>
        <p:nvPr/>
      </p:nvGrpSpPr>
      <p:grpSpPr>
        <a:xfrm>
          <a:off x="0" y="0"/>
          <a:ext cx="0" cy="0"/>
          <a:chOff x="0" y="0"/>
          <a:chExt cx="0" cy="0"/>
        </a:xfrm>
      </p:grpSpPr>
      <p:sp>
        <p:nvSpPr>
          <p:cNvPr id="3902" name="Google Shape;390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3" name="Google Shape;390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3"/>
        <p:cNvGrpSpPr/>
        <p:nvPr/>
      </p:nvGrpSpPr>
      <p:grpSpPr>
        <a:xfrm>
          <a:off x="0" y="0"/>
          <a:ext cx="0" cy="0"/>
          <a:chOff x="0" y="0"/>
          <a:chExt cx="0" cy="0"/>
        </a:xfrm>
      </p:grpSpPr>
      <p:sp>
        <p:nvSpPr>
          <p:cNvPr id="3934" name="Google Shape;393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5" name="Google Shape;393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0"/>
        <p:cNvGrpSpPr/>
        <p:nvPr/>
      </p:nvGrpSpPr>
      <p:grpSpPr>
        <a:xfrm>
          <a:off x="0" y="0"/>
          <a:ext cx="0" cy="0"/>
          <a:chOff x="0" y="0"/>
          <a:chExt cx="0" cy="0"/>
        </a:xfrm>
      </p:grpSpPr>
      <p:sp>
        <p:nvSpPr>
          <p:cNvPr id="4071" name="Google Shape;4071;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2" name="Google Shape;4072;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3"/>
        <p:cNvGrpSpPr/>
        <p:nvPr/>
      </p:nvGrpSpPr>
      <p:grpSpPr>
        <a:xfrm>
          <a:off x="0" y="0"/>
          <a:ext cx="0" cy="0"/>
          <a:chOff x="0" y="0"/>
          <a:chExt cx="0" cy="0"/>
        </a:xfrm>
      </p:grpSpPr>
      <p:sp>
        <p:nvSpPr>
          <p:cNvPr id="4064" name="Google Shape;406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5" name="Google Shape;406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5"/>
        <p:cNvGrpSpPr/>
        <p:nvPr/>
      </p:nvGrpSpPr>
      <p:grpSpPr>
        <a:xfrm>
          <a:off x="0" y="0"/>
          <a:ext cx="0" cy="0"/>
          <a:chOff x="0" y="0"/>
          <a:chExt cx="0" cy="0"/>
        </a:xfrm>
      </p:grpSpPr>
      <p:sp>
        <p:nvSpPr>
          <p:cNvPr id="4056" name="Google Shape;4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7" name="Google Shape;4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5435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4"/>
        <p:cNvGrpSpPr/>
        <p:nvPr/>
      </p:nvGrpSpPr>
      <p:grpSpPr>
        <a:xfrm>
          <a:off x="0" y="0"/>
          <a:ext cx="0" cy="0"/>
          <a:chOff x="0" y="0"/>
          <a:chExt cx="0" cy="0"/>
        </a:xfrm>
      </p:grpSpPr>
      <p:sp>
        <p:nvSpPr>
          <p:cNvPr id="3925" name="Google Shape;3925;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6" name="Google Shape;3926;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Google Shape;386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2" name="Google Shape;386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4"/>
        <p:cNvGrpSpPr/>
        <p:nvPr/>
      </p:nvGrpSpPr>
      <p:grpSpPr>
        <a:xfrm>
          <a:off x="0" y="0"/>
          <a:ext cx="0" cy="0"/>
          <a:chOff x="0" y="0"/>
          <a:chExt cx="0" cy="0"/>
        </a:xfrm>
      </p:grpSpPr>
      <p:sp>
        <p:nvSpPr>
          <p:cNvPr id="3955" name="Google Shape;395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6" name="Google Shape;395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3"/>
        </a:solidFill>
        <a:effectLst/>
      </p:bgPr>
    </p:bg>
    <p:spTree>
      <p:nvGrpSpPr>
        <p:cNvPr id="1" name="Shape 1044"/>
        <p:cNvGrpSpPr/>
        <p:nvPr/>
      </p:nvGrpSpPr>
      <p:grpSpPr>
        <a:xfrm>
          <a:off x="0" y="0"/>
          <a:ext cx="0" cy="0"/>
          <a:chOff x="0" y="0"/>
          <a:chExt cx="0" cy="0"/>
        </a:xfrm>
      </p:grpSpPr>
      <p:sp>
        <p:nvSpPr>
          <p:cNvPr id="1045" name="Google Shape;1045;p4"/>
          <p:cNvSpPr txBox="1">
            <a:spLocks noGrp="1"/>
          </p:cNvSpPr>
          <p:nvPr>
            <p:ph type="body" idx="1"/>
          </p:nvPr>
        </p:nvSpPr>
        <p:spPr>
          <a:xfrm>
            <a:off x="1278575" y="739550"/>
            <a:ext cx="4281000" cy="36924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chemeClr val="lt1"/>
              </a:buClr>
              <a:buSzPts val="3000"/>
              <a:buChar char="▪"/>
              <a:defRPr sz="3000" i="1">
                <a:solidFill>
                  <a:schemeClr val="lt1"/>
                </a:solidFill>
              </a:defRPr>
            </a:lvl1pPr>
            <a:lvl2pPr marL="914400" lvl="1" indent="-419100" rtl="0">
              <a:spcBef>
                <a:spcPts val="0"/>
              </a:spcBef>
              <a:spcAft>
                <a:spcPts val="0"/>
              </a:spcAft>
              <a:buClr>
                <a:schemeClr val="lt1"/>
              </a:buClr>
              <a:buSzPts val="3000"/>
              <a:buChar char="▫"/>
              <a:defRPr sz="3000" i="1">
                <a:solidFill>
                  <a:schemeClr val="lt1"/>
                </a:solidFill>
              </a:defRPr>
            </a:lvl2pPr>
            <a:lvl3pPr marL="1371600" lvl="2" indent="-419100" rtl="0">
              <a:spcBef>
                <a:spcPts val="0"/>
              </a:spcBef>
              <a:spcAft>
                <a:spcPts val="0"/>
              </a:spcAft>
              <a:buClr>
                <a:schemeClr val="lt1"/>
              </a:buClr>
              <a:buSzPts val="3000"/>
              <a:buChar char="▫"/>
              <a:defRPr sz="3000" i="1">
                <a:solidFill>
                  <a:schemeClr val="lt1"/>
                </a:solidFill>
              </a:defRPr>
            </a:lvl3pPr>
            <a:lvl4pPr marL="1828800" lvl="3" indent="-419100" rtl="0">
              <a:spcBef>
                <a:spcPts val="0"/>
              </a:spcBef>
              <a:spcAft>
                <a:spcPts val="0"/>
              </a:spcAft>
              <a:buClr>
                <a:schemeClr val="lt1"/>
              </a:buClr>
              <a:buSzPts val="3000"/>
              <a:buChar char="▫"/>
              <a:defRPr sz="3000" i="1">
                <a:solidFill>
                  <a:schemeClr val="lt1"/>
                </a:solidFill>
              </a:defRPr>
            </a:lvl4pPr>
            <a:lvl5pPr marL="2286000" lvl="4" indent="-419100" rtl="0">
              <a:spcBef>
                <a:spcPts val="0"/>
              </a:spcBef>
              <a:spcAft>
                <a:spcPts val="0"/>
              </a:spcAft>
              <a:buClr>
                <a:schemeClr val="lt1"/>
              </a:buClr>
              <a:buSzPts val="3000"/>
              <a:buChar char="▫"/>
              <a:defRPr sz="3000" i="1">
                <a:solidFill>
                  <a:schemeClr val="lt1"/>
                </a:solidFill>
              </a:defRPr>
            </a:lvl5pPr>
            <a:lvl6pPr marL="2743200" lvl="5" indent="-419100" rtl="0">
              <a:spcBef>
                <a:spcPts val="0"/>
              </a:spcBef>
              <a:spcAft>
                <a:spcPts val="0"/>
              </a:spcAft>
              <a:buClr>
                <a:schemeClr val="lt1"/>
              </a:buClr>
              <a:buSzPts val="3000"/>
              <a:buChar char="▫"/>
              <a:defRPr sz="3000" i="1">
                <a:solidFill>
                  <a:schemeClr val="lt1"/>
                </a:solidFill>
              </a:defRPr>
            </a:lvl6pPr>
            <a:lvl7pPr marL="3200400" lvl="6" indent="-419100" rtl="0">
              <a:spcBef>
                <a:spcPts val="0"/>
              </a:spcBef>
              <a:spcAft>
                <a:spcPts val="0"/>
              </a:spcAft>
              <a:buClr>
                <a:schemeClr val="lt1"/>
              </a:buClr>
              <a:buSzPts val="3000"/>
              <a:buChar char="●"/>
              <a:defRPr sz="3000" i="1">
                <a:solidFill>
                  <a:schemeClr val="lt1"/>
                </a:solidFill>
              </a:defRPr>
            </a:lvl7pPr>
            <a:lvl8pPr marL="3657600" lvl="7" indent="-419100" rtl="0">
              <a:spcBef>
                <a:spcPts val="0"/>
              </a:spcBef>
              <a:spcAft>
                <a:spcPts val="0"/>
              </a:spcAft>
              <a:buClr>
                <a:schemeClr val="lt1"/>
              </a:buClr>
              <a:buSzPts val="3000"/>
              <a:buChar char="○"/>
              <a:defRPr sz="3000" i="1">
                <a:solidFill>
                  <a:schemeClr val="lt1"/>
                </a:solidFill>
              </a:defRPr>
            </a:lvl8pPr>
            <a:lvl9pPr marL="4114800" lvl="8" indent="-419100">
              <a:spcBef>
                <a:spcPts val="0"/>
              </a:spcBef>
              <a:spcAft>
                <a:spcPts val="0"/>
              </a:spcAft>
              <a:buClr>
                <a:schemeClr val="lt1"/>
              </a:buClr>
              <a:buSzPts val="3000"/>
              <a:buChar char="■"/>
              <a:defRPr sz="3000" i="1">
                <a:solidFill>
                  <a:schemeClr val="lt1"/>
                </a:solidFill>
              </a:defRPr>
            </a:lvl9pPr>
          </a:lstStyle>
          <a:p>
            <a:endParaRPr/>
          </a:p>
        </p:txBody>
      </p:sp>
      <p:sp>
        <p:nvSpPr>
          <p:cNvPr id="1046" name="Google Shape;1046;p4"/>
          <p:cNvSpPr txBox="1"/>
          <p:nvPr/>
        </p:nvSpPr>
        <p:spPr>
          <a:xfrm>
            <a:off x="659925" y="414075"/>
            <a:ext cx="752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chemeClr val="accent1"/>
                </a:solidFill>
                <a:latin typeface="Dosis"/>
                <a:ea typeface="Dosis"/>
                <a:cs typeface="Dosis"/>
                <a:sym typeface="Dosis"/>
              </a:rPr>
              <a:t>“</a:t>
            </a:r>
            <a:endParaRPr sz="12000">
              <a:solidFill>
                <a:schemeClr val="accent1"/>
              </a:solidFill>
              <a:latin typeface="Dosis"/>
              <a:ea typeface="Dosis"/>
              <a:cs typeface="Dosis"/>
              <a:sym typeface="Dosis"/>
            </a:endParaRPr>
          </a:p>
        </p:txBody>
      </p:sp>
      <p:sp>
        <p:nvSpPr>
          <p:cNvPr id="1047" name="Google Shape;1047;p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grpSp>
        <p:nvGrpSpPr>
          <p:cNvPr id="1048" name="Google Shape;1048;p4"/>
          <p:cNvGrpSpPr/>
          <p:nvPr/>
        </p:nvGrpSpPr>
        <p:grpSpPr>
          <a:xfrm rot="10800000">
            <a:off x="8705367" y="28698"/>
            <a:ext cx="410132" cy="5086302"/>
            <a:chOff x="836200" y="238125"/>
            <a:chExt cx="422425" cy="5238750"/>
          </a:xfrm>
        </p:grpSpPr>
        <p:sp>
          <p:nvSpPr>
            <p:cNvPr id="1049" name="Google Shape;1049;p4"/>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4"/>
          <p:cNvGrpSpPr/>
          <p:nvPr/>
        </p:nvGrpSpPr>
        <p:grpSpPr>
          <a:xfrm rot="10800000">
            <a:off x="6659535" y="28698"/>
            <a:ext cx="2309844" cy="5086302"/>
            <a:chOff x="986700" y="238125"/>
            <a:chExt cx="2379075" cy="5238750"/>
          </a:xfrm>
        </p:grpSpPr>
        <p:sp>
          <p:nvSpPr>
            <p:cNvPr id="1130" name="Google Shape;1130;p4"/>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4"/>
          <p:cNvGrpSpPr/>
          <p:nvPr/>
        </p:nvGrpSpPr>
        <p:grpSpPr>
          <a:xfrm rot="10800000">
            <a:off x="6367294" y="28698"/>
            <a:ext cx="2017554" cy="5086302"/>
            <a:chOff x="1588750" y="238125"/>
            <a:chExt cx="2078025" cy="5238750"/>
          </a:xfrm>
        </p:grpSpPr>
        <p:sp>
          <p:nvSpPr>
            <p:cNvPr id="1250" name="Google Shape;1250;p4"/>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9" name="Google Shape;1459;p4"/>
          <p:cNvGrpSpPr/>
          <p:nvPr/>
        </p:nvGrpSpPr>
        <p:grpSpPr>
          <a:xfrm rot="10800000">
            <a:off x="6367294" y="28698"/>
            <a:ext cx="2309820" cy="5086302"/>
            <a:chOff x="1287725" y="238125"/>
            <a:chExt cx="2379050" cy="5238750"/>
          </a:xfrm>
        </p:grpSpPr>
        <p:sp>
          <p:nvSpPr>
            <p:cNvPr id="1460" name="Google Shape;1460;p4"/>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5" name="Google Shape;1845;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1846" name="Google Shape;1846;p6"/>
          <p:cNvGrpSpPr/>
          <p:nvPr/>
        </p:nvGrpSpPr>
        <p:grpSpPr>
          <a:xfrm rot="10800000">
            <a:off x="8851487" y="28707"/>
            <a:ext cx="264012" cy="5086302"/>
            <a:chOff x="5307800" y="238125"/>
            <a:chExt cx="271925" cy="5238750"/>
          </a:xfrm>
        </p:grpSpPr>
        <p:sp>
          <p:nvSpPr>
            <p:cNvPr id="1847" name="Google Shape;1847;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6"/>
          <p:cNvGrpSpPr/>
          <p:nvPr/>
        </p:nvGrpSpPr>
        <p:grpSpPr>
          <a:xfrm rot="10800000">
            <a:off x="7828571" y="28707"/>
            <a:ext cx="1140783" cy="5086302"/>
            <a:chOff x="5458325" y="238125"/>
            <a:chExt cx="1174975" cy="5238750"/>
          </a:xfrm>
        </p:grpSpPr>
        <p:sp>
          <p:nvSpPr>
            <p:cNvPr id="1905" name="Google Shape;1905;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6"/>
          <p:cNvGrpSpPr/>
          <p:nvPr/>
        </p:nvGrpSpPr>
        <p:grpSpPr>
          <a:xfrm rot="10800000">
            <a:off x="7682451" y="28707"/>
            <a:ext cx="994639" cy="4940182"/>
            <a:chOff x="5759350" y="388625"/>
            <a:chExt cx="1024450" cy="5088250"/>
          </a:xfrm>
        </p:grpSpPr>
        <p:sp>
          <p:nvSpPr>
            <p:cNvPr id="1968" name="Google Shape;1968;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6"/>
          <p:cNvGrpSpPr/>
          <p:nvPr/>
        </p:nvGrpSpPr>
        <p:grpSpPr>
          <a:xfrm rot="10800000">
            <a:off x="7682451" y="28707"/>
            <a:ext cx="1140783" cy="5086302"/>
            <a:chOff x="5608825" y="238125"/>
            <a:chExt cx="1174975" cy="5238750"/>
          </a:xfrm>
        </p:grpSpPr>
        <p:sp>
          <p:nvSpPr>
            <p:cNvPr id="2070" name="Google Shape;2070;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0"/>
        <p:cNvGrpSpPr/>
        <p:nvPr/>
      </p:nvGrpSpPr>
      <p:grpSpPr>
        <a:xfrm>
          <a:off x="0" y="0"/>
          <a:ext cx="0" cy="0"/>
          <a:chOff x="0" y="0"/>
          <a:chExt cx="0" cy="0"/>
        </a:xfrm>
      </p:grpSpPr>
      <p:sp>
        <p:nvSpPr>
          <p:cNvPr id="2121" name="Google Shape;2121;p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122" name="Google Shape;2122;p7"/>
          <p:cNvSpPr txBox="1">
            <a:spLocks noGrp="1"/>
          </p:cNvSpPr>
          <p:nvPr>
            <p:ph type="body" idx="1"/>
          </p:nvPr>
        </p:nvSpPr>
        <p:spPr>
          <a:xfrm>
            <a:off x="718300"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3" name="Google Shape;2123;p7"/>
          <p:cNvSpPr txBox="1">
            <a:spLocks noGrp="1"/>
          </p:cNvSpPr>
          <p:nvPr>
            <p:ph type="body" idx="2"/>
          </p:nvPr>
        </p:nvSpPr>
        <p:spPr>
          <a:xfrm>
            <a:off x="3009263"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4" name="Google Shape;2124;p7"/>
          <p:cNvSpPr txBox="1">
            <a:spLocks noGrp="1"/>
          </p:cNvSpPr>
          <p:nvPr>
            <p:ph type="body" idx="3"/>
          </p:nvPr>
        </p:nvSpPr>
        <p:spPr>
          <a:xfrm>
            <a:off x="5300226"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5" name="Google Shape;2125;p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126" name="Google Shape;2126;p7"/>
          <p:cNvGrpSpPr/>
          <p:nvPr/>
        </p:nvGrpSpPr>
        <p:grpSpPr>
          <a:xfrm rot="10800000">
            <a:off x="8851487" y="28707"/>
            <a:ext cx="264012" cy="5086302"/>
            <a:chOff x="5307800" y="238125"/>
            <a:chExt cx="271925" cy="5238750"/>
          </a:xfrm>
        </p:grpSpPr>
        <p:sp>
          <p:nvSpPr>
            <p:cNvPr id="2127" name="Google Shape;2127;p7"/>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7"/>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7"/>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7"/>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7"/>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7"/>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7"/>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7"/>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7"/>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7"/>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7"/>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7"/>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7"/>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7"/>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7"/>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7"/>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7"/>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7"/>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7"/>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7"/>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7"/>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7"/>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7"/>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7"/>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7"/>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7"/>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7"/>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7"/>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7"/>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7"/>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7"/>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7"/>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7"/>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7"/>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7"/>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7"/>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7"/>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7"/>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7"/>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7"/>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7"/>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7"/>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7"/>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7"/>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7"/>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7"/>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7"/>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7"/>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7"/>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7"/>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7"/>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7"/>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7"/>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7"/>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7"/>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7"/>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7"/>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4" name="Google Shape;2184;p7"/>
          <p:cNvGrpSpPr/>
          <p:nvPr/>
        </p:nvGrpSpPr>
        <p:grpSpPr>
          <a:xfrm rot="10800000">
            <a:off x="7828571" y="28707"/>
            <a:ext cx="1140783" cy="5086302"/>
            <a:chOff x="5458325" y="238125"/>
            <a:chExt cx="1174975" cy="5238750"/>
          </a:xfrm>
        </p:grpSpPr>
        <p:sp>
          <p:nvSpPr>
            <p:cNvPr id="2185" name="Google Shape;2185;p7"/>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7"/>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7"/>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7"/>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7"/>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7"/>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7"/>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7"/>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7"/>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7"/>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7"/>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7"/>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7"/>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7"/>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7"/>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7"/>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7"/>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7"/>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7"/>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7"/>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7"/>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7"/>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7"/>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7"/>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7"/>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7"/>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7"/>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7"/>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7"/>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7"/>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7"/>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7"/>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7"/>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7"/>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7"/>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7"/>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7"/>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7"/>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7"/>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7"/>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7"/>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7"/>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7"/>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7"/>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7"/>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7"/>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7"/>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7"/>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7"/>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7"/>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7"/>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7"/>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7"/>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7"/>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7"/>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7" name="Google Shape;2247;p7"/>
          <p:cNvGrpSpPr/>
          <p:nvPr/>
        </p:nvGrpSpPr>
        <p:grpSpPr>
          <a:xfrm rot="10800000">
            <a:off x="7682451" y="28707"/>
            <a:ext cx="994639" cy="4940182"/>
            <a:chOff x="5759350" y="388625"/>
            <a:chExt cx="1024450" cy="5088250"/>
          </a:xfrm>
        </p:grpSpPr>
        <p:sp>
          <p:nvSpPr>
            <p:cNvPr id="2248" name="Google Shape;2248;p7"/>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7"/>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7"/>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7"/>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7"/>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7"/>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7"/>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7"/>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7"/>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7"/>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7"/>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7"/>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7"/>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7"/>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7"/>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7"/>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7"/>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7"/>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7"/>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7"/>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9" name="Google Shape;2349;p7"/>
          <p:cNvGrpSpPr/>
          <p:nvPr/>
        </p:nvGrpSpPr>
        <p:grpSpPr>
          <a:xfrm rot="10800000">
            <a:off x="7682451" y="28707"/>
            <a:ext cx="1140783" cy="5086302"/>
            <a:chOff x="5608825" y="238125"/>
            <a:chExt cx="1174975" cy="5238750"/>
          </a:xfrm>
        </p:grpSpPr>
        <p:sp>
          <p:nvSpPr>
            <p:cNvPr id="2350" name="Google Shape;2350;p7"/>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7"/>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7"/>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7"/>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7"/>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7"/>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7"/>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7"/>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7"/>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7"/>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7"/>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7"/>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7"/>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7"/>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7"/>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7"/>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7"/>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7"/>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7"/>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7"/>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7"/>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7"/>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7"/>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00"/>
        <p:cNvGrpSpPr/>
        <p:nvPr/>
      </p:nvGrpSpPr>
      <p:grpSpPr>
        <a:xfrm>
          <a:off x="0" y="0"/>
          <a:ext cx="0" cy="0"/>
          <a:chOff x="0" y="0"/>
          <a:chExt cx="0" cy="0"/>
        </a:xfrm>
      </p:grpSpPr>
      <p:sp>
        <p:nvSpPr>
          <p:cNvPr id="2401" name="Google Shape;2401;p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02" name="Google Shape;2402;p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403" name="Google Shape;2403;p8"/>
          <p:cNvGrpSpPr/>
          <p:nvPr/>
        </p:nvGrpSpPr>
        <p:grpSpPr>
          <a:xfrm rot="10800000">
            <a:off x="8851487" y="28707"/>
            <a:ext cx="264012" cy="5086302"/>
            <a:chOff x="5307800" y="238125"/>
            <a:chExt cx="271925" cy="5238750"/>
          </a:xfrm>
        </p:grpSpPr>
        <p:sp>
          <p:nvSpPr>
            <p:cNvPr id="2404" name="Google Shape;2404;p8"/>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8"/>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8"/>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8"/>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8"/>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8"/>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8"/>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8"/>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8"/>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8"/>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8"/>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8"/>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8"/>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8"/>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8"/>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8"/>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8"/>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8"/>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8"/>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8"/>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8"/>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8"/>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8"/>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8"/>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8"/>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8"/>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8"/>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8"/>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8"/>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8"/>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8"/>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8"/>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8"/>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8"/>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8"/>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8"/>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8"/>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8"/>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8"/>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8"/>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8"/>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8"/>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8"/>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8"/>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8"/>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8"/>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8"/>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8"/>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8"/>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8"/>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8"/>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8"/>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8"/>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8"/>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8"/>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8"/>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8"/>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1" name="Google Shape;2461;p8"/>
          <p:cNvGrpSpPr/>
          <p:nvPr/>
        </p:nvGrpSpPr>
        <p:grpSpPr>
          <a:xfrm rot="10800000">
            <a:off x="7828571" y="28707"/>
            <a:ext cx="1140783" cy="5086302"/>
            <a:chOff x="5458325" y="238125"/>
            <a:chExt cx="1174975" cy="5238750"/>
          </a:xfrm>
        </p:grpSpPr>
        <p:sp>
          <p:nvSpPr>
            <p:cNvPr id="2462" name="Google Shape;2462;p8"/>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8"/>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8"/>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8"/>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8"/>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8"/>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8"/>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8"/>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8"/>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8"/>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8"/>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8"/>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8"/>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8"/>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8"/>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8"/>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8"/>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8"/>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8"/>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8"/>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8"/>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8"/>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8"/>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8"/>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8"/>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8"/>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8"/>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8"/>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8"/>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8"/>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8"/>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8"/>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8"/>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8"/>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8"/>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8"/>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8"/>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8"/>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8"/>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8"/>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8"/>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8"/>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8"/>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8"/>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8"/>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8"/>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8"/>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8"/>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8"/>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8"/>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8"/>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8"/>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8"/>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8"/>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8"/>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8"/>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8"/>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8"/>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8"/>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8"/>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8"/>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8"/>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4" name="Google Shape;2524;p8"/>
          <p:cNvGrpSpPr/>
          <p:nvPr/>
        </p:nvGrpSpPr>
        <p:grpSpPr>
          <a:xfrm rot="10800000">
            <a:off x="7682451" y="28707"/>
            <a:ext cx="994639" cy="4940182"/>
            <a:chOff x="5759350" y="388625"/>
            <a:chExt cx="1024450" cy="5088250"/>
          </a:xfrm>
        </p:grpSpPr>
        <p:sp>
          <p:nvSpPr>
            <p:cNvPr id="2525" name="Google Shape;2525;p8"/>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8"/>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8"/>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8"/>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8"/>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8"/>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8"/>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8"/>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8"/>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8"/>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8"/>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8"/>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8"/>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8"/>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8"/>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8"/>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8"/>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8"/>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8"/>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8"/>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8"/>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8"/>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8"/>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8"/>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8"/>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8"/>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8"/>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8"/>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8"/>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8"/>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8"/>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8"/>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8"/>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8"/>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8"/>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8"/>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8"/>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8"/>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8"/>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8"/>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8"/>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8"/>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8"/>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8"/>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8"/>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8"/>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8"/>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8"/>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8"/>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8"/>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8"/>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8"/>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8"/>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8"/>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8"/>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8"/>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8"/>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8"/>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8"/>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8"/>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8"/>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8"/>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8"/>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8"/>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8"/>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8"/>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8"/>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8"/>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8"/>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8"/>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8"/>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8"/>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8"/>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8"/>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8"/>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8"/>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8"/>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8"/>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8"/>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8"/>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8"/>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8"/>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8"/>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8"/>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8"/>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8"/>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8"/>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8"/>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8"/>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8"/>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8"/>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8"/>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8"/>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8"/>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8"/>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8"/>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8"/>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8"/>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8"/>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8"/>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8"/>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6" name="Google Shape;2626;p8"/>
          <p:cNvGrpSpPr/>
          <p:nvPr/>
        </p:nvGrpSpPr>
        <p:grpSpPr>
          <a:xfrm rot="10800000">
            <a:off x="7682451" y="28707"/>
            <a:ext cx="1140783" cy="5086302"/>
            <a:chOff x="5608825" y="238125"/>
            <a:chExt cx="1174975" cy="5238750"/>
          </a:xfrm>
        </p:grpSpPr>
        <p:sp>
          <p:nvSpPr>
            <p:cNvPr id="2627" name="Google Shape;2627;p8"/>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8"/>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8"/>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8"/>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8"/>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8"/>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8"/>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8"/>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8"/>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8"/>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8"/>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8"/>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8"/>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8"/>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8"/>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8"/>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8"/>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8"/>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8"/>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8"/>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8"/>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8"/>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8"/>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8"/>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8"/>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8"/>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8"/>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8"/>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8"/>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8"/>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8"/>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8"/>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8"/>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8"/>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8"/>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8"/>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8"/>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8"/>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8"/>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8"/>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8"/>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8"/>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8"/>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8"/>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8"/>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8"/>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8"/>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8"/>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8"/>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8"/>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sp>
        <p:nvSpPr>
          <p:cNvPr id="2955" name="Google Shape;2955;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956" name="Google Shape;2956;p10"/>
          <p:cNvGrpSpPr/>
          <p:nvPr/>
        </p:nvGrpSpPr>
        <p:grpSpPr>
          <a:xfrm rot="10800000">
            <a:off x="8851487" y="28707"/>
            <a:ext cx="264012" cy="5086302"/>
            <a:chOff x="5307800" y="238125"/>
            <a:chExt cx="271925" cy="5238750"/>
          </a:xfrm>
        </p:grpSpPr>
        <p:sp>
          <p:nvSpPr>
            <p:cNvPr id="2957" name="Google Shape;2957;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10"/>
          <p:cNvGrpSpPr/>
          <p:nvPr/>
        </p:nvGrpSpPr>
        <p:grpSpPr>
          <a:xfrm rot="10800000">
            <a:off x="7828571" y="28707"/>
            <a:ext cx="1140783" cy="5086302"/>
            <a:chOff x="5458325" y="238125"/>
            <a:chExt cx="1174975" cy="5238750"/>
          </a:xfrm>
        </p:grpSpPr>
        <p:sp>
          <p:nvSpPr>
            <p:cNvPr id="3015" name="Google Shape;3015;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7" name="Google Shape;3077;p10"/>
          <p:cNvGrpSpPr/>
          <p:nvPr/>
        </p:nvGrpSpPr>
        <p:grpSpPr>
          <a:xfrm rot="10800000">
            <a:off x="7682451" y="28707"/>
            <a:ext cx="994639" cy="4940182"/>
            <a:chOff x="5759350" y="388625"/>
            <a:chExt cx="1024450" cy="5088250"/>
          </a:xfrm>
        </p:grpSpPr>
        <p:sp>
          <p:nvSpPr>
            <p:cNvPr id="3078" name="Google Shape;3078;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9" name="Google Shape;3179;p10"/>
          <p:cNvGrpSpPr/>
          <p:nvPr/>
        </p:nvGrpSpPr>
        <p:grpSpPr>
          <a:xfrm rot="10800000">
            <a:off x="7682451" y="28707"/>
            <a:ext cx="1140783" cy="5086302"/>
            <a:chOff x="5608825" y="238125"/>
            <a:chExt cx="1174975" cy="5238750"/>
          </a:xfrm>
        </p:grpSpPr>
        <p:sp>
          <p:nvSpPr>
            <p:cNvPr id="3180" name="Google Shape;3180;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318836" y="397041"/>
            <a:ext cx="6436895" cy="273116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latin typeface="Arial Black" panose="020B0A04020102020204" pitchFamily="34" charset="0"/>
              </a:rPr>
              <a:t>HEART DISEASE PREDICTION USING MACHINE LEARNING</a:t>
            </a:r>
            <a:endParaRPr sz="4400" dirty="0">
              <a:latin typeface="Arial Black" panose="020B0A04020102020204" pitchFamily="34" charset="0"/>
            </a:endParaRPr>
          </a:p>
        </p:txBody>
      </p:sp>
      <p:sp>
        <p:nvSpPr>
          <p:cNvPr id="2" name="TextBox 1">
            <a:extLst>
              <a:ext uri="{FF2B5EF4-FFF2-40B4-BE49-F238E27FC236}">
                <a16:creationId xmlns:a16="http://schemas.microsoft.com/office/drawing/2014/main" id="{5171E3AE-1061-4857-A953-8F68B7244235}"/>
              </a:ext>
            </a:extLst>
          </p:cNvPr>
          <p:cNvSpPr txBox="1"/>
          <p:nvPr/>
        </p:nvSpPr>
        <p:spPr>
          <a:xfrm>
            <a:off x="318836" y="3537284"/>
            <a:ext cx="3332748" cy="1077218"/>
          </a:xfrm>
          <a:prstGeom prst="rect">
            <a:avLst/>
          </a:prstGeom>
          <a:noFill/>
        </p:spPr>
        <p:txBody>
          <a:bodyPr wrap="square" rtlCol="0">
            <a:spAutoFit/>
          </a:bodyPr>
          <a:lstStyle/>
          <a:p>
            <a:r>
              <a:rPr lang="en-IN" sz="1600" b="1" dirty="0">
                <a:solidFill>
                  <a:schemeClr val="accent2"/>
                </a:solidFill>
              </a:rPr>
              <a:t>MADE BY:</a:t>
            </a:r>
          </a:p>
          <a:p>
            <a:r>
              <a:rPr lang="en-IN" sz="1600" b="1" dirty="0">
                <a:solidFill>
                  <a:schemeClr val="accent2"/>
                </a:solidFill>
              </a:rPr>
              <a:t>MOHD IRFAN</a:t>
            </a:r>
            <a:br>
              <a:rPr lang="en-IN" sz="1600" b="1" dirty="0">
                <a:solidFill>
                  <a:schemeClr val="accent2"/>
                </a:solidFill>
              </a:rPr>
            </a:br>
            <a:r>
              <a:rPr lang="en-IN" sz="1600" b="1" dirty="0">
                <a:solidFill>
                  <a:schemeClr val="accent2"/>
                </a:solidFill>
              </a:rPr>
              <a:t>CS-AI &amp; ML 2</a:t>
            </a:r>
            <a:r>
              <a:rPr lang="en-IN" sz="1600" b="1" baseline="30000" dirty="0">
                <a:solidFill>
                  <a:schemeClr val="accent2"/>
                </a:solidFill>
              </a:rPr>
              <a:t>nd</a:t>
            </a:r>
            <a:r>
              <a:rPr lang="en-IN" sz="1600" b="1" dirty="0">
                <a:solidFill>
                  <a:schemeClr val="accent2"/>
                </a:solidFill>
              </a:rPr>
              <a:t> Year</a:t>
            </a:r>
          </a:p>
          <a:p>
            <a:r>
              <a:rPr lang="en-IN" sz="1600" b="1" dirty="0">
                <a:solidFill>
                  <a:schemeClr val="accent2"/>
                </a:solidFill>
              </a:rPr>
              <a:t>2001641530035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1046448" y="551646"/>
            <a:ext cx="6432942" cy="7662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u="sng" dirty="0"/>
              <a:t>LIBRARY OF PYTHON USED</a:t>
            </a:r>
            <a:endParaRPr u="sng" dirty="0"/>
          </a:p>
        </p:txBody>
      </p:sp>
      <p:sp>
        <p:nvSpPr>
          <p:cNvPr id="3843" name="Google Shape;3843;p14"/>
          <p:cNvSpPr txBox="1">
            <a:spLocks noGrp="1"/>
          </p:cNvSpPr>
          <p:nvPr>
            <p:ph type="body" idx="1"/>
          </p:nvPr>
        </p:nvSpPr>
        <p:spPr>
          <a:xfrm>
            <a:off x="815597" y="1449828"/>
            <a:ext cx="6235953" cy="2641475"/>
          </a:xfrm>
          <a:prstGeom prst="rect">
            <a:avLst/>
          </a:prstGeom>
        </p:spPr>
        <p:txBody>
          <a:bodyPr spcFirstLastPara="1" wrap="square" lIns="91425" tIns="91425" rIns="91425" bIns="91425" anchor="t" anchorCtr="0">
            <a:noAutofit/>
          </a:bodyPr>
          <a:lstStyle/>
          <a:p>
            <a:pPr marL="114300" indent="0" algn="just">
              <a:buNone/>
            </a:pPr>
            <a:r>
              <a:rPr lang="en-US" sz="1800" b="1" dirty="0">
                <a:latin typeface="Times New Roman" panose="02020603050405020304" pitchFamily="18" charset="0"/>
                <a:cs typeface="Times New Roman" panose="02020603050405020304" pitchFamily="18" charset="0"/>
              </a:rPr>
              <a:t>NUMPY :- </a:t>
            </a:r>
            <a:r>
              <a:rPr lang="en-US" sz="1800" dirty="0">
                <a:latin typeface="Times New Roman" panose="02020603050405020304" pitchFamily="18" charset="0"/>
                <a:cs typeface="Times New Roman" panose="02020603050405020304" pitchFamily="18" charset="0"/>
              </a:rPr>
              <a:t>NumPy is a library for the Python programming language, adding support for large, multi-dimensional arrays and matrices, along with a large collection of high-level mathematical functions to operate on these arrays.</a:t>
            </a:r>
          </a:p>
          <a:p>
            <a:pPr marL="114300" indent="0" algn="just">
              <a:buNone/>
            </a:pPr>
            <a:r>
              <a:rPr lang="en-US" sz="1800" b="1" dirty="0">
                <a:latin typeface="Times New Roman" panose="02020603050405020304" pitchFamily="18" charset="0"/>
                <a:cs typeface="Times New Roman" panose="02020603050405020304" pitchFamily="18" charset="0"/>
              </a:rPr>
              <a:t>PANDAS :- </a:t>
            </a:r>
            <a:r>
              <a:rPr lang="en-US" sz="1800" b="1" i="0" dirty="0">
                <a:solidFill>
                  <a:srgbClr val="BDC1C6"/>
                </a:solidFill>
                <a:effectLst/>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Pandas is used for data manipulation and analysis. In particular, it offers data structures and operations for manipulating numerical tables and time series.</a:t>
            </a:r>
          </a:p>
          <a:p>
            <a:pPr marL="114300" indent="0" algn="just">
              <a:buNone/>
            </a:pPr>
            <a:r>
              <a:rPr lang="en-US" sz="1800" b="1" dirty="0">
                <a:latin typeface="Times New Roman" panose="02020603050405020304" pitchFamily="18" charset="0"/>
                <a:cs typeface="Times New Roman" panose="02020603050405020304" pitchFamily="18" charset="0"/>
              </a:rPr>
              <a:t>SKLEARN :- </a:t>
            </a:r>
            <a:r>
              <a:rPr lang="en-US" sz="1800" dirty="0" err="1">
                <a:latin typeface="Times New Roman" panose="02020603050405020304" pitchFamily="18" charset="0"/>
                <a:cs typeface="Times New Roman" panose="02020603050405020304" pitchFamily="18" charset="0"/>
              </a:rPr>
              <a:t>Sklearn</a:t>
            </a:r>
            <a:r>
              <a:rPr lang="en-US" sz="1800" dirty="0">
                <a:latin typeface="Times New Roman" panose="02020603050405020304" pitchFamily="18" charset="0"/>
                <a:cs typeface="Times New Roman" panose="02020603050405020304" pitchFamily="18" charset="0"/>
              </a:rPr>
              <a:t> library contains a lot of efficient tools for machine learning and statistical modeling including classification, regression, clustering and dimensionality reduction.</a:t>
            </a:r>
            <a:endParaRPr lang="en-IN" sz="1800" dirty="0">
              <a:latin typeface="Times New Roman" panose="02020603050405020304" pitchFamily="18" charset="0"/>
              <a:cs typeface="Times New Roman" panose="02020603050405020304" pitchFamily="18" charset="0"/>
            </a:endParaRPr>
          </a:p>
          <a:p>
            <a:pPr marL="0" lvl="0" indent="0" algn="l" rtl="0">
              <a:spcBef>
                <a:spcPts val="600"/>
              </a:spcBef>
              <a:spcAft>
                <a:spcPts val="0"/>
              </a:spcAft>
              <a:buClr>
                <a:schemeClr val="dk1"/>
              </a:buClr>
              <a:buSzPts val="1100"/>
              <a:buFont typeface="Arial"/>
              <a:buNone/>
            </a:pPr>
            <a:endParaRPr b="1" dirty="0">
              <a:latin typeface="Titillium Web"/>
              <a:ea typeface="Titillium Web"/>
              <a:cs typeface="Titillium Web"/>
              <a:sym typeface="Titillium Web"/>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a:p>
        </p:txBody>
      </p:sp>
      <p:grpSp>
        <p:nvGrpSpPr>
          <p:cNvPr id="11" name="Google Shape;4451;p48">
            <a:extLst>
              <a:ext uri="{FF2B5EF4-FFF2-40B4-BE49-F238E27FC236}">
                <a16:creationId xmlns:a16="http://schemas.microsoft.com/office/drawing/2014/main" id="{A43F4D28-5BD8-4F85-93DC-F49EC4CAF63B}"/>
              </a:ext>
            </a:extLst>
          </p:cNvPr>
          <p:cNvGrpSpPr/>
          <p:nvPr/>
        </p:nvGrpSpPr>
        <p:grpSpPr>
          <a:xfrm>
            <a:off x="718299" y="1688439"/>
            <a:ext cx="243432" cy="171098"/>
            <a:chOff x="2594325" y="1627175"/>
            <a:chExt cx="440850" cy="440850"/>
          </a:xfrm>
        </p:grpSpPr>
        <p:sp>
          <p:nvSpPr>
            <p:cNvPr id="12" name="Google Shape;4452;p48">
              <a:extLst>
                <a:ext uri="{FF2B5EF4-FFF2-40B4-BE49-F238E27FC236}">
                  <a16:creationId xmlns:a16="http://schemas.microsoft.com/office/drawing/2014/main" id="{3E4086AC-F126-497C-85C1-7E053CE8FAF2}"/>
                </a:ext>
              </a:extLst>
            </p:cNvPr>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453;p48">
              <a:extLst>
                <a:ext uri="{FF2B5EF4-FFF2-40B4-BE49-F238E27FC236}">
                  <a16:creationId xmlns:a16="http://schemas.microsoft.com/office/drawing/2014/main" id="{753133EC-8E34-4F36-8EF3-E2FA98732FD7}"/>
                </a:ext>
              </a:extLst>
            </p:cNvPr>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454;p48">
              <a:extLst>
                <a:ext uri="{FF2B5EF4-FFF2-40B4-BE49-F238E27FC236}">
                  <a16:creationId xmlns:a16="http://schemas.microsoft.com/office/drawing/2014/main" id="{99E271C3-9265-4555-B04B-EB2632F44D9D}"/>
                </a:ext>
              </a:extLst>
            </p:cNvPr>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4451;p48">
            <a:extLst>
              <a:ext uri="{FF2B5EF4-FFF2-40B4-BE49-F238E27FC236}">
                <a16:creationId xmlns:a16="http://schemas.microsoft.com/office/drawing/2014/main" id="{5C1665FD-58F1-4AE4-A46D-CD7EF263BE85}"/>
              </a:ext>
            </a:extLst>
          </p:cNvPr>
          <p:cNvGrpSpPr/>
          <p:nvPr/>
        </p:nvGrpSpPr>
        <p:grpSpPr>
          <a:xfrm>
            <a:off x="716615" y="2855132"/>
            <a:ext cx="243432" cy="171098"/>
            <a:chOff x="2594325" y="1627175"/>
            <a:chExt cx="440850" cy="440850"/>
          </a:xfrm>
        </p:grpSpPr>
        <p:sp>
          <p:nvSpPr>
            <p:cNvPr id="16" name="Google Shape;4452;p48">
              <a:extLst>
                <a:ext uri="{FF2B5EF4-FFF2-40B4-BE49-F238E27FC236}">
                  <a16:creationId xmlns:a16="http://schemas.microsoft.com/office/drawing/2014/main" id="{881584D0-BED0-4ED1-A45A-428C372C772C}"/>
                </a:ext>
              </a:extLst>
            </p:cNvPr>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453;p48">
              <a:extLst>
                <a:ext uri="{FF2B5EF4-FFF2-40B4-BE49-F238E27FC236}">
                  <a16:creationId xmlns:a16="http://schemas.microsoft.com/office/drawing/2014/main" id="{7B0FB496-5AA0-47B8-923C-EF51FE61D120}"/>
                </a:ext>
              </a:extLst>
            </p:cNvPr>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454;p48">
              <a:extLst>
                <a:ext uri="{FF2B5EF4-FFF2-40B4-BE49-F238E27FC236}">
                  <a16:creationId xmlns:a16="http://schemas.microsoft.com/office/drawing/2014/main" id="{DEEDFDA1-8A2D-42F3-855D-A1F41F65DEA8}"/>
                </a:ext>
              </a:extLst>
            </p:cNvPr>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4451;p48">
            <a:extLst>
              <a:ext uri="{FF2B5EF4-FFF2-40B4-BE49-F238E27FC236}">
                <a16:creationId xmlns:a16="http://schemas.microsoft.com/office/drawing/2014/main" id="{77D4C2E8-D6B5-418D-9E04-BD521EA584A7}"/>
              </a:ext>
            </a:extLst>
          </p:cNvPr>
          <p:cNvGrpSpPr/>
          <p:nvPr/>
        </p:nvGrpSpPr>
        <p:grpSpPr>
          <a:xfrm>
            <a:off x="741567" y="3760344"/>
            <a:ext cx="243432" cy="171098"/>
            <a:chOff x="2594325" y="1627175"/>
            <a:chExt cx="440850" cy="440850"/>
          </a:xfrm>
        </p:grpSpPr>
        <p:sp>
          <p:nvSpPr>
            <p:cNvPr id="20" name="Google Shape;4452;p48">
              <a:extLst>
                <a:ext uri="{FF2B5EF4-FFF2-40B4-BE49-F238E27FC236}">
                  <a16:creationId xmlns:a16="http://schemas.microsoft.com/office/drawing/2014/main" id="{996813DD-7854-41D6-ADFE-0795D0612E79}"/>
                </a:ext>
              </a:extLst>
            </p:cNvPr>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453;p48">
              <a:extLst>
                <a:ext uri="{FF2B5EF4-FFF2-40B4-BE49-F238E27FC236}">
                  <a16:creationId xmlns:a16="http://schemas.microsoft.com/office/drawing/2014/main" id="{99F70F8C-B53E-4A7E-938A-7FE5B487053D}"/>
                </a:ext>
              </a:extLst>
            </p:cNvPr>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454;p48">
              <a:extLst>
                <a:ext uri="{FF2B5EF4-FFF2-40B4-BE49-F238E27FC236}">
                  <a16:creationId xmlns:a16="http://schemas.microsoft.com/office/drawing/2014/main" id="{6EF68257-F42D-483D-B796-E2AA42193180}"/>
                </a:ext>
              </a:extLst>
            </p:cNvPr>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4785;p49">
            <a:extLst>
              <a:ext uri="{FF2B5EF4-FFF2-40B4-BE49-F238E27FC236}">
                <a16:creationId xmlns:a16="http://schemas.microsoft.com/office/drawing/2014/main" id="{8D465E36-A9B3-4528-8124-491128FBD9F5}"/>
              </a:ext>
            </a:extLst>
          </p:cNvPr>
          <p:cNvGrpSpPr/>
          <p:nvPr/>
        </p:nvGrpSpPr>
        <p:grpSpPr>
          <a:xfrm>
            <a:off x="457873" y="692918"/>
            <a:ext cx="460705" cy="491455"/>
            <a:chOff x="6506504" y="937343"/>
            <a:chExt cx="744273" cy="793950"/>
          </a:xfrm>
        </p:grpSpPr>
        <p:sp>
          <p:nvSpPr>
            <p:cNvPr id="24" name="Google Shape;4786;p49">
              <a:extLst>
                <a:ext uri="{FF2B5EF4-FFF2-40B4-BE49-F238E27FC236}">
                  <a16:creationId xmlns:a16="http://schemas.microsoft.com/office/drawing/2014/main" id="{94531156-8A37-4278-8EDD-25467B13FB2A}"/>
                </a:ext>
              </a:extLst>
            </p:cNvPr>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4787;p49">
              <a:extLst>
                <a:ext uri="{FF2B5EF4-FFF2-40B4-BE49-F238E27FC236}">
                  <a16:creationId xmlns:a16="http://schemas.microsoft.com/office/drawing/2014/main" id="{AFFF9027-47A8-400A-A1AC-A991CEC82076}"/>
                </a:ext>
              </a:extLst>
            </p:cNvPr>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4788;p49">
              <a:extLst>
                <a:ext uri="{FF2B5EF4-FFF2-40B4-BE49-F238E27FC236}">
                  <a16:creationId xmlns:a16="http://schemas.microsoft.com/office/drawing/2014/main" id="{198F27D3-5E88-487A-B8ED-7F7605A428F7}"/>
                </a:ext>
              </a:extLst>
            </p:cNvPr>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7" name="Google Shape;4789;p49">
              <a:extLst>
                <a:ext uri="{FF2B5EF4-FFF2-40B4-BE49-F238E27FC236}">
                  <a16:creationId xmlns:a16="http://schemas.microsoft.com/office/drawing/2014/main" id="{5CBE58E9-FE4F-4C31-B762-319D4A13C961}"/>
                </a:ext>
              </a:extLst>
            </p:cNvPr>
            <p:cNvGrpSpPr/>
            <p:nvPr/>
          </p:nvGrpSpPr>
          <p:grpSpPr>
            <a:xfrm>
              <a:off x="6506504" y="937343"/>
              <a:ext cx="744273" cy="793950"/>
              <a:chOff x="6565437" y="1588001"/>
              <a:chExt cx="744273" cy="793950"/>
            </a:xfrm>
          </p:grpSpPr>
          <p:sp>
            <p:nvSpPr>
              <p:cNvPr id="28" name="Google Shape;4790;p49">
                <a:extLst>
                  <a:ext uri="{FF2B5EF4-FFF2-40B4-BE49-F238E27FC236}">
                    <a16:creationId xmlns:a16="http://schemas.microsoft.com/office/drawing/2014/main" id="{B401A54C-A6C4-4BD0-B594-62541541EEFB}"/>
                  </a:ext>
                </a:extLst>
              </p:cNvPr>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9" name="Google Shape;4791;p49">
                <a:extLst>
                  <a:ext uri="{FF2B5EF4-FFF2-40B4-BE49-F238E27FC236}">
                    <a16:creationId xmlns:a16="http://schemas.microsoft.com/office/drawing/2014/main" id="{F20A2DB9-442D-4505-BAC5-BE7F54ABEBAF}"/>
                  </a:ext>
                </a:extLst>
              </p:cNvPr>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0" name="Google Shape;4792;p49">
                <a:extLst>
                  <a:ext uri="{FF2B5EF4-FFF2-40B4-BE49-F238E27FC236}">
                    <a16:creationId xmlns:a16="http://schemas.microsoft.com/office/drawing/2014/main" id="{E6CFE089-C031-4442-B877-77D6B1C1586B}"/>
                  </a:ext>
                </a:extLst>
              </p:cNvPr>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1" name="Google Shape;4793;p49">
                <a:extLst>
                  <a:ext uri="{FF2B5EF4-FFF2-40B4-BE49-F238E27FC236}">
                    <a16:creationId xmlns:a16="http://schemas.microsoft.com/office/drawing/2014/main" id="{2146B5DF-F65D-4530-B7A7-E0CA70112173}"/>
                  </a:ext>
                </a:extLst>
              </p:cNvPr>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 name="Google Shape;4794;p49">
                <a:extLst>
                  <a:ext uri="{FF2B5EF4-FFF2-40B4-BE49-F238E27FC236}">
                    <a16:creationId xmlns:a16="http://schemas.microsoft.com/office/drawing/2014/main" id="{D9CC2BFF-2EC4-42B1-B1B5-96130E0E7C49}"/>
                  </a:ext>
                </a:extLst>
              </p:cNvPr>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3" name="Google Shape;4795;p49">
                <a:extLst>
                  <a:ext uri="{FF2B5EF4-FFF2-40B4-BE49-F238E27FC236}">
                    <a16:creationId xmlns:a16="http://schemas.microsoft.com/office/drawing/2014/main" id="{B77952E8-C9F3-4F2C-B055-6EB91631D509}"/>
                  </a:ext>
                </a:extLst>
              </p:cNvPr>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4" name="Google Shape;4796;p49">
                <a:extLst>
                  <a:ext uri="{FF2B5EF4-FFF2-40B4-BE49-F238E27FC236}">
                    <a16:creationId xmlns:a16="http://schemas.microsoft.com/office/drawing/2014/main" id="{289A6DE8-CB2D-4209-9DF9-EE652C34A48B}"/>
                  </a:ext>
                </a:extLst>
              </p:cNvPr>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 name="Google Shape;4797;p49">
                <a:extLst>
                  <a:ext uri="{FF2B5EF4-FFF2-40B4-BE49-F238E27FC236}">
                    <a16:creationId xmlns:a16="http://schemas.microsoft.com/office/drawing/2014/main" id="{EE281729-6233-4D4F-958B-73ADEE3BF3C3}"/>
                  </a:ext>
                </a:extLst>
              </p:cNvPr>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6" name="Google Shape;4798;p49">
                <a:extLst>
                  <a:ext uri="{FF2B5EF4-FFF2-40B4-BE49-F238E27FC236}">
                    <a16:creationId xmlns:a16="http://schemas.microsoft.com/office/drawing/2014/main" id="{02CCD2AE-D755-4241-875D-CD510EFA898C}"/>
                  </a:ext>
                </a:extLst>
              </p:cNvPr>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7" name="Google Shape;4799;p49">
                <a:extLst>
                  <a:ext uri="{FF2B5EF4-FFF2-40B4-BE49-F238E27FC236}">
                    <a16:creationId xmlns:a16="http://schemas.microsoft.com/office/drawing/2014/main" id="{068246BC-330C-45B9-A1F1-1EFFF67E4026}"/>
                  </a:ext>
                </a:extLst>
              </p:cNvPr>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04"/>
        <p:cNvGrpSpPr/>
        <p:nvPr/>
      </p:nvGrpSpPr>
      <p:grpSpPr>
        <a:xfrm>
          <a:off x="0" y="0"/>
          <a:ext cx="0" cy="0"/>
          <a:chOff x="0" y="0"/>
          <a:chExt cx="0" cy="0"/>
        </a:xfrm>
      </p:grpSpPr>
      <p:sp>
        <p:nvSpPr>
          <p:cNvPr id="3905" name="Google Shape;3905;p21"/>
          <p:cNvSpPr txBox="1">
            <a:spLocks noGrp="1"/>
          </p:cNvSpPr>
          <p:nvPr>
            <p:ph type="title"/>
          </p:nvPr>
        </p:nvSpPr>
        <p:spPr>
          <a:xfrm>
            <a:off x="590521" y="82153"/>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u="sng" dirty="0"/>
              <a:t>RESULT AND OUTPUT-1:</a:t>
            </a:r>
          </a:p>
        </p:txBody>
      </p:sp>
      <p:sp>
        <p:nvSpPr>
          <p:cNvPr id="3909" name="Google Shape;3909;p2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pic>
        <p:nvPicPr>
          <p:cNvPr id="13" name="Picture 12" descr="Graphical user interface, text, application, email&#10;&#10;Description automatically generated">
            <a:extLst>
              <a:ext uri="{FF2B5EF4-FFF2-40B4-BE49-F238E27FC236}">
                <a16:creationId xmlns:a16="http://schemas.microsoft.com/office/drawing/2014/main" id="{49A94E9D-0D7F-4B45-9264-4A2637670BE6}"/>
              </a:ext>
            </a:extLst>
          </p:cNvPr>
          <p:cNvPicPr>
            <a:picLocks noChangeAspect="1"/>
          </p:cNvPicPr>
          <p:nvPr/>
        </p:nvPicPr>
        <p:blipFill>
          <a:blip r:embed="rId3"/>
          <a:stretch>
            <a:fillRect/>
          </a:stretch>
        </p:blipFill>
        <p:spPr>
          <a:xfrm>
            <a:off x="590521" y="1862883"/>
            <a:ext cx="6286823" cy="3054507"/>
          </a:xfrm>
          <a:prstGeom prst="rect">
            <a:avLst/>
          </a:prstGeom>
        </p:spPr>
      </p:pic>
      <p:sp>
        <p:nvSpPr>
          <p:cNvPr id="14" name="TextBox 13">
            <a:extLst>
              <a:ext uri="{FF2B5EF4-FFF2-40B4-BE49-F238E27FC236}">
                <a16:creationId xmlns:a16="http://schemas.microsoft.com/office/drawing/2014/main" id="{B92FAAA5-3987-4D26-B33F-1122A5DAABEC}"/>
              </a:ext>
            </a:extLst>
          </p:cNvPr>
          <p:cNvSpPr txBox="1"/>
          <p:nvPr/>
        </p:nvSpPr>
        <p:spPr>
          <a:xfrm>
            <a:off x="590521" y="939553"/>
            <a:ext cx="6845968" cy="923330"/>
          </a:xfrm>
          <a:prstGeom prst="rect">
            <a:avLst/>
          </a:prstGeom>
          <a:noFill/>
        </p:spPr>
        <p:txBody>
          <a:bodyPr wrap="square" rtlCol="0">
            <a:spAutoFit/>
          </a:bodyPr>
          <a:lstStyle/>
          <a:p>
            <a:r>
              <a:rPr lang="en-IN" sz="1800" dirty="0">
                <a:solidFill>
                  <a:schemeClr val="accent5"/>
                </a:solidFill>
                <a:effectLst/>
                <a:latin typeface="Titillium Web Light" panose="00000400000000000000" pitchFamily="2" charset="0"/>
                <a:ea typeface="Calibri" panose="020F0502020204030204" pitchFamily="34" charset="0"/>
                <a:cs typeface="Mangal" panose="02040503050203030202" pitchFamily="18" charset="0"/>
              </a:rPr>
              <a:t>Hence, according to the results, if we give all data except 14</a:t>
            </a:r>
            <a:r>
              <a:rPr lang="en-IN" sz="1800" baseline="30000" dirty="0">
                <a:solidFill>
                  <a:schemeClr val="accent5"/>
                </a:solidFill>
                <a:effectLst/>
                <a:latin typeface="Titillium Web Light" panose="00000400000000000000" pitchFamily="2" charset="0"/>
                <a:ea typeface="Calibri" panose="020F0502020204030204" pitchFamily="34" charset="0"/>
                <a:cs typeface="Mangal" panose="02040503050203030202" pitchFamily="18" charset="0"/>
              </a:rPr>
              <a:t>th</a:t>
            </a:r>
            <a:r>
              <a:rPr lang="en-IN" sz="1800" dirty="0">
                <a:solidFill>
                  <a:schemeClr val="accent5"/>
                </a:solidFill>
                <a:effectLst/>
                <a:latin typeface="Titillium Web Light" panose="00000400000000000000" pitchFamily="2" charset="0"/>
                <a:ea typeface="Calibri" panose="020F0502020204030204" pitchFamily="34" charset="0"/>
                <a:cs typeface="Mangal" panose="02040503050203030202" pitchFamily="18" charset="0"/>
              </a:rPr>
              <a:t> column (Target) as an input then it will give us the data in 0 which describes that person has </a:t>
            </a:r>
            <a:r>
              <a:rPr lang="en-IN" sz="1800" b="1" dirty="0">
                <a:solidFill>
                  <a:schemeClr val="accent5"/>
                </a:solidFill>
                <a:effectLst/>
                <a:latin typeface="Titillium Web Light" panose="00000400000000000000" pitchFamily="2" charset="0"/>
                <a:ea typeface="Calibri" panose="020F0502020204030204" pitchFamily="34" charset="0"/>
                <a:cs typeface="Mangal" panose="02040503050203030202" pitchFamily="18" charset="0"/>
              </a:rPr>
              <a:t>‘NOT Heart Disease’.</a:t>
            </a:r>
            <a:endParaRPr lang="en-IN" dirty="0">
              <a:solidFill>
                <a:schemeClr val="accent5"/>
              </a:solidFill>
              <a:latin typeface="Titillium Web Light" panose="00000400000000000000" pitchFamily="2" charset="0"/>
            </a:endParaRPr>
          </a:p>
        </p:txBody>
      </p:sp>
      <p:grpSp>
        <p:nvGrpSpPr>
          <p:cNvPr id="20" name="Google Shape;4901;p49">
            <a:extLst>
              <a:ext uri="{FF2B5EF4-FFF2-40B4-BE49-F238E27FC236}">
                <a16:creationId xmlns:a16="http://schemas.microsoft.com/office/drawing/2014/main" id="{AAF68847-B506-4944-A380-2BE13169F591}"/>
              </a:ext>
            </a:extLst>
          </p:cNvPr>
          <p:cNvGrpSpPr/>
          <p:nvPr/>
        </p:nvGrpSpPr>
        <p:grpSpPr>
          <a:xfrm>
            <a:off x="196948" y="369329"/>
            <a:ext cx="443283" cy="445620"/>
            <a:chOff x="6931035" y="3184144"/>
            <a:chExt cx="716128" cy="719903"/>
          </a:xfrm>
        </p:grpSpPr>
        <p:sp>
          <p:nvSpPr>
            <p:cNvPr id="21" name="Google Shape;4902;p49">
              <a:extLst>
                <a:ext uri="{FF2B5EF4-FFF2-40B4-BE49-F238E27FC236}">
                  <a16:creationId xmlns:a16="http://schemas.microsoft.com/office/drawing/2014/main" id="{4CD75AD6-E23E-44A3-8677-3D6A1F87D8B2}"/>
                </a:ext>
              </a:extLst>
            </p:cNvPr>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2" name="Google Shape;4903;p49">
              <a:extLst>
                <a:ext uri="{FF2B5EF4-FFF2-40B4-BE49-F238E27FC236}">
                  <a16:creationId xmlns:a16="http://schemas.microsoft.com/office/drawing/2014/main" id="{AA7B5D06-3160-4D82-BA2C-40E2F11D6BF8}"/>
                </a:ext>
              </a:extLst>
            </p:cNvPr>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3" name="Google Shape;4904;p49">
              <a:extLst>
                <a:ext uri="{FF2B5EF4-FFF2-40B4-BE49-F238E27FC236}">
                  <a16:creationId xmlns:a16="http://schemas.microsoft.com/office/drawing/2014/main" id="{06DC2BC8-A3C1-427B-8B16-4A540F550ED8}"/>
                </a:ext>
              </a:extLst>
            </p:cNvPr>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4" name="Google Shape;4905;p49">
              <a:extLst>
                <a:ext uri="{FF2B5EF4-FFF2-40B4-BE49-F238E27FC236}">
                  <a16:creationId xmlns:a16="http://schemas.microsoft.com/office/drawing/2014/main" id="{87A32DE0-FF84-41CA-B151-8A69C5D1ABC6}"/>
                </a:ext>
              </a:extLst>
            </p:cNvPr>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36"/>
        <p:cNvGrpSpPr/>
        <p:nvPr/>
      </p:nvGrpSpPr>
      <p:grpSpPr>
        <a:xfrm>
          <a:off x="0" y="0"/>
          <a:ext cx="0" cy="0"/>
          <a:chOff x="0" y="0"/>
          <a:chExt cx="0" cy="0"/>
        </a:xfrm>
      </p:grpSpPr>
      <p:sp>
        <p:nvSpPr>
          <p:cNvPr id="3937" name="Google Shape;3937;p25"/>
          <p:cNvSpPr txBox="1">
            <a:spLocks noGrp="1"/>
          </p:cNvSpPr>
          <p:nvPr>
            <p:ph type="title"/>
          </p:nvPr>
        </p:nvSpPr>
        <p:spPr>
          <a:xfrm>
            <a:off x="597797" y="120956"/>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u="sng" dirty="0"/>
              <a:t>RESULT AND OUTPUT-2:</a:t>
            </a:r>
            <a:endParaRPr dirty="0"/>
          </a:p>
        </p:txBody>
      </p:sp>
      <p:sp>
        <p:nvSpPr>
          <p:cNvPr id="3939" name="Google Shape;3939;p2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a:p>
        </p:txBody>
      </p:sp>
      <p:sp>
        <p:nvSpPr>
          <p:cNvPr id="5" name="TextBox 4">
            <a:extLst>
              <a:ext uri="{FF2B5EF4-FFF2-40B4-BE49-F238E27FC236}">
                <a16:creationId xmlns:a16="http://schemas.microsoft.com/office/drawing/2014/main" id="{8C27FC81-0A5E-4564-A5A7-1212A1FA7843}"/>
              </a:ext>
            </a:extLst>
          </p:cNvPr>
          <p:cNvSpPr txBox="1"/>
          <p:nvPr/>
        </p:nvSpPr>
        <p:spPr>
          <a:xfrm>
            <a:off x="597797" y="1006124"/>
            <a:ext cx="6845968" cy="923330"/>
          </a:xfrm>
          <a:prstGeom prst="rect">
            <a:avLst/>
          </a:prstGeom>
          <a:noFill/>
        </p:spPr>
        <p:txBody>
          <a:bodyPr wrap="square" rtlCol="0">
            <a:spAutoFit/>
          </a:bodyPr>
          <a:lstStyle/>
          <a:p>
            <a:r>
              <a:rPr lang="en-IN" sz="1800" dirty="0">
                <a:solidFill>
                  <a:schemeClr val="accent5"/>
                </a:solidFill>
                <a:effectLst/>
                <a:latin typeface="Titillium Web Light" panose="00000400000000000000" pitchFamily="2" charset="0"/>
                <a:ea typeface="Calibri" panose="020F0502020204030204" pitchFamily="34" charset="0"/>
                <a:cs typeface="Mangal" panose="02040503050203030202" pitchFamily="18" charset="0"/>
              </a:rPr>
              <a:t>Hence, according to the results, if we give all data except 14</a:t>
            </a:r>
            <a:r>
              <a:rPr lang="en-IN" sz="1800" baseline="30000" dirty="0">
                <a:solidFill>
                  <a:schemeClr val="accent5"/>
                </a:solidFill>
                <a:effectLst/>
                <a:latin typeface="Titillium Web Light" panose="00000400000000000000" pitchFamily="2" charset="0"/>
                <a:ea typeface="Calibri" panose="020F0502020204030204" pitchFamily="34" charset="0"/>
                <a:cs typeface="Mangal" panose="02040503050203030202" pitchFamily="18" charset="0"/>
              </a:rPr>
              <a:t>th</a:t>
            </a:r>
            <a:r>
              <a:rPr lang="en-IN" sz="1800" dirty="0">
                <a:solidFill>
                  <a:schemeClr val="accent5"/>
                </a:solidFill>
                <a:effectLst/>
                <a:latin typeface="Titillium Web Light" panose="00000400000000000000" pitchFamily="2" charset="0"/>
                <a:ea typeface="Calibri" panose="020F0502020204030204" pitchFamily="34" charset="0"/>
                <a:cs typeface="Mangal" panose="02040503050203030202" pitchFamily="18" charset="0"/>
              </a:rPr>
              <a:t> column (Target) as an input then it will give us the data in 1 which describes that person has </a:t>
            </a:r>
            <a:r>
              <a:rPr lang="en-IN" sz="1800" b="1" dirty="0">
                <a:solidFill>
                  <a:schemeClr val="accent5"/>
                </a:solidFill>
                <a:effectLst/>
                <a:latin typeface="Titillium Web Light" panose="00000400000000000000" pitchFamily="2" charset="0"/>
                <a:ea typeface="Calibri" panose="020F0502020204030204" pitchFamily="34" charset="0"/>
                <a:cs typeface="Mangal" panose="02040503050203030202" pitchFamily="18" charset="0"/>
              </a:rPr>
              <a:t>‘Heart Disease’.</a:t>
            </a:r>
            <a:endParaRPr lang="en-IN" dirty="0">
              <a:solidFill>
                <a:schemeClr val="accent5"/>
              </a:solidFill>
              <a:latin typeface="Titillium Web Light" panose="00000400000000000000" pitchFamily="2" charset="0"/>
            </a:endParaRPr>
          </a:p>
        </p:txBody>
      </p:sp>
      <p:pic>
        <p:nvPicPr>
          <p:cNvPr id="3" name="Picture 2" descr="Graphical user interface, text, application, email&#10;&#10;Description automatically generated">
            <a:extLst>
              <a:ext uri="{FF2B5EF4-FFF2-40B4-BE49-F238E27FC236}">
                <a16:creationId xmlns:a16="http://schemas.microsoft.com/office/drawing/2014/main" id="{04E4D8A6-8AE4-4D01-A2C2-BAFE427BCAF4}"/>
              </a:ext>
            </a:extLst>
          </p:cNvPr>
          <p:cNvPicPr>
            <a:picLocks noChangeAspect="1"/>
          </p:cNvPicPr>
          <p:nvPr/>
        </p:nvPicPr>
        <p:blipFill>
          <a:blip r:embed="rId3"/>
          <a:stretch>
            <a:fillRect/>
          </a:stretch>
        </p:blipFill>
        <p:spPr>
          <a:xfrm>
            <a:off x="597797" y="1872867"/>
            <a:ext cx="6382078" cy="3073558"/>
          </a:xfrm>
          <a:prstGeom prst="rect">
            <a:avLst/>
          </a:prstGeom>
        </p:spPr>
      </p:pic>
      <p:grpSp>
        <p:nvGrpSpPr>
          <p:cNvPr id="8" name="Google Shape;4901;p49">
            <a:extLst>
              <a:ext uri="{FF2B5EF4-FFF2-40B4-BE49-F238E27FC236}">
                <a16:creationId xmlns:a16="http://schemas.microsoft.com/office/drawing/2014/main" id="{730EDBCC-D3AE-4FD8-9C8F-BC6FB669D840}"/>
              </a:ext>
            </a:extLst>
          </p:cNvPr>
          <p:cNvGrpSpPr/>
          <p:nvPr/>
        </p:nvGrpSpPr>
        <p:grpSpPr>
          <a:xfrm>
            <a:off x="196948" y="393128"/>
            <a:ext cx="443283" cy="445620"/>
            <a:chOff x="6931035" y="3184144"/>
            <a:chExt cx="716128" cy="719903"/>
          </a:xfrm>
        </p:grpSpPr>
        <p:sp>
          <p:nvSpPr>
            <p:cNvPr id="9" name="Google Shape;4902;p49">
              <a:extLst>
                <a:ext uri="{FF2B5EF4-FFF2-40B4-BE49-F238E27FC236}">
                  <a16:creationId xmlns:a16="http://schemas.microsoft.com/office/drawing/2014/main" id="{3020B7E5-DBEE-4CBE-B1A9-D5D54973AB7C}"/>
                </a:ext>
              </a:extLst>
            </p:cNvPr>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 name="Google Shape;4903;p49">
              <a:extLst>
                <a:ext uri="{FF2B5EF4-FFF2-40B4-BE49-F238E27FC236}">
                  <a16:creationId xmlns:a16="http://schemas.microsoft.com/office/drawing/2014/main" id="{A2E497B3-CAC9-401E-A1C5-EE977B272402}"/>
                </a:ext>
              </a:extLst>
            </p:cNvPr>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 name="Google Shape;4904;p49">
              <a:extLst>
                <a:ext uri="{FF2B5EF4-FFF2-40B4-BE49-F238E27FC236}">
                  <a16:creationId xmlns:a16="http://schemas.microsoft.com/office/drawing/2014/main" id="{71BB4EB2-4AED-4996-888D-FDA7801B1411}"/>
                </a:ext>
              </a:extLst>
            </p:cNvPr>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 name="Google Shape;4905;p49">
              <a:extLst>
                <a:ext uri="{FF2B5EF4-FFF2-40B4-BE49-F238E27FC236}">
                  <a16:creationId xmlns:a16="http://schemas.microsoft.com/office/drawing/2014/main" id="{2917598B-1D5E-41DD-82B2-B80D60418E20}"/>
                </a:ext>
              </a:extLst>
            </p:cNvPr>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73"/>
        <p:cNvGrpSpPr/>
        <p:nvPr/>
      </p:nvGrpSpPr>
      <p:grpSpPr>
        <a:xfrm>
          <a:off x="0" y="0"/>
          <a:ext cx="0" cy="0"/>
          <a:chOff x="0" y="0"/>
          <a:chExt cx="0" cy="0"/>
        </a:xfrm>
      </p:grpSpPr>
      <p:sp>
        <p:nvSpPr>
          <p:cNvPr id="4074" name="Google Shape;4074;p37"/>
          <p:cNvSpPr txBox="1">
            <a:spLocks noGrp="1"/>
          </p:cNvSpPr>
          <p:nvPr>
            <p:ph type="title"/>
          </p:nvPr>
        </p:nvSpPr>
        <p:spPr>
          <a:xfrm>
            <a:off x="718300" y="534838"/>
            <a:ext cx="69075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u="sng" dirty="0"/>
              <a:t>CONCLUSION</a:t>
            </a:r>
            <a:endParaRPr sz="4400" u="sng" dirty="0"/>
          </a:p>
        </p:txBody>
      </p:sp>
      <p:sp>
        <p:nvSpPr>
          <p:cNvPr id="4075" name="Google Shape;4075;p37"/>
          <p:cNvSpPr txBox="1">
            <a:spLocks noGrp="1"/>
          </p:cNvSpPr>
          <p:nvPr>
            <p:ph type="body" idx="1"/>
          </p:nvPr>
        </p:nvSpPr>
        <p:spPr>
          <a:xfrm>
            <a:off x="718300" y="1392238"/>
            <a:ext cx="6907500" cy="2980500"/>
          </a:xfrm>
          <a:prstGeom prst="rect">
            <a:avLst/>
          </a:prstGeom>
        </p:spPr>
        <p:txBody>
          <a:bodyPr spcFirstLastPara="1" wrap="square" lIns="91425" tIns="91425" rIns="91425" bIns="91425" anchor="t" anchorCtr="0">
            <a:noAutofit/>
          </a:bodyPr>
          <a:lstStyle/>
          <a:p>
            <a:pPr marL="0" indent="0" algn="just">
              <a:spcBef>
                <a:spcPts val="0"/>
              </a:spcBef>
              <a:buNone/>
            </a:pPr>
            <a:endParaRPr lang="en-US" sz="1800" b="1" dirty="0">
              <a:solidFill>
                <a:srgbClr val="003B55"/>
              </a:solidFill>
            </a:endParaRPr>
          </a:p>
          <a:p>
            <a:pPr marL="285750" indent="-285750" algn="just">
              <a:spcBef>
                <a:spcPts val="0"/>
              </a:spcBef>
            </a:pPr>
            <a:r>
              <a:rPr lang="en-IN" sz="1800" dirty="0">
                <a:solidFill>
                  <a:schemeClr val="accent5"/>
                </a:solidFill>
                <a:effectLst/>
                <a:latin typeface="Titillium Web Light" panose="00000400000000000000" pitchFamily="2" charset="0"/>
                <a:ea typeface="Calibri" panose="020F0502020204030204" pitchFamily="34" charset="0"/>
                <a:cs typeface="Mangal" panose="02040503050203030202" pitchFamily="18" charset="0"/>
              </a:rPr>
              <a:t>This project provides the overview into machine learning techniques for predicting heart diseases.</a:t>
            </a:r>
          </a:p>
          <a:p>
            <a:pPr marL="285750" indent="-285750" algn="just">
              <a:spcBef>
                <a:spcPts val="0"/>
              </a:spcBef>
            </a:pPr>
            <a:r>
              <a:rPr lang="en-US" sz="1800" dirty="0"/>
              <a:t>Heart disease are complicated. Each and every year lots of people are dying with this disease. I use Machine Learning in that logistic regression algorithms by predicting if patient has heart disease or not. Any nonmedical employee can use this software and predict the heart disease and reduce the time complexity of the doctors.</a:t>
            </a:r>
          </a:p>
          <a:p>
            <a:pPr marL="285750" indent="-285750" algn="just">
              <a:spcBef>
                <a:spcPts val="0"/>
              </a:spcBef>
            </a:pPr>
            <a:r>
              <a:rPr lang="en-IN" sz="1800" dirty="0">
                <a:solidFill>
                  <a:schemeClr val="accent5"/>
                </a:solidFill>
                <a:effectLst/>
                <a:latin typeface="Titillium Web Light" panose="00000400000000000000" pitchFamily="2" charset="0"/>
                <a:ea typeface="Calibri" panose="020F0502020204030204" pitchFamily="34" charset="0"/>
                <a:cs typeface="Mangal" panose="02040503050203030202" pitchFamily="18" charset="0"/>
              </a:rPr>
              <a:t>Machine learning techniques significantly improves accuracy of cardiovascular risk prediction through which patients can be identified during an early stage of disease and can be benefitted by preventive treatment. </a:t>
            </a:r>
          </a:p>
          <a:p>
            <a:pPr marL="285750" indent="-285750" algn="just">
              <a:spcBef>
                <a:spcPts val="0"/>
              </a:spcBef>
            </a:pPr>
            <a:endParaRPr lang="en-US" sz="1800" dirty="0">
              <a:solidFill>
                <a:schemeClr val="accent5"/>
              </a:solidFill>
              <a:latin typeface="Titillium Web Light" panose="00000400000000000000" pitchFamily="2" charset="0"/>
            </a:endParaRPr>
          </a:p>
        </p:txBody>
      </p:sp>
      <p:sp>
        <p:nvSpPr>
          <p:cNvPr id="4077" name="Google Shape;4077;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grpSp>
        <p:nvGrpSpPr>
          <p:cNvPr id="6" name="Google Shape;4785;p49">
            <a:extLst>
              <a:ext uri="{FF2B5EF4-FFF2-40B4-BE49-F238E27FC236}">
                <a16:creationId xmlns:a16="http://schemas.microsoft.com/office/drawing/2014/main" id="{BB35B422-A0AB-40D7-BA82-CCC0EDEB45B3}"/>
              </a:ext>
            </a:extLst>
          </p:cNvPr>
          <p:cNvGrpSpPr/>
          <p:nvPr/>
        </p:nvGrpSpPr>
        <p:grpSpPr>
          <a:xfrm>
            <a:off x="257595" y="699584"/>
            <a:ext cx="460705" cy="491455"/>
            <a:chOff x="6506504" y="937343"/>
            <a:chExt cx="744273" cy="793950"/>
          </a:xfrm>
        </p:grpSpPr>
        <p:sp>
          <p:nvSpPr>
            <p:cNvPr id="7" name="Google Shape;4786;p49">
              <a:extLst>
                <a:ext uri="{FF2B5EF4-FFF2-40B4-BE49-F238E27FC236}">
                  <a16:creationId xmlns:a16="http://schemas.microsoft.com/office/drawing/2014/main" id="{ADD4EEB1-C2C2-408A-A0C2-E618339C9227}"/>
                </a:ext>
              </a:extLst>
            </p:cNvPr>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4787;p49">
              <a:extLst>
                <a:ext uri="{FF2B5EF4-FFF2-40B4-BE49-F238E27FC236}">
                  <a16:creationId xmlns:a16="http://schemas.microsoft.com/office/drawing/2014/main" id="{F6F31F11-9D1A-41A3-98BF-4520E3D213BA}"/>
                </a:ext>
              </a:extLst>
            </p:cNvPr>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4788;p49">
              <a:extLst>
                <a:ext uri="{FF2B5EF4-FFF2-40B4-BE49-F238E27FC236}">
                  <a16:creationId xmlns:a16="http://schemas.microsoft.com/office/drawing/2014/main" id="{04D7D7FE-5565-4A2D-8A99-373E86421A63}"/>
                </a:ext>
              </a:extLst>
            </p:cNvPr>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0" name="Google Shape;4789;p49">
              <a:extLst>
                <a:ext uri="{FF2B5EF4-FFF2-40B4-BE49-F238E27FC236}">
                  <a16:creationId xmlns:a16="http://schemas.microsoft.com/office/drawing/2014/main" id="{478D9C4A-688B-414E-B9DB-5FF662374141}"/>
                </a:ext>
              </a:extLst>
            </p:cNvPr>
            <p:cNvGrpSpPr/>
            <p:nvPr/>
          </p:nvGrpSpPr>
          <p:grpSpPr>
            <a:xfrm>
              <a:off x="6506504" y="937343"/>
              <a:ext cx="744273" cy="793950"/>
              <a:chOff x="6565437" y="1588001"/>
              <a:chExt cx="744273" cy="793950"/>
            </a:xfrm>
          </p:grpSpPr>
          <p:sp>
            <p:nvSpPr>
              <p:cNvPr id="11" name="Google Shape;4790;p49">
                <a:extLst>
                  <a:ext uri="{FF2B5EF4-FFF2-40B4-BE49-F238E27FC236}">
                    <a16:creationId xmlns:a16="http://schemas.microsoft.com/office/drawing/2014/main" id="{33FD598D-1FB7-4932-B4C3-75D0452D7FE3}"/>
                  </a:ext>
                </a:extLst>
              </p:cNvPr>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 name="Google Shape;4791;p49">
                <a:extLst>
                  <a:ext uri="{FF2B5EF4-FFF2-40B4-BE49-F238E27FC236}">
                    <a16:creationId xmlns:a16="http://schemas.microsoft.com/office/drawing/2014/main" id="{CF5DA065-A55B-45FA-A428-B1788A94EAC6}"/>
                  </a:ext>
                </a:extLst>
              </p:cNvPr>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4792;p49">
                <a:extLst>
                  <a:ext uri="{FF2B5EF4-FFF2-40B4-BE49-F238E27FC236}">
                    <a16:creationId xmlns:a16="http://schemas.microsoft.com/office/drawing/2014/main" id="{B74A3B30-A109-4924-87C6-AA5336381BF3}"/>
                  </a:ext>
                </a:extLst>
              </p:cNvPr>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4793;p49">
                <a:extLst>
                  <a:ext uri="{FF2B5EF4-FFF2-40B4-BE49-F238E27FC236}">
                    <a16:creationId xmlns:a16="http://schemas.microsoft.com/office/drawing/2014/main" id="{535E03D7-E144-4BD0-BB98-8EDA23BEE412}"/>
                  </a:ext>
                </a:extLst>
              </p:cNvPr>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4794;p49">
                <a:extLst>
                  <a:ext uri="{FF2B5EF4-FFF2-40B4-BE49-F238E27FC236}">
                    <a16:creationId xmlns:a16="http://schemas.microsoft.com/office/drawing/2014/main" id="{5F72434D-6D8E-4449-9421-A12271B08F44}"/>
                  </a:ext>
                </a:extLst>
              </p:cNvPr>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4795;p49">
                <a:extLst>
                  <a:ext uri="{FF2B5EF4-FFF2-40B4-BE49-F238E27FC236}">
                    <a16:creationId xmlns:a16="http://schemas.microsoft.com/office/drawing/2014/main" id="{6CF524E4-2D56-4122-9BA2-37AE93DEA02D}"/>
                  </a:ext>
                </a:extLst>
              </p:cNvPr>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4796;p49">
                <a:extLst>
                  <a:ext uri="{FF2B5EF4-FFF2-40B4-BE49-F238E27FC236}">
                    <a16:creationId xmlns:a16="http://schemas.microsoft.com/office/drawing/2014/main" id="{98B2E28D-B53E-4630-8117-739F257428CE}"/>
                  </a:ext>
                </a:extLst>
              </p:cNvPr>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4797;p49">
                <a:extLst>
                  <a:ext uri="{FF2B5EF4-FFF2-40B4-BE49-F238E27FC236}">
                    <a16:creationId xmlns:a16="http://schemas.microsoft.com/office/drawing/2014/main" id="{FFC84978-BB15-4E87-B28C-5828C11FAD89}"/>
                  </a:ext>
                </a:extLst>
              </p:cNvPr>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4798;p49">
                <a:extLst>
                  <a:ext uri="{FF2B5EF4-FFF2-40B4-BE49-F238E27FC236}">
                    <a16:creationId xmlns:a16="http://schemas.microsoft.com/office/drawing/2014/main" id="{31C049A5-1E89-4B96-B5D1-D1C2820B5DFD}"/>
                  </a:ext>
                </a:extLst>
              </p:cNvPr>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4799;p49">
                <a:extLst>
                  <a:ext uri="{FF2B5EF4-FFF2-40B4-BE49-F238E27FC236}">
                    <a16:creationId xmlns:a16="http://schemas.microsoft.com/office/drawing/2014/main" id="{CCC6E18A-A3E5-4EFA-9CC8-0CC8D911795E}"/>
                  </a:ext>
                </a:extLst>
              </p:cNvPr>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66"/>
        <p:cNvGrpSpPr/>
        <p:nvPr/>
      </p:nvGrpSpPr>
      <p:grpSpPr>
        <a:xfrm>
          <a:off x="0" y="0"/>
          <a:ext cx="0" cy="0"/>
          <a:chOff x="0" y="0"/>
          <a:chExt cx="0" cy="0"/>
        </a:xfrm>
      </p:grpSpPr>
      <p:sp>
        <p:nvSpPr>
          <p:cNvPr id="4067" name="Google Shape;4067;p36"/>
          <p:cNvSpPr txBox="1">
            <a:spLocks noGrp="1"/>
          </p:cNvSpPr>
          <p:nvPr>
            <p:ph type="title"/>
          </p:nvPr>
        </p:nvSpPr>
        <p:spPr>
          <a:xfrm>
            <a:off x="718300" y="522806"/>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u="sng" dirty="0"/>
              <a:t>Future Enhancement</a:t>
            </a:r>
            <a:endParaRPr sz="4400" u="sng" dirty="0"/>
          </a:p>
        </p:txBody>
      </p:sp>
      <p:sp>
        <p:nvSpPr>
          <p:cNvPr id="4068" name="Google Shape;4068;p36"/>
          <p:cNvSpPr txBox="1">
            <a:spLocks noGrp="1"/>
          </p:cNvSpPr>
          <p:nvPr>
            <p:ph type="body" idx="1"/>
          </p:nvPr>
        </p:nvSpPr>
        <p:spPr>
          <a:xfrm>
            <a:off x="718300" y="1640194"/>
            <a:ext cx="6761100" cy="29805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US" sz="1800" dirty="0"/>
              <a:t>Today’s, world most of the data is computerized, the data is distributed and it is not utilizing properly. By Analyzing the available data we can also use for unknown patterns. The primary motive of this project prediction of heart diseases with high rate of accuracy.</a:t>
            </a:r>
          </a:p>
          <a:p>
            <a:pPr marL="0" lvl="0" indent="0" algn="just" rtl="0">
              <a:spcBef>
                <a:spcPts val="600"/>
              </a:spcBef>
              <a:spcAft>
                <a:spcPts val="0"/>
              </a:spcAft>
              <a:buNone/>
            </a:pPr>
            <a:endParaRPr lang="en-US" sz="1800" dirty="0"/>
          </a:p>
          <a:p>
            <a:pPr marL="0" lvl="0" indent="0" algn="just" rtl="0">
              <a:spcBef>
                <a:spcPts val="600"/>
              </a:spcBef>
              <a:spcAft>
                <a:spcPts val="0"/>
              </a:spcAft>
              <a:buNone/>
            </a:pPr>
            <a:r>
              <a:rPr lang="en-US" sz="1800" dirty="0"/>
              <a:t> For predicting the heart disease we can use logistic regression algorithm, </a:t>
            </a:r>
            <a:r>
              <a:rPr lang="en-US" sz="1800" dirty="0" err="1"/>
              <a:t>naviebayes</a:t>
            </a:r>
            <a:r>
              <a:rPr lang="en-US" sz="1800" dirty="0"/>
              <a:t>, </a:t>
            </a:r>
            <a:r>
              <a:rPr lang="en-US" sz="1800" dirty="0" err="1"/>
              <a:t>sklearn</a:t>
            </a:r>
            <a:r>
              <a:rPr lang="en-US" sz="1800" dirty="0"/>
              <a:t> in machine learning. The future scope of this project is the prediction of heart diseases by using advanced techniques and algorithms in less time complexity.</a:t>
            </a:r>
            <a:endParaRPr sz="1800" dirty="0">
              <a:solidFill>
                <a:srgbClr val="0B87A1"/>
              </a:solidFill>
            </a:endParaRPr>
          </a:p>
        </p:txBody>
      </p:sp>
      <p:sp>
        <p:nvSpPr>
          <p:cNvPr id="4069" name="Google Shape;4069;p3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a:p>
        </p:txBody>
      </p:sp>
      <p:grpSp>
        <p:nvGrpSpPr>
          <p:cNvPr id="5" name="Google Shape;4785;p49">
            <a:extLst>
              <a:ext uri="{FF2B5EF4-FFF2-40B4-BE49-F238E27FC236}">
                <a16:creationId xmlns:a16="http://schemas.microsoft.com/office/drawing/2014/main" id="{FBCD4A66-EBDD-4109-AE14-85020B5A5A7A}"/>
              </a:ext>
            </a:extLst>
          </p:cNvPr>
          <p:cNvGrpSpPr/>
          <p:nvPr/>
        </p:nvGrpSpPr>
        <p:grpSpPr>
          <a:xfrm>
            <a:off x="257595" y="705778"/>
            <a:ext cx="460705" cy="491455"/>
            <a:chOff x="6506504" y="937343"/>
            <a:chExt cx="744273" cy="793950"/>
          </a:xfrm>
        </p:grpSpPr>
        <p:sp>
          <p:nvSpPr>
            <p:cNvPr id="6" name="Google Shape;4786;p49">
              <a:extLst>
                <a:ext uri="{FF2B5EF4-FFF2-40B4-BE49-F238E27FC236}">
                  <a16:creationId xmlns:a16="http://schemas.microsoft.com/office/drawing/2014/main" id="{37230705-A26E-42AD-B937-053072FBB39E}"/>
                </a:ext>
              </a:extLst>
            </p:cNvPr>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 name="Google Shape;4787;p49">
              <a:extLst>
                <a:ext uri="{FF2B5EF4-FFF2-40B4-BE49-F238E27FC236}">
                  <a16:creationId xmlns:a16="http://schemas.microsoft.com/office/drawing/2014/main" id="{4B53EE09-954D-4DA5-A970-53430A7145D0}"/>
                </a:ext>
              </a:extLst>
            </p:cNvPr>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4788;p49">
              <a:extLst>
                <a:ext uri="{FF2B5EF4-FFF2-40B4-BE49-F238E27FC236}">
                  <a16:creationId xmlns:a16="http://schemas.microsoft.com/office/drawing/2014/main" id="{C4CF1171-1A9C-4AF9-9ABB-5937547B3283}"/>
                </a:ext>
              </a:extLst>
            </p:cNvPr>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9" name="Google Shape;4789;p49">
              <a:extLst>
                <a:ext uri="{FF2B5EF4-FFF2-40B4-BE49-F238E27FC236}">
                  <a16:creationId xmlns:a16="http://schemas.microsoft.com/office/drawing/2014/main" id="{43E431BE-0E88-46C1-8FDA-483419E68B5B}"/>
                </a:ext>
              </a:extLst>
            </p:cNvPr>
            <p:cNvGrpSpPr/>
            <p:nvPr/>
          </p:nvGrpSpPr>
          <p:grpSpPr>
            <a:xfrm>
              <a:off x="6506504" y="937343"/>
              <a:ext cx="744273" cy="793950"/>
              <a:chOff x="6565437" y="1588001"/>
              <a:chExt cx="744273" cy="793950"/>
            </a:xfrm>
          </p:grpSpPr>
          <p:sp>
            <p:nvSpPr>
              <p:cNvPr id="10" name="Google Shape;4790;p49">
                <a:extLst>
                  <a:ext uri="{FF2B5EF4-FFF2-40B4-BE49-F238E27FC236}">
                    <a16:creationId xmlns:a16="http://schemas.microsoft.com/office/drawing/2014/main" id="{DD8D622D-B42A-41E4-889D-22F19926D82C}"/>
                  </a:ext>
                </a:extLst>
              </p:cNvPr>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 name="Google Shape;4791;p49">
                <a:extLst>
                  <a:ext uri="{FF2B5EF4-FFF2-40B4-BE49-F238E27FC236}">
                    <a16:creationId xmlns:a16="http://schemas.microsoft.com/office/drawing/2014/main" id="{B34EB5D4-5FAE-46AD-8CE2-E26E9A5A0451}"/>
                  </a:ext>
                </a:extLst>
              </p:cNvPr>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 name="Google Shape;4792;p49">
                <a:extLst>
                  <a:ext uri="{FF2B5EF4-FFF2-40B4-BE49-F238E27FC236}">
                    <a16:creationId xmlns:a16="http://schemas.microsoft.com/office/drawing/2014/main" id="{E6BC9138-8FE8-4DC6-93DE-6F397E3982F8}"/>
                  </a:ext>
                </a:extLst>
              </p:cNvPr>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4793;p49">
                <a:extLst>
                  <a:ext uri="{FF2B5EF4-FFF2-40B4-BE49-F238E27FC236}">
                    <a16:creationId xmlns:a16="http://schemas.microsoft.com/office/drawing/2014/main" id="{EB2F7D9F-1876-4BED-B2C9-8A313BED2188}"/>
                  </a:ext>
                </a:extLst>
              </p:cNvPr>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4794;p49">
                <a:extLst>
                  <a:ext uri="{FF2B5EF4-FFF2-40B4-BE49-F238E27FC236}">
                    <a16:creationId xmlns:a16="http://schemas.microsoft.com/office/drawing/2014/main" id="{56CA5A5B-E395-4179-8B5C-BD34B592B363}"/>
                  </a:ext>
                </a:extLst>
              </p:cNvPr>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4795;p49">
                <a:extLst>
                  <a:ext uri="{FF2B5EF4-FFF2-40B4-BE49-F238E27FC236}">
                    <a16:creationId xmlns:a16="http://schemas.microsoft.com/office/drawing/2014/main" id="{9D1CFC33-D59B-4FB4-89E0-7F25D8A50437}"/>
                  </a:ext>
                </a:extLst>
              </p:cNvPr>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4796;p49">
                <a:extLst>
                  <a:ext uri="{FF2B5EF4-FFF2-40B4-BE49-F238E27FC236}">
                    <a16:creationId xmlns:a16="http://schemas.microsoft.com/office/drawing/2014/main" id="{05C47261-965F-43B0-AB1D-7B923AE5EE42}"/>
                  </a:ext>
                </a:extLst>
              </p:cNvPr>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4797;p49">
                <a:extLst>
                  <a:ext uri="{FF2B5EF4-FFF2-40B4-BE49-F238E27FC236}">
                    <a16:creationId xmlns:a16="http://schemas.microsoft.com/office/drawing/2014/main" id="{57FD2E91-BD96-4172-828F-BFEB0FA8CD7B}"/>
                  </a:ext>
                </a:extLst>
              </p:cNvPr>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4798;p49">
                <a:extLst>
                  <a:ext uri="{FF2B5EF4-FFF2-40B4-BE49-F238E27FC236}">
                    <a16:creationId xmlns:a16="http://schemas.microsoft.com/office/drawing/2014/main" id="{B3534998-1225-41A7-883B-D09EAB7ABEFC}"/>
                  </a:ext>
                </a:extLst>
              </p:cNvPr>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4799;p49">
                <a:extLst>
                  <a:ext uri="{FF2B5EF4-FFF2-40B4-BE49-F238E27FC236}">
                    <a16:creationId xmlns:a16="http://schemas.microsoft.com/office/drawing/2014/main" id="{3892C403-620F-4B1D-9DB2-C79E0F7B30B0}"/>
                  </a:ext>
                </a:extLst>
              </p:cNvPr>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58"/>
        <p:cNvGrpSpPr/>
        <p:nvPr/>
      </p:nvGrpSpPr>
      <p:grpSpPr>
        <a:xfrm>
          <a:off x="0" y="0"/>
          <a:ext cx="0" cy="0"/>
          <a:chOff x="0" y="0"/>
          <a:chExt cx="0" cy="0"/>
        </a:xfrm>
      </p:grpSpPr>
      <p:sp>
        <p:nvSpPr>
          <p:cNvPr id="4059" name="Google Shape;4059;p35"/>
          <p:cNvSpPr txBox="1">
            <a:spLocks noGrp="1"/>
          </p:cNvSpPr>
          <p:nvPr>
            <p:ph type="ctrTitle" idx="4294967295"/>
          </p:nvPr>
        </p:nvSpPr>
        <p:spPr>
          <a:xfrm>
            <a:off x="2551099" y="1948745"/>
            <a:ext cx="3761334" cy="126318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u="sng" dirty="0">
                <a:solidFill>
                  <a:srgbClr val="80BFB7"/>
                </a:solidFill>
              </a:rPr>
              <a:t>THANKS!</a:t>
            </a:r>
            <a:endParaRPr sz="7200" u="sng" dirty="0">
              <a:solidFill>
                <a:srgbClr val="80BFB7"/>
              </a:solidFill>
            </a:endParaRPr>
          </a:p>
        </p:txBody>
      </p:sp>
      <p:sp>
        <p:nvSpPr>
          <p:cNvPr id="4062" name="Google Shape;4062;p3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799" y="376181"/>
            <a:ext cx="526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u="sng" dirty="0">
                <a:solidFill>
                  <a:schemeClr val="accent4"/>
                </a:solidFill>
              </a:rPr>
              <a:t>OBJECTIVE</a:t>
            </a:r>
            <a:endParaRPr u="sng" dirty="0">
              <a:solidFill>
                <a:schemeClr val="accent4"/>
              </a:solidFill>
            </a:endParaRPr>
          </a:p>
        </p:txBody>
      </p:sp>
      <p:sp>
        <p:nvSpPr>
          <p:cNvPr id="3859" name="Google Shape;3859;p16"/>
          <p:cNvSpPr txBox="1">
            <a:spLocks noGrp="1"/>
          </p:cNvSpPr>
          <p:nvPr>
            <p:ph type="subTitle" idx="1"/>
          </p:nvPr>
        </p:nvSpPr>
        <p:spPr>
          <a:xfrm>
            <a:off x="685799" y="1815417"/>
            <a:ext cx="5642811" cy="18763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lumMod val="50000"/>
                  </a:schemeClr>
                </a:solidFill>
              </a:rPr>
              <a:t>“Heart Disease Prediction Using Machine Learning” is a machine learning system that can predict whether a person has heart disease or not by using </a:t>
            </a:r>
            <a:r>
              <a:rPr lang="en" b="1" dirty="0">
                <a:solidFill>
                  <a:schemeClr val="accent2">
                    <a:lumMod val="50000"/>
                  </a:schemeClr>
                </a:solidFill>
              </a:rPr>
              <a:t>Logistic Regression Model</a:t>
            </a:r>
            <a:r>
              <a:rPr lang="en" dirty="0">
                <a:solidFill>
                  <a:schemeClr val="accent2">
                    <a:lumMod val="50000"/>
                  </a:schemeClr>
                </a:solidFill>
              </a:rPr>
              <a:t>.</a:t>
            </a:r>
            <a:endParaRPr dirty="0">
              <a:solidFill>
                <a:schemeClr val="accent2">
                  <a:lumMod val="50000"/>
                </a:schemeClr>
              </a:solidFill>
            </a:endParaRPr>
          </a:p>
        </p:txBody>
      </p:sp>
      <p:grpSp>
        <p:nvGrpSpPr>
          <p:cNvPr id="4" name="Google Shape;4906;p49">
            <a:extLst>
              <a:ext uri="{FF2B5EF4-FFF2-40B4-BE49-F238E27FC236}">
                <a16:creationId xmlns:a16="http://schemas.microsoft.com/office/drawing/2014/main" id="{C11BA1E7-E48A-4711-A6BC-0745AD320813}"/>
              </a:ext>
            </a:extLst>
          </p:cNvPr>
          <p:cNvGrpSpPr/>
          <p:nvPr/>
        </p:nvGrpSpPr>
        <p:grpSpPr>
          <a:xfrm>
            <a:off x="240072" y="857775"/>
            <a:ext cx="445727" cy="445714"/>
            <a:chOff x="5846429" y="3184067"/>
            <a:chExt cx="720076" cy="720055"/>
          </a:xfrm>
        </p:grpSpPr>
        <p:sp>
          <p:nvSpPr>
            <p:cNvPr id="5" name="Google Shape;4907;p49">
              <a:extLst>
                <a:ext uri="{FF2B5EF4-FFF2-40B4-BE49-F238E27FC236}">
                  <a16:creationId xmlns:a16="http://schemas.microsoft.com/office/drawing/2014/main" id="{944034D5-7BD1-4669-9CA9-7C2A3DF17862}"/>
                </a:ext>
              </a:extLst>
            </p:cNvPr>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 name="Google Shape;4908;p49">
              <a:extLst>
                <a:ext uri="{FF2B5EF4-FFF2-40B4-BE49-F238E27FC236}">
                  <a16:creationId xmlns:a16="http://schemas.microsoft.com/office/drawing/2014/main" id="{6D023355-5AE8-4883-8208-A34E47BA079B}"/>
                </a:ext>
              </a:extLst>
            </p:cNvPr>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 name="Google Shape;4909;p49">
              <a:extLst>
                <a:ext uri="{FF2B5EF4-FFF2-40B4-BE49-F238E27FC236}">
                  <a16:creationId xmlns:a16="http://schemas.microsoft.com/office/drawing/2014/main" id="{58A04026-A269-4903-9F04-2BBFA27181F9}"/>
                </a:ext>
              </a:extLst>
            </p:cNvPr>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4910;p49">
              <a:extLst>
                <a:ext uri="{FF2B5EF4-FFF2-40B4-BE49-F238E27FC236}">
                  <a16:creationId xmlns:a16="http://schemas.microsoft.com/office/drawing/2014/main" id="{1C0F6B65-9393-4860-9B3E-60AB439A88D5}"/>
                </a:ext>
              </a:extLst>
            </p:cNvPr>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429450"/>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b="1" u="sng" dirty="0"/>
              <a:t>PROBLEM STATEMENT</a:t>
            </a:r>
            <a:endParaRPr sz="4400" b="1" u="sng" dirty="0"/>
          </a:p>
        </p:txBody>
      </p:sp>
      <p:sp>
        <p:nvSpPr>
          <p:cNvPr id="3871" name="Google Shape;3871;p18"/>
          <p:cNvSpPr txBox="1">
            <a:spLocks noGrp="1"/>
          </p:cNvSpPr>
          <p:nvPr>
            <p:ph type="body" idx="1"/>
          </p:nvPr>
        </p:nvSpPr>
        <p:spPr>
          <a:xfrm>
            <a:off x="718300" y="1432760"/>
            <a:ext cx="6761100" cy="2980500"/>
          </a:xfrm>
          <a:prstGeom prst="rect">
            <a:avLst/>
          </a:prstGeom>
        </p:spPr>
        <p:txBody>
          <a:bodyPr spcFirstLastPara="1" wrap="square" lIns="91425" tIns="91425" rIns="91425" bIns="91425" anchor="t" anchorCtr="0">
            <a:noAutofit/>
          </a:bodyPr>
          <a:lstStyle/>
          <a:p>
            <a:pPr algn="just">
              <a:lnSpc>
                <a:spcPct val="115000"/>
              </a:lnSpc>
            </a:pPr>
            <a:r>
              <a:rPr lang="en-US" sz="1800" dirty="0">
                <a:solidFill>
                  <a:schemeClr val="accent4"/>
                </a:solidFill>
                <a:effectLst/>
                <a:latin typeface="Titillium Web Light" panose="00000400000000000000" pitchFamily="2" charset="0"/>
                <a:ea typeface="Times New Roman" panose="02020603050405020304" pitchFamily="18" charset="0"/>
              </a:rPr>
              <a:t>The term “heart disease” refers to several types of heart conditions. The most common type of heart disease (CAD), which </a:t>
            </a:r>
            <a:r>
              <a:rPr lang="en-US" sz="1800" b="1" dirty="0">
                <a:solidFill>
                  <a:schemeClr val="accent4"/>
                </a:solidFill>
                <a:effectLst/>
                <a:latin typeface="Titillium Web Light" panose="00000400000000000000" pitchFamily="2" charset="0"/>
                <a:ea typeface="Times New Roman" panose="02020603050405020304" pitchFamily="18" charset="0"/>
              </a:rPr>
              <a:t>affects the blood flow to the heart</a:t>
            </a:r>
            <a:r>
              <a:rPr lang="en-US" sz="1800" dirty="0">
                <a:solidFill>
                  <a:schemeClr val="accent4"/>
                </a:solidFill>
                <a:effectLst/>
                <a:latin typeface="Titillium Web Light" panose="00000400000000000000" pitchFamily="2" charset="0"/>
                <a:ea typeface="Times New Roman" panose="02020603050405020304" pitchFamily="18" charset="0"/>
              </a:rPr>
              <a:t>. Decreased blood flow can cause a heart attack.</a:t>
            </a:r>
            <a:endParaRPr lang="en-IN" sz="1800" dirty="0">
              <a:solidFill>
                <a:schemeClr val="accent4"/>
              </a:solidFill>
              <a:effectLst/>
              <a:latin typeface="Titillium Web Light" panose="00000400000000000000" pitchFamily="2" charset="0"/>
              <a:ea typeface="Times New Roman" panose="02020603050405020304" pitchFamily="18" charset="0"/>
            </a:endParaRPr>
          </a:p>
          <a:p>
            <a:pPr marL="457200" lvl="0" indent="-381000" algn="l" rtl="0">
              <a:spcBef>
                <a:spcPts val="0"/>
              </a:spcBef>
              <a:spcAft>
                <a:spcPts val="0"/>
              </a:spcAft>
              <a:buSzPts val="2400"/>
              <a:buChar char="▪"/>
            </a:pPr>
            <a:r>
              <a:rPr lang="en-IN" sz="1800" dirty="0">
                <a:solidFill>
                  <a:schemeClr val="accent4"/>
                </a:solidFill>
                <a:effectLst/>
                <a:latin typeface="Titillium Web Light" panose="00000400000000000000" pitchFamily="2" charset="0"/>
                <a:ea typeface="Calibri" panose="020F0502020204030204" pitchFamily="34" charset="0"/>
              </a:rPr>
              <a:t>The number of deaths due to cardiovascular diseases increased by 41% between 1990 and 2013, climbing from 12.3 million deaths to 17.3 million deaths in globally. In addition to that, half of the deaths in many developed countries are due to this issue. </a:t>
            </a:r>
          </a:p>
          <a:p>
            <a:pPr marL="457200" lvl="0" indent="-381000" algn="l" rtl="0">
              <a:spcBef>
                <a:spcPts val="0"/>
              </a:spcBef>
              <a:spcAft>
                <a:spcPts val="0"/>
              </a:spcAft>
              <a:buSzPts val="2400"/>
              <a:buChar char="▪"/>
            </a:pPr>
            <a:r>
              <a:rPr lang="en-IN" sz="1800" dirty="0">
                <a:solidFill>
                  <a:schemeClr val="accent4"/>
                </a:solidFill>
                <a:effectLst/>
                <a:latin typeface="Titillium Web Light" panose="00000400000000000000" pitchFamily="2" charset="0"/>
                <a:ea typeface="Calibri" panose="020F0502020204030204" pitchFamily="34" charset="0"/>
              </a:rPr>
              <a:t>Therefore, early detection of heart diseases is required to reduce the health complications.</a:t>
            </a:r>
            <a:endParaRPr sz="1800" dirty="0">
              <a:solidFill>
                <a:schemeClr val="accent4"/>
              </a:solidFill>
              <a:latin typeface="Titillium Web Light" panose="00000400000000000000" pitchFamily="2" charset="0"/>
            </a:endParaRPr>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grpSp>
        <p:nvGrpSpPr>
          <p:cNvPr id="5" name="Google Shape;4906;p49">
            <a:extLst>
              <a:ext uri="{FF2B5EF4-FFF2-40B4-BE49-F238E27FC236}">
                <a16:creationId xmlns:a16="http://schemas.microsoft.com/office/drawing/2014/main" id="{68538ED9-37D0-43DC-88B2-18D2BED8EAE5}"/>
              </a:ext>
            </a:extLst>
          </p:cNvPr>
          <p:cNvGrpSpPr/>
          <p:nvPr/>
        </p:nvGrpSpPr>
        <p:grpSpPr>
          <a:xfrm>
            <a:off x="272573" y="635293"/>
            <a:ext cx="445727" cy="445714"/>
            <a:chOff x="5846429" y="3184067"/>
            <a:chExt cx="720076" cy="720055"/>
          </a:xfrm>
        </p:grpSpPr>
        <p:sp>
          <p:nvSpPr>
            <p:cNvPr id="6" name="Google Shape;4907;p49">
              <a:extLst>
                <a:ext uri="{FF2B5EF4-FFF2-40B4-BE49-F238E27FC236}">
                  <a16:creationId xmlns:a16="http://schemas.microsoft.com/office/drawing/2014/main" id="{BB716648-E07B-4DD9-96E3-4B090D9328F0}"/>
                </a:ext>
              </a:extLst>
            </p:cNvPr>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 name="Google Shape;4908;p49">
              <a:extLst>
                <a:ext uri="{FF2B5EF4-FFF2-40B4-BE49-F238E27FC236}">
                  <a16:creationId xmlns:a16="http://schemas.microsoft.com/office/drawing/2014/main" id="{ABADD345-C1E3-4EF8-8FFE-96B42FA7AB78}"/>
                </a:ext>
              </a:extLst>
            </p:cNvPr>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4909;p49">
              <a:extLst>
                <a:ext uri="{FF2B5EF4-FFF2-40B4-BE49-F238E27FC236}">
                  <a16:creationId xmlns:a16="http://schemas.microsoft.com/office/drawing/2014/main" id="{5718307A-D5CB-4B4A-99CD-DD5362EC3174}"/>
                </a:ext>
              </a:extLst>
            </p:cNvPr>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4910;p49">
              <a:extLst>
                <a:ext uri="{FF2B5EF4-FFF2-40B4-BE49-F238E27FC236}">
                  <a16:creationId xmlns:a16="http://schemas.microsoft.com/office/drawing/2014/main" id="{3CE5D472-BE39-4DB2-B1D3-8939EC332C62}"/>
                </a:ext>
              </a:extLst>
            </p:cNvPr>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pic>
        <p:nvPicPr>
          <p:cNvPr id="3" name="Picture 2" descr="Diagram&#10;&#10;Description automatically generated">
            <a:extLst>
              <a:ext uri="{FF2B5EF4-FFF2-40B4-BE49-F238E27FC236}">
                <a16:creationId xmlns:a16="http://schemas.microsoft.com/office/drawing/2014/main" id="{51F66F56-8AF0-42CA-89BE-D2DF0C9E40E6}"/>
              </a:ext>
            </a:extLst>
          </p:cNvPr>
          <p:cNvPicPr>
            <a:picLocks noChangeAspect="1"/>
          </p:cNvPicPr>
          <p:nvPr/>
        </p:nvPicPr>
        <p:blipFill>
          <a:blip r:embed="rId3"/>
          <a:stretch>
            <a:fillRect/>
          </a:stretch>
        </p:blipFill>
        <p:spPr>
          <a:xfrm>
            <a:off x="1463706" y="1072967"/>
            <a:ext cx="5070546" cy="3647234"/>
          </a:xfrm>
          <a:prstGeom prst="rect">
            <a:avLst/>
          </a:prstGeom>
        </p:spPr>
      </p:pic>
      <p:sp>
        <p:nvSpPr>
          <p:cNvPr id="4" name="TextBox 3">
            <a:extLst>
              <a:ext uri="{FF2B5EF4-FFF2-40B4-BE49-F238E27FC236}">
                <a16:creationId xmlns:a16="http://schemas.microsoft.com/office/drawing/2014/main" id="{2DA99893-D5E2-4C4A-880A-638C5EB8E6C1}"/>
              </a:ext>
            </a:extLst>
          </p:cNvPr>
          <p:cNvSpPr txBox="1"/>
          <p:nvPr/>
        </p:nvSpPr>
        <p:spPr>
          <a:xfrm>
            <a:off x="2382252" y="121477"/>
            <a:ext cx="3765885" cy="769441"/>
          </a:xfrm>
          <a:prstGeom prst="rect">
            <a:avLst/>
          </a:prstGeom>
          <a:noFill/>
        </p:spPr>
        <p:txBody>
          <a:bodyPr wrap="square" rtlCol="0">
            <a:spAutoFit/>
          </a:bodyPr>
          <a:lstStyle/>
          <a:p>
            <a:r>
              <a:rPr lang="en-IN" sz="4400" b="1" u="sng" dirty="0">
                <a:solidFill>
                  <a:schemeClr val="accent1"/>
                </a:solidFill>
                <a:latin typeface="Dosis ExtraLight" pitchFamily="2" charset="0"/>
              </a:rPr>
              <a:t>WORKFLOW</a:t>
            </a:r>
          </a:p>
        </p:txBody>
      </p:sp>
    </p:spTree>
    <p:extLst>
      <p:ext uri="{BB962C8B-B14F-4D97-AF65-F5344CB8AC3E}">
        <p14:creationId xmlns:p14="http://schemas.microsoft.com/office/powerpoint/2010/main" val="1887363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27"/>
        <p:cNvGrpSpPr/>
        <p:nvPr/>
      </p:nvGrpSpPr>
      <p:grpSpPr>
        <a:xfrm>
          <a:off x="0" y="0"/>
          <a:ext cx="0" cy="0"/>
          <a:chOff x="0" y="0"/>
          <a:chExt cx="0" cy="0"/>
        </a:xfrm>
      </p:grpSpPr>
      <p:sp>
        <p:nvSpPr>
          <p:cNvPr id="3928" name="Google Shape;3928;p24"/>
          <p:cNvSpPr txBox="1">
            <a:spLocks noGrp="1"/>
          </p:cNvSpPr>
          <p:nvPr>
            <p:ph type="title"/>
          </p:nvPr>
        </p:nvSpPr>
        <p:spPr>
          <a:xfrm>
            <a:off x="640231" y="679126"/>
            <a:ext cx="6229802" cy="90496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u="sng" dirty="0"/>
              <a:t>DATASET DISTRIBUTION:</a:t>
            </a:r>
            <a:endParaRPr sz="4400" u="sng" dirty="0"/>
          </a:p>
        </p:txBody>
      </p:sp>
      <p:sp>
        <p:nvSpPr>
          <p:cNvPr id="3932" name="Google Shape;3932;p2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pic>
        <p:nvPicPr>
          <p:cNvPr id="3" name="Picture 2" descr="Graphical user interface, application&#10;&#10;Description automatically generated">
            <a:extLst>
              <a:ext uri="{FF2B5EF4-FFF2-40B4-BE49-F238E27FC236}">
                <a16:creationId xmlns:a16="http://schemas.microsoft.com/office/drawing/2014/main" id="{63465391-6702-4081-B193-E6BE71E045E9}"/>
              </a:ext>
            </a:extLst>
          </p:cNvPr>
          <p:cNvPicPr>
            <a:picLocks noChangeAspect="1"/>
          </p:cNvPicPr>
          <p:nvPr/>
        </p:nvPicPr>
        <p:blipFill>
          <a:blip r:embed="rId3"/>
          <a:stretch>
            <a:fillRect/>
          </a:stretch>
        </p:blipFill>
        <p:spPr>
          <a:xfrm>
            <a:off x="640231" y="2478903"/>
            <a:ext cx="6981294" cy="1985471"/>
          </a:xfrm>
          <a:prstGeom prst="rect">
            <a:avLst/>
          </a:prstGeom>
        </p:spPr>
      </p:pic>
      <p:sp>
        <p:nvSpPr>
          <p:cNvPr id="4" name="TextBox 3">
            <a:extLst>
              <a:ext uri="{FF2B5EF4-FFF2-40B4-BE49-F238E27FC236}">
                <a16:creationId xmlns:a16="http://schemas.microsoft.com/office/drawing/2014/main" id="{812718C0-0A51-47DE-922E-30DA49BDBAC1}"/>
              </a:ext>
            </a:extLst>
          </p:cNvPr>
          <p:cNvSpPr txBox="1"/>
          <p:nvPr/>
        </p:nvSpPr>
        <p:spPr>
          <a:xfrm>
            <a:off x="640231" y="1705894"/>
            <a:ext cx="6562746" cy="861774"/>
          </a:xfrm>
          <a:prstGeom prst="rect">
            <a:avLst/>
          </a:prstGeom>
          <a:noFill/>
        </p:spPr>
        <p:txBody>
          <a:bodyPr wrap="square" rtlCol="0">
            <a:spAutoFit/>
          </a:bodyPr>
          <a:lstStyle/>
          <a:p>
            <a:r>
              <a:rPr lang="en-IN" sz="1800" dirty="0">
                <a:solidFill>
                  <a:schemeClr val="accent5"/>
                </a:solidFill>
                <a:effectLst/>
                <a:latin typeface="Titillium Web Light" panose="00000400000000000000" pitchFamily="2" charset="0"/>
                <a:ea typeface="Calibri" panose="020F0502020204030204" pitchFamily="34" charset="0"/>
                <a:cs typeface="Calibri" panose="020F0502020204030204" pitchFamily="34" charset="0"/>
              </a:rPr>
              <a:t>The system uses 14 medical parameters such as </a:t>
            </a:r>
            <a:r>
              <a:rPr lang="en-IN" sz="1800" b="1" dirty="0">
                <a:solidFill>
                  <a:schemeClr val="accent5"/>
                </a:solidFill>
                <a:effectLst/>
                <a:latin typeface="Titillium Web Light" panose="00000400000000000000" pitchFamily="2" charset="0"/>
                <a:ea typeface="Calibri" panose="020F0502020204030204" pitchFamily="34" charset="0"/>
                <a:cs typeface="Calibri" panose="020F0502020204030204" pitchFamily="34" charset="0"/>
              </a:rPr>
              <a:t>age, sex, blood pressure, cholesterol, and obesity</a:t>
            </a:r>
            <a:r>
              <a:rPr lang="en-IN" sz="1800" dirty="0">
                <a:solidFill>
                  <a:schemeClr val="accent5"/>
                </a:solidFill>
                <a:effectLst/>
                <a:latin typeface="Titillium Web Light" panose="00000400000000000000" pitchFamily="2" charset="0"/>
                <a:ea typeface="Calibri" panose="020F0502020204030204" pitchFamily="34" charset="0"/>
                <a:cs typeface="Calibri" panose="020F0502020204030204" pitchFamily="34" charset="0"/>
              </a:rPr>
              <a:t> for prediction.</a:t>
            </a:r>
            <a:endParaRPr lang="en-IN" sz="1800" dirty="0">
              <a:solidFill>
                <a:schemeClr val="accent5"/>
              </a:solidFill>
              <a:effectLst/>
              <a:latin typeface="Titillium Web Light" panose="00000400000000000000" pitchFamily="2" charset="0"/>
              <a:ea typeface="Calibri" panose="020F0502020204030204" pitchFamily="34" charset="0"/>
              <a:cs typeface="Mangal" panose="02040503050203030202" pitchFamily="18" charset="0"/>
            </a:endParaRPr>
          </a:p>
          <a:p>
            <a:endParaRPr lang="en-IN" dirty="0"/>
          </a:p>
        </p:txBody>
      </p:sp>
      <p:grpSp>
        <p:nvGrpSpPr>
          <p:cNvPr id="10" name="Google Shape;4906;p49">
            <a:extLst>
              <a:ext uri="{FF2B5EF4-FFF2-40B4-BE49-F238E27FC236}">
                <a16:creationId xmlns:a16="http://schemas.microsoft.com/office/drawing/2014/main" id="{82B6D4C5-F777-4166-87B2-5882FEB71B8D}"/>
              </a:ext>
            </a:extLst>
          </p:cNvPr>
          <p:cNvGrpSpPr/>
          <p:nvPr/>
        </p:nvGrpSpPr>
        <p:grpSpPr>
          <a:xfrm>
            <a:off x="194504" y="951756"/>
            <a:ext cx="445727" cy="445714"/>
            <a:chOff x="5846429" y="3184067"/>
            <a:chExt cx="720076" cy="720055"/>
          </a:xfrm>
        </p:grpSpPr>
        <p:sp>
          <p:nvSpPr>
            <p:cNvPr id="11" name="Google Shape;4907;p49">
              <a:extLst>
                <a:ext uri="{FF2B5EF4-FFF2-40B4-BE49-F238E27FC236}">
                  <a16:creationId xmlns:a16="http://schemas.microsoft.com/office/drawing/2014/main" id="{8F2BC378-6342-4F0B-A218-674C5232E406}"/>
                </a:ext>
              </a:extLst>
            </p:cNvPr>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 name="Google Shape;4908;p49">
              <a:extLst>
                <a:ext uri="{FF2B5EF4-FFF2-40B4-BE49-F238E27FC236}">
                  <a16:creationId xmlns:a16="http://schemas.microsoft.com/office/drawing/2014/main" id="{AD324189-CD64-4D3D-A9B4-84EAAFC5B99C}"/>
                </a:ext>
              </a:extLst>
            </p:cNvPr>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4909;p49">
              <a:extLst>
                <a:ext uri="{FF2B5EF4-FFF2-40B4-BE49-F238E27FC236}">
                  <a16:creationId xmlns:a16="http://schemas.microsoft.com/office/drawing/2014/main" id="{24890FBC-C2B8-4E1C-8BA8-E0BE2B22AC18}"/>
                </a:ext>
              </a:extLst>
            </p:cNvPr>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4910;p49">
              <a:extLst>
                <a:ext uri="{FF2B5EF4-FFF2-40B4-BE49-F238E27FC236}">
                  <a16:creationId xmlns:a16="http://schemas.microsoft.com/office/drawing/2014/main" id="{A42553CE-4FEA-4CC0-AEB3-1A6CF515D10F}"/>
                </a:ext>
              </a:extLst>
            </p:cNvPr>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640231" y="423299"/>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Train-Test Split</a:t>
            </a:r>
            <a:endParaRPr dirty="0"/>
          </a:p>
        </p:txBody>
      </p: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sp>
        <p:nvSpPr>
          <p:cNvPr id="11" name="Content Placeholder 2">
            <a:extLst>
              <a:ext uri="{FF2B5EF4-FFF2-40B4-BE49-F238E27FC236}">
                <a16:creationId xmlns:a16="http://schemas.microsoft.com/office/drawing/2014/main" id="{819F693A-5ECC-4895-A805-DB14B56ABA3D}"/>
              </a:ext>
            </a:extLst>
          </p:cNvPr>
          <p:cNvSpPr txBox="1">
            <a:spLocks/>
          </p:cNvSpPr>
          <p:nvPr/>
        </p:nvSpPr>
        <p:spPr>
          <a:xfrm>
            <a:off x="243699" y="1733466"/>
            <a:ext cx="7235701" cy="2986735"/>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lgn="just" fontAlgn="base">
              <a:buFont typeface="Arial" panose="020B0604020202020204" pitchFamily="34" charset="0"/>
              <a:buChar char="•"/>
            </a:pPr>
            <a:r>
              <a:rPr lang="en-US" sz="1800" dirty="0">
                <a:solidFill>
                  <a:schemeClr val="accent5"/>
                </a:solidFill>
                <a:latin typeface="Titillium Web Light" panose="00000400000000000000" pitchFamily="2" charset="0"/>
                <a:cs typeface="Times New Roman" panose="02020603050405020304" pitchFamily="18" charset="0"/>
              </a:rPr>
              <a:t>The train-test split is a technique for evaluating the performance of a machine learning algorithm.</a:t>
            </a:r>
          </a:p>
          <a:p>
            <a:pPr marL="457200" indent="-457200" algn="just" fontAlgn="base">
              <a:buFont typeface="Arial" panose="020B0604020202020204" pitchFamily="34" charset="0"/>
              <a:buChar char="•"/>
            </a:pPr>
            <a:r>
              <a:rPr lang="en-US" sz="1800" dirty="0">
                <a:solidFill>
                  <a:schemeClr val="accent5"/>
                </a:solidFill>
                <a:latin typeface="Titillium Web Light" panose="00000400000000000000" pitchFamily="2" charset="0"/>
                <a:cs typeface="Times New Roman" panose="02020603050405020304" pitchFamily="18" charset="0"/>
              </a:rPr>
              <a:t>It can be used for classification or regression problems and can be used for any supervised learning algorithm.</a:t>
            </a:r>
          </a:p>
          <a:p>
            <a:pPr marL="457200" indent="-457200" algn="just" fontAlgn="base">
              <a:buFont typeface="Arial" panose="020B0604020202020204" pitchFamily="34" charset="0"/>
              <a:buChar char="•"/>
            </a:pPr>
            <a:r>
              <a:rPr lang="en-US" sz="1800" dirty="0">
                <a:solidFill>
                  <a:schemeClr val="accent5"/>
                </a:solidFill>
                <a:latin typeface="Titillium Web Light" panose="00000400000000000000" pitchFamily="2" charset="0"/>
                <a:cs typeface="Times New Roman" panose="02020603050405020304" pitchFamily="18" charset="0"/>
              </a:rPr>
              <a:t>The procedure involves taking a dataset and dividing it into two subsets. The first subset is used to fit the model and is referred to as the training dataset. The second subset is not used to train the model; instead, the input element of the dataset is provided to the model, then predictions are made and compared to the expected values. This second dataset is referred to as the test dataset.</a:t>
            </a:r>
          </a:p>
          <a:p>
            <a:endParaRPr lang="en-IN" sz="2800" dirty="0">
              <a:latin typeface="Times New Roman" panose="02020603050405020304" pitchFamily="18" charset="0"/>
              <a:cs typeface="Times New Roman" panose="02020603050405020304" pitchFamily="18" charset="0"/>
            </a:endParaRPr>
          </a:p>
        </p:txBody>
      </p:sp>
      <p:grpSp>
        <p:nvGrpSpPr>
          <p:cNvPr id="12" name="Google Shape;4906;p49">
            <a:extLst>
              <a:ext uri="{FF2B5EF4-FFF2-40B4-BE49-F238E27FC236}">
                <a16:creationId xmlns:a16="http://schemas.microsoft.com/office/drawing/2014/main" id="{8FC4F782-833B-4100-A5FE-D71FDE96729D}"/>
              </a:ext>
            </a:extLst>
          </p:cNvPr>
          <p:cNvGrpSpPr/>
          <p:nvPr/>
        </p:nvGrpSpPr>
        <p:grpSpPr>
          <a:xfrm>
            <a:off x="194504" y="713363"/>
            <a:ext cx="445727" cy="445714"/>
            <a:chOff x="5846429" y="3184067"/>
            <a:chExt cx="720076" cy="720055"/>
          </a:xfrm>
        </p:grpSpPr>
        <p:sp>
          <p:nvSpPr>
            <p:cNvPr id="13" name="Google Shape;4907;p49">
              <a:extLst>
                <a:ext uri="{FF2B5EF4-FFF2-40B4-BE49-F238E27FC236}">
                  <a16:creationId xmlns:a16="http://schemas.microsoft.com/office/drawing/2014/main" id="{DDBB0318-3E77-4AAF-94DA-3CB150786833}"/>
                </a:ext>
              </a:extLst>
            </p:cNvPr>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4908;p49">
              <a:extLst>
                <a:ext uri="{FF2B5EF4-FFF2-40B4-BE49-F238E27FC236}">
                  <a16:creationId xmlns:a16="http://schemas.microsoft.com/office/drawing/2014/main" id="{F5047120-7116-4FF3-87DF-0544F14F424F}"/>
                </a:ext>
              </a:extLst>
            </p:cNvPr>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4909;p49">
              <a:extLst>
                <a:ext uri="{FF2B5EF4-FFF2-40B4-BE49-F238E27FC236}">
                  <a16:creationId xmlns:a16="http://schemas.microsoft.com/office/drawing/2014/main" id="{29BDF125-C866-48CE-A436-70D4FC7511F9}"/>
                </a:ext>
              </a:extLst>
            </p:cNvPr>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4910;p49">
              <a:extLst>
                <a:ext uri="{FF2B5EF4-FFF2-40B4-BE49-F238E27FC236}">
                  <a16:creationId xmlns:a16="http://schemas.microsoft.com/office/drawing/2014/main" id="{82027955-9CD9-40A8-B456-F69FE38EC94E}"/>
                </a:ext>
              </a:extLst>
            </p:cNvPr>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7" name="Google Shape;3897;p20"/>
          <p:cNvSpPr txBox="1">
            <a:spLocks noGrp="1"/>
          </p:cNvSpPr>
          <p:nvPr>
            <p:ph type="body" idx="1"/>
          </p:nvPr>
        </p:nvSpPr>
        <p:spPr>
          <a:xfrm>
            <a:off x="718300" y="2230576"/>
            <a:ext cx="6428458" cy="2016571"/>
          </a:xfrm>
          <a:prstGeom prst="rect">
            <a:avLst/>
          </a:prstGeom>
        </p:spPr>
        <p:txBody>
          <a:bodyPr spcFirstLastPara="1" wrap="square" lIns="91425" tIns="91425" rIns="91425" bIns="91425" anchor="t" anchorCtr="0">
            <a:noAutofit/>
          </a:bodyPr>
          <a:lstStyle/>
          <a:p>
            <a:pPr marL="285750" indent="-285750"/>
            <a:r>
              <a:rPr lang="en-US" b="0" i="0" dirty="0">
                <a:solidFill>
                  <a:schemeClr val="accent5"/>
                </a:solidFill>
                <a:effectLst/>
                <a:latin typeface="Titillium Web Light" panose="00000400000000000000" pitchFamily="2" charset="0"/>
              </a:rPr>
              <a:t>Logistic Regression is a statistical and machine-learning technique classifying records of a dataset based on the values of the input fields. </a:t>
            </a:r>
          </a:p>
          <a:p>
            <a:pPr marL="285750" indent="-285750"/>
            <a:r>
              <a:rPr lang="en-US" b="0" i="0" dirty="0">
                <a:solidFill>
                  <a:schemeClr val="accent5"/>
                </a:solidFill>
                <a:effectLst/>
                <a:latin typeface="Titillium Web Light" panose="00000400000000000000" pitchFamily="2" charset="0"/>
              </a:rPr>
              <a:t>It predicts </a:t>
            </a:r>
            <a:r>
              <a:rPr lang="en-US" b="1" i="0" dirty="0">
                <a:solidFill>
                  <a:schemeClr val="accent5"/>
                </a:solidFill>
                <a:effectLst/>
                <a:latin typeface="Titillium Web Light" panose="00000400000000000000" pitchFamily="2" charset="0"/>
              </a:rPr>
              <a:t>a dependent variable based on one or more set of independent variables to predict outcomes</a:t>
            </a:r>
            <a:r>
              <a:rPr lang="en-US" b="0" i="0" dirty="0">
                <a:solidFill>
                  <a:schemeClr val="accent5"/>
                </a:solidFill>
                <a:effectLst/>
                <a:latin typeface="Titillium Web Light" panose="00000400000000000000" pitchFamily="2" charset="0"/>
              </a:rPr>
              <a:t>.</a:t>
            </a:r>
            <a:endParaRPr dirty="0">
              <a:solidFill>
                <a:schemeClr val="accent5"/>
              </a:solidFill>
              <a:latin typeface="Titillium Web Light" panose="00000400000000000000" pitchFamily="2" charset="0"/>
            </a:endParaRPr>
          </a:p>
        </p:txBody>
      </p:sp>
      <p:sp>
        <p:nvSpPr>
          <p:cNvPr id="3898" name="Google Shape;3898;p20"/>
          <p:cNvSpPr txBox="1">
            <a:spLocks noGrp="1"/>
          </p:cNvSpPr>
          <p:nvPr>
            <p:ph type="title"/>
          </p:nvPr>
        </p:nvSpPr>
        <p:spPr>
          <a:xfrm>
            <a:off x="718300" y="517358"/>
            <a:ext cx="6761100" cy="150223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u="sng" dirty="0"/>
              <a:t>Why we use Logistic Regresion over other Model:</a:t>
            </a:r>
            <a:endParaRPr sz="4000" u="sng"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grpSp>
        <p:nvGrpSpPr>
          <p:cNvPr id="8" name="Google Shape;4906;p49">
            <a:extLst>
              <a:ext uri="{FF2B5EF4-FFF2-40B4-BE49-F238E27FC236}">
                <a16:creationId xmlns:a16="http://schemas.microsoft.com/office/drawing/2014/main" id="{077213D5-AFE1-4EBC-88B6-773F6CCFBCF4}"/>
              </a:ext>
            </a:extLst>
          </p:cNvPr>
          <p:cNvGrpSpPr/>
          <p:nvPr/>
        </p:nvGrpSpPr>
        <p:grpSpPr>
          <a:xfrm>
            <a:off x="194504" y="755305"/>
            <a:ext cx="445727" cy="445714"/>
            <a:chOff x="5846429" y="3184067"/>
            <a:chExt cx="720076" cy="720055"/>
          </a:xfrm>
        </p:grpSpPr>
        <p:sp>
          <p:nvSpPr>
            <p:cNvPr id="9" name="Google Shape;4907;p49">
              <a:extLst>
                <a:ext uri="{FF2B5EF4-FFF2-40B4-BE49-F238E27FC236}">
                  <a16:creationId xmlns:a16="http://schemas.microsoft.com/office/drawing/2014/main" id="{8610C2F2-E3B6-47E4-A8A4-68106CA2923B}"/>
                </a:ext>
              </a:extLst>
            </p:cNvPr>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 name="Google Shape;4908;p49">
              <a:extLst>
                <a:ext uri="{FF2B5EF4-FFF2-40B4-BE49-F238E27FC236}">
                  <a16:creationId xmlns:a16="http://schemas.microsoft.com/office/drawing/2014/main" id="{D768384B-DDDF-4220-8C36-7883F3BDF0C8}"/>
                </a:ext>
              </a:extLst>
            </p:cNvPr>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 name="Google Shape;4909;p49">
              <a:extLst>
                <a:ext uri="{FF2B5EF4-FFF2-40B4-BE49-F238E27FC236}">
                  <a16:creationId xmlns:a16="http://schemas.microsoft.com/office/drawing/2014/main" id="{4AA51445-E19B-4E4B-8979-FF4E49153150}"/>
                </a:ext>
              </a:extLst>
            </p:cNvPr>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 name="Google Shape;4910;p49">
              <a:extLst>
                <a:ext uri="{FF2B5EF4-FFF2-40B4-BE49-F238E27FC236}">
                  <a16:creationId xmlns:a16="http://schemas.microsoft.com/office/drawing/2014/main" id="{58E4AFC8-58DA-4300-9E1C-A468070CF77F}"/>
                </a:ext>
              </a:extLst>
            </p:cNvPr>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pic>
        <p:nvPicPr>
          <p:cNvPr id="1026" name="Picture 2" descr="Logistic regression To predict heart disease | Kaggle">
            <a:extLst>
              <a:ext uri="{FF2B5EF4-FFF2-40B4-BE49-F238E27FC236}">
                <a16:creationId xmlns:a16="http://schemas.microsoft.com/office/drawing/2014/main" id="{46E17FC4-FC85-4B34-9D97-C854B9FF95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149" y="710242"/>
            <a:ext cx="3308177" cy="1986184"/>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3841;p14">
            <a:extLst>
              <a:ext uri="{FF2B5EF4-FFF2-40B4-BE49-F238E27FC236}">
                <a16:creationId xmlns:a16="http://schemas.microsoft.com/office/drawing/2014/main" id="{8A8AD94A-26D4-4658-8026-4B88646F0EB6}"/>
              </a:ext>
            </a:extLst>
          </p:cNvPr>
          <p:cNvSpPr txBox="1">
            <a:spLocks/>
          </p:cNvSpPr>
          <p:nvPr/>
        </p:nvSpPr>
        <p:spPr>
          <a:xfrm>
            <a:off x="692552" y="0"/>
            <a:ext cx="6761100" cy="797242"/>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600" u="sng" dirty="0">
                <a:solidFill>
                  <a:schemeClr val="accent1"/>
                </a:solidFill>
              </a:rPr>
              <a:t>LOGISTIC REGRESSION</a:t>
            </a:r>
          </a:p>
        </p:txBody>
      </p:sp>
      <p:sp>
        <p:nvSpPr>
          <p:cNvPr id="8" name="Content Placeholder 2">
            <a:extLst>
              <a:ext uri="{FF2B5EF4-FFF2-40B4-BE49-F238E27FC236}">
                <a16:creationId xmlns:a16="http://schemas.microsoft.com/office/drawing/2014/main" id="{42494F63-90C2-46D6-947D-B90169199CD9}"/>
              </a:ext>
            </a:extLst>
          </p:cNvPr>
          <p:cNvSpPr txBox="1">
            <a:spLocks/>
          </p:cNvSpPr>
          <p:nvPr/>
        </p:nvSpPr>
        <p:spPr>
          <a:xfrm>
            <a:off x="364804" y="2680629"/>
            <a:ext cx="4824663" cy="16498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lt1"/>
              </a:buClr>
              <a:buSzPts val="3000"/>
              <a:buFont typeface="Titillium Web Light"/>
              <a:buChar char="▪"/>
              <a:defRPr sz="3000" b="0" i="1" u="none" strike="noStrike" cap="none">
                <a:solidFill>
                  <a:schemeClr val="lt1"/>
                </a:solidFill>
                <a:latin typeface="Titillium Web Light"/>
                <a:ea typeface="Titillium Web Light"/>
                <a:cs typeface="Titillium Web Light"/>
                <a:sym typeface="Titillium Web Light"/>
              </a:defRPr>
            </a:lvl1pPr>
            <a:lvl2pPr marL="914400" marR="0" lvl="1" indent="-419100" algn="l" rtl="0">
              <a:lnSpc>
                <a:spcPct val="100000"/>
              </a:lnSpc>
              <a:spcBef>
                <a:spcPts val="0"/>
              </a:spcBef>
              <a:spcAft>
                <a:spcPts val="0"/>
              </a:spcAft>
              <a:buClr>
                <a:schemeClr val="lt1"/>
              </a:buClr>
              <a:buSzPts val="3000"/>
              <a:buFont typeface="Titillium Web Light"/>
              <a:buChar char="▫"/>
              <a:defRPr sz="3000" b="0" i="1" u="none" strike="noStrike" cap="none">
                <a:solidFill>
                  <a:schemeClr val="lt1"/>
                </a:solidFill>
                <a:latin typeface="Titillium Web Light"/>
                <a:ea typeface="Titillium Web Light"/>
                <a:cs typeface="Titillium Web Light"/>
                <a:sym typeface="Titillium Web Light"/>
              </a:defRPr>
            </a:lvl2pPr>
            <a:lvl3pPr marL="1371600" marR="0" lvl="2" indent="-419100" algn="l" rtl="0">
              <a:lnSpc>
                <a:spcPct val="100000"/>
              </a:lnSpc>
              <a:spcBef>
                <a:spcPts val="0"/>
              </a:spcBef>
              <a:spcAft>
                <a:spcPts val="0"/>
              </a:spcAft>
              <a:buClr>
                <a:schemeClr val="lt1"/>
              </a:buClr>
              <a:buSzPts val="3000"/>
              <a:buFont typeface="Titillium Web Light"/>
              <a:buChar char="▫"/>
              <a:defRPr sz="3000" b="0" i="1" u="none" strike="noStrike" cap="none">
                <a:solidFill>
                  <a:schemeClr val="lt1"/>
                </a:solidFill>
                <a:latin typeface="Titillium Web Light"/>
                <a:ea typeface="Titillium Web Light"/>
                <a:cs typeface="Titillium Web Light"/>
                <a:sym typeface="Titillium Web Light"/>
              </a:defRPr>
            </a:lvl3pPr>
            <a:lvl4pPr marL="1828800" marR="0" lvl="3" indent="-419100" algn="l" rtl="0">
              <a:lnSpc>
                <a:spcPct val="100000"/>
              </a:lnSpc>
              <a:spcBef>
                <a:spcPts val="0"/>
              </a:spcBef>
              <a:spcAft>
                <a:spcPts val="0"/>
              </a:spcAft>
              <a:buClr>
                <a:schemeClr val="lt1"/>
              </a:buClr>
              <a:buSzPts val="3000"/>
              <a:buFont typeface="Titillium Web Light"/>
              <a:buChar char="▫"/>
              <a:defRPr sz="3000" b="0" i="1" u="none" strike="noStrike" cap="none">
                <a:solidFill>
                  <a:schemeClr val="lt1"/>
                </a:solidFill>
                <a:latin typeface="Titillium Web Light"/>
                <a:ea typeface="Titillium Web Light"/>
                <a:cs typeface="Titillium Web Light"/>
                <a:sym typeface="Titillium Web Light"/>
              </a:defRPr>
            </a:lvl4pPr>
            <a:lvl5pPr marL="2286000" marR="0" lvl="4" indent="-419100" algn="l" rtl="0">
              <a:lnSpc>
                <a:spcPct val="100000"/>
              </a:lnSpc>
              <a:spcBef>
                <a:spcPts val="0"/>
              </a:spcBef>
              <a:spcAft>
                <a:spcPts val="0"/>
              </a:spcAft>
              <a:buClr>
                <a:schemeClr val="lt1"/>
              </a:buClr>
              <a:buSzPts val="3000"/>
              <a:buFont typeface="Titillium Web Light"/>
              <a:buChar char="▫"/>
              <a:defRPr sz="3000" b="0" i="1" u="none" strike="noStrike" cap="none">
                <a:solidFill>
                  <a:schemeClr val="lt1"/>
                </a:solidFill>
                <a:latin typeface="Titillium Web Light"/>
                <a:ea typeface="Titillium Web Light"/>
                <a:cs typeface="Titillium Web Light"/>
                <a:sym typeface="Titillium Web Light"/>
              </a:defRPr>
            </a:lvl5pPr>
            <a:lvl6pPr marL="2743200" marR="0" lvl="5" indent="-419100" algn="l" rtl="0">
              <a:lnSpc>
                <a:spcPct val="100000"/>
              </a:lnSpc>
              <a:spcBef>
                <a:spcPts val="0"/>
              </a:spcBef>
              <a:spcAft>
                <a:spcPts val="0"/>
              </a:spcAft>
              <a:buClr>
                <a:schemeClr val="lt1"/>
              </a:buClr>
              <a:buSzPts val="3000"/>
              <a:buFont typeface="Titillium Web Light"/>
              <a:buChar char="▫"/>
              <a:defRPr sz="3000" b="0" i="1" u="none" strike="noStrike" cap="none">
                <a:solidFill>
                  <a:schemeClr val="lt1"/>
                </a:solidFill>
                <a:latin typeface="Titillium Web Light"/>
                <a:ea typeface="Titillium Web Light"/>
                <a:cs typeface="Titillium Web Light"/>
                <a:sym typeface="Titillium Web Light"/>
              </a:defRPr>
            </a:lvl6pPr>
            <a:lvl7pPr marL="3200400" marR="0" lvl="6" indent="-419100" algn="l" rtl="0">
              <a:lnSpc>
                <a:spcPct val="100000"/>
              </a:lnSpc>
              <a:spcBef>
                <a:spcPts val="0"/>
              </a:spcBef>
              <a:spcAft>
                <a:spcPts val="0"/>
              </a:spcAft>
              <a:buClr>
                <a:schemeClr val="lt1"/>
              </a:buClr>
              <a:buSzPts val="3000"/>
              <a:buFont typeface="Titillium Web Light"/>
              <a:buChar char="●"/>
              <a:defRPr sz="3000" b="0" i="1" u="none" strike="noStrike" cap="none">
                <a:solidFill>
                  <a:schemeClr val="lt1"/>
                </a:solidFill>
                <a:latin typeface="Titillium Web Light"/>
                <a:ea typeface="Titillium Web Light"/>
                <a:cs typeface="Titillium Web Light"/>
                <a:sym typeface="Titillium Web Light"/>
              </a:defRPr>
            </a:lvl7pPr>
            <a:lvl8pPr marL="3657600" marR="0" lvl="7" indent="-419100" algn="l" rtl="0">
              <a:lnSpc>
                <a:spcPct val="100000"/>
              </a:lnSpc>
              <a:spcBef>
                <a:spcPts val="0"/>
              </a:spcBef>
              <a:spcAft>
                <a:spcPts val="0"/>
              </a:spcAft>
              <a:buClr>
                <a:schemeClr val="lt1"/>
              </a:buClr>
              <a:buSzPts val="3000"/>
              <a:buFont typeface="Titillium Web Light"/>
              <a:buChar char="○"/>
              <a:defRPr sz="3000" b="0" i="1" u="none" strike="noStrike" cap="none">
                <a:solidFill>
                  <a:schemeClr val="lt1"/>
                </a:solidFill>
                <a:latin typeface="Titillium Web Light"/>
                <a:ea typeface="Titillium Web Light"/>
                <a:cs typeface="Titillium Web Light"/>
                <a:sym typeface="Titillium Web Light"/>
              </a:defRPr>
            </a:lvl8pPr>
            <a:lvl9pPr marL="4114800" marR="0" lvl="8" indent="-419100" algn="l" rtl="0">
              <a:lnSpc>
                <a:spcPct val="100000"/>
              </a:lnSpc>
              <a:spcBef>
                <a:spcPts val="0"/>
              </a:spcBef>
              <a:spcAft>
                <a:spcPts val="0"/>
              </a:spcAft>
              <a:buClr>
                <a:schemeClr val="lt1"/>
              </a:buClr>
              <a:buSzPts val="3000"/>
              <a:buFont typeface="Titillium Web Light"/>
              <a:buChar char="■"/>
              <a:defRPr sz="3000" b="0" i="1" u="none" strike="noStrike" cap="none">
                <a:solidFill>
                  <a:schemeClr val="lt1"/>
                </a:solidFill>
                <a:latin typeface="Titillium Web Light"/>
                <a:ea typeface="Titillium Web Light"/>
                <a:cs typeface="Titillium Web Light"/>
                <a:sym typeface="Titillium Web Light"/>
              </a:defRPr>
            </a:lvl9pPr>
          </a:lstStyle>
          <a:p>
            <a:r>
              <a:rPr lang="en-US" sz="1800" dirty="0">
                <a:solidFill>
                  <a:schemeClr val="accent1"/>
                </a:solidFill>
                <a:latin typeface="Titillium Web Light" panose="00000400000000000000" pitchFamily="2" charset="0"/>
                <a:cs typeface="Times New Roman" panose="02020603050405020304" pitchFamily="18" charset="0"/>
              </a:rPr>
              <a:t>“Regression” over training examples</a:t>
            </a:r>
            <a:endParaRPr lang="en-US" sz="1800" dirty="0">
              <a:solidFill>
                <a:schemeClr val="accent1"/>
              </a:solidFill>
              <a:latin typeface="Titillium Web Light" panose="00000400000000000000" pitchFamily="2" charset="0"/>
            </a:endParaRPr>
          </a:p>
          <a:p>
            <a:r>
              <a:rPr lang="en-US" sz="1800" dirty="0">
                <a:solidFill>
                  <a:schemeClr val="accent1"/>
                </a:solidFill>
                <a:latin typeface="Titillium Web Light" panose="00000400000000000000" pitchFamily="2" charset="0"/>
              </a:rPr>
              <a:t>Transform continuous y to prediction of 1 or 0 using the standard logistic function</a:t>
            </a:r>
          </a:p>
          <a:p>
            <a:r>
              <a:rPr lang="en-US" sz="1800" dirty="0">
                <a:solidFill>
                  <a:schemeClr val="accent1"/>
                </a:solidFill>
                <a:latin typeface="Titillium Web Light" panose="00000400000000000000" pitchFamily="2" charset="0"/>
              </a:rPr>
              <a:t>Predict HEART Defective if</a:t>
            </a:r>
          </a:p>
          <a:p>
            <a:pPr marL="38100" indent="0">
              <a:buNone/>
            </a:pPr>
            <a:endParaRPr lang="en-IN" sz="2400" dirty="0"/>
          </a:p>
        </p:txBody>
      </p:sp>
      <p:pic>
        <p:nvPicPr>
          <p:cNvPr id="9" name="Picture 7">
            <a:extLst>
              <a:ext uri="{FF2B5EF4-FFF2-40B4-BE49-F238E27FC236}">
                <a16:creationId xmlns:a16="http://schemas.microsoft.com/office/drawing/2014/main" id="{9B1B765B-4B9D-40D9-B721-7B238CF7CE90}"/>
              </a:ext>
            </a:extLst>
          </p:cNvPr>
          <p:cNvPicPr>
            <a:picLocks noChangeAspect="1"/>
          </p:cNvPicPr>
          <p:nvPr/>
        </p:nvPicPr>
        <p:blipFill>
          <a:blip r:embed="rId4"/>
          <a:stretch>
            <a:fillRect/>
          </a:stretch>
        </p:blipFill>
        <p:spPr>
          <a:xfrm>
            <a:off x="1427946" y="4330459"/>
            <a:ext cx="2698380" cy="55142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57"/>
        <p:cNvGrpSpPr/>
        <p:nvPr/>
      </p:nvGrpSpPr>
      <p:grpSpPr>
        <a:xfrm>
          <a:off x="0" y="0"/>
          <a:ext cx="0" cy="0"/>
          <a:chOff x="0" y="0"/>
          <a:chExt cx="0" cy="0"/>
        </a:xfrm>
      </p:grpSpPr>
      <p:sp>
        <p:nvSpPr>
          <p:cNvPr id="3960" name="Google Shape;3960;p2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graphicFrame>
        <p:nvGraphicFramePr>
          <p:cNvPr id="5" name="Content Placeholder 5">
            <a:extLst>
              <a:ext uri="{FF2B5EF4-FFF2-40B4-BE49-F238E27FC236}">
                <a16:creationId xmlns:a16="http://schemas.microsoft.com/office/drawing/2014/main" id="{DBEB914B-66EB-48FE-B669-75F848558CCC}"/>
              </a:ext>
            </a:extLst>
          </p:cNvPr>
          <p:cNvGraphicFramePr>
            <a:graphicFrameLocks/>
          </p:cNvGraphicFramePr>
          <p:nvPr>
            <p:extLst>
              <p:ext uri="{D42A27DB-BD31-4B8C-83A1-F6EECF244321}">
                <p14:modId xmlns:p14="http://schemas.microsoft.com/office/powerpoint/2010/main" val="1124048941"/>
              </p:ext>
            </p:extLst>
          </p:nvPr>
        </p:nvGraphicFramePr>
        <p:xfrm>
          <a:off x="365879" y="1390650"/>
          <a:ext cx="7389041" cy="3329551"/>
        </p:xfrm>
        <a:graphic>
          <a:graphicData uri="http://schemas.openxmlformats.org/drawingml/2006/chart">
            <c:chart xmlns:c="http://schemas.openxmlformats.org/drawingml/2006/chart" xmlns:r="http://schemas.openxmlformats.org/officeDocument/2006/relationships" r:id="rId3"/>
          </a:graphicData>
        </a:graphic>
      </p:graphicFrame>
      <p:sp>
        <p:nvSpPr>
          <p:cNvPr id="7" name="Google Shape;4074;p37">
            <a:extLst>
              <a:ext uri="{FF2B5EF4-FFF2-40B4-BE49-F238E27FC236}">
                <a16:creationId xmlns:a16="http://schemas.microsoft.com/office/drawing/2014/main" id="{617BD79A-0927-4FAF-AA30-CFABE4B8F299}"/>
              </a:ext>
            </a:extLst>
          </p:cNvPr>
          <p:cNvSpPr txBox="1">
            <a:spLocks/>
          </p:cNvSpPr>
          <p:nvPr/>
        </p:nvSpPr>
        <p:spPr>
          <a:xfrm>
            <a:off x="1191026" y="423299"/>
            <a:ext cx="6800370" cy="763492"/>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4000" u="sng" dirty="0">
                <a:solidFill>
                  <a:schemeClr val="accent5"/>
                </a:solidFill>
                <a:latin typeface="Dosis ExtraLight" pitchFamily="2" charset="0"/>
              </a:rPr>
              <a:t>“Percentage of Performance”</a:t>
            </a:r>
          </a:p>
        </p:txBody>
      </p:sp>
    </p:spTree>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772</Words>
  <Application>Microsoft Office PowerPoint</Application>
  <PresentationFormat>On-screen Show (16:9)</PresentationFormat>
  <Paragraphs>56</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Dosis</vt:lpstr>
      <vt:lpstr>Arial</vt:lpstr>
      <vt:lpstr>Titillium Web Light</vt:lpstr>
      <vt:lpstr>Calibri</vt:lpstr>
      <vt:lpstr>Arial Black</vt:lpstr>
      <vt:lpstr>Times New Roman</vt:lpstr>
      <vt:lpstr>Titillium Web</vt:lpstr>
      <vt:lpstr>Dosis ExtraLight</vt:lpstr>
      <vt:lpstr>Mowbray template</vt:lpstr>
      <vt:lpstr>HEART DISEASE PREDICTION USING MACHINE LEARNING</vt:lpstr>
      <vt:lpstr>OBJECTIVE</vt:lpstr>
      <vt:lpstr>PROBLEM STATEMENT</vt:lpstr>
      <vt:lpstr>PowerPoint Presentation</vt:lpstr>
      <vt:lpstr>DATASET DISTRIBUTION:</vt:lpstr>
      <vt:lpstr>Train-Test Split</vt:lpstr>
      <vt:lpstr>Why we use Logistic Regresion over other Model:</vt:lpstr>
      <vt:lpstr>PowerPoint Presentation</vt:lpstr>
      <vt:lpstr>PowerPoint Presentation</vt:lpstr>
      <vt:lpstr>LIBRARY OF PYTHON USED</vt:lpstr>
      <vt:lpstr>RESULT AND OUTPUT-1:</vt:lpstr>
      <vt:lpstr>RESULT AND OUTPUT-2:</vt:lpstr>
      <vt:lpstr>CONCLUSION</vt:lpstr>
      <vt:lpstr>Future Enhancement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USING MACHINE LEARNING</dc:title>
  <cp:lastModifiedBy>MD</cp:lastModifiedBy>
  <cp:revision>7</cp:revision>
  <dcterms:modified xsi:type="dcterms:W3CDTF">2022-02-21T18:09:50Z</dcterms:modified>
</cp:coreProperties>
</file>