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56" r:id="rId5"/>
    <p:sldId id="264" r:id="rId6"/>
    <p:sldId id="262" r:id="rId7"/>
    <p:sldId id="260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8168" autoAdjust="0"/>
  </p:normalViewPr>
  <p:slideViewPr>
    <p:cSldViewPr snapToGrid="0">
      <p:cViewPr varScale="1">
        <p:scale>
          <a:sx n="60" d="100"/>
          <a:sy n="60" d="100"/>
        </p:scale>
        <p:origin x="328" y="2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E85B7-549B-4D83-AAA9-8276D97AC15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34D10-6348-4FF0-BB6D-08F2A560B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2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5409670" y="5968141"/>
            <a:ext cx="571399" cy="571399"/>
            <a:chOff x="5263591" y="6123147"/>
            <a:chExt cx="571399" cy="571399"/>
          </a:xfrm>
        </p:grpSpPr>
        <p:sp>
          <p:nvSpPr>
            <p:cNvPr id="13" name="Rectangle 19"/>
            <p:cNvSpPr/>
            <p:nvPr/>
          </p:nvSpPr>
          <p:spPr>
            <a:xfrm>
              <a:off x="5263591" y="6123147"/>
              <a:ext cx="571399" cy="57139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5326710" y="6148605"/>
              <a:ext cx="458804" cy="502920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 userDrawn="1"/>
        </p:nvGrpSpPr>
        <p:grpSpPr>
          <a:xfrm>
            <a:off x="4316253" y="5968141"/>
            <a:ext cx="571399" cy="571399"/>
            <a:chOff x="4170174" y="6123147"/>
            <a:chExt cx="571399" cy="571399"/>
          </a:xfrm>
        </p:grpSpPr>
        <p:sp>
          <p:nvSpPr>
            <p:cNvPr id="12" name="Rectangle 18"/>
            <p:cNvSpPr/>
            <p:nvPr/>
          </p:nvSpPr>
          <p:spPr>
            <a:xfrm>
              <a:off x="4170174" y="6123147"/>
              <a:ext cx="571399" cy="5713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4196579" y="6148605"/>
              <a:ext cx="518588" cy="517423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 userDrawn="1"/>
        </p:nvGrpSpPr>
        <p:grpSpPr>
          <a:xfrm>
            <a:off x="8689922" y="5968141"/>
            <a:ext cx="571399" cy="571399"/>
            <a:chOff x="8543843" y="6123147"/>
            <a:chExt cx="571399" cy="571399"/>
          </a:xfrm>
        </p:grpSpPr>
        <p:sp>
          <p:nvSpPr>
            <p:cNvPr id="16" name="Rectangle 22"/>
            <p:cNvSpPr/>
            <p:nvPr/>
          </p:nvSpPr>
          <p:spPr>
            <a:xfrm>
              <a:off x="8543843" y="6123147"/>
              <a:ext cx="571399" cy="57139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4" descr="http://etaxcreditexchange.com/images/uploads/stats/ROI-Icon-4.png"/>
            <p:cNvPicPr>
              <a:picLocks noChangeAspect="1" noChangeArrowheads="1"/>
            </p:cNvPicPr>
            <p:nvPr userDrawn="1"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0942" y="6178716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 userDrawn="1"/>
        </p:nvGrpSpPr>
        <p:grpSpPr>
          <a:xfrm>
            <a:off x="6503087" y="5968141"/>
            <a:ext cx="571399" cy="571399"/>
            <a:chOff x="6357009" y="6123147"/>
            <a:chExt cx="571399" cy="571399"/>
          </a:xfrm>
        </p:grpSpPr>
        <p:sp>
          <p:nvSpPr>
            <p:cNvPr id="14" name="Rectangle 20"/>
            <p:cNvSpPr/>
            <p:nvPr/>
          </p:nvSpPr>
          <p:spPr>
            <a:xfrm>
              <a:off x="6357009" y="6123147"/>
              <a:ext cx="571399" cy="5713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6414108" y="6178716"/>
              <a:ext cx="457200" cy="457200"/>
            </a:xfrm>
            <a:prstGeom prst="rect">
              <a:avLst/>
            </a:prstGeom>
          </p:spPr>
        </p:pic>
      </p:grpSp>
      <p:sp>
        <p:nvSpPr>
          <p:cNvPr id="7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2703346"/>
            <a:ext cx="12191999" cy="75723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36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HERE</a:t>
            </a:r>
          </a:p>
        </p:txBody>
      </p:sp>
      <p:sp>
        <p:nvSpPr>
          <p:cNvPr id="30" name="Text Placeholder 6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" y="3483927"/>
            <a:ext cx="12192000" cy="40227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35" name="Text Placeholder 6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0" y="3945231"/>
            <a:ext cx="12191999" cy="4022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Date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8519"/>
            <a:ext cx="2070049" cy="1485680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7596504" y="5968141"/>
            <a:ext cx="571399" cy="571399"/>
            <a:chOff x="7450426" y="6123147"/>
            <a:chExt cx="571399" cy="571399"/>
          </a:xfrm>
        </p:grpSpPr>
        <p:sp>
          <p:nvSpPr>
            <p:cNvPr id="15" name="Rectangle 21"/>
            <p:cNvSpPr/>
            <p:nvPr/>
          </p:nvSpPr>
          <p:spPr>
            <a:xfrm>
              <a:off x="7450426" y="6123147"/>
              <a:ext cx="571399" cy="5713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 userDrawn="1"/>
          </p:nvPicPr>
          <p:blipFill>
            <a:blip r:embed="rId7">
              <a:lum bright="70000" contrast="-70000"/>
            </a:blip>
            <a:stretch>
              <a:fillRect/>
            </a:stretch>
          </p:blipFill>
          <p:spPr>
            <a:xfrm>
              <a:off x="7507525" y="6223273"/>
              <a:ext cx="457200" cy="368085"/>
            </a:xfrm>
            <a:prstGeom prst="rect">
              <a:avLst/>
            </a:prstGeom>
          </p:spPr>
        </p:pic>
      </p:grpSp>
      <p:cxnSp>
        <p:nvCxnSpPr>
          <p:cNvPr id="29" name="Straight Connector 28"/>
          <p:cNvCxnSpPr/>
          <p:nvPr userDrawn="1"/>
        </p:nvCxnSpPr>
        <p:spPr>
          <a:xfrm>
            <a:off x="3383748" y="3363674"/>
            <a:ext cx="551059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 userDrawn="1"/>
        </p:nvGrpSpPr>
        <p:grpSpPr>
          <a:xfrm>
            <a:off x="0" y="87085"/>
            <a:ext cx="11849100" cy="383936"/>
            <a:chOff x="0" y="87085"/>
            <a:chExt cx="790585" cy="383936"/>
          </a:xfrm>
        </p:grpSpPr>
        <p:cxnSp>
          <p:nvCxnSpPr>
            <p:cNvPr id="34" name="Straight Connector 33"/>
            <p:cNvCxnSpPr/>
            <p:nvPr userDrawn="1"/>
          </p:nvCxnSpPr>
          <p:spPr>
            <a:xfrm>
              <a:off x="0" y="87085"/>
              <a:ext cx="790585" cy="0"/>
            </a:xfrm>
            <a:prstGeom prst="line">
              <a:avLst/>
            </a:prstGeom>
            <a:ln w="28575" cmpd="sng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flipV="1">
              <a:off x="0" y="240657"/>
              <a:ext cx="689657" cy="1"/>
            </a:xfrm>
            <a:prstGeom prst="line">
              <a:avLst/>
            </a:prstGeom>
            <a:ln w="28575" cmpd="sng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0" y="163871"/>
              <a:ext cx="521448" cy="0"/>
            </a:xfrm>
            <a:prstGeom prst="line">
              <a:avLst/>
            </a:prstGeom>
            <a:ln w="28575" cmpd="sng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flipV="1">
              <a:off x="0" y="317444"/>
              <a:ext cx="370060" cy="1"/>
            </a:xfrm>
            <a:prstGeom prst="line">
              <a:avLst/>
            </a:prstGeom>
            <a:ln w="28575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flipV="1">
              <a:off x="0" y="394231"/>
              <a:ext cx="538269" cy="1"/>
            </a:xfrm>
            <a:prstGeom prst="line">
              <a:avLst/>
            </a:prstGeom>
            <a:ln w="28575" cmpd="sng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flipV="1">
              <a:off x="0" y="471020"/>
              <a:ext cx="243903" cy="1"/>
            </a:xfrm>
            <a:prstGeom prst="line">
              <a:avLst/>
            </a:prstGeom>
            <a:ln w="28575" cmpd="sng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 userDrawn="1"/>
        </p:nvGrpSpPr>
        <p:grpSpPr>
          <a:xfrm>
            <a:off x="3222836" y="5968141"/>
            <a:ext cx="571399" cy="571399"/>
            <a:chOff x="3222836" y="5968141"/>
            <a:chExt cx="571399" cy="571399"/>
          </a:xfrm>
        </p:grpSpPr>
        <p:sp>
          <p:nvSpPr>
            <p:cNvPr id="11" name="Rectangle 17"/>
            <p:cNvSpPr/>
            <p:nvPr/>
          </p:nvSpPr>
          <p:spPr>
            <a:xfrm>
              <a:off x="3222836" y="5968141"/>
              <a:ext cx="571399" cy="5713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/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3282997" y="6026252"/>
              <a:ext cx="451076" cy="4551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6449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0" y="1381125"/>
            <a:ext cx="799147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54864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38200" y="6490788"/>
            <a:ext cx="11353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977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19C6B-B1BD-473D-A700-6592B62130D8}" type="datetime3">
              <a:rPr lang="en-US" smtClean="0"/>
              <a:pPr/>
              <a:t>2 October 2017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4977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 Retail Solutions Inc. – All rights reserved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74105" y="6497755"/>
            <a:ext cx="14437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9E446-9E1F-4403-87EC-C7AB81D297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841248" y="822960"/>
            <a:ext cx="10512552" cy="5581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2000" b="0" baseline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793750" y="1412553"/>
            <a:ext cx="754963" cy="4801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050" dirty="0" smtClean="0"/>
              <a:t>Leave this space blank</a:t>
            </a:r>
            <a:endParaRPr lang="en-US" sz="1050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-793751" y="6140245"/>
            <a:ext cx="754963" cy="4801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050" dirty="0" smtClean="0"/>
              <a:t>Leave this space blank</a:t>
            </a:r>
            <a:endParaRPr lang="en-US" sz="1050" dirty="0"/>
          </a:p>
        </p:txBody>
      </p:sp>
      <p:cxnSp>
        <p:nvCxnSpPr>
          <p:cNvPr id="27" name="Straight Arrow Connector 26"/>
          <p:cNvCxnSpPr/>
          <p:nvPr userDrawn="1"/>
        </p:nvCxnSpPr>
        <p:spPr>
          <a:xfrm>
            <a:off x="-77573" y="1381125"/>
            <a:ext cx="0" cy="444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 userDrawn="1"/>
        </p:nvCxnSpPr>
        <p:spPr>
          <a:xfrm>
            <a:off x="-77573" y="6164380"/>
            <a:ext cx="0" cy="3333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-197415" y="6903210"/>
            <a:ext cx="1233030" cy="23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lnSpc>
                <a:spcPct val="80000"/>
              </a:lnSpc>
              <a:defRPr sz="1100"/>
            </a:lvl1pPr>
          </a:lstStyle>
          <a:p>
            <a:pPr lvl="0" algn="ctr"/>
            <a:r>
              <a:rPr lang="en-US" sz="1050" dirty="0" smtClean="0"/>
              <a:t>This space is blank</a:t>
            </a:r>
            <a:endParaRPr lang="en-US" sz="1050" dirty="0"/>
          </a:p>
        </p:txBody>
      </p:sp>
      <p:cxnSp>
        <p:nvCxnSpPr>
          <p:cNvPr id="30" name="Straight Arrow Connector 29"/>
          <p:cNvCxnSpPr/>
          <p:nvPr userDrawn="1"/>
        </p:nvCxnSpPr>
        <p:spPr>
          <a:xfrm flipH="1">
            <a:off x="0" y="6910532"/>
            <a:ext cx="8382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 userDrawn="1"/>
        </p:nvSpPr>
        <p:spPr>
          <a:xfrm>
            <a:off x="11165651" y="6903210"/>
            <a:ext cx="1233030" cy="23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lnSpc>
                <a:spcPct val="80000"/>
              </a:lnSpc>
              <a:defRPr sz="1100"/>
            </a:lvl1pPr>
          </a:lstStyle>
          <a:p>
            <a:pPr lvl="0" algn="ctr"/>
            <a:r>
              <a:rPr lang="en-US" sz="1050" dirty="0" smtClean="0"/>
              <a:t>This space is blank</a:t>
            </a:r>
            <a:endParaRPr lang="en-US" sz="1050" dirty="0"/>
          </a:p>
        </p:txBody>
      </p:sp>
      <p:cxnSp>
        <p:nvCxnSpPr>
          <p:cNvPr id="32" name="Straight Arrow Connector 31"/>
          <p:cNvCxnSpPr/>
          <p:nvPr userDrawn="1"/>
        </p:nvCxnSpPr>
        <p:spPr>
          <a:xfrm flipH="1">
            <a:off x="11353800" y="6910532"/>
            <a:ext cx="8382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374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0" y="1381125"/>
            <a:ext cx="799147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54864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38200" y="6490788"/>
            <a:ext cx="11353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977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19C6B-B1BD-473D-A700-6592B62130D8}" type="datetime3">
              <a:rPr lang="en-US" smtClean="0"/>
              <a:pPr/>
              <a:t>2 October 2017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4977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 Retail Solutions Inc. – All rights reserved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74105" y="6497755"/>
            <a:ext cx="14437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9E446-9E1F-4403-87EC-C7AB81D297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359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idx="13"/>
          </p:nvPr>
        </p:nvSpPr>
        <p:spPr>
          <a:xfrm>
            <a:off x="6817895" y="1825625"/>
            <a:ext cx="45359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841248" y="822960"/>
            <a:ext cx="10512552" cy="5581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2000" b="0" baseline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-793750" y="1412553"/>
            <a:ext cx="754963" cy="4801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050" dirty="0" smtClean="0"/>
              <a:t>Leave this space blank</a:t>
            </a:r>
            <a:endParaRPr lang="en-US" sz="1050" dirty="0"/>
          </a:p>
        </p:txBody>
      </p:sp>
      <p:sp>
        <p:nvSpPr>
          <p:cNvPr id="33" name="TextBox 32"/>
          <p:cNvSpPr txBox="1"/>
          <p:nvPr userDrawn="1"/>
        </p:nvSpPr>
        <p:spPr>
          <a:xfrm>
            <a:off x="-793751" y="6140245"/>
            <a:ext cx="754963" cy="4801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050" dirty="0" smtClean="0"/>
              <a:t>Leave this space blank</a:t>
            </a:r>
            <a:endParaRPr lang="en-US" sz="1050" dirty="0"/>
          </a:p>
        </p:txBody>
      </p:sp>
      <p:cxnSp>
        <p:nvCxnSpPr>
          <p:cNvPr id="34" name="Straight Arrow Connector 33"/>
          <p:cNvCxnSpPr/>
          <p:nvPr userDrawn="1"/>
        </p:nvCxnSpPr>
        <p:spPr>
          <a:xfrm>
            <a:off x="-77573" y="1381125"/>
            <a:ext cx="0" cy="444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 userDrawn="1"/>
        </p:nvCxnSpPr>
        <p:spPr>
          <a:xfrm>
            <a:off x="-77573" y="6164380"/>
            <a:ext cx="0" cy="3333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 userDrawn="1"/>
        </p:nvSpPr>
        <p:spPr>
          <a:xfrm>
            <a:off x="-197415" y="6903210"/>
            <a:ext cx="1233030" cy="23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lnSpc>
                <a:spcPct val="80000"/>
              </a:lnSpc>
              <a:defRPr sz="1100"/>
            </a:lvl1pPr>
          </a:lstStyle>
          <a:p>
            <a:pPr lvl="0" algn="ctr"/>
            <a:r>
              <a:rPr lang="en-US" sz="1050" dirty="0" smtClean="0"/>
              <a:t>This space is blank</a:t>
            </a:r>
            <a:endParaRPr lang="en-US" sz="1050" dirty="0"/>
          </a:p>
        </p:txBody>
      </p:sp>
      <p:cxnSp>
        <p:nvCxnSpPr>
          <p:cNvPr id="37" name="Straight Arrow Connector 36"/>
          <p:cNvCxnSpPr/>
          <p:nvPr userDrawn="1"/>
        </p:nvCxnSpPr>
        <p:spPr>
          <a:xfrm flipH="1">
            <a:off x="0" y="6910532"/>
            <a:ext cx="8382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 userDrawn="1"/>
        </p:nvSpPr>
        <p:spPr>
          <a:xfrm>
            <a:off x="11165651" y="6903210"/>
            <a:ext cx="1233030" cy="23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lnSpc>
                <a:spcPct val="80000"/>
              </a:lnSpc>
              <a:defRPr sz="1100"/>
            </a:lvl1pPr>
          </a:lstStyle>
          <a:p>
            <a:pPr lvl="0" algn="ctr"/>
            <a:r>
              <a:rPr lang="en-US" sz="1050" dirty="0" smtClean="0"/>
              <a:t>This space is blank</a:t>
            </a:r>
            <a:endParaRPr lang="en-US" sz="1050" dirty="0"/>
          </a:p>
        </p:txBody>
      </p:sp>
      <p:cxnSp>
        <p:nvCxnSpPr>
          <p:cNvPr id="39" name="Straight Arrow Connector 38"/>
          <p:cNvCxnSpPr/>
          <p:nvPr userDrawn="1"/>
        </p:nvCxnSpPr>
        <p:spPr>
          <a:xfrm flipH="1">
            <a:off x="11353800" y="6910532"/>
            <a:ext cx="8382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861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0" y="1381125"/>
            <a:ext cx="799147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54864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38200" y="6490788"/>
            <a:ext cx="11353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977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19C6B-B1BD-473D-A700-6592B62130D8}" type="datetime3">
              <a:rPr lang="en-US" smtClean="0"/>
              <a:pPr/>
              <a:t>2 October 2017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4977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 Retail Solutions Inc. – All rights reserved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74105" y="6497755"/>
            <a:ext cx="14437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9E446-9E1F-4403-87EC-C7AB81D297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71532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dirty="0" smtClean="0"/>
              <a:t>Insert picture here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841248" y="822960"/>
            <a:ext cx="10512552" cy="5581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2000" b="0" baseline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-793750" y="1412553"/>
            <a:ext cx="754963" cy="4801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050" dirty="0" smtClean="0"/>
              <a:t>Leave this space blank</a:t>
            </a:r>
            <a:endParaRPr lang="en-US" sz="1050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-793751" y="6140245"/>
            <a:ext cx="754963" cy="4801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050" dirty="0" smtClean="0"/>
              <a:t>Leave this space blank</a:t>
            </a:r>
            <a:endParaRPr lang="en-US" sz="1050" dirty="0"/>
          </a:p>
        </p:txBody>
      </p:sp>
      <p:cxnSp>
        <p:nvCxnSpPr>
          <p:cNvPr id="35" name="Straight Arrow Connector 34"/>
          <p:cNvCxnSpPr/>
          <p:nvPr userDrawn="1"/>
        </p:nvCxnSpPr>
        <p:spPr>
          <a:xfrm>
            <a:off x="-77573" y="1381125"/>
            <a:ext cx="0" cy="444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 userDrawn="1"/>
        </p:nvCxnSpPr>
        <p:spPr>
          <a:xfrm>
            <a:off x="-77573" y="6164380"/>
            <a:ext cx="0" cy="3333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 userDrawn="1"/>
        </p:nvSpPr>
        <p:spPr>
          <a:xfrm>
            <a:off x="-197415" y="6903210"/>
            <a:ext cx="1233030" cy="23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lnSpc>
                <a:spcPct val="80000"/>
              </a:lnSpc>
              <a:defRPr sz="1100"/>
            </a:lvl1pPr>
          </a:lstStyle>
          <a:p>
            <a:pPr lvl="0" algn="ctr"/>
            <a:r>
              <a:rPr lang="en-US" sz="1050" dirty="0" smtClean="0"/>
              <a:t>This space is blank</a:t>
            </a:r>
            <a:endParaRPr lang="en-US" sz="1050" dirty="0"/>
          </a:p>
        </p:txBody>
      </p:sp>
      <p:cxnSp>
        <p:nvCxnSpPr>
          <p:cNvPr id="38" name="Straight Arrow Connector 37"/>
          <p:cNvCxnSpPr/>
          <p:nvPr userDrawn="1"/>
        </p:nvCxnSpPr>
        <p:spPr>
          <a:xfrm flipH="1">
            <a:off x="0" y="6910532"/>
            <a:ext cx="8382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 userDrawn="1"/>
        </p:nvSpPr>
        <p:spPr>
          <a:xfrm>
            <a:off x="11165651" y="6903210"/>
            <a:ext cx="1233030" cy="23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lnSpc>
                <a:spcPct val="80000"/>
              </a:lnSpc>
              <a:defRPr sz="1100"/>
            </a:lvl1pPr>
          </a:lstStyle>
          <a:p>
            <a:pPr lvl="0" algn="ctr"/>
            <a:r>
              <a:rPr lang="en-US" sz="1050" dirty="0" smtClean="0"/>
              <a:t>This space is blank</a:t>
            </a:r>
            <a:endParaRPr lang="en-US" sz="1050" dirty="0"/>
          </a:p>
        </p:txBody>
      </p:sp>
      <p:cxnSp>
        <p:nvCxnSpPr>
          <p:cNvPr id="40" name="Straight Arrow Connector 39"/>
          <p:cNvCxnSpPr/>
          <p:nvPr userDrawn="1"/>
        </p:nvCxnSpPr>
        <p:spPr>
          <a:xfrm flipH="1">
            <a:off x="11353800" y="6910532"/>
            <a:ext cx="8382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91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>
          <a:xfrm>
            <a:off x="838200" y="6490788"/>
            <a:ext cx="11353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977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19C6B-B1BD-473D-A700-6592B62130D8}" type="datetime3">
              <a:rPr lang="en-US" smtClean="0"/>
              <a:pPr/>
              <a:t>2 October 2017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4977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 Retail Solutions Inc. – All rights reserved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74105" y="6497755"/>
            <a:ext cx="14437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9E446-9E1F-4403-87EC-C7AB81D2970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" name="Picture 19" descr="RSi_CLR_RGB_Small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402" y="6525748"/>
            <a:ext cx="489267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96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>
            <a:off x="5578110" y="0"/>
            <a:ext cx="1035780" cy="3382471"/>
          </a:xfrm>
          <a:custGeom>
            <a:avLst/>
            <a:gdLst>
              <a:gd name="connsiteX0" fmla="*/ 0 w 1035780"/>
              <a:gd name="connsiteY0" fmla="*/ 0 h 3382471"/>
              <a:gd name="connsiteX1" fmla="*/ 1035780 w 1035780"/>
              <a:gd name="connsiteY1" fmla="*/ 0 h 3382471"/>
              <a:gd name="connsiteX2" fmla="*/ 1035780 w 1035780"/>
              <a:gd name="connsiteY2" fmla="*/ 1038478 h 3382471"/>
              <a:gd name="connsiteX3" fmla="*/ 1035780 w 1035780"/>
              <a:gd name="connsiteY3" fmla="*/ 2654188 h 3382471"/>
              <a:gd name="connsiteX4" fmla="*/ 1035780 w 1035780"/>
              <a:gd name="connsiteY4" fmla="*/ 3072276 h 3382471"/>
              <a:gd name="connsiteX5" fmla="*/ 725585 w 1035780"/>
              <a:gd name="connsiteY5" fmla="*/ 3382471 h 3382471"/>
              <a:gd name="connsiteX6" fmla="*/ 310195 w 1035780"/>
              <a:gd name="connsiteY6" fmla="*/ 3382471 h 3382471"/>
              <a:gd name="connsiteX7" fmla="*/ 0 w 1035780"/>
              <a:gd name="connsiteY7" fmla="*/ 3072276 h 3382471"/>
              <a:gd name="connsiteX8" fmla="*/ 0 w 1035780"/>
              <a:gd name="connsiteY8" fmla="*/ 2654188 h 3382471"/>
              <a:gd name="connsiteX9" fmla="*/ 0 w 1035780"/>
              <a:gd name="connsiteY9" fmla="*/ 1038478 h 338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35780" h="3382471">
                <a:moveTo>
                  <a:pt x="0" y="0"/>
                </a:moveTo>
                <a:lnTo>
                  <a:pt x="1035780" y="0"/>
                </a:lnTo>
                <a:lnTo>
                  <a:pt x="1035780" y="1038478"/>
                </a:lnTo>
                <a:lnTo>
                  <a:pt x="1035780" y="2654188"/>
                </a:lnTo>
                <a:lnTo>
                  <a:pt x="1035780" y="3072276"/>
                </a:lnTo>
                <a:cubicBezTo>
                  <a:pt x="1035780" y="3243592"/>
                  <a:pt x="896901" y="3382471"/>
                  <a:pt x="725585" y="3382471"/>
                </a:cubicBezTo>
                <a:lnTo>
                  <a:pt x="310195" y="3382471"/>
                </a:lnTo>
                <a:cubicBezTo>
                  <a:pt x="138879" y="3382471"/>
                  <a:pt x="0" y="3243592"/>
                  <a:pt x="0" y="3072276"/>
                </a:cubicBezTo>
                <a:lnTo>
                  <a:pt x="0" y="2654188"/>
                </a:lnTo>
                <a:lnTo>
                  <a:pt x="0" y="10384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82988"/>
            <a:ext cx="12191999" cy="82391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36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Section Title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27513"/>
            <a:ext cx="12192000" cy="8985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baseline="0"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Section Subtitle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6490788"/>
            <a:ext cx="11353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977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19C6B-B1BD-473D-A700-6592B62130D8}" type="datetime3">
              <a:rPr lang="en-US" smtClean="0"/>
              <a:pPr/>
              <a:t>2 October 2017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4977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 Retail Solutions Inc. – All rights reserved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74105" y="6497755"/>
            <a:ext cx="14437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9E446-9E1F-4403-87EC-C7AB81D2970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RSi_CLR_RGB_Small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310" y="6525748"/>
            <a:ext cx="489267" cy="32004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3332612" y="4140509"/>
            <a:ext cx="551059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519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>
            <a:off x="5578110" y="0"/>
            <a:ext cx="1035780" cy="3382471"/>
          </a:xfrm>
          <a:custGeom>
            <a:avLst/>
            <a:gdLst>
              <a:gd name="connsiteX0" fmla="*/ 0 w 1035780"/>
              <a:gd name="connsiteY0" fmla="*/ 0 h 3382471"/>
              <a:gd name="connsiteX1" fmla="*/ 1035780 w 1035780"/>
              <a:gd name="connsiteY1" fmla="*/ 0 h 3382471"/>
              <a:gd name="connsiteX2" fmla="*/ 1035780 w 1035780"/>
              <a:gd name="connsiteY2" fmla="*/ 1038478 h 3382471"/>
              <a:gd name="connsiteX3" fmla="*/ 1035780 w 1035780"/>
              <a:gd name="connsiteY3" fmla="*/ 2654188 h 3382471"/>
              <a:gd name="connsiteX4" fmla="*/ 1035780 w 1035780"/>
              <a:gd name="connsiteY4" fmla="*/ 3072276 h 3382471"/>
              <a:gd name="connsiteX5" fmla="*/ 725585 w 1035780"/>
              <a:gd name="connsiteY5" fmla="*/ 3382471 h 3382471"/>
              <a:gd name="connsiteX6" fmla="*/ 310195 w 1035780"/>
              <a:gd name="connsiteY6" fmla="*/ 3382471 h 3382471"/>
              <a:gd name="connsiteX7" fmla="*/ 0 w 1035780"/>
              <a:gd name="connsiteY7" fmla="*/ 3072276 h 3382471"/>
              <a:gd name="connsiteX8" fmla="*/ 0 w 1035780"/>
              <a:gd name="connsiteY8" fmla="*/ 2654188 h 3382471"/>
              <a:gd name="connsiteX9" fmla="*/ 0 w 1035780"/>
              <a:gd name="connsiteY9" fmla="*/ 1038478 h 338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35780" h="3382471">
                <a:moveTo>
                  <a:pt x="0" y="0"/>
                </a:moveTo>
                <a:lnTo>
                  <a:pt x="1035780" y="0"/>
                </a:lnTo>
                <a:lnTo>
                  <a:pt x="1035780" y="1038478"/>
                </a:lnTo>
                <a:lnTo>
                  <a:pt x="1035780" y="2654188"/>
                </a:lnTo>
                <a:lnTo>
                  <a:pt x="1035780" y="3072276"/>
                </a:lnTo>
                <a:cubicBezTo>
                  <a:pt x="1035780" y="3243592"/>
                  <a:pt x="896901" y="3382471"/>
                  <a:pt x="725585" y="3382471"/>
                </a:cubicBezTo>
                <a:lnTo>
                  <a:pt x="310195" y="3382471"/>
                </a:lnTo>
                <a:cubicBezTo>
                  <a:pt x="138879" y="3382471"/>
                  <a:pt x="0" y="3243592"/>
                  <a:pt x="0" y="3072276"/>
                </a:cubicBezTo>
                <a:lnTo>
                  <a:pt x="0" y="2654188"/>
                </a:lnTo>
                <a:lnTo>
                  <a:pt x="0" y="10384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82988"/>
            <a:ext cx="12191999" cy="82391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36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Section Title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27513"/>
            <a:ext cx="12192000" cy="8985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baseline="0"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Section Subtitle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6490788"/>
            <a:ext cx="11353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977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19C6B-B1BD-473D-A700-6592B62130D8}" type="datetime3">
              <a:rPr lang="en-US" smtClean="0"/>
              <a:pPr/>
              <a:t>2 October 2017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4977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 Retail Solutions Inc. – All rights reserved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74105" y="6497755"/>
            <a:ext cx="14437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9E446-9E1F-4403-87EC-C7AB81D2970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RSi_CLR_RGB_Small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310" y="6525748"/>
            <a:ext cx="489267" cy="32004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3332612" y="4140509"/>
            <a:ext cx="551059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741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>
            <a:off x="5578110" y="0"/>
            <a:ext cx="1035780" cy="3382471"/>
          </a:xfrm>
          <a:custGeom>
            <a:avLst/>
            <a:gdLst>
              <a:gd name="connsiteX0" fmla="*/ 0 w 1035780"/>
              <a:gd name="connsiteY0" fmla="*/ 0 h 3382471"/>
              <a:gd name="connsiteX1" fmla="*/ 1035780 w 1035780"/>
              <a:gd name="connsiteY1" fmla="*/ 0 h 3382471"/>
              <a:gd name="connsiteX2" fmla="*/ 1035780 w 1035780"/>
              <a:gd name="connsiteY2" fmla="*/ 1038478 h 3382471"/>
              <a:gd name="connsiteX3" fmla="*/ 1035780 w 1035780"/>
              <a:gd name="connsiteY3" fmla="*/ 2654188 h 3382471"/>
              <a:gd name="connsiteX4" fmla="*/ 1035780 w 1035780"/>
              <a:gd name="connsiteY4" fmla="*/ 3072276 h 3382471"/>
              <a:gd name="connsiteX5" fmla="*/ 725585 w 1035780"/>
              <a:gd name="connsiteY5" fmla="*/ 3382471 h 3382471"/>
              <a:gd name="connsiteX6" fmla="*/ 310195 w 1035780"/>
              <a:gd name="connsiteY6" fmla="*/ 3382471 h 3382471"/>
              <a:gd name="connsiteX7" fmla="*/ 0 w 1035780"/>
              <a:gd name="connsiteY7" fmla="*/ 3072276 h 3382471"/>
              <a:gd name="connsiteX8" fmla="*/ 0 w 1035780"/>
              <a:gd name="connsiteY8" fmla="*/ 2654188 h 3382471"/>
              <a:gd name="connsiteX9" fmla="*/ 0 w 1035780"/>
              <a:gd name="connsiteY9" fmla="*/ 1038478 h 338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35780" h="3382471">
                <a:moveTo>
                  <a:pt x="0" y="0"/>
                </a:moveTo>
                <a:lnTo>
                  <a:pt x="1035780" y="0"/>
                </a:lnTo>
                <a:lnTo>
                  <a:pt x="1035780" y="1038478"/>
                </a:lnTo>
                <a:lnTo>
                  <a:pt x="1035780" y="2654188"/>
                </a:lnTo>
                <a:lnTo>
                  <a:pt x="1035780" y="3072276"/>
                </a:lnTo>
                <a:cubicBezTo>
                  <a:pt x="1035780" y="3243592"/>
                  <a:pt x="896901" y="3382471"/>
                  <a:pt x="725585" y="3382471"/>
                </a:cubicBezTo>
                <a:lnTo>
                  <a:pt x="310195" y="3382471"/>
                </a:lnTo>
                <a:cubicBezTo>
                  <a:pt x="138879" y="3382471"/>
                  <a:pt x="0" y="3243592"/>
                  <a:pt x="0" y="3072276"/>
                </a:cubicBezTo>
                <a:lnTo>
                  <a:pt x="0" y="2654188"/>
                </a:lnTo>
                <a:lnTo>
                  <a:pt x="0" y="103847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82988"/>
            <a:ext cx="12191999" cy="82391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36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Section Title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27513"/>
            <a:ext cx="12192000" cy="8985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baseline="0"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Section Subtitle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6490788"/>
            <a:ext cx="11353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977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19C6B-B1BD-473D-A700-6592B62130D8}" type="datetime3">
              <a:rPr lang="en-US" smtClean="0"/>
              <a:pPr/>
              <a:t>2 October 2017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4977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 Retail Solutions Inc. – All rights reserved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74105" y="6497755"/>
            <a:ext cx="14437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9E446-9E1F-4403-87EC-C7AB81D2970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RSi_CLR_RGB_Small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310" y="6525748"/>
            <a:ext cx="489267" cy="32004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3332612" y="4140509"/>
            <a:ext cx="551059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985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>
            <a:off x="5578110" y="0"/>
            <a:ext cx="1035780" cy="3382471"/>
          </a:xfrm>
          <a:custGeom>
            <a:avLst/>
            <a:gdLst>
              <a:gd name="connsiteX0" fmla="*/ 0 w 1035780"/>
              <a:gd name="connsiteY0" fmla="*/ 0 h 3382471"/>
              <a:gd name="connsiteX1" fmla="*/ 1035780 w 1035780"/>
              <a:gd name="connsiteY1" fmla="*/ 0 h 3382471"/>
              <a:gd name="connsiteX2" fmla="*/ 1035780 w 1035780"/>
              <a:gd name="connsiteY2" fmla="*/ 1038478 h 3382471"/>
              <a:gd name="connsiteX3" fmla="*/ 1035780 w 1035780"/>
              <a:gd name="connsiteY3" fmla="*/ 2654188 h 3382471"/>
              <a:gd name="connsiteX4" fmla="*/ 1035780 w 1035780"/>
              <a:gd name="connsiteY4" fmla="*/ 3072276 h 3382471"/>
              <a:gd name="connsiteX5" fmla="*/ 725585 w 1035780"/>
              <a:gd name="connsiteY5" fmla="*/ 3382471 h 3382471"/>
              <a:gd name="connsiteX6" fmla="*/ 310195 w 1035780"/>
              <a:gd name="connsiteY6" fmla="*/ 3382471 h 3382471"/>
              <a:gd name="connsiteX7" fmla="*/ 0 w 1035780"/>
              <a:gd name="connsiteY7" fmla="*/ 3072276 h 3382471"/>
              <a:gd name="connsiteX8" fmla="*/ 0 w 1035780"/>
              <a:gd name="connsiteY8" fmla="*/ 2654188 h 3382471"/>
              <a:gd name="connsiteX9" fmla="*/ 0 w 1035780"/>
              <a:gd name="connsiteY9" fmla="*/ 1038478 h 338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35780" h="3382471">
                <a:moveTo>
                  <a:pt x="0" y="0"/>
                </a:moveTo>
                <a:lnTo>
                  <a:pt x="1035780" y="0"/>
                </a:lnTo>
                <a:lnTo>
                  <a:pt x="1035780" y="1038478"/>
                </a:lnTo>
                <a:lnTo>
                  <a:pt x="1035780" y="2654188"/>
                </a:lnTo>
                <a:lnTo>
                  <a:pt x="1035780" y="3072276"/>
                </a:lnTo>
                <a:cubicBezTo>
                  <a:pt x="1035780" y="3243592"/>
                  <a:pt x="896901" y="3382471"/>
                  <a:pt x="725585" y="3382471"/>
                </a:cubicBezTo>
                <a:lnTo>
                  <a:pt x="310195" y="3382471"/>
                </a:lnTo>
                <a:cubicBezTo>
                  <a:pt x="138879" y="3382471"/>
                  <a:pt x="0" y="3243592"/>
                  <a:pt x="0" y="3072276"/>
                </a:cubicBezTo>
                <a:lnTo>
                  <a:pt x="0" y="2654188"/>
                </a:lnTo>
                <a:lnTo>
                  <a:pt x="0" y="10384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82988"/>
            <a:ext cx="12191999" cy="82391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36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Section Title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27513"/>
            <a:ext cx="12192000" cy="8985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baseline="0"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Section Subtitle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6490788"/>
            <a:ext cx="11353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977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19C6B-B1BD-473D-A700-6592B62130D8}" type="datetime3">
              <a:rPr lang="en-US" smtClean="0"/>
              <a:pPr/>
              <a:t>2 October 2017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4977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 Retail Solutions Inc. – All rights reserved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74105" y="6497755"/>
            <a:ext cx="14437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9E446-9E1F-4403-87EC-C7AB81D2970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RSi_CLR_RGB_Small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310" y="6525748"/>
            <a:ext cx="489267" cy="32004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3332612" y="4140509"/>
            <a:ext cx="551059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676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>
            <a:off x="5578110" y="0"/>
            <a:ext cx="1035780" cy="3382471"/>
          </a:xfrm>
          <a:custGeom>
            <a:avLst/>
            <a:gdLst>
              <a:gd name="connsiteX0" fmla="*/ 0 w 1035780"/>
              <a:gd name="connsiteY0" fmla="*/ 0 h 3382471"/>
              <a:gd name="connsiteX1" fmla="*/ 1035780 w 1035780"/>
              <a:gd name="connsiteY1" fmla="*/ 0 h 3382471"/>
              <a:gd name="connsiteX2" fmla="*/ 1035780 w 1035780"/>
              <a:gd name="connsiteY2" fmla="*/ 1038478 h 3382471"/>
              <a:gd name="connsiteX3" fmla="*/ 1035780 w 1035780"/>
              <a:gd name="connsiteY3" fmla="*/ 2654188 h 3382471"/>
              <a:gd name="connsiteX4" fmla="*/ 1035780 w 1035780"/>
              <a:gd name="connsiteY4" fmla="*/ 3072276 h 3382471"/>
              <a:gd name="connsiteX5" fmla="*/ 725585 w 1035780"/>
              <a:gd name="connsiteY5" fmla="*/ 3382471 h 3382471"/>
              <a:gd name="connsiteX6" fmla="*/ 310195 w 1035780"/>
              <a:gd name="connsiteY6" fmla="*/ 3382471 h 3382471"/>
              <a:gd name="connsiteX7" fmla="*/ 0 w 1035780"/>
              <a:gd name="connsiteY7" fmla="*/ 3072276 h 3382471"/>
              <a:gd name="connsiteX8" fmla="*/ 0 w 1035780"/>
              <a:gd name="connsiteY8" fmla="*/ 2654188 h 3382471"/>
              <a:gd name="connsiteX9" fmla="*/ 0 w 1035780"/>
              <a:gd name="connsiteY9" fmla="*/ 1038478 h 338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35780" h="3382471">
                <a:moveTo>
                  <a:pt x="0" y="0"/>
                </a:moveTo>
                <a:lnTo>
                  <a:pt x="1035780" y="0"/>
                </a:lnTo>
                <a:lnTo>
                  <a:pt x="1035780" y="1038478"/>
                </a:lnTo>
                <a:lnTo>
                  <a:pt x="1035780" y="2654188"/>
                </a:lnTo>
                <a:lnTo>
                  <a:pt x="1035780" y="3072276"/>
                </a:lnTo>
                <a:cubicBezTo>
                  <a:pt x="1035780" y="3243592"/>
                  <a:pt x="896901" y="3382471"/>
                  <a:pt x="725585" y="3382471"/>
                </a:cubicBezTo>
                <a:lnTo>
                  <a:pt x="310195" y="3382471"/>
                </a:lnTo>
                <a:cubicBezTo>
                  <a:pt x="138879" y="3382471"/>
                  <a:pt x="0" y="3243592"/>
                  <a:pt x="0" y="3072276"/>
                </a:cubicBezTo>
                <a:lnTo>
                  <a:pt x="0" y="2654188"/>
                </a:lnTo>
                <a:lnTo>
                  <a:pt x="0" y="103847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82988"/>
            <a:ext cx="12191999" cy="82391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36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Section Title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27513"/>
            <a:ext cx="12192000" cy="8985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baseline="0"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Section Subtitle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6490788"/>
            <a:ext cx="11353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977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19C6B-B1BD-473D-A700-6592B62130D8}" type="datetime3">
              <a:rPr lang="en-US" smtClean="0"/>
              <a:pPr/>
              <a:t>2 October 2017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4977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 Retail Solutions Inc. – All rights reserved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74105" y="6497755"/>
            <a:ext cx="14437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9E446-9E1F-4403-87EC-C7AB81D2970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RSi_CLR_RGB_Small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310" y="6525748"/>
            <a:ext cx="489267" cy="32004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3332612" y="4140509"/>
            <a:ext cx="551059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646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>
            <a:off x="5578110" y="0"/>
            <a:ext cx="1035780" cy="3382471"/>
          </a:xfrm>
          <a:custGeom>
            <a:avLst/>
            <a:gdLst>
              <a:gd name="connsiteX0" fmla="*/ 0 w 1035780"/>
              <a:gd name="connsiteY0" fmla="*/ 0 h 3382471"/>
              <a:gd name="connsiteX1" fmla="*/ 1035780 w 1035780"/>
              <a:gd name="connsiteY1" fmla="*/ 0 h 3382471"/>
              <a:gd name="connsiteX2" fmla="*/ 1035780 w 1035780"/>
              <a:gd name="connsiteY2" fmla="*/ 1038478 h 3382471"/>
              <a:gd name="connsiteX3" fmla="*/ 1035780 w 1035780"/>
              <a:gd name="connsiteY3" fmla="*/ 2654188 h 3382471"/>
              <a:gd name="connsiteX4" fmla="*/ 1035780 w 1035780"/>
              <a:gd name="connsiteY4" fmla="*/ 3072276 h 3382471"/>
              <a:gd name="connsiteX5" fmla="*/ 725585 w 1035780"/>
              <a:gd name="connsiteY5" fmla="*/ 3382471 h 3382471"/>
              <a:gd name="connsiteX6" fmla="*/ 310195 w 1035780"/>
              <a:gd name="connsiteY6" fmla="*/ 3382471 h 3382471"/>
              <a:gd name="connsiteX7" fmla="*/ 0 w 1035780"/>
              <a:gd name="connsiteY7" fmla="*/ 3072276 h 3382471"/>
              <a:gd name="connsiteX8" fmla="*/ 0 w 1035780"/>
              <a:gd name="connsiteY8" fmla="*/ 2654188 h 3382471"/>
              <a:gd name="connsiteX9" fmla="*/ 0 w 1035780"/>
              <a:gd name="connsiteY9" fmla="*/ 1038478 h 338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35780" h="3382471">
                <a:moveTo>
                  <a:pt x="0" y="0"/>
                </a:moveTo>
                <a:lnTo>
                  <a:pt x="1035780" y="0"/>
                </a:lnTo>
                <a:lnTo>
                  <a:pt x="1035780" y="1038478"/>
                </a:lnTo>
                <a:lnTo>
                  <a:pt x="1035780" y="2654188"/>
                </a:lnTo>
                <a:lnTo>
                  <a:pt x="1035780" y="3072276"/>
                </a:lnTo>
                <a:cubicBezTo>
                  <a:pt x="1035780" y="3243592"/>
                  <a:pt x="896901" y="3382471"/>
                  <a:pt x="725585" y="3382471"/>
                </a:cubicBezTo>
                <a:lnTo>
                  <a:pt x="310195" y="3382471"/>
                </a:lnTo>
                <a:cubicBezTo>
                  <a:pt x="138879" y="3382471"/>
                  <a:pt x="0" y="3243592"/>
                  <a:pt x="0" y="3072276"/>
                </a:cubicBezTo>
                <a:lnTo>
                  <a:pt x="0" y="2654188"/>
                </a:lnTo>
                <a:lnTo>
                  <a:pt x="0" y="103847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82988"/>
            <a:ext cx="12191999" cy="82391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36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Section Title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27513"/>
            <a:ext cx="12192000" cy="8985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baseline="0"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Section Subtitle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6490788"/>
            <a:ext cx="11353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977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19C6B-B1BD-473D-A700-6592B62130D8}" type="datetime3">
              <a:rPr lang="en-US" smtClean="0"/>
              <a:pPr/>
              <a:t>2 October 2017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4977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 Retail Solutions Inc. – All rights reserved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74105" y="6497755"/>
            <a:ext cx="14437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9E446-9E1F-4403-87EC-C7AB81D2970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RSi_CLR_RGB_Small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310" y="6525748"/>
            <a:ext cx="489267" cy="32004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3332612" y="4140509"/>
            <a:ext cx="551059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266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!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582988"/>
            <a:ext cx="3181350" cy="82391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36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Thank you!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4227513"/>
            <a:ext cx="3181351" cy="8985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Section Subtitle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977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8EE19C6B-B1BD-473D-A700-6592B62130D8}" type="datetime3">
              <a:rPr lang="en-US" smtClean="0"/>
              <a:pPr/>
              <a:t>2 October 2017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4977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Retail Solutions Inc. – All rights reserved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74105" y="6497755"/>
            <a:ext cx="14437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6879E446-9E1F-4403-87EC-C7AB81D297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0127958" y="-95250"/>
            <a:ext cx="2175545" cy="17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http://ceosummit.sapventures.com/uploads/attendeesLogos/_attendeeLogo/Retail-Solutions_logo_4in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692" y="544410"/>
            <a:ext cx="11334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 userDrawn="1"/>
        </p:nvCxnSpPr>
        <p:spPr>
          <a:xfrm>
            <a:off x="0" y="5213968"/>
            <a:ext cx="7991475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5359150"/>
            <a:ext cx="3857625" cy="898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200" b="1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Contact info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935364" y="2253441"/>
            <a:ext cx="1131560" cy="118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10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0" y="1381125"/>
            <a:ext cx="799147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54864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38200" y="6490788"/>
            <a:ext cx="11353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977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19C6B-B1BD-473D-A700-6592B62130D8}" type="datetime3">
              <a:rPr lang="en-US" smtClean="0"/>
              <a:pPr/>
              <a:t>2 October 2017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4977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 Retail Solutions Inc. – All rights reserved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74105" y="6497755"/>
            <a:ext cx="14437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9E446-9E1F-4403-87EC-C7AB81D297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841248" y="822960"/>
            <a:ext cx="10512552" cy="5581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2000" b="0" baseline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793750" y="1412553"/>
            <a:ext cx="754963" cy="4801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050" dirty="0" smtClean="0"/>
              <a:t>Leave this space blank</a:t>
            </a:r>
            <a:endParaRPr lang="en-US" sz="1050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793751" y="6140245"/>
            <a:ext cx="754963" cy="4801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050" dirty="0" smtClean="0"/>
              <a:t>Leave this space blank</a:t>
            </a:r>
            <a:endParaRPr lang="en-US" sz="1050" dirty="0"/>
          </a:p>
        </p:txBody>
      </p:sp>
      <p:cxnSp>
        <p:nvCxnSpPr>
          <p:cNvPr id="23" name="Straight Arrow Connector 22"/>
          <p:cNvCxnSpPr/>
          <p:nvPr userDrawn="1"/>
        </p:nvCxnSpPr>
        <p:spPr>
          <a:xfrm>
            <a:off x="-77573" y="1381125"/>
            <a:ext cx="0" cy="444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 userDrawn="1"/>
        </p:nvCxnSpPr>
        <p:spPr>
          <a:xfrm>
            <a:off x="-77573" y="6164380"/>
            <a:ext cx="0" cy="3333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 userDrawn="1"/>
        </p:nvSpPr>
        <p:spPr>
          <a:xfrm>
            <a:off x="-197415" y="6903210"/>
            <a:ext cx="1233030" cy="23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lnSpc>
                <a:spcPct val="80000"/>
              </a:lnSpc>
              <a:defRPr sz="1100"/>
            </a:lvl1pPr>
          </a:lstStyle>
          <a:p>
            <a:pPr lvl="0" algn="ctr"/>
            <a:r>
              <a:rPr lang="en-US" sz="1050" dirty="0" smtClean="0"/>
              <a:t>This space is blank</a:t>
            </a:r>
            <a:endParaRPr lang="en-US" sz="1050" dirty="0"/>
          </a:p>
        </p:txBody>
      </p:sp>
      <p:cxnSp>
        <p:nvCxnSpPr>
          <p:cNvPr id="30" name="Straight Arrow Connector 29"/>
          <p:cNvCxnSpPr/>
          <p:nvPr userDrawn="1"/>
        </p:nvCxnSpPr>
        <p:spPr>
          <a:xfrm flipH="1">
            <a:off x="0" y="6910532"/>
            <a:ext cx="8382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 userDrawn="1"/>
        </p:nvSpPr>
        <p:spPr>
          <a:xfrm>
            <a:off x="11165651" y="6903210"/>
            <a:ext cx="1233030" cy="23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lnSpc>
                <a:spcPct val="80000"/>
              </a:lnSpc>
              <a:defRPr sz="1100"/>
            </a:lvl1pPr>
          </a:lstStyle>
          <a:p>
            <a:pPr lvl="0" algn="ctr"/>
            <a:r>
              <a:rPr lang="en-US" sz="1050" dirty="0" smtClean="0"/>
              <a:t>This space is blank</a:t>
            </a:r>
            <a:endParaRPr lang="en-US" sz="1050" dirty="0"/>
          </a:p>
        </p:txBody>
      </p:sp>
      <p:cxnSp>
        <p:nvCxnSpPr>
          <p:cNvPr id="32" name="Straight Arrow Connector 31"/>
          <p:cNvCxnSpPr/>
          <p:nvPr userDrawn="1"/>
        </p:nvCxnSpPr>
        <p:spPr>
          <a:xfrm flipH="1">
            <a:off x="11353800" y="6910532"/>
            <a:ext cx="8382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120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1381125"/>
            <a:ext cx="799147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4"/>
          <p:cNvSpPr txBox="1">
            <a:spLocks/>
          </p:cNvSpPr>
          <p:nvPr userDrawn="1"/>
        </p:nvSpPr>
        <p:spPr>
          <a:xfrm>
            <a:off x="838200" y="365760"/>
            <a:ext cx="10515600" cy="5486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0" y="555574"/>
            <a:ext cx="790585" cy="0"/>
          </a:xfrm>
          <a:prstGeom prst="line">
            <a:avLst/>
          </a:prstGeom>
          <a:ln w="2857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V="1">
            <a:off x="0" y="709146"/>
            <a:ext cx="689657" cy="1"/>
          </a:xfrm>
          <a:prstGeom prst="line">
            <a:avLst/>
          </a:prstGeom>
          <a:ln w="28575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0" y="632360"/>
            <a:ext cx="521448" cy="0"/>
          </a:xfrm>
          <a:prstGeom prst="line">
            <a:avLst/>
          </a:prstGeom>
          <a:ln w="28575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V="1">
            <a:off x="0" y="785933"/>
            <a:ext cx="370060" cy="1"/>
          </a:xfrm>
          <a:prstGeom prst="line">
            <a:avLst/>
          </a:prstGeom>
          <a:ln w="28575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0" y="862720"/>
            <a:ext cx="538269" cy="1"/>
          </a:xfrm>
          <a:prstGeom prst="line">
            <a:avLst/>
          </a:prstGeom>
          <a:ln w="28575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0" y="939509"/>
            <a:ext cx="243903" cy="1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838200" y="6490788"/>
            <a:ext cx="11353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977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19C6B-B1BD-473D-A700-6592B62130D8}" type="datetime3">
              <a:rPr lang="en-US" smtClean="0"/>
              <a:pPr/>
              <a:t>2 October 2017</a:t>
            </a:fld>
            <a:endParaRPr lang="en-US" dirty="0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4977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 Retail Solutions Inc. – All rights reserved</a:t>
            </a:r>
            <a:endParaRPr lang="en-US" dirty="0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74105" y="6497755"/>
            <a:ext cx="14437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9E446-9E1F-4403-87EC-C7AB81D2970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8" name="Picture 27" descr="RSi_CLR_RGB_Small.eps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402" y="6525748"/>
            <a:ext cx="489267" cy="320040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3087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6" r:id="rId5"/>
    <p:sldLayoutId id="2147483665" r:id="rId6"/>
    <p:sldLayoutId id="2147483679" r:id="rId7"/>
    <p:sldLayoutId id="2147483667" r:id="rId8"/>
    <p:sldLayoutId id="2147483668" r:id="rId9"/>
    <p:sldLayoutId id="2147483672" r:id="rId10"/>
    <p:sldLayoutId id="2147483670" r:id="rId11"/>
    <p:sldLayoutId id="2147483678" r:id="rId12"/>
    <p:sldLayoutId id="2147483674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8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Promo Screen Shots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Wireframe designs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93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Promotion - Products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E19C6B-B1BD-473D-A700-6592B62130D8}" type="datetime3">
              <a:rPr lang="en-US" smtClean="0"/>
              <a:pPr/>
              <a:t>2 October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Retail Solutions Inc. –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79E446-9E1F-4403-87EC-C7AB81D2970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71" y="1012591"/>
            <a:ext cx="10325015" cy="54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1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Promotion - Tactics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E19C6B-B1BD-473D-A700-6592B62130D8}" type="datetime3">
              <a:rPr lang="en-US" smtClean="0"/>
              <a:pPr/>
              <a:t>2 October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Retail Solutions Inc. –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79E446-9E1F-4403-87EC-C7AB81D2970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79" y="914400"/>
            <a:ext cx="10436768" cy="55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9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Conceptual Architecture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E19C6B-B1BD-473D-A700-6592B62130D8}" type="datetime3">
              <a:rPr lang="en-US" smtClean="0"/>
              <a:pPr/>
              <a:t>2 October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Retail Solutions Inc. –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79E446-9E1F-4403-87EC-C7AB81D2970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2970777" y="3522588"/>
            <a:ext cx="1221246" cy="521638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GB" sz="1400" dirty="0" smtClean="0">
                <a:solidFill>
                  <a:schemeClr val="bg1"/>
                </a:solidFill>
              </a:rPr>
              <a:t>Promo DB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4610868" y="5502337"/>
            <a:ext cx="1086233" cy="503227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GB" sz="1400" dirty="0" smtClean="0">
                <a:solidFill>
                  <a:schemeClr val="bg1"/>
                </a:solidFill>
              </a:rPr>
              <a:t>POS Data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35569" y="4589174"/>
            <a:ext cx="926674" cy="3682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GB" sz="900" dirty="0" smtClean="0">
                <a:solidFill>
                  <a:schemeClr val="bg1"/>
                </a:solidFill>
              </a:rPr>
              <a:t>Promo Detection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54726" y="4589173"/>
            <a:ext cx="926674" cy="3682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GB" sz="900" dirty="0" smtClean="0">
                <a:solidFill>
                  <a:schemeClr val="bg1"/>
                </a:solidFill>
              </a:rPr>
              <a:t>Promo Flag</a:t>
            </a:r>
            <a:endParaRPr lang="en-GB" sz="9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8" idx="1"/>
            <a:endCxn id="9" idx="2"/>
          </p:cNvCxnSpPr>
          <p:nvPr/>
        </p:nvCxnSpPr>
        <p:spPr>
          <a:xfrm flipH="1" flipV="1">
            <a:off x="4298906" y="4957389"/>
            <a:ext cx="855079" cy="54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10" idx="2"/>
          </p:cNvCxnSpPr>
          <p:nvPr/>
        </p:nvCxnSpPr>
        <p:spPr>
          <a:xfrm flipH="1" flipV="1">
            <a:off x="3118063" y="4957388"/>
            <a:ext cx="1492805" cy="796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  <a:endCxn id="7" idx="3"/>
          </p:cNvCxnSpPr>
          <p:nvPr/>
        </p:nvCxnSpPr>
        <p:spPr>
          <a:xfrm flipH="1" flipV="1">
            <a:off x="3581400" y="4044226"/>
            <a:ext cx="717506" cy="54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0"/>
            <a:endCxn id="7" idx="3"/>
          </p:cNvCxnSpPr>
          <p:nvPr/>
        </p:nvCxnSpPr>
        <p:spPr>
          <a:xfrm flipV="1">
            <a:off x="3118063" y="4044226"/>
            <a:ext cx="463337" cy="5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56452" y="4807009"/>
            <a:ext cx="963495" cy="3866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GB" sz="1200" dirty="0" smtClean="0">
                <a:solidFill>
                  <a:schemeClr val="bg1"/>
                </a:solidFill>
              </a:rPr>
              <a:t>Retailer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50891" y="3528555"/>
            <a:ext cx="963495" cy="3866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GB" sz="1200" dirty="0" smtClean="0">
                <a:solidFill>
                  <a:schemeClr val="bg1"/>
                </a:solidFill>
              </a:rPr>
              <a:t>CPG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22" name="Flowchart: Data 21"/>
          <p:cNvSpPr/>
          <p:nvPr/>
        </p:nvSpPr>
        <p:spPr>
          <a:xfrm>
            <a:off x="1579527" y="4287561"/>
            <a:ext cx="1005430" cy="479299"/>
          </a:xfrm>
          <a:prstGeom prst="flowChartInputOut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GB" sz="900" dirty="0" smtClean="0">
                <a:solidFill>
                  <a:schemeClr val="bg1"/>
                </a:solidFill>
              </a:rPr>
              <a:t>Promo</a:t>
            </a:r>
          </a:p>
          <a:p>
            <a:pPr algn="ctr">
              <a:lnSpc>
                <a:spcPct val="80000"/>
              </a:lnSpc>
            </a:pPr>
            <a:r>
              <a:rPr lang="en-GB" sz="900" dirty="0" smtClean="0">
                <a:solidFill>
                  <a:schemeClr val="bg1"/>
                </a:solidFill>
              </a:rPr>
              <a:t>Calendar</a:t>
            </a:r>
            <a:endParaRPr lang="en-GB" sz="9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>
            <a:stCxn id="20" idx="7"/>
            <a:endCxn id="22" idx="2"/>
          </p:cNvCxnSpPr>
          <p:nvPr/>
        </p:nvCxnSpPr>
        <p:spPr>
          <a:xfrm flipV="1">
            <a:off x="1178846" y="4527211"/>
            <a:ext cx="501224" cy="336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0"/>
            <a:endCxn id="7" idx="2"/>
          </p:cNvCxnSpPr>
          <p:nvPr/>
        </p:nvCxnSpPr>
        <p:spPr>
          <a:xfrm flipV="1">
            <a:off x="2182785" y="3783407"/>
            <a:ext cx="787992" cy="50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6"/>
            <a:endCxn id="65" idx="2"/>
          </p:cNvCxnSpPr>
          <p:nvPr/>
        </p:nvCxnSpPr>
        <p:spPr>
          <a:xfrm flipV="1">
            <a:off x="1214386" y="3703781"/>
            <a:ext cx="427545" cy="1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5" idx="5"/>
            <a:endCxn id="7" idx="2"/>
          </p:cNvCxnSpPr>
          <p:nvPr/>
        </p:nvCxnSpPr>
        <p:spPr>
          <a:xfrm>
            <a:off x="2446275" y="3703781"/>
            <a:ext cx="524502" cy="7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654726" y="2050964"/>
            <a:ext cx="1644180" cy="8651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GB" sz="1400" dirty="0" smtClean="0">
                <a:solidFill>
                  <a:schemeClr val="bg1"/>
                </a:solidFill>
              </a:rPr>
              <a:t>Promo Mgmt.</a:t>
            </a:r>
          </a:p>
          <a:p>
            <a:pPr algn="ctr">
              <a:lnSpc>
                <a:spcPct val="80000"/>
              </a:lnSpc>
            </a:pP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smtClean="0">
                <a:solidFill>
                  <a:schemeClr val="bg1"/>
                </a:solidFill>
              </a:rPr>
              <a:t>- CRUD</a:t>
            </a:r>
          </a:p>
          <a:p>
            <a:pPr algn="ctr">
              <a:lnSpc>
                <a:spcPct val="80000"/>
              </a:lnSpc>
            </a:pP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smtClean="0">
                <a:solidFill>
                  <a:schemeClr val="bg1"/>
                </a:solidFill>
              </a:rPr>
              <a:t>- Calendar</a:t>
            </a:r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209605" y="2968859"/>
            <a:ext cx="0" cy="553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890803" y="2916100"/>
            <a:ext cx="0" cy="557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641551" y="2050964"/>
            <a:ext cx="5625504" cy="8651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GB" sz="1400" dirty="0" smtClean="0">
                <a:solidFill>
                  <a:schemeClr val="bg1"/>
                </a:solidFill>
              </a:rPr>
              <a:t>Forecast</a:t>
            </a:r>
          </a:p>
          <a:p>
            <a:pPr algn="ctr">
              <a:lnSpc>
                <a:spcPct val="80000"/>
              </a:lnSpc>
            </a:pP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smtClean="0">
                <a:solidFill>
                  <a:schemeClr val="bg1"/>
                </a:solidFill>
              </a:rPr>
              <a:t>- Select Historical Promos</a:t>
            </a:r>
          </a:p>
          <a:p>
            <a:pPr algn="ctr">
              <a:lnSpc>
                <a:spcPct val="80000"/>
              </a:lnSpc>
            </a:pP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smtClean="0">
                <a:solidFill>
                  <a:schemeClr val="bg1"/>
                </a:solidFill>
              </a:rPr>
              <a:t>- Stock Allocations</a:t>
            </a:r>
          </a:p>
          <a:p>
            <a:pPr algn="ctr">
              <a:lnSpc>
                <a:spcPct val="80000"/>
              </a:lnSpc>
            </a:pPr>
            <a:r>
              <a:rPr lang="en-GB" sz="1400" dirty="0" smtClean="0">
                <a:solidFill>
                  <a:schemeClr val="bg1"/>
                </a:solidFill>
              </a:rPr>
              <a:t> - Shipment Orders</a:t>
            </a:r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>
            <a:stCxn id="7" idx="4"/>
          </p:cNvCxnSpPr>
          <p:nvPr/>
        </p:nvCxnSpPr>
        <p:spPr>
          <a:xfrm flipV="1">
            <a:off x="4192023" y="2916100"/>
            <a:ext cx="791150" cy="86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850206" y="3514298"/>
            <a:ext cx="1693788" cy="5707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GB" sz="1400" dirty="0" smtClean="0">
                <a:solidFill>
                  <a:schemeClr val="bg1"/>
                </a:solidFill>
              </a:rPr>
              <a:t>Forecast </a:t>
            </a:r>
            <a:r>
              <a:rPr lang="en-GB" sz="1400" dirty="0" err="1" smtClean="0">
                <a:solidFill>
                  <a:schemeClr val="bg1"/>
                </a:solidFill>
              </a:rPr>
              <a:t>Algos</a:t>
            </a:r>
            <a:endParaRPr lang="en-GB" sz="1400" dirty="0" smtClean="0">
              <a:solidFill>
                <a:schemeClr val="bg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smtClean="0">
                <a:solidFill>
                  <a:schemeClr val="bg1"/>
                </a:solidFill>
              </a:rPr>
              <a:t>- Method 1</a:t>
            </a:r>
          </a:p>
          <a:p>
            <a:pPr algn="ctr">
              <a:lnSpc>
                <a:spcPct val="80000"/>
              </a:lnSpc>
            </a:pPr>
            <a:r>
              <a:rPr lang="en-GB" sz="1400" dirty="0" smtClean="0">
                <a:solidFill>
                  <a:schemeClr val="bg1"/>
                </a:solidFill>
              </a:rPr>
              <a:t> - Method 2</a:t>
            </a:r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5472598" y="2916100"/>
            <a:ext cx="1" cy="598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374105" y="4148553"/>
            <a:ext cx="0" cy="135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572317" y="4148553"/>
            <a:ext cx="282298" cy="135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5952805" y="2968859"/>
            <a:ext cx="12274" cy="46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ata 56"/>
          <p:cNvSpPr/>
          <p:nvPr/>
        </p:nvSpPr>
        <p:spPr>
          <a:xfrm>
            <a:off x="7599544" y="1412022"/>
            <a:ext cx="1483087" cy="398899"/>
          </a:xfrm>
          <a:prstGeom prst="flowChartInputOut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GB" sz="1400" dirty="0" smtClean="0">
                <a:solidFill>
                  <a:schemeClr val="bg1"/>
                </a:solidFill>
              </a:rPr>
              <a:t>Forecast</a:t>
            </a:r>
          </a:p>
          <a:p>
            <a:pPr algn="ctr">
              <a:lnSpc>
                <a:spcPct val="80000"/>
              </a:lnSpc>
            </a:pPr>
            <a:r>
              <a:rPr lang="en-GB" sz="1400" dirty="0" smtClean="0">
                <a:solidFill>
                  <a:schemeClr val="bg1"/>
                </a:solidFill>
              </a:rPr>
              <a:t>Export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65" name="Flowchart: Data 64"/>
          <p:cNvSpPr/>
          <p:nvPr/>
        </p:nvSpPr>
        <p:spPr>
          <a:xfrm>
            <a:off x="1541388" y="3464131"/>
            <a:ext cx="1005430" cy="479299"/>
          </a:xfrm>
          <a:prstGeom prst="flowChartInputOut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GB" sz="900" dirty="0" smtClean="0">
                <a:solidFill>
                  <a:schemeClr val="bg1"/>
                </a:solidFill>
              </a:rPr>
              <a:t>Promo</a:t>
            </a:r>
          </a:p>
          <a:p>
            <a:pPr algn="ctr">
              <a:lnSpc>
                <a:spcPct val="80000"/>
              </a:lnSpc>
            </a:pPr>
            <a:r>
              <a:rPr lang="en-GB" sz="900" dirty="0" smtClean="0">
                <a:solidFill>
                  <a:schemeClr val="bg1"/>
                </a:solidFill>
              </a:rPr>
              <a:t>Def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752650" y="3493734"/>
            <a:ext cx="1693788" cy="5707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GB" sz="1400" dirty="0" smtClean="0">
                <a:solidFill>
                  <a:schemeClr val="bg1"/>
                </a:solidFill>
              </a:rPr>
              <a:t>Stock Allocation</a:t>
            </a:r>
          </a:p>
          <a:p>
            <a:pPr algn="ctr">
              <a:lnSpc>
                <a:spcPct val="80000"/>
              </a:lnSpc>
            </a:pP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smtClean="0">
                <a:solidFill>
                  <a:schemeClr val="bg1"/>
                </a:solidFill>
              </a:rPr>
              <a:t>- Method 1</a:t>
            </a:r>
          </a:p>
          <a:p>
            <a:pPr algn="ctr">
              <a:lnSpc>
                <a:spcPct val="80000"/>
              </a:lnSpc>
            </a:pPr>
            <a:r>
              <a:rPr lang="en-GB" sz="1400" dirty="0" smtClean="0">
                <a:solidFill>
                  <a:schemeClr val="bg1"/>
                </a:solidFill>
              </a:rPr>
              <a:t> - Method 2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573266" y="3493733"/>
            <a:ext cx="1859485" cy="5707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GB" sz="1400" dirty="0" smtClean="0">
                <a:solidFill>
                  <a:schemeClr val="bg1"/>
                </a:solidFill>
              </a:rPr>
              <a:t>Shipment Calculations</a:t>
            </a:r>
            <a:endParaRPr lang="en-GB" sz="1400" dirty="0" smtClean="0">
              <a:solidFill>
                <a:schemeClr val="bg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smtClean="0">
                <a:solidFill>
                  <a:schemeClr val="bg1"/>
                </a:solidFill>
              </a:rPr>
              <a:t>- Method 1</a:t>
            </a:r>
          </a:p>
          <a:p>
            <a:pPr algn="ctr">
              <a:lnSpc>
                <a:spcPct val="80000"/>
              </a:lnSpc>
            </a:pPr>
            <a:r>
              <a:rPr lang="en-GB" sz="1400" dirty="0" smtClean="0">
                <a:solidFill>
                  <a:schemeClr val="bg1"/>
                </a:solidFill>
              </a:rPr>
              <a:t> - Method 2</a:t>
            </a:r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>
            <a:stCxn id="8" idx="4"/>
          </p:cNvCxnSpPr>
          <p:nvPr/>
        </p:nvCxnSpPr>
        <p:spPr>
          <a:xfrm flipV="1">
            <a:off x="5697101" y="4085031"/>
            <a:ext cx="1268295" cy="1668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69" idx="2"/>
          </p:cNvCxnSpPr>
          <p:nvPr/>
        </p:nvCxnSpPr>
        <p:spPr>
          <a:xfrm flipV="1">
            <a:off x="5697101" y="4064466"/>
            <a:ext cx="3805908" cy="18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8" idx="0"/>
          </p:cNvCxnSpPr>
          <p:nvPr/>
        </p:nvCxnSpPr>
        <p:spPr>
          <a:xfrm flipV="1">
            <a:off x="7599544" y="2916100"/>
            <a:ext cx="0" cy="577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9" idx="0"/>
          </p:cNvCxnSpPr>
          <p:nvPr/>
        </p:nvCxnSpPr>
        <p:spPr>
          <a:xfrm flipV="1">
            <a:off x="9503009" y="2916100"/>
            <a:ext cx="0" cy="577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ata 77"/>
          <p:cNvSpPr/>
          <p:nvPr/>
        </p:nvSpPr>
        <p:spPr>
          <a:xfrm>
            <a:off x="10513555" y="2284082"/>
            <a:ext cx="1483087" cy="398899"/>
          </a:xfrm>
          <a:prstGeom prst="flowChartInputOut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GB" sz="1400" dirty="0" smtClean="0">
                <a:solidFill>
                  <a:schemeClr val="bg1"/>
                </a:solidFill>
              </a:rPr>
              <a:t>SSO</a:t>
            </a:r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80" name="Straight Arrow Connector 79"/>
          <p:cNvCxnSpPr>
            <a:stCxn id="44" idx="3"/>
            <a:endCxn id="78" idx="2"/>
          </p:cNvCxnSpPr>
          <p:nvPr/>
        </p:nvCxnSpPr>
        <p:spPr>
          <a:xfrm>
            <a:off x="10267055" y="2483532"/>
            <a:ext cx="394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57" idx="3"/>
          </p:cNvCxnSpPr>
          <p:nvPr/>
        </p:nvCxnSpPr>
        <p:spPr>
          <a:xfrm flipV="1">
            <a:off x="8125272" y="1810921"/>
            <a:ext cx="67507" cy="24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8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FB26D9-5630-4EDD-B423-36B48AE10BB3}" type="datetime3">
              <a:rPr lang="en-US" smtClean="0"/>
              <a:pPr/>
              <a:t>2 October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Retail Solutions Inc. –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79E446-9E1F-4403-87EC-C7AB81D2970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96" y="923230"/>
            <a:ext cx="10476600" cy="556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6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Promotion Summary – Planned Promotions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E19C6B-B1BD-473D-A700-6592B62130D8}" type="datetime3">
              <a:rPr lang="en-US" smtClean="0"/>
              <a:pPr/>
              <a:t>2 October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Retail Solutions Inc. –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79E446-9E1F-4403-87EC-C7AB81D2970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71446"/>
            <a:ext cx="10503522" cy="557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5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Promotion Summary – </a:t>
            </a:r>
            <a:r>
              <a:rPr lang="en-US" dirty="0" smtClean="0"/>
              <a:t>Current Promotions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E19C6B-B1BD-473D-A700-6592B62130D8}" type="datetime3">
              <a:rPr lang="en-US" smtClean="0"/>
              <a:pPr/>
              <a:t>2 October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Retail Solutions Inc. –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79E446-9E1F-4403-87EC-C7AB81D2970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012" y="1018727"/>
            <a:ext cx="10117081" cy="53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4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Promotion Summary – </a:t>
            </a:r>
            <a:r>
              <a:rPr lang="en-US" dirty="0" smtClean="0"/>
              <a:t>Completed </a:t>
            </a:r>
            <a:r>
              <a:rPr lang="en-US" dirty="0"/>
              <a:t>Promotions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E19C6B-B1BD-473D-A700-6592B62130D8}" type="datetime3">
              <a:rPr lang="en-US" smtClean="0"/>
              <a:pPr/>
              <a:t>2 October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Retail Solutions Inc. –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79E446-9E1F-4403-87EC-C7AB81D2970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03" y="878834"/>
            <a:ext cx="10576792" cy="561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4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Promotion Wizard – Step 1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E19C6B-B1BD-473D-A700-6592B62130D8}" type="datetime3">
              <a:rPr lang="en-US" smtClean="0"/>
              <a:pPr/>
              <a:t>2 October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Retail Solutions Inc. –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79E446-9E1F-4403-87EC-C7AB81D2970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10" y="914400"/>
            <a:ext cx="10494632" cy="557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Promotion Wizard – Step 2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E19C6B-B1BD-473D-A700-6592B62130D8}" type="datetime3">
              <a:rPr lang="en-US" smtClean="0"/>
              <a:pPr/>
              <a:t>2 October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Retail Solutions Inc. –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79E446-9E1F-4403-87EC-C7AB81D2970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911342"/>
            <a:ext cx="10515600" cy="558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4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Promotion Wizard – Step 3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E19C6B-B1BD-473D-A700-6592B62130D8}" type="datetime3">
              <a:rPr lang="en-US" smtClean="0"/>
              <a:pPr/>
              <a:t>2 October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Retail Solutions Inc. –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79E446-9E1F-4403-87EC-C7AB81D2970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08" y="894494"/>
            <a:ext cx="10547318" cy="560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1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Promotion Wizard – Step 4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E19C6B-B1BD-473D-A700-6592B62130D8}" type="datetime3">
              <a:rPr lang="en-US" smtClean="0"/>
              <a:pPr/>
              <a:t>2 October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Retail Solutions Inc. –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79E446-9E1F-4403-87EC-C7AB81D2970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67234"/>
            <a:ext cx="10598629" cy="563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2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ase Bullet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C00000"/>
      </a:accent5>
      <a:accent6>
        <a:srgbClr val="70AD47"/>
      </a:accent6>
      <a:hlink>
        <a:srgbClr val="5B9BD5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80000"/>
          </a:lnSpc>
          <a:defRPr sz="14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80000"/>
          </a:lnSpc>
          <a:defRPr sz="1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DD37549385AC47A2BBD212AD475F9B" ma:contentTypeVersion="4" ma:contentTypeDescription="Create a new document." ma:contentTypeScope="" ma:versionID="6c7e5f2dcf373390bf682f0183ef4ef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66d3e47b4623fcf6a9c5bda61573d8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F7D0AA-B0F4-4C98-B2E9-F5CC06A38F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7996D4-93B9-4920-A772-EFE8A088C1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ADC37BC-872B-4E2D-91F5-109610282215}">
  <ds:schemaRefs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2368</TotalTime>
  <Words>246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1_Base Bullet</vt:lpstr>
      <vt:lpstr>PowerPoint Presentation</vt:lpstr>
      <vt:lpstr>Login</vt:lpstr>
      <vt:lpstr>Promotion Summary – Planned Promotions</vt:lpstr>
      <vt:lpstr>Promotion Summary – Current Promotions</vt:lpstr>
      <vt:lpstr>Promotion Summary – Completed Promotions</vt:lpstr>
      <vt:lpstr>Create Promotion Wizard – Step 1</vt:lpstr>
      <vt:lpstr>Create Promotion Wizard – Step 2</vt:lpstr>
      <vt:lpstr>Create Promotion Wizard – Step 3</vt:lpstr>
      <vt:lpstr>Create Promotion Wizard – Step 4</vt:lpstr>
      <vt:lpstr>View Promotion - Products</vt:lpstr>
      <vt:lpstr>View Promotion - Tactics</vt:lpstr>
      <vt:lpstr>Conceptual Architecture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RSi;Cedric Guyot</dc:creator>
  <cp:lastModifiedBy>Andrew Jenkins</cp:lastModifiedBy>
  <cp:revision>74</cp:revision>
  <dcterms:created xsi:type="dcterms:W3CDTF">2015-07-09T02:00:48Z</dcterms:created>
  <dcterms:modified xsi:type="dcterms:W3CDTF">2017-10-03T13:52:40Z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0x010100F1DD37549385AC47A2BBD212AD475F9B</vt:lpwstr>
  </property>
</Properties>
</file>