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280" r:id="rId16"/>
    <p:sldId id="283" r:id="rId17"/>
    <p:sldId id="276" r:id="rId18"/>
    <p:sldId id="277" r:id="rId19"/>
    <p:sldId id="278" r:id="rId20"/>
    <p:sldId id="281" r:id="rId21"/>
    <p:sldId id="279" r:id="rId22"/>
    <p:sldId id="259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54315A-A38B-466F-8756-9232C0BA64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14098C0-29E9-45FE-BD0C-9A4303742C5B}">
      <dgm:prSet/>
      <dgm:spPr/>
      <dgm:t>
        <a:bodyPr/>
        <a:lstStyle/>
        <a:p>
          <a:r>
            <a:rPr lang="en-US" dirty="0"/>
            <a:t>Chemical sensors are sensitive to humidity and temperature.</a:t>
          </a:r>
        </a:p>
      </dgm:t>
    </dgm:pt>
    <dgm:pt modelId="{EB45EF64-C772-406B-9C7E-8E544B534881}" type="parTrans" cxnId="{A758CB90-9283-413A-AF95-EDDB528D6ED3}">
      <dgm:prSet/>
      <dgm:spPr/>
      <dgm:t>
        <a:bodyPr/>
        <a:lstStyle/>
        <a:p>
          <a:endParaRPr lang="en-US"/>
        </a:p>
      </dgm:t>
    </dgm:pt>
    <dgm:pt modelId="{337A52F0-5BA0-4BC8-BF7A-FF35BC57F756}" type="sibTrans" cxnId="{A758CB90-9283-413A-AF95-EDDB528D6ED3}">
      <dgm:prSet/>
      <dgm:spPr/>
      <dgm:t>
        <a:bodyPr/>
        <a:lstStyle/>
        <a:p>
          <a:endParaRPr lang="en-US"/>
        </a:p>
      </dgm:t>
    </dgm:pt>
    <dgm:pt modelId="{D51E0348-AF86-4883-B852-481C0F53F141}">
      <dgm:prSet/>
      <dgm:spPr/>
      <dgm:t>
        <a:bodyPr/>
        <a:lstStyle/>
        <a:p>
          <a:r>
            <a:rPr lang="en-US" dirty="0"/>
            <a:t>Cross-sensitivity challenges the task of identifying and quantification of violations in uncontrolled scenarios .</a:t>
          </a:r>
        </a:p>
      </dgm:t>
    </dgm:pt>
    <dgm:pt modelId="{BEC25316-1499-4F14-893D-28B8E0FF7FDE}" type="parTrans" cxnId="{3B7D7240-F600-4066-A62E-8FC038E5D0E4}">
      <dgm:prSet/>
      <dgm:spPr/>
      <dgm:t>
        <a:bodyPr/>
        <a:lstStyle/>
        <a:p>
          <a:endParaRPr lang="en-US"/>
        </a:p>
      </dgm:t>
    </dgm:pt>
    <dgm:pt modelId="{E9CF8C6A-18A2-4A0C-95D3-22B5350C5C1C}" type="sibTrans" cxnId="{3B7D7240-F600-4066-A62E-8FC038E5D0E4}">
      <dgm:prSet/>
      <dgm:spPr/>
      <dgm:t>
        <a:bodyPr/>
        <a:lstStyle/>
        <a:p>
          <a:endParaRPr lang="en-US"/>
        </a:p>
      </dgm:t>
    </dgm:pt>
    <dgm:pt modelId="{65C5515E-52B8-426C-9402-1F0996CC51ED}">
      <dgm:prSet/>
      <dgm:spPr/>
      <dgm:t>
        <a:bodyPr/>
        <a:lstStyle/>
        <a:p>
          <a:r>
            <a:rPr lang="en-US" dirty="0"/>
            <a:t>To build a model that predicts the changes in the sensor conductance as a function of humidity and temperature variations. </a:t>
          </a:r>
        </a:p>
      </dgm:t>
    </dgm:pt>
    <dgm:pt modelId="{7C1AC2D3-65E9-4082-8342-CEDCE13C6B8A}" type="parTrans" cxnId="{889CB1D6-9332-436C-94CC-23D62DE666C0}">
      <dgm:prSet/>
      <dgm:spPr/>
      <dgm:t>
        <a:bodyPr/>
        <a:lstStyle/>
        <a:p>
          <a:endParaRPr lang="en-US"/>
        </a:p>
      </dgm:t>
    </dgm:pt>
    <dgm:pt modelId="{CCCB0268-6635-44A6-8523-C73402920BFB}" type="sibTrans" cxnId="{889CB1D6-9332-436C-94CC-23D62DE666C0}">
      <dgm:prSet/>
      <dgm:spPr/>
      <dgm:t>
        <a:bodyPr/>
        <a:lstStyle/>
        <a:p>
          <a:endParaRPr lang="en-US"/>
        </a:p>
      </dgm:t>
    </dgm:pt>
    <dgm:pt modelId="{FFC35337-9F11-44F8-AFB6-D3F12DF46E08}" type="pres">
      <dgm:prSet presAssocID="{0E54315A-A38B-466F-8756-9232C0BA649B}" presName="root" presStyleCnt="0">
        <dgm:presLayoutVars>
          <dgm:dir/>
          <dgm:resizeHandles val="exact"/>
        </dgm:presLayoutVars>
      </dgm:prSet>
      <dgm:spPr/>
    </dgm:pt>
    <dgm:pt modelId="{80063667-0F30-4467-A3F9-BADF54476A9D}" type="pres">
      <dgm:prSet presAssocID="{B14098C0-29E9-45FE-BD0C-9A4303742C5B}" presName="compNode" presStyleCnt="0"/>
      <dgm:spPr/>
    </dgm:pt>
    <dgm:pt modelId="{89EA16EC-9C8F-47A3-85BB-83DE752D255C}" type="pres">
      <dgm:prSet presAssocID="{B14098C0-29E9-45FE-BD0C-9A4303742C5B}" presName="bgRect" presStyleLbl="bgShp" presStyleIdx="0" presStyleCnt="3"/>
      <dgm:spPr/>
    </dgm:pt>
    <dgm:pt modelId="{0BAF9AAF-180C-4FD0-B0EA-2898D17ED67B}" type="pres">
      <dgm:prSet presAssocID="{B14098C0-29E9-45FE-BD0C-9A4303742C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454F8DAE-78C5-4B04-AE89-56EE26A87570}" type="pres">
      <dgm:prSet presAssocID="{B14098C0-29E9-45FE-BD0C-9A4303742C5B}" presName="spaceRect" presStyleCnt="0"/>
      <dgm:spPr/>
    </dgm:pt>
    <dgm:pt modelId="{9B667EAC-430C-4F50-A086-04CC3CB5773E}" type="pres">
      <dgm:prSet presAssocID="{B14098C0-29E9-45FE-BD0C-9A4303742C5B}" presName="parTx" presStyleLbl="revTx" presStyleIdx="0" presStyleCnt="3">
        <dgm:presLayoutVars>
          <dgm:chMax val="0"/>
          <dgm:chPref val="0"/>
        </dgm:presLayoutVars>
      </dgm:prSet>
      <dgm:spPr/>
    </dgm:pt>
    <dgm:pt modelId="{4194BC7B-35D3-40B5-A6BB-54123377DEF5}" type="pres">
      <dgm:prSet presAssocID="{337A52F0-5BA0-4BC8-BF7A-FF35BC57F756}" presName="sibTrans" presStyleCnt="0"/>
      <dgm:spPr/>
    </dgm:pt>
    <dgm:pt modelId="{88B102B1-7EED-4EE8-B48F-5F2E6596900E}" type="pres">
      <dgm:prSet presAssocID="{D51E0348-AF86-4883-B852-481C0F53F141}" presName="compNode" presStyleCnt="0"/>
      <dgm:spPr/>
    </dgm:pt>
    <dgm:pt modelId="{56A1732A-480D-44D9-BBF0-839FF88C2456}" type="pres">
      <dgm:prSet presAssocID="{D51E0348-AF86-4883-B852-481C0F53F141}" presName="bgRect" presStyleLbl="bgShp" presStyleIdx="1" presStyleCnt="3"/>
      <dgm:spPr/>
    </dgm:pt>
    <dgm:pt modelId="{CC65D5B3-6219-43B2-831A-ABFC1527B898}" type="pres">
      <dgm:prSet presAssocID="{D51E0348-AF86-4883-B852-481C0F53F1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3AC901D-7EC3-4407-8D26-FB08DB06E35B}" type="pres">
      <dgm:prSet presAssocID="{D51E0348-AF86-4883-B852-481C0F53F141}" presName="spaceRect" presStyleCnt="0"/>
      <dgm:spPr/>
    </dgm:pt>
    <dgm:pt modelId="{51607E28-8DB0-490F-A09F-9ACFA34452C3}" type="pres">
      <dgm:prSet presAssocID="{D51E0348-AF86-4883-B852-481C0F53F141}" presName="parTx" presStyleLbl="revTx" presStyleIdx="1" presStyleCnt="3">
        <dgm:presLayoutVars>
          <dgm:chMax val="0"/>
          <dgm:chPref val="0"/>
        </dgm:presLayoutVars>
      </dgm:prSet>
      <dgm:spPr/>
    </dgm:pt>
    <dgm:pt modelId="{8B9634A7-0FCE-4D2B-BC0E-620EE7CB0AD1}" type="pres">
      <dgm:prSet presAssocID="{E9CF8C6A-18A2-4A0C-95D3-22B5350C5C1C}" presName="sibTrans" presStyleCnt="0"/>
      <dgm:spPr/>
    </dgm:pt>
    <dgm:pt modelId="{E4726E88-BD93-4F95-8EA8-E85F06CA29BF}" type="pres">
      <dgm:prSet presAssocID="{65C5515E-52B8-426C-9402-1F0996CC51ED}" presName="compNode" presStyleCnt="0"/>
      <dgm:spPr/>
    </dgm:pt>
    <dgm:pt modelId="{B41DE900-2443-4541-841F-62636DEFD4F7}" type="pres">
      <dgm:prSet presAssocID="{65C5515E-52B8-426C-9402-1F0996CC51ED}" presName="bgRect" presStyleLbl="bgShp" presStyleIdx="2" presStyleCnt="3"/>
      <dgm:spPr/>
    </dgm:pt>
    <dgm:pt modelId="{78C51A1D-8011-44ED-8262-96AAB883A33B}" type="pres">
      <dgm:prSet presAssocID="{65C5515E-52B8-426C-9402-1F0996CC51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8A08833E-AD9E-4AC3-9FC1-F0E4F4E05491}" type="pres">
      <dgm:prSet presAssocID="{65C5515E-52B8-426C-9402-1F0996CC51ED}" presName="spaceRect" presStyleCnt="0"/>
      <dgm:spPr/>
    </dgm:pt>
    <dgm:pt modelId="{64A68E7D-0892-4716-8B92-041679AB503A}" type="pres">
      <dgm:prSet presAssocID="{65C5515E-52B8-426C-9402-1F0996CC51E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BBC0912-16D2-4958-B519-A1FDF73A3DDE}" type="presOf" srcId="{65C5515E-52B8-426C-9402-1F0996CC51ED}" destId="{64A68E7D-0892-4716-8B92-041679AB503A}" srcOrd="0" destOrd="0" presId="urn:microsoft.com/office/officeart/2018/2/layout/IconVerticalSolidList"/>
    <dgm:cxn modelId="{3B7D7240-F600-4066-A62E-8FC038E5D0E4}" srcId="{0E54315A-A38B-466F-8756-9232C0BA649B}" destId="{D51E0348-AF86-4883-B852-481C0F53F141}" srcOrd="1" destOrd="0" parTransId="{BEC25316-1499-4F14-893D-28B8E0FF7FDE}" sibTransId="{E9CF8C6A-18A2-4A0C-95D3-22B5350C5C1C}"/>
    <dgm:cxn modelId="{A758CB90-9283-413A-AF95-EDDB528D6ED3}" srcId="{0E54315A-A38B-466F-8756-9232C0BA649B}" destId="{B14098C0-29E9-45FE-BD0C-9A4303742C5B}" srcOrd="0" destOrd="0" parTransId="{EB45EF64-C772-406B-9C7E-8E544B534881}" sibTransId="{337A52F0-5BA0-4BC8-BF7A-FF35BC57F756}"/>
    <dgm:cxn modelId="{006A9496-45BB-4B0B-86F0-90E8199B8C6D}" type="presOf" srcId="{D51E0348-AF86-4883-B852-481C0F53F141}" destId="{51607E28-8DB0-490F-A09F-9ACFA34452C3}" srcOrd="0" destOrd="0" presId="urn:microsoft.com/office/officeart/2018/2/layout/IconVerticalSolidList"/>
    <dgm:cxn modelId="{B0E3A596-AEB1-4B45-A9D4-01A76AF18492}" type="presOf" srcId="{0E54315A-A38B-466F-8756-9232C0BA649B}" destId="{FFC35337-9F11-44F8-AFB6-D3F12DF46E08}" srcOrd="0" destOrd="0" presId="urn:microsoft.com/office/officeart/2018/2/layout/IconVerticalSolidList"/>
    <dgm:cxn modelId="{C8C0B5A0-A46B-47BA-B159-287CAE191E5A}" type="presOf" srcId="{B14098C0-29E9-45FE-BD0C-9A4303742C5B}" destId="{9B667EAC-430C-4F50-A086-04CC3CB5773E}" srcOrd="0" destOrd="0" presId="urn:microsoft.com/office/officeart/2018/2/layout/IconVerticalSolidList"/>
    <dgm:cxn modelId="{889CB1D6-9332-436C-94CC-23D62DE666C0}" srcId="{0E54315A-A38B-466F-8756-9232C0BA649B}" destId="{65C5515E-52B8-426C-9402-1F0996CC51ED}" srcOrd="2" destOrd="0" parTransId="{7C1AC2D3-65E9-4082-8342-CEDCE13C6B8A}" sibTransId="{CCCB0268-6635-44A6-8523-C73402920BFB}"/>
    <dgm:cxn modelId="{6E01E801-3794-4DFE-A23A-9EA61EAC6DC8}" type="presParOf" srcId="{FFC35337-9F11-44F8-AFB6-D3F12DF46E08}" destId="{80063667-0F30-4467-A3F9-BADF54476A9D}" srcOrd="0" destOrd="0" presId="urn:microsoft.com/office/officeart/2018/2/layout/IconVerticalSolidList"/>
    <dgm:cxn modelId="{271C050D-24F7-468B-8571-473C148058BB}" type="presParOf" srcId="{80063667-0F30-4467-A3F9-BADF54476A9D}" destId="{89EA16EC-9C8F-47A3-85BB-83DE752D255C}" srcOrd="0" destOrd="0" presId="urn:microsoft.com/office/officeart/2018/2/layout/IconVerticalSolidList"/>
    <dgm:cxn modelId="{1C794EBF-B35B-4446-A2A8-D9FB28375749}" type="presParOf" srcId="{80063667-0F30-4467-A3F9-BADF54476A9D}" destId="{0BAF9AAF-180C-4FD0-B0EA-2898D17ED67B}" srcOrd="1" destOrd="0" presId="urn:microsoft.com/office/officeart/2018/2/layout/IconVerticalSolidList"/>
    <dgm:cxn modelId="{67D68C11-B65D-42A2-A684-D1AF23BD49F1}" type="presParOf" srcId="{80063667-0F30-4467-A3F9-BADF54476A9D}" destId="{454F8DAE-78C5-4B04-AE89-56EE26A87570}" srcOrd="2" destOrd="0" presId="urn:microsoft.com/office/officeart/2018/2/layout/IconVerticalSolidList"/>
    <dgm:cxn modelId="{901B5F2B-957C-4E94-B129-3A8166A26B2A}" type="presParOf" srcId="{80063667-0F30-4467-A3F9-BADF54476A9D}" destId="{9B667EAC-430C-4F50-A086-04CC3CB5773E}" srcOrd="3" destOrd="0" presId="urn:microsoft.com/office/officeart/2018/2/layout/IconVerticalSolidList"/>
    <dgm:cxn modelId="{7500A28E-FB2E-4C20-BFB1-0EA0B3252CBC}" type="presParOf" srcId="{FFC35337-9F11-44F8-AFB6-D3F12DF46E08}" destId="{4194BC7B-35D3-40B5-A6BB-54123377DEF5}" srcOrd="1" destOrd="0" presId="urn:microsoft.com/office/officeart/2018/2/layout/IconVerticalSolidList"/>
    <dgm:cxn modelId="{0A8AA553-E983-48A9-9147-D786BBA3A33E}" type="presParOf" srcId="{FFC35337-9F11-44F8-AFB6-D3F12DF46E08}" destId="{88B102B1-7EED-4EE8-B48F-5F2E6596900E}" srcOrd="2" destOrd="0" presId="urn:microsoft.com/office/officeart/2018/2/layout/IconVerticalSolidList"/>
    <dgm:cxn modelId="{A9A089B2-0AC0-4852-BF28-20FCC1DFE65F}" type="presParOf" srcId="{88B102B1-7EED-4EE8-B48F-5F2E6596900E}" destId="{56A1732A-480D-44D9-BBF0-839FF88C2456}" srcOrd="0" destOrd="0" presId="urn:microsoft.com/office/officeart/2018/2/layout/IconVerticalSolidList"/>
    <dgm:cxn modelId="{E7995DBC-01C3-4403-9BF0-1310A62FCC07}" type="presParOf" srcId="{88B102B1-7EED-4EE8-B48F-5F2E6596900E}" destId="{CC65D5B3-6219-43B2-831A-ABFC1527B898}" srcOrd="1" destOrd="0" presId="urn:microsoft.com/office/officeart/2018/2/layout/IconVerticalSolidList"/>
    <dgm:cxn modelId="{D4A928F5-808A-4E91-96E1-7F3FBD78D7A4}" type="presParOf" srcId="{88B102B1-7EED-4EE8-B48F-5F2E6596900E}" destId="{C3AC901D-7EC3-4407-8D26-FB08DB06E35B}" srcOrd="2" destOrd="0" presId="urn:microsoft.com/office/officeart/2018/2/layout/IconVerticalSolidList"/>
    <dgm:cxn modelId="{FEDFABAA-4258-4DD9-87D7-E50908AD093C}" type="presParOf" srcId="{88B102B1-7EED-4EE8-B48F-5F2E6596900E}" destId="{51607E28-8DB0-490F-A09F-9ACFA34452C3}" srcOrd="3" destOrd="0" presId="urn:microsoft.com/office/officeart/2018/2/layout/IconVerticalSolidList"/>
    <dgm:cxn modelId="{50086C5C-258B-4E10-9DC7-47B8B3B696B4}" type="presParOf" srcId="{FFC35337-9F11-44F8-AFB6-D3F12DF46E08}" destId="{8B9634A7-0FCE-4D2B-BC0E-620EE7CB0AD1}" srcOrd="3" destOrd="0" presId="urn:microsoft.com/office/officeart/2018/2/layout/IconVerticalSolidList"/>
    <dgm:cxn modelId="{767B26B8-2E20-4763-B0C8-3825AFBD00D5}" type="presParOf" srcId="{FFC35337-9F11-44F8-AFB6-D3F12DF46E08}" destId="{E4726E88-BD93-4F95-8EA8-E85F06CA29BF}" srcOrd="4" destOrd="0" presId="urn:microsoft.com/office/officeart/2018/2/layout/IconVerticalSolidList"/>
    <dgm:cxn modelId="{1E72FA58-B646-4C8F-ACFD-8B0D611AC0B8}" type="presParOf" srcId="{E4726E88-BD93-4F95-8EA8-E85F06CA29BF}" destId="{B41DE900-2443-4541-841F-62636DEFD4F7}" srcOrd="0" destOrd="0" presId="urn:microsoft.com/office/officeart/2018/2/layout/IconVerticalSolidList"/>
    <dgm:cxn modelId="{842F207A-9F1C-461C-B1E9-4707E08CA105}" type="presParOf" srcId="{E4726E88-BD93-4F95-8EA8-E85F06CA29BF}" destId="{78C51A1D-8011-44ED-8262-96AAB883A33B}" srcOrd="1" destOrd="0" presId="urn:microsoft.com/office/officeart/2018/2/layout/IconVerticalSolidList"/>
    <dgm:cxn modelId="{1C3D118D-4FAA-4ACB-8381-B7265E8C7BED}" type="presParOf" srcId="{E4726E88-BD93-4F95-8EA8-E85F06CA29BF}" destId="{8A08833E-AD9E-4AC3-9FC1-F0E4F4E05491}" srcOrd="2" destOrd="0" presId="urn:microsoft.com/office/officeart/2018/2/layout/IconVerticalSolidList"/>
    <dgm:cxn modelId="{E4CEC2B2-37A6-4B7B-934C-42E3BF9E4020}" type="presParOf" srcId="{E4726E88-BD93-4F95-8EA8-E85F06CA29BF}" destId="{64A68E7D-0892-4716-8B92-041679AB50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9F7C45-8D13-4E63-A501-3D44BCDCD3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186D67A-5CF6-4876-AF98-2871E2B1D73D}" type="pres">
      <dgm:prSet presAssocID="{DD9F7C45-8D13-4E63-A501-3D44BCDCD37D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3C86F3D-551A-4456-B712-94FFAB4ACF2C}" type="presOf" srcId="{DD9F7C45-8D13-4E63-A501-3D44BCDCD37D}" destId="{6186D67A-5CF6-4876-AF98-2871E2B1D73D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31FD11-7989-48CE-8FF2-3A4383B7CB9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85CE67-7113-4FDF-9FD0-65C4C35071C3}">
      <dgm:prSet phldrT="[Text]"/>
      <dgm:spPr/>
      <dgm:t>
        <a:bodyPr/>
        <a:lstStyle/>
        <a:p>
          <a:r>
            <a:rPr lang="en-US" dirty="0"/>
            <a:t>Obtain gas sensor  data from a sensing device </a:t>
          </a:r>
        </a:p>
      </dgm:t>
    </dgm:pt>
    <dgm:pt modelId="{F462C121-D4B0-4A4B-9AA4-EE109CD2CA98}" type="parTrans" cxnId="{4643590B-4E13-4009-9950-11B7F42C2EEE}">
      <dgm:prSet/>
      <dgm:spPr/>
      <dgm:t>
        <a:bodyPr/>
        <a:lstStyle/>
        <a:p>
          <a:endParaRPr lang="en-US"/>
        </a:p>
      </dgm:t>
    </dgm:pt>
    <dgm:pt modelId="{93706AAB-527A-4EFE-AFC5-7F7B25900621}" type="sibTrans" cxnId="{4643590B-4E13-4009-9950-11B7F42C2EEE}">
      <dgm:prSet/>
      <dgm:spPr/>
      <dgm:t>
        <a:bodyPr/>
        <a:lstStyle/>
        <a:p>
          <a:endParaRPr lang="en-US" dirty="0"/>
        </a:p>
      </dgm:t>
    </dgm:pt>
    <dgm:pt modelId="{34BEF823-3C3C-4F5C-AFF3-0BC0695990EF}">
      <dgm:prSet phldrT="[Text]"/>
      <dgm:spPr/>
      <dgm:t>
        <a:bodyPr/>
        <a:lstStyle/>
        <a:p>
          <a:r>
            <a:rPr lang="en-US" dirty="0"/>
            <a:t>Preprocess the sensor data</a:t>
          </a:r>
        </a:p>
      </dgm:t>
    </dgm:pt>
    <dgm:pt modelId="{DEB76FA7-73B2-4B51-A23F-D87655678F56}" type="parTrans" cxnId="{87202255-40C4-4853-8104-EBE01D196A65}">
      <dgm:prSet/>
      <dgm:spPr/>
      <dgm:t>
        <a:bodyPr/>
        <a:lstStyle/>
        <a:p>
          <a:endParaRPr lang="en-US"/>
        </a:p>
      </dgm:t>
    </dgm:pt>
    <dgm:pt modelId="{7FA69538-19E7-409B-9901-F7398309D2F1}" type="sibTrans" cxnId="{87202255-40C4-4853-8104-EBE01D196A65}">
      <dgm:prSet/>
      <dgm:spPr/>
      <dgm:t>
        <a:bodyPr/>
        <a:lstStyle/>
        <a:p>
          <a:endParaRPr lang="en-US" dirty="0"/>
        </a:p>
      </dgm:t>
    </dgm:pt>
    <dgm:pt modelId="{02DB10BA-124F-494A-9EF7-1AB937E5D4B0}">
      <dgm:prSet phldrT="[Text]"/>
      <dgm:spPr/>
      <dgm:t>
        <a:bodyPr/>
        <a:lstStyle/>
        <a:p>
          <a:r>
            <a:rPr lang="en-US" dirty="0"/>
            <a:t>Input the preprocessed data in to a machine learning model (Artificial Neural Network)</a:t>
          </a:r>
        </a:p>
      </dgm:t>
    </dgm:pt>
    <dgm:pt modelId="{FBE6F69F-B5F9-444F-914B-5A206F3075CA}" type="parTrans" cxnId="{79A8223C-C715-4E09-9A99-886C06364174}">
      <dgm:prSet/>
      <dgm:spPr/>
      <dgm:t>
        <a:bodyPr/>
        <a:lstStyle/>
        <a:p>
          <a:endParaRPr lang="en-US"/>
        </a:p>
      </dgm:t>
    </dgm:pt>
    <dgm:pt modelId="{143B3FAD-9923-4569-8F81-9606F939352C}" type="sibTrans" cxnId="{79A8223C-C715-4E09-9A99-886C06364174}">
      <dgm:prSet/>
      <dgm:spPr/>
      <dgm:t>
        <a:bodyPr/>
        <a:lstStyle/>
        <a:p>
          <a:endParaRPr lang="en-US" dirty="0"/>
        </a:p>
      </dgm:t>
    </dgm:pt>
    <dgm:pt modelId="{092202E4-6EA7-4C41-8C8B-6A476CEA7665}">
      <dgm:prSet phldrT="[Text]"/>
      <dgm:spPr/>
      <dgm:t>
        <a:bodyPr/>
        <a:lstStyle/>
        <a:p>
          <a:r>
            <a:rPr lang="en-US" dirty="0"/>
            <a:t>Receive predicted discrimination among banana, wine, baseline response as output from the machine learning model </a:t>
          </a:r>
        </a:p>
      </dgm:t>
    </dgm:pt>
    <dgm:pt modelId="{C27A4D5B-F1E9-445C-93EA-0C3ED7660800}" type="parTrans" cxnId="{146B96A4-4F7B-42F0-A6EB-50B8396CD781}">
      <dgm:prSet/>
      <dgm:spPr/>
      <dgm:t>
        <a:bodyPr/>
        <a:lstStyle/>
        <a:p>
          <a:endParaRPr lang="en-US"/>
        </a:p>
      </dgm:t>
    </dgm:pt>
    <dgm:pt modelId="{42FC84D2-4E7A-4840-B362-94EA1912D2D2}" type="sibTrans" cxnId="{146B96A4-4F7B-42F0-A6EB-50B8396CD781}">
      <dgm:prSet/>
      <dgm:spPr/>
      <dgm:t>
        <a:bodyPr/>
        <a:lstStyle/>
        <a:p>
          <a:endParaRPr lang="en-US" dirty="0"/>
        </a:p>
      </dgm:t>
    </dgm:pt>
    <dgm:pt modelId="{924D2DAC-A8AB-493D-85F5-5AF4B38EAD56}" type="pres">
      <dgm:prSet presAssocID="{5F31FD11-7989-48CE-8FF2-3A4383B7CB96}" presName="Name0" presStyleCnt="0">
        <dgm:presLayoutVars>
          <dgm:dir/>
          <dgm:resizeHandles val="exact"/>
        </dgm:presLayoutVars>
      </dgm:prSet>
      <dgm:spPr/>
    </dgm:pt>
    <dgm:pt modelId="{EE38F2A8-1DF4-40EA-B825-B30881A40747}" type="pres">
      <dgm:prSet presAssocID="{9285CE67-7113-4FDF-9FD0-65C4C35071C3}" presName="node" presStyleLbl="node1" presStyleIdx="0" presStyleCnt="4" custScaleX="97718" custScaleY="104436" custLinFactNeighborX="1502" custLinFactNeighborY="19403">
        <dgm:presLayoutVars>
          <dgm:bulletEnabled val="1"/>
        </dgm:presLayoutVars>
      </dgm:prSet>
      <dgm:spPr/>
    </dgm:pt>
    <dgm:pt modelId="{CC16B9A2-BAAB-49A1-B66B-9392A3116EB4}" type="pres">
      <dgm:prSet presAssocID="{93706AAB-527A-4EFE-AFC5-7F7B25900621}" presName="sibTrans" presStyleLbl="sibTrans1D1" presStyleIdx="0" presStyleCnt="3"/>
      <dgm:spPr/>
    </dgm:pt>
    <dgm:pt modelId="{28B5D759-E08B-465A-970F-96D95C48806D}" type="pres">
      <dgm:prSet presAssocID="{93706AAB-527A-4EFE-AFC5-7F7B25900621}" presName="connectorText" presStyleLbl="sibTrans1D1" presStyleIdx="0" presStyleCnt="3"/>
      <dgm:spPr/>
    </dgm:pt>
    <dgm:pt modelId="{240CCD7A-7E16-49F8-9F35-6EA2FA4EB159}" type="pres">
      <dgm:prSet presAssocID="{34BEF823-3C3C-4F5C-AFF3-0BC0695990EF}" presName="node" presStyleLbl="node1" presStyleIdx="1" presStyleCnt="4" custScaleY="105728" custLinFactNeighborX="2329" custLinFactNeighborY="19167">
        <dgm:presLayoutVars>
          <dgm:bulletEnabled val="1"/>
        </dgm:presLayoutVars>
      </dgm:prSet>
      <dgm:spPr/>
    </dgm:pt>
    <dgm:pt modelId="{77577035-BC72-420D-A687-22E9180B8C06}" type="pres">
      <dgm:prSet presAssocID="{7FA69538-19E7-409B-9901-F7398309D2F1}" presName="sibTrans" presStyleLbl="sibTrans1D1" presStyleIdx="1" presStyleCnt="3"/>
      <dgm:spPr/>
    </dgm:pt>
    <dgm:pt modelId="{3B474CAA-FBDA-41EC-9080-20A8AB4C20E4}" type="pres">
      <dgm:prSet presAssocID="{7FA69538-19E7-409B-9901-F7398309D2F1}" presName="connectorText" presStyleLbl="sibTrans1D1" presStyleIdx="1" presStyleCnt="3"/>
      <dgm:spPr/>
    </dgm:pt>
    <dgm:pt modelId="{D7CE26EB-47FF-4FD0-86A4-80640DE6F6CB}" type="pres">
      <dgm:prSet presAssocID="{02DB10BA-124F-494A-9EF7-1AB937E5D4B0}" presName="node" presStyleLbl="node1" presStyleIdx="2" presStyleCnt="4">
        <dgm:presLayoutVars>
          <dgm:bulletEnabled val="1"/>
        </dgm:presLayoutVars>
      </dgm:prSet>
      <dgm:spPr/>
    </dgm:pt>
    <dgm:pt modelId="{D39212FA-CA9C-4DDA-BAB5-19FB71297F2E}" type="pres">
      <dgm:prSet presAssocID="{143B3FAD-9923-4569-8F81-9606F939352C}" presName="sibTrans" presStyleLbl="sibTrans1D1" presStyleIdx="2" presStyleCnt="3"/>
      <dgm:spPr/>
    </dgm:pt>
    <dgm:pt modelId="{E6296443-4C18-415E-8970-5805C0F3CB87}" type="pres">
      <dgm:prSet presAssocID="{143B3FAD-9923-4569-8F81-9606F939352C}" presName="connectorText" presStyleLbl="sibTrans1D1" presStyleIdx="2" presStyleCnt="3"/>
      <dgm:spPr/>
    </dgm:pt>
    <dgm:pt modelId="{85BB1D18-33A0-45D2-9746-EDAEC71531CB}" type="pres">
      <dgm:prSet presAssocID="{092202E4-6EA7-4C41-8C8B-6A476CEA7665}" presName="node" presStyleLbl="node1" presStyleIdx="3" presStyleCnt="4">
        <dgm:presLayoutVars>
          <dgm:bulletEnabled val="1"/>
        </dgm:presLayoutVars>
      </dgm:prSet>
      <dgm:spPr/>
    </dgm:pt>
  </dgm:ptLst>
  <dgm:cxnLst>
    <dgm:cxn modelId="{4643590B-4E13-4009-9950-11B7F42C2EEE}" srcId="{5F31FD11-7989-48CE-8FF2-3A4383B7CB96}" destId="{9285CE67-7113-4FDF-9FD0-65C4C35071C3}" srcOrd="0" destOrd="0" parTransId="{F462C121-D4B0-4A4B-9AA4-EE109CD2CA98}" sibTransId="{93706AAB-527A-4EFE-AFC5-7F7B25900621}"/>
    <dgm:cxn modelId="{561F430F-8527-4B07-95B4-8912F8EE77E7}" type="presOf" srcId="{02DB10BA-124F-494A-9EF7-1AB937E5D4B0}" destId="{D7CE26EB-47FF-4FD0-86A4-80640DE6F6CB}" srcOrd="0" destOrd="0" presId="urn:microsoft.com/office/officeart/2005/8/layout/bProcess3"/>
    <dgm:cxn modelId="{FE527134-2EB7-4F1E-8CDC-CCEC899B5E74}" type="presOf" srcId="{5F31FD11-7989-48CE-8FF2-3A4383B7CB96}" destId="{924D2DAC-A8AB-493D-85F5-5AF4B38EAD56}" srcOrd="0" destOrd="0" presId="urn:microsoft.com/office/officeart/2005/8/layout/bProcess3"/>
    <dgm:cxn modelId="{79A8223C-C715-4E09-9A99-886C06364174}" srcId="{5F31FD11-7989-48CE-8FF2-3A4383B7CB96}" destId="{02DB10BA-124F-494A-9EF7-1AB937E5D4B0}" srcOrd="2" destOrd="0" parTransId="{FBE6F69F-B5F9-444F-914B-5A206F3075CA}" sibTransId="{143B3FAD-9923-4569-8F81-9606F939352C}"/>
    <dgm:cxn modelId="{6B5A306D-5E5E-4E7A-BD5C-109D34D06899}" type="presOf" srcId="{7FA69538-19E7-409B-9901-F7398309D2F1}" destId="{77577035-BC72-420D-A687-22E9180B8C06}" srcOrd="0" destOrd="0" presId="urn:microsoft.com/office/officeart/2005/8/layout/bProcess3"/>
    <dgm:cxn modelId="{ED38AC52-8A06-42EF-ACAA-6C5D0E121801}" type="presOf" srcId="{092202E4-6EA7-4C41-8C8B-6A476CEA7665}" destId="{85BB1D18-33A0-45D2-9746-EDAEC71531CB}" srcOrd="0" destOrd="0" presId="urn:microsoft.com/office/officeart/2005/8/layout/bProcess3"/>
    <dgm:cxn modelId="{87202255-40C4-4853-8104-EBE01D196A65}" srcId="{5F31FD11-7989-48CE-8FF2-3A4383B7CB96}" destId="{34BEF823-3C3C-4F5C-AFF3-0BC0695990EF}" srcOrd="1" destOrd="0" parTransId="{DEB76FA7-73B2-4B51-A23F-D87655678F56}" sibTransId="{7FA69538-19E7-409B-9901-F7398309D2F1}"/>
    <dgm:cxn modelId="{0E61EE7B-8C89-4A0D-8C70-5725FA8F5F8D}" type="presOf" srcId="{9285CE67-7113-4FDF-9FD0-65C4C35071C3}" destId="{EE38F2A8-1DF4-40EA-B825-B30881A40747}" srcOrd="0" destOrd="0" presId="urn:microsoft.com/office/officeart/2005/8/layout/bProcess3"/>
    <dgm:cxn modelId="{C0E8D07F-F25F-44C2-8892-248E0667EBE3}" type="presOf" srcId="{143B3FAD-9923-4569-8F81-9606F939352C}" destId="{D39212FA-CA9C-4DDA-BAB5-19FB71297F2E}" srcOrd="0" destOrd="0" presId="urn:microsoft.com/office/officeart/2005/8/layout/bProcess3"/>
    <dgm:cxn modelId="{6DB66399-29C7-4AFD-8AE3-803605F4E677}" type="presOf" srcId="{93706AAB-527A-4EFE-AFC5-7F7B25900621}" destId="{CC16B9A2-BAAB-49A1-B66B-9392A3116EB4}" srcOrd="0" destOrd="0" presId="urn:microsoft.com/office/officeart/2005/8/layout/bProcess3"/>
    <dgm:cxn modelId="{04BFBAA0-499A-4686-AE75-9782465064B3}" type="presOf" srcId="{93706AAB-527A-4EFE-AFC5-7F7B25900621}" destId="{28B5D759-E08B-465A-970F-96D95C48806D}" srcOrd="1" destOrd="0" presId="urn:microsoft.com/office/officeart/2005/8/layout/bProcess3"/>
    <dgm:cxn modelId="{146B96A4-4F7B-42F0-A6EB-50B8396CD781}" srcId="{5F31FD11-7989-48CE-8FF2-3A4383B7CB96}" destId="{092202E4-6EA7-4C41-8C8B-6A476CEA7665}" srcOrd="3" destOrd="0" parTransId="{C27A4D5B-F1E9-445C-93EA-0C3ED7660800}" sibTransId="{42FC84D2-4E7A-4840-B362-94EA1912D2D2}"/>
    <dgm:cxn modelId="{8318B5A6-3892-4111-9783-F6AF39FB93DB}" type="presOf" srcId="{143B3FAD-9923-4569-8F81-9606F939352C}" destId="{E6296443-4C18-415E-8970-5805C0F3CB87}" srcOrd="1" destOrd="0" presId="urn:microsoft.com/office/officeart/2005/8/layout/bProcess3"/>
    <dgm:cxn modelId="{D235A4D2-B000-4A69-99B8-56BD419AA4B5}" type="presOf" srcId="{34BEF823-3C3C-4F5C-AFF3-0BC0695990EF}" destId="{240CCD7A-7E16-49F8-9F35-6EA2FA4EB159}" srcOrd="0" destOrd="0" presId="urn:microsoft.com/office/officeart/2005/8/layout/bProcess3"/>
    <dgm:cxn modelId="{FB83F1EB-7F70-467B-89D8-0E400BF7756B}" type="presOf" srcId="{7FA69538-19E7-409B-9901-F7398309D2F1}" destId="{3B474CAA-FBDA-41EC-9080-20A8AB4C20E4}" srcOrd="1" destOrd="0" presId="urn:microsoft.com/office/officeart/2005/8/layout/bProcess3"/>
    <dgm:cxn modelId="{584D09C0-0C8A-446D-A94E-7F7B915E946C}" type="presParOf" srcId="{924D2DAC-A8AB-493D-85F5-5AF4B38EAD56}" destId="{EE38F2A8-1DF4-40EA-B825-B30881A40747}" srcOrd="0" destOrd="0" presId="urn:microsoft.com/office/officeart/2005/8/layout/bProcess3"/>
    <dgm:cxn modelId="{F7478832-347D-4B89-9C1D-32677CEEEE64}" type="presParOf" srcId="{924D2DAC-A8AB-493D-85F5-5AF4B38EAD56}" destId="{CC16B9A2-BAAB-49A1-B66B-9392A3116EB4}" srcOrd="1" destOrd="0" presId="urn:microsoft.com/office/officeart/2005/8/layout/bProcess3"/>
    <dgm:cxn modelId="{E43170FC-9DBC-45CD-B634-85A04D88A11B}" type="presParOf" srcId="{CC16B9A2-BAAB-49A1-B66B-9392A3116EB4}" destId="{28B5D759-E08B-465A-970F-96D95C48806D}" srcOrd="0" destOrd="0" presId="urn:microsoft.com/office/officeart/2005/8/layout/bProcess3"/>
    <dgm:cxn modelId="{480468EC-ABB3-48C2-9062-10D2E74E894B}" type="presParOf" srcId="{924D2DAC-A8AB-493D-85F5-5AF4B38EAD56}" destId="{240CCD7A-7E16-49F8-9F35-6EA2FA4EB159}" srcOrd="2" destOrd="0" presId="urn:microsoft.com/office/officeart/2005/8/layout/bProcess3"/>
    <dgm:cxn modelId="{65C826D1-C698-42ED-A230-18A4DEA3DA8B}" type="presParOf" srcId="{924D2DAC-A8AB-493D-85F5-5AF4B38EAD56}" destId="{77577035-BC72-420D-A687-22E9180B8C06}" srcOrd="3" destOrd="0" presId="urn:microsoft.com/office/officeart/2005/8/layout/bProcess3"/>
    <dgm:cxn modelId="{1980B068-B1FA-48D1-AF55-065FC5D445DD}" type="presParOf" srcId="{77577035-BC72-420D-A687-22E9180B8C06}" destId="{3B474CAA-FBDA-41EC-9080-20A8AB4C20E4}" srcOrd="0" destOrd="0" presId="urn:microsoft.com/office/officeart/2005/8/layout/bProcess3"/>
    <dgm:cxn modelId="{9D81F914-24F1-431C-9226-02359B4BE244}" type="presParOf" srcId="{924D2DAC-A8AB-493D-85F5-5AF4B38EAD56}" destId="{D7CE26EB-47FF-4FD0-86A4-80640DE6F6CB}" srcOrd="4" destOrd="0" presId="urn:microsoft.com/office/officeart/2005/8/layout/bProcess3"/>
    <dgm:cxn modelId="{F3A23766-787D-4751-8F96-AF3A49413D0B}" type="presParOf" srcId="{924D2DAC-A8AB-493D-85F5-5AF4B38EAD56}" destId="{D39212FA-CA9C-4DDA-BAB5-19FB71297F2E}" srcOrd="5" destOrd="0" presId="urn:microsoft.com/office/officeart/2005/8/layout/bProcess3"/>
    <dgm:cxn modelId="{A7229B32-C895-481E-9FEC-B58638CDE03C}" type="presParOf" srcId="{D39212FA-CA9C-4DDA-BAB5-19FB71297F2E}" destId="{E6296443-4C18-415E-8970-5805C0F3CB87}" srcOrd="0" destOrd="0" presId="urn:microsoft.com/office/officeart/2005/8/layout/bProcess3"/>
    <dgm:cxn modelId="{798BC10E-8D54-48BF-BF15-700B97ABF5BC}" type="presParOf" srcId="{924D2DAC-A8AB-493D-85F5-5AF4B38EAD56}" destId="{85BB1D18-33A0-45D2-9746-EDAEC71531CB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8A7B90-E7F0-407F-AD26-D177BCC72C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FB698E-54C6-462F-905C-DF23CF1581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can confirmed that the most statistically significant factors are humidity changes and correlated changes of temperature and humidity</a:t>
          </a:r>
        </a:p>
      </dgm:t>
    </dgm:pt>
    <dgm:pt modelId="{4A15FED6-4DE4-469D-9850-1C6A57E4CF06}" type="parTrans" cxnId="{68F3E62A-F189-405C-8AAC-A384E197BEEA}">
      <dgm:prSet/>
      <dgm:spPr/>
      <dgm:t>
        <a:bodyPr/>
        <a:lstStyle/>
        <a:p>
          <a:endParaRPr lang="en-US"/>
        </a:p>
      </dgm:t>
    </dgm:pt>
    <dgm:pt modelId="{019355D3-3CA5-4652-BA87-0C6A3896CF58}" type="sibTrans" cxnId="{68F3E62A-F189-405C-8AAC-A384E197BEEA}">
      <dgm:prSet/>
      <dgm:spPr/>
      <dgm:t>
        <a:bodyPr/>
        <a:lstStyle/>
        <a:p>
          <a:endParaRPr lang="en-US"/>
        </a:p>
      </dgm:t>
    </dgm:pt>
    <dgm:pt modelId="{DAF91406-2BF6-49B5-81B0-685BDD491F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show how the humidity–temperature correction model works for gas discrimination, we constructed a model for online discrimination among banana, wine and baseline response.</a:t>
          </a:r>
        </a:p>
      </dgm:t>
    </dgm:pt>
    <dgm:pt modelId="{2B698D08-7263-40A8-828B-9B935B3BD57C}" type="parTrans" cxnId="{962FC517-4D53-43C6-90C3-8C0B0AA0DECC}">
      <dgm:prSet/>
      <dgm:spPr/>
      <dgm:t>
        <a:bodyPr/>
        <a:lstStyle/>
        <a:p>
          <a:endParaRPr lang="en-US"/>
        </a:p>
      </dgm:t>
    </dgm:pt>
    <dgm:pt modelId="{A2EAE5DC-DD51-4D97-89F5-599261473E51}" type="sibTrans" cxnId="{962FC517-4D53-43C6-90C3-8C0B0AA0DECC}">
      <dgm:prSet/>
      <dgm:spPr/>
      <dgm:t>
        <a:bodyPr/>
        <a:lstStyle/>
        <a:p>
          <a:endParaRPr lang="en-US"/>
        </a:p>
      </dgm:t>
    </dgm:pt>
    <dgm:pt modelId="{FC1A8F79-B042-430F-94C3-59F4832764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shows that pattern recognition algorithms improve performance and reliability by including the filtered signal of the chemical sensors.</a:t>
          </a:r>
        </a:p>
      </dgm:t>
    </dgm:pt>
    <dgm:pt modelId="{33AD6714-B44E-45AA-A3F8-5623F3DE497D}" type="parTrans" cxnId="{763974F7-E0B6-4686-8341-01EFFD88611B}">
      <dgm:prSet/>
      <dgm:spPr/>
      <dgm:t>
        <a:bodyPr/>
        <a:lstStyle/>
        <a:p>
          <a:endParaRPr lang="en-US"/>
        </a:p>
      </dgm:t>
    </dgm:pt>
    <dgm:pt modelId="{B5888669-4475-450A-8637-9D32DD584EA7}" type="sibTrans" cxnId="{763974F7-E0B6-4686-8341-01EFFD88611B}">
      <dgm:prSet/>
      <dgm:spPr/>
      <dgm:t>
        <a:bodyPr/>
        <a:lstStyle/>
        <a:p>
          <a:endParaRPr lang="en-US"/>
        </a:p>
      </dgm:t>
    </dgm:pt>
    <dgm:pt modelId="{03D17142-30C0-4EA3-8E26-4ADA6D468F75}" type="pres">
      <dgm:prSet presAssocID="{C68A7B90-E7F0-407F-AD26-D177BCC72CB1}" presName="root" presStyleCnt="0">
        <dgm:presLayoutVars>
          <dgm:dir/>
          <dgm:resizeHandles val="exact"/>
        </dgm:presLayoutVars>
      </dgm:prSet>
      <dgm:spPr/>
    </dgm:pt>
    <dgm:pt modelId="{30895A86-5A9A-4724-BE25-C63128D76576}" type="pres">
      <dgm:prSet presAssocID="{FBFB698E-54C6-462F-905C-DF23CF158146}" presName="compNode" presStyleCnt="0"/>
      <dgm:spPr/>
    </dgm:pt>
    <dgm:pt modelId="{7D180822-8E4D-49B6-B1D6-48FA0A45E049}" type="pres">
      <dgm:prSet presAssocID="{FBFB698E-54C6-462F-905C-DF23CF158146}" presName="bgRect" presStyleLbl="bgShp" presStyleIdx="0" presStyleCnt="3"/>
      <dgm:spPr/>
    </dgm:pt>
    <dgm:pt modelId="{0486D475-F49E-4C10-81E2-6494C3BC5E2E}" type="pres">
      <dgm:prSet presAssocID="{FBFB698E-54C6-462F-905C-DF23CF1581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3F552400-3C9C-47A0-998D-F68991279F63}" type="pres">
      <dgm:prSet presAssocID="{FBFB698E-54C6-462F-905C-DF23CF158146}" presName="spaceRect" presStyleCnt="0"/>
      <dgm:spPr/>
    </dgm:pt>
    <dgm:pt modelId="{139CE12F-6C00-4ACF-AEB9-FF4162AB4E58}" type="pres">
      <dgm:prSet presAssocID="{FBFB698E-54C6-462F-905C-DF23CF158146}" presName="parTx" presStyleLbl="revTx" presStyleIdx="0" presStyleCnt="3">
        <dgm:presLayoutVars>
          <dgm:chMax val="0"/>
          <dgm:chPref val="0"/>
        </dgm:presLayoutVars>
      </dgm:prSet>
      <dgm:spPr/>
    </dgm:pt>
    <dgm:pt modelId="{D073C021-C10B-46DE-95A9-42AF3C41CFB2}" type="pres">
      <dgm:prSet presAssocID="{019355D3-3CA5-4652-BA87-0C6A3896CF58}" presName="sibTrans" presStyleCnt="0"/>
      <dgm:spPr/>
    </dgm:pt>
    <dgm:pt modelId="{96FF21C1-500C-4E2A-A421-DFBF5A987E9A}" type="pres">
      <dgm:prSet presAssocID="{DAF91406-2BF6-49B5-81B0-685BDD491F6C}" presName="compNode" presStyleCnt="0"/>
      <dgm:spPr/>
    </dgm:pt>
    <dgm:pt modelId="{5BF19CFB-31C7-4962-B1F8-587452A6F969}" type="pres">
      <dgm:prSet presAssocID="{DAF91406-2BF6-49B5-81B0-685BDD491F6C}" presName="bgRect" presStyleLbl="bgShp" presStyleIdx="1" presStyleCnt="3"/>
      <dgm:spPr/>
    </dgm:pt>
    <dgm:pt modelId="{AF49A049-D2A3-4D05-9591-02A30DD90FAD}" type="pres">
      <dgm:prSet presAssocID="{DAF91406-2BF6-49B5-81B0-685BDD491F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39AD3A91-EFC4-447E-8FCA-71EE22218A41}" type="pres">
      <dgm:prSet presAssocID="{DAF91406-2BF6-49B5-81B0-685BDD491F6C}" presName="spaceRect" presStyleCnt="0"/>
      <dgm:spPr/>
    </dgm:pt>
    <dgm:pt modelId="{6921FDDF-6FE4-4B67-A69A-042BA6E03958}" type="pres">
      <dgm:prSet presAssocID="{DAF91406-2BF6-49B5-81B0-685BDD491F6C}" presName="parTx" presStyleLbl="revTx" presStyleIdx="1" presStyleCnt="3">
        <dgm:presLayoutVars>
          <dgm:chMax val="0"/>
          <dgm:chPref val="0"/>
        </dgm:presLayoutVars>
      </dgm:prSet>
      <dgm:spPr/>
    </dgm:pt>
    <dgm:pt modelId="{457E9C44-8D42-408B-94DA-118324E93B51}" type="pres">
      <dgm:prSet presAssocID="{A2EAE5DC-DD51-4D97-89F5-599261473E51}" presName="sibTrans" presStyleCnt="0"/>
      <dgm:spPr/>
    </dgm:pt>
    <dgm:pt modelId="{013D2BB2-65DF-4161-80F7-348E01FBAB4B}" type="pres">
      <dgm:prSet presAssocID="{FC1A8F79-B042-430F-94C3-59F48327646C}" presName="compNode" presStyleCnt="0"/>
      <dgm:spPr/>
    </dgm:pt>
    <dgm:pt modelId="{8F557682-A560-4E35-8BA8-F0214A75D451}" type="pres">
      <dgm:prSet presAssocID="{FC1A8F79-B042-430F-94C3-59F48327646C}" presName="bgRect" presStyleLbl="bgShp" presStyleIdx="2" presStyleCnt="3"/>
      <dgm:spPr/>
    </dgm:pt>
    <dgm:pt modelId="{86349032-C9FB-4583-B8EB-5EE812EFF29D}" type="pres">
      <dgm:prSet presAssocID="{FC1A8F79-B042-430F-94C3-59F4832764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696F49B-7B48-4BD1-B996-2C374221E339}" type="pres">
      <dgm:prSet presAssocID="{FC1A8F79-B042-430F-94C3-59F48327646C}" presName="spaceRect" presStyleCnt="0"/>
      <dgm:spPr/>
    </dgm:pt>
    <dgm:pt modelId="{693D1D8D-D56A-459A-8573-46BAB22B71E6}" type="pres">
      <dgm:prSet presAssocID="{FC1A8F79-B042-430F-94C3-59F48327646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62FC517-4D53-43C6-90C3-8C0B0AA0DECC}" srcId="{C68A7B90-E7F0-407F-AD26-D177BCC72CB1}" destId="{DAF91406-2BF6-49B5-81B0-685BDD491F6C}" srcOrd="1" destOrd="0" parTransId="{2B698D08-7263-40A8-828B-9B935B3BD57C}" sibTransId="{A2EAE5DC-DD51-4D97-89F5-599261473E51}"/>
    <dgm:cxn modelId="{68F3E62A-F189-405C-8AAC-A384E197BEEA}" srcId="{C68A7B90-E7F0-407F-AD26-D177BCC72CB1}" destId="{FBFB698E-54C6-462F-905C-DF23CF158146}" srcOrd="0" destOrd="0" parTransId="{4A15FED6-4DE4-469D-9850-1C6A57E4CF06}" sibTransId="{019355D3-3CA5-4652-BA87-0C6A3896CF58}"/>
    <dgm:cxn modelId="{93CED57C-3C45-4B74-8651-C7CBAB1AA755}" type="presOf" srcId="{FC1A8F79-B042-430F-94C3-59F48327646C}" destId="{693D1D8D-D56A-459A-8573-46BAB22B71E6}" srcOrd="0" destOrd="0" presId="urn:microsoft.com/office/officeart/2018/2/layout/IconVerticalSolidList"/>
    <dgm:cxn modelId="{D1450CD3-4F01-4AAD-B75F-7FA9E543C2BF}" type="presOf" srcId="{C68A7B90-E7F0-407F-AD26-D177BCC72CB1}" destId="{03D17142-30C0-4EA3-8E26-4ADA6D468F75}" srcOrd="0" destOrd="0" presId="urn:microsoft.com/office/officeart/2018/2/layout/IconVerticalSolidList"/>
    <dgm:cxn modelId="{7329AFE4-5F4B-43AA-906C-C88FCE8C5CC5}" type="presOf" srcId="{FBFB698E-54C6-462F-905C-DF23CF158146}" destId="{139CE12F-6C00-4ACF-AEB9-FF4162AB4E58}" srcOrd="0" destOrd="0" presId="urn:microsoft.com/office/officeart/2018/2/layout/IconVerticalSolidList"/>
    <dgm:cxn modelId="{763974F7-E0B6-4686-8341-01EFFD88611B}" srcId="{C68A7B90-E7F0-407F-AD26-D177BCC72CB1}" destId="{FC1A8F79-B042-430F-94C3-59F48327646C}" srcOrd="2" destOrd="0" parTransId="{33AD6714-B44E-45AA-A3F8-5623F3DE497D}" sibTransId="{B5888669-4475-450A-8637-9D32DD584EA7}"/>
    <dgm:cxn modelId="{DB53E7FF-46EA-4BDC-86C5-5DBA5380FBFE}" type="presOf" srcId="{DAF91406-2BF6-49B5-81B0-685BDD491F6C}" destId="{6921FDDF-6FE4-4B67-A69A-042BA6E03958}" srcOrd="0" destOrd="0" presId="urn:microsoft.com/office/officeart/2018/2/layout/IconVerticalSolidList"/>
    <dgm:cxn modelId="{87E8CB26-CB90-4031-A17D-3B2134BA02C6}" type="presParOf" srcId="{03D17142-30C0-4EA3-8E26-4ADA6D468F75}" destId="{30895A86-5A9A-4724-BE25-C63128D76576}" srcOrd="0" destOrd="0" presId="urn:microsoft.com/office/officeart/2018/2/layout/IconVerticalSolidList"/>
    <dgm:cxn modelId="{32E947B8-6FDC-4277-9734-EBE2ED733EF3}" type="presParOf" srcId="{30895A86-5A9A-4724-BE25-C63128D76576}" destId="{7D180822-8E4D-49B6-B1D6-48FA0A45E049}" srcOrd="0" destOrd="0" presId="urn:microsoft.com/office/officeart/2018/2/layout/IconVerticalSolidList"/>
    <dgm:cxn modelId="{BF7FCC2E-FEFE-467D-860C-AA1D0524EA72}" type="presParOf" srcId="{30895A86-5A9A-4724-BE25-C63128D76576}" destId="{0486D475-F49E-4C10-81E2-6494C3BC5E2E}" srcOrd="1" destOrd="0" presId="urn:microsoft.com/office/officeart/2018/2/layout/IconVerticalSolidList"/>
    <dgm:cxn modelId="{A11BE0E2-B392-400D-8497-7B1186272EEC}" type="presParOf" srcId="{30895A86-5A9A-4724-BE25-C63128D76576}" destId="{3F552400-3C9C-47A0-998D-F68991279F63}" srcOrd="2" destOrd="0" presId="urn:microsoft.com/office/officeart/2018/2/layout/IconVerticalSolidList"/>
    <dgm:cxn modelId="{8E26433F-D154-48C8-8538-2EEC00A91CD2}" type="presParOf" srcId="{30895A86-5A9A-4724-BE25-C63128D76576}" destId="{139CE12F-6C00-4ACF-AEB9-FF4162AB4E58}" srcOrd="3" destOrd="0" presId="urn:microsoft.com/office/officeart/2018/2/layout/IconVerticalSolidList"/>
    <dgm:cxn modelId="{D8A9837E-DDC4-4689-9BCE-8941C49137E3}" type="presParOf" srcId="{03D17142-30C0-4EA3-8E26-4ADA6D468F75}" destId="{D073C021-C10B-46DE-95A9-42AF3C41CFB2}" srcOrd="1" destOrd="0" presId="urn:microsoft.com/office/officeart/2018/2/layout/IconVerticalSolidList"/>
    <dgm:cxn modelId="{6418B9B7-8CA7-44C2-9B21-B3E15CF6336A}" type="presParOf" srcId="{03D17142-30C0-4EA3-8E26-4ADA6D468F75}" destId="{96FF21C1-500C-4E2A-A421-DFBF5A987E9A}" srcOrd="2" destOrd="0" presId="urn:microsoft.com/office/officeart/2018/2/layout/IconVerticalSolidList"/>
    <dgm:cxn modelId="{48FCA870-0D69-40F8-9DC8-CED18BBE1C1E}" type="presParOf" srcId="{96FF21C1-500C-4E2A-A421-DFBF5A987E9A}" destId="{5BF19CFB-31C7-4962-B1F8-587452A6F969}" srcOrd="0" destOrd="0" presId="urn:microsoft.com/office/officeart/2018/2/layout/IconVerticalSolidList"/>
    <dgm:cxn modelId="{660977AE-D340-45CD-A41C-CF6982F9FB29}" type="presParOf" srcId="{96FF21C1-500C-4E2A-A421-DFBF5A987E9A}" destId="{AF49A049-D2A3-4D05-9591-02A30DD90FAD}" srcOrd="1" destOrd="0" presId="urn:microsoft.com/office/officeart/2018/2/layout/IconVerticalSolidList"/>
    <dgm:cxn modelId="{AAFB00A3-CE94-4DD7-A7F2-B5043E714F6E}" type="presParOf" srcId="{96FF21C1-500C-4E2A-A421-DFBF5A987E9A}" destId="{39AD3A91-EFC4-447E-8FCA-71EE22218A41}" srcOrd="2" destOrd="0" presId="urn:microsoft.com/office/officeart/2018/2/layout/IconVerticalSolidList"/>
    <dgm:cxn modelId="{E99ACE42-6A2E-42E9-90C5-D2B74EB2E17E}" type="presParOf" srcId="{96FF21C1-500C-4E2A-A421-DFBF5A987E9A}" destId="{6921FDDF-6FE4-4B67-A69A-042BA6E03958}" srcOrd="3" destOrd="0" presId="urn:microsoft.com/office/officeart/2018/2/layout/IconVerticalSolidList"/>
    <dgm:cxn modelId="{B84421DA-C4D2-446A-8A8D-08336D640E8F}" type="presParOf" srcId="{03D17142-30C0-4EA3-8E26-4ADA6D468F75}" destId="{457E9C44-8D42-408B-94DA-118324E93B51}" srcOrd="3" destOrd="0" presId="urn:microsoft.com/office/officeart/2018/2/layout/IconVerticalSolidList"/>
    <dgm:cxn modelId="{28F1B7C0-C1DD-425F-A8A3-6AD63C75EC8A}" type="presParOf" srcId="{03D17142-30C0-4EA3-8E26-4ADA6D468F75}" destId="{013D2BB2-65DF-4161-80F7-348E01FBAB4B}" srcOrd="4" destOrd="0" presId="urn:microsoft.com/office/officeart/2018/2/layout/IconVerticalSolidList"/>
    <dgm:cxn modelId="{E344F594-C9F0-4DD1-A775-33A75518627C}" type="presParOf" srcId="{013D2BB2-65DF-4161-80F7-348E01FBAB4B}" destId="{8F557682-A560-4E35-8BA8-F0214A75D451}" srcOrd="0" destOrd="0" presId="urn:microsoft.com/office/officeart/2018/2/layout/IconVerticalSolidList"/>
    <dgm:cxn modelId="{94B86B96-9279-4055-9A53-843284DB84F5}" type="presParOf" srcId="{013D2BB2-65DF-4161-80F7-348E01FBAB4B}" destId="{86349032-C9FB-4583-B8EB-5EE812EFF29D}" srcOrd="1" destOrd="0" presId="urn:microsoft.com/office/officeart/2018/2/layout/IconVerticalSolidList"/>
    <dgm:cxn modelId="{3F620BFB-8B1C-492F-BA72-3A3A2F0CC848}" type="presParOf" srcId="{013D2BB2-65DF-4161-80F7-348E01FBAB4B}" destId="{5696F49B-7B48-4BD1-B996-2C374221E339}" srcOrd="2" destOrd="0" presId="urn:microsoft.com/office/officeart/2018/2/layout/IconVerticalSolidList"/>
    <dgm:cxn modelId="{62B4F055-F13E-4739-96F9-4CA2F4E76ACE}" type="presParOf" srcId="{013D2BB2-65DF-4161-80F7-348E01FBAB4B}" destId="{693D1D8D-D56A-459A-8573-46BAB22B71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A16EC-9C8F-47A3-85BB-83DE752D255C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F9AAF-180C-4FD0-B0EA-2898D17ED67B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67EAC-430C-4F50-A086-04CC3CB5773E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Chemical sensors are sensitive to humidity and temperature.</a:t>
          </a:r>
        </a:p>
      </dsp:txBody>
      <dsp:txXfrm>
        <a:off x="1508391" y="558"/>
        <a:ext cx="4987658" cy="1305966"/>
      </dsp:txXfrm>
    </dsp:sp>
    <dsp:sp modelId="{56A1732A-480D-44D9-BBF0-839FF88C2456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5D5B3-6219-43B2-831A-ABFC1527B898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07E28-8DB0-490F-A09F-9ACFA34452C3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Cross-sensitivity challenges the task of identifying and quantification of violations in uncontrolled scenarios .</a:t>
          </a:r>
        </a:p>
      </dsp:txBody>
      <dsp:txXfrm>
        <a:off x="1508391" y="1633016"/>
        <a:ext cx="4987658" cy="1305966"/>
      </dsp:txXfrm>
    </dsp:sp>
    <dsp:sp modelId="{B41DE900-2443-4541-841F-62636DEFD4F7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51A1D-8011-44ED-8262-96AAB883A33B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68E7D-0892-4716-8B92-041679AB503A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 build a model that predicts the changes in the sensor conductance as a function of humidity and temperature variations. </a:t>
          </a:r>
        </a:p>
      </dsp:txBody>
      <dsp:txXfrm>
        <a:off x="1508391" y="3265475"/>
        <a:ext cx="4987658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6B9A2-BAAB-49A1-B66B-9392A3116EB4}">
      <dsp:nvSpPr>
        <dsp:cNvPr id="0" name=""/>
        <dsp:cNvSpPr/>
      </dsp:nvSpPr>
      <dsp:spPr>
        <a:xfrm>
          <a:off x="3328898" y="1483464"/>
          <a:ext cx="7688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471"/>
              </a:moveTo>
              <a:lnTo>
                <a:pt x="401530" y="50471"/>
              </a:lnTo>
              <a:lnTo>
                <a:pt x="401530" y="45720"/>
              </a:lnTo>
              <a:lnTo>
                <a:pt x="768861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693342" y="1525325"/>
        <a:ext cx="39973" cy="7717"/>
      </dsp:txXfrm>
    </dsp:sp>
    <dsp:sp modelId="{EE38F2A8-1DF4-40EA-B825-B30881A40747}">
      <dsp:nvSpPr>
        <dsp:cNvPr id="0" name=""/>
        <dsp:cNvSpPr/>
      </dsp:nvSpPr>
      <dsp:spPr>
        <a:xfrm>
          <a:off x="51968" y="482693"/>
          <a:ext cx="3278730" cy="2102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Obtain gas sensor  data from a sensing device </a:t>
          </a:r>
        </a:p>
      </dsp:txBody>
      <dsp:txXfrm>
        <a:off x="51968" y="482693"/>
        <a:ext cx="3278730" cy="2102483"/>
      </dsp:txXfrm>
    </dsp:sp>
    <dsp:sp modelId="{77577035-BC72-420D-A687-22E9180B8C06}">
      <dsp:nvSpPr>
        <dsp:cNvPr id="0" name=""/>
        <dsp:cNvSpPr/>
      </dsp:nvSpPr>
      <dsp:spPr>
        <a:xfrm>
          <a:off x="1679220" y="2591631"/>
          <a:ext cx="4128588" cy="355252"/>
        </a:xfrm>
        <a:custGeom>
          <a:avLst/>
          <a:gdLst/>
          <a:ahLst/>
          <a:cxnLst/>
          <a:rect l="0" t="0" r="0" b="0"/>
          <a:pathLst>
            <a:path>
              <a:moveTo>
                <a:pt x="4128588" y="0"/>
              </a:moveTo>
              <a:lnTo>
                <a:pt x="4128588" y="194726"/>
              </a:lnTo>
              <a:lnTo>
                <a:pt x="0" y="194726"/>
              </a:lnTo>
              <a:lnTo>
                <a:pt x="0" y="355252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639850" y="2765398"/>
        <a:ext cx="207328" cy="7717"/>
      </dsp:txXfrm>
    </dsp:sp>
    <dsp:sp modelId="{240CCD7A-7E16-49F8-9F35-6EA2FA4EB159}">
      <dsp:nvSpPr>
        <dsp:cNvPr id="0" name=""/>
        <dsp:cNvSpPr/>
      </dsp:nvSpPr>
      <dsp:spPr>
        <a:xfrm>
          <a:off x="4130159" y="464937"/>
          <a:ext cx="3355298" cy="2128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Preprocess the sensor data</a:t>
          </a:r>
        </a:p>
      </dsp:txBody>
      <dsp:txXfrm>
        <a:off x="4130159" y="464937"/>
        <a:ext cx="3355298" cy="2128493"/>
      </dsp:txXfrm>
    </dsp:sp>
    <dsp:sp modelId="{D39212FA-CA9C-4DDA-BAB5-19FB71297F2E}">
      <dsp:nvSpPr>
        <dsp:cNvPr id="0" name=""/>
        <dsp:cNvSpPr/>
      </dsp:nvSpPr>
      <dsp:spPr>
        <a:xfrm>
          <a:off x="3355069" y="3940153"/>
          <a:ext cx="7411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1118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706336" y="3982014"/>
        <a:ext cx="38585" cy="7717"/>
      </dsp:txXfrm>
    </dsp:sp>
    <dsp:sp modelId="{D7CE26EB-47FF-4FD0-86A4-80640DE6F6CB}">
      <dsp:nvSpPr>
        <dsp:cNvPr id="0" name=""/>
        <dsp:cNvSpPr/>
      </dsp:nvSpPr>
      <dsp:spPr>
        <a:xfrm>
          <a:off x="1571" y="2979283"/>
          <a:ext cx="3355298" cy="2013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Input the preprocessed data in to a machine learning model (Artificial Neural Network)</a:t>
          </a:r>
        </a:p>
      </dsp:txBody>
      <dsp:txXfrm>
        <a:off x="1571" y="2979283"/>
        <a:ext cx="3355298" cy="2013178"/>
      </dsp:txXfrm>
    </dsp:sp>
    <dsp:sp modelId="{85BB1D18-33A0-45D2-9746-EDAEC71531CB}">
      <dsp:nvSpPr>
        <dsp:cNvPr id="0" name=""/>
        <dsp:cNvSpPr/>
      </dsp:nvSpPr>
      <dsp:spPr>
        <a:xfrm>
          <a:off x="4128588" y="2979283"/>
          <a:ext cx="3355298" cy="2013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Receive predicted discrimination among banana, wine, baseline response as output from the machine learning model </a:t>
          </a:r>
        </a:p>
      </dsp:txBody>
      <dsp:txXfrm>
        <a:off x="4128588" y="2979283"/>
        <a:ext cx="3355298" cy="20131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80822-8E4D-49B6-B1D6-48FA0A45E049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6D475-F49E-4C10-81E2-6494C3BC5E2E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CE12F-6C00-4ACF-AEB9-FF4162AB4E58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 can confirmed that the most statistically significant factors are humidity changes and correlated changes of temperature and humidity</a:t>
          </a:r>
        </a:p>
      </dsp:txBody>
      <dsp:txXfrm>
        <a:off x="1508391" y="558"/>
        <a:ext cx="4987658" cy="1305966"/>
      </dsp:txXfrm>
    </dsp:sp>
    <dsp:sp modelId="{5BF19CFB-31C7-4962-B1F8-587452A6F969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9A049-D2A3-4D05-9591-02A30DD90FAD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1FDDF-6FE4-4B67-A69A-042BA6E03958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show how the humidity–temperature correction model works for gas discrimination, we constructed a model for online discrimination among banana, wine and baseline response.</a:t>
          </a:r>
        </a:p>
      </dsp:txBody>
      <dsp:txXfrm>
        <a:off x="1508391" y="1633016"/>
        <a:ext cx="4987658" cy="1305966"/>
      </dsp:txXfrm>
    </dsp:sp>
    <dsp:sp modelId="{8F557682-A560-4E35-8BA8-F0214A75D451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49032-C9FB-4583-B8EB-5EE812EFF29D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D1D8D-D56A-459A-8573-46BAB22B71E6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shows that pattern recognition algorithms improve performance and reliability by including the filtered signal of the chemical sensors.</a:t>
          </a:r>
        </a:p>
      </dsp:txBody>
      <dsp:txXfrm>
        <a:off x="1508391" y="3265475"/>
        <a:ext cx="4987658" cy="1305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88EC-89F3-4F01-A08B-B911266193D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9310-FE7D-4CDB-8393-FF42859F0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1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88EC-89F3-4F01-A08B-B911266193D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9310-FE7D-4CDB-8393-FF42859F0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9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88EC-89F3-4F01-A08B-B911266193D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9310-FE7D-4CDB-8393-FF42859F0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82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88EC-89F3-4F01-A08B-B911266193D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9310-FE7D-4CDB-8393-FF42859F0FB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9339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88EC-89F3-4F01-A08B-B911266193D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9310-FE7D-4CDB-8393-FF42859F0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1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88EC-89F3-4F01-A08B-B911266193D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9310-FE7D-4CDB-8393-FF42859F0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70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88EC-89F3-4F01-A08B-B911266193D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9310-FE7D-4CDB-8393-FF42859F0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24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88EC-89F3-4F01-A08B-B911266193D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9310-FE7D-4CDB-8393-FF42859F0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6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88EC-89F3-4F01-A08B-B911266193D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9310-FE7D-4CDB-8393-FF42859F0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0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88EC-89F3-4F01-A08B-B911266193D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9310-FE7D-4CDB-8393-FF42859F0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7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88EC-89F3-4F01-A08B-B911266193D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9310-FE7D-4CDB-8393-FF42859F0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2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88EC-89F3-4F01-A08B-B911266193D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9310-FE7D-4CDB-8393-FF42859F0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7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88EC-89F3-4F01-A08B-B911266193D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9310-FE7D-4CDB-8393-FF42859F0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9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88EC-89F3-4F01-A08B-B911266193D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9310-FE7D-4CDB-8393-FF42859F0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3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88EC-89F3-4F01-A08B-B911266193D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9310-FE7D-4CDB-8393-FF42859F0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88EC-89F3-4F01-A08B-B911266193D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9310-FE7D-4CDB-8393-FF42859F0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2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88EC-89F3-4F01-A08B-B911266193D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9310-FE7D-4CDB-8393-FF42859F0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8688EC-89F3-4F01-A08B-B911266193D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D9310-FE7D-4CDB-8393-FF42859F0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79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4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4.xml"/><Relationship Id="rId5" Type="http://schemas.openxmlformats.org/officeDocument/2006/relationships/image" Target="../media/image5.png"/><Relationship Id="rId10" Type="http://schemas.microsoft.com/office/2007/relationships/diagramDrawing" Target="../diagrams/drawing4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j.chemolab.2016.07.004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6850-CA8A-4CFF-8860-0249CBF09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200" b="1" dirty="0"/>
              <a:t>Decorrelation of Humidity and Temperature in Chemical Sensors For Continuous Monitoring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45124-DD0E-4138-86B4-4F5DC8797514}"/>
              </a:ext>
            </a:extLst>
          </p:cNvPr>
          <p:cNvSpPr txBox="1"/>
          <p:nvPr/>
        </p:nvSpPr>
        <p:spPr>
          <a:xfrm>
            <a:off x="428557" y="6198719"/>
            <a:ext cx="653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Cyber Physical Systems CSCI 5800-001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EF6E84-2BEF-4EF7-8BD9-442985C6893A}"/>
              </a:ext>
            </a:extLst>
          </p:cNvPr>
          <p:cNvSpPr txBox="1"/>
          <p:nvPr/>
        </p:nvSpPr>
        <p:spPr>
          <a:xfrm>
            <a:off x="9759884" y="6036773"/>
            <a:ext cx="243211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By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Devish Mundra</a:t>
            </a:r>
          </a:p>
        </p:txBody>
      </p:sp>
    </p:spTree>
    <p:extLst>
      <p:ext uri="{BB962C8B-B14F-4D97-AF65-F5344CB8AC3E}">
        <p14:creationId xmlns:p14="http://schemas.microsoft.com/office/powerpoint/2010/main" val="15876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6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5" name="Picture 6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6" name="Oval 6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7" name="Picture 6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8" name="Picture 7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9" name="Rectangle 7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0" name="Rectangle 75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77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EDC98AD-F716-480E-AB43-A5FA82CED0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30" y="639600"/>
            <a:ext cx="11180434" cy="3354129"/>
          </a:xfrm>
          <a:prstGeom prst="rect">
            <a:avLst/>
          </a:prstGeom>
          <a:effectLst/>
        </p:spPr>
      </p:pic>
      <p:sp>
        <p:nvSpPr>
          <p:cNvPr id="93" name="Freeform: Shape 81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80652-81A8-46FC-BF36-7002D019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993804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751DE-334A-4648-92B4-39CA3B0F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Model Exploration </a:t>
            </a: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BC71330-8785-47D4-87CE-4187D4DA374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" b="2"/>
          <a:stretch/>
        </p:blipFill>
        <p:spPr>
          <a:xfrm>
            <a:off x="91568" y="190501"/>
            <a:ext cx="7462568" cy="64484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169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751DE-334A-4648-92B4-39CA3B0F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 Exploration </a:t>
            </a:r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C71330-8785-47D4-87CE-4187D4DA37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66" y="1432778"/>
            <a:ext cx="6373179" cy="399244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76948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810E80F-9C89-42DA-AC6A-CA9F6C0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751DE-334A-4648-92B4-39CA3B0F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492" y="1325880"/>
            <a:ext cx="3354807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Any Different Approach?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5955B09-6DFD-41EE-8794-648DBC50B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A1C8458-DBAA-4D00-98AC-E9890360D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5" name="Rounded Rectangle 4">
            <a:extLst>
              <a:ext uri="{FF2B5EF4-FFF2-40B4-BE49-F238E27FC236}">
                <a16:creationId xmlns:a16="http://schemas.microsoft.com/office/drawing/2014/main" id="{A8D15A26-D50C-4BE5-8A59-321D90248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591673"/>
            <a:ext cx="6272784" cy="562624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063115E-4FF8-4E3C-ABF0-9EA06CC4EB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53" y="1257613"/>
            <a:ext cx="5307644" cy="42943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41077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10E80F-9C89-42DA-AC6A-CA9F6C0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751DE-334A-4648-92B4-39CA3B0F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492" y="1325880"/>
            <a:ext cx="3354807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EBEBEB"/>
                </a:solidFill>
              </a:rPr>
              <a:t>Let’s try Neural Network</a:t>
            </a:r>
            <a:endParaRPr lang="en-US" b="1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955B09-6DFD-41EE-8794-648DBC50B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1C8458-DBAA-4D00-98AC-E9890360D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Rounded Rectangle 4">
            <a:extLst>
              <a:ext uri="{FF2B5EF4-FFF2-40B4-BE49-F238E27FC236}">
                <a16:creationId xmlns:a16="http://schemas.microsoft.com/office/drawing/2014/main" id="{A8D15A26-D50C-4BE5-8A59-321D90248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591673"/>
            <a:ext cx="6272784" cy="562624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3115E-4FF8-4E3C-ABF0-9EA06CC4EB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53" y="1867791"/>
            <a:ext cx="5307644" cy="30740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76551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751DE-334A-4648-92B4-39CA3B0F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ANN  Exploration 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E775F0E-DA72-490A-A25D-43BB397F2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747102"/>
            <a:ext cx="6270662" cy="536333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31313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EE0C5-1A6D-4B3A-B1CE-6CE9270E46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1" y="1333"/>
            <a:ext cx="11312131" cy="3761283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751DE-334A-4648-92B4-39CA3B0F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ANN  Exploration </a:t>
            </a:r>
          </a:p>
        </p:txBody>
      </p:sp>
    </p:spTree>
    <p:extLst>
      <p:ext uri="{BB962C8B-B14F-4D97-AF65-F5344CB8AC3E}">
        <p14:creationId xmlns:p14="http://schemas.microsoft.com/office/powerpoint/2010/main" val="918172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BFEE0C5-1A6D-4B3A-B1CE-6CE9270E46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-5"/>
            <a:ext cx="12077699" cy="3972791"/>
          </a:xfrm>
          <a:prstGeom prst="rect">
            <a:avLst/>
          </a:prstGeom>
          <a:effectLst/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751DE-334A-4648-92B4-39CA3B0F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ANN  Exploration </a:t>
            </a:r>
          </a:p>
        </p:txBody>
      </p:sp>
    </p:spTree>
    <p:extLst>
      <p:ext uri="{BB962C8B-B14F-4D97-AF65-F5344CB8AC3E}">
        <p14:creationId xmlns:p14="http://schemas.microsoft.com/office/powerpoint/2010/main" val="1985969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4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4" name="Picture 4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5" name="Oval 4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6" name="Picture 4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7" name="Picture 5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751DE-334A-4648-92B4-39CA3B0F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ANN  Exploration </a:t>
            </a:r>
          </a:p>
        </p:txBody>
      </p:sp>
      <p:sp>
        <p:nvSpPr>
          <p:cNvPr id="70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Freeform: Shape 59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EE0C5-1A6D-4B3A-B1CE-6CE9270E46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607074"/>
            <a:ext cx="6536653" cy="530795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40026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751DE-334A-4648-92B4-39CA3B0F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ANN  Exploration 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EE0C5-1A6D-4B3A-B1CE-6CE9270E46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283944"/>
            <a:ext cx="6062294" cy="59258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95824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AADD3-0629-49D6-B95E-B576FF04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F2F2F2"/>
                </a:solidFill>
              </a:rPr>
              <a:t>Motivation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AE89F0-068D-4548-BDE6-446565374C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145874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2838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751DE-334A-4648-92B4-39CA3B0F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Tools Used</a:t>
            </a:r>
          </a:p>
        </p:txBody>
      </p:sp>
      <p:sp>
        <p:nvSpPr>
          <p:cNvPr id="6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Freeform: Shape 6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7CCEC192-4C7F-438F-A4C5-E335CF3FD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14" y="750242"/>
            <a:ext cx="1723085" cy="926158"/>
          </a:xfrm>
          <a:prstGeom prst="rect">
            <a:avLst/>
          </a:prstGeom>
          <a:effectLst/>
        </p:spPr>
      </p:pic>
      <p:pic>
        <p:nvPicPr>
          <p:cNvPr id="51" name="Picture 50" descr="A picture containing clipart&#10;&#10;Description automatically generated">
            <a:extLst>
              <a:ext uri="{FF2B5EF4-FFF2-40B4-BE49-F238E27FC236}">
                <a16:creationId xmlns:a16="http://schemas.microsoft.com/office/drawing/2014/main" id="{3D91B5A2-F36F-4239-941E-FEDEE49D11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14" y="3097886"/>
            <a:ext cx="1883001" cy="546386"/>
          </a:xfrm>
          <a:prstGeom prst="rect">
            <a:avLst/>
          </a:prstGeom>
        </p:spPr>
      </p:pic>
      <p:pic>
        <p:nvPicPr>
          <p:cNvPr id="53" name="Picture 52" descr="A picture containing clipart&#10;&#10;Description automatically generated">
            <a:extLst>
              <a:ext uri="{FF2B5EF4-FFF2-40B4-BE49-F238E27FC236}">
                <a16:creationId xmlns:a16="http://schemas.microsoft.com/office/drawing/2014/main" id="{D910DFB8-F4E4-4BED-8FA6-DADCA29E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622" y="2918607"/>
            <a:ext cx="1261538" cy="78488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F93DEBC-4353-4258-9B24-AFF136AB5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318" y="4778158"/>
            <a:ext cx="1707284" cy="1064048"/>
          </a:xfrm>
          <a:prstGeom prst="rect">
            <a:avLst/>
          </a:prstGeom>
        </p:spPr>
      </p:pic>
      <p:pic>
        <p:nvPicPr>
          <p:cNvPr id="61" name="Picture 6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ABB29CF-D621-4905-A060-7C0FF34457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14" y="746179"/>
            <a:ext cx="1931250" cy="764453"/>
          </a:xfrm>
          <a:prstGeom prst="rect">
            <a:avLst/>
          </a:prstGeom>
        </p:spPr>
      </p:pic>
      <p:pic>
        <p:nvPicPr>
          <p:cNvPr id="65" name="Picture 64" descr="A close up of a logo&#10;&#10;Description automatically generated">
            <a:extLst>
              <a:ext uri="{FF2B5EF4-FFF2-40B4-BE49-F238E27FC236}">
                <a16:creationId xmlns:a16="http://schemas.microsoft.com/office/drawing/2014/main" id="{A2759436-7E4B-4620-8A2D-ED125BBE8E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139" y="2729594"/>
            <a:ext cx="2417264" cy="116291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D64340D-569E-47C3-B4F6-A2D6579AF2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6" y="5310182"/>
            <a:ext cx="2743206" cy="5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22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636D4-D288-428E-AFC0-A2DE56D3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F2F2F2"/>
                </a:solidFill>
              </a:rPr>
              <a:t>Conclusion</a:t>
            </a:r>
            <a:r>
              <a:rPr lang="en-US" sz="3200" dirty="0">
                <a:solidFill>
                  <a:srgbClr val="F2F2F2"/>
                </a:solidFill>
              </a:rPr>
              <a:t> </a:t>
            </a:r>
          </a:p>
        </p:txBody>
      </p:sp>
      <p:sp>
        <p:nvSpPr>
          <p:cNvPr id="37" name="Freeform: Shape 23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0" name="TextBox 2">
            <a:extLst>
              <a:ext uri="{FF2B5EF4-FFF2-40B4-BE49-F238E27FC236}">
                <a16:creationId xmlns:a16="http://schemas.microsoft.com/office/drawing/2014/main" id="{1773CD2E-BBC7-4270-BE6A-32DBFAFCA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829977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537366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1EA48-1287-4E73-90BF-FA5ABDA42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BD89F-59CF-478A-B8E8-530EFC72C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Online decorrelation of humidity and temperature in chemical sensors for continuous monitoring </a:t>
            </a:r>
            <a:r>
              <a:rPr lang="en-US" dirty="0">
                <a:hlinkClick r:id="rId4" tooltip="Persistent link using digital object identifier"/>
              </a:rPr>
              <a:t>https://doi.org/10.1016/j.chemolab.2016.07.004</a:t>
            </a:r>
            <a:endParaRPr lang="en-US" dirty="0"/>
          </a:p>
          <a:p>
            <a:endParaRPr lang="en-US" dirty="0"/>
          </a:p>
          <a:p>
            <a:r>
              <a:rPr lang="en-US" dirty="0"/>
              <a:t>[1] N. </a:t>
            </a:r>
            <a:r>
              <a:rPr lang="en-US" dirty="0" err="1"/>
              <a:t>Barsan</a:t>
            </a:r>
            <a:r>
              <a:rPr lang="en-US" dirty="0"/>
              <a:t>, U. Weimar, Conduction model of metal oxide gas sensors, J. </a:t>
            </a:r>
            <a:r>
              <a:rPr lang="en-US" dirty="0" err="1"/>
              <a:t>Electroceram</a:t>
            </a:r>
            <a:r>
              <a:rPr lang="en-US" dirty="0"/>
              <a:t>. 7 (3) (2001) 143–167.</a:t>
            </a:r>
          </a:p>
          <a:p>
            <a:r>
              <a:rPr lang="en-US" dirty="0"/>
              <a:t>[2] N. </a:t>
            </a:r>
            <a:r>
              <a:rPr lang="en-US" dirty="0" err="1"/>
              <a:t>Barsan</a:t>
            </a:r>
            <a:r>
              <a:rPr lang="en-US" dirty="0"/>
              <a:t>, U. Weimar, Understanding the fundamental principles of metal oxide based gas sensors; the example of CO sensing with SnO2 sensors in the presence of humidity, J. Phys. </a:t>
            </a:r>
            <a:r>
              <a:rPr lang="en-US" dirty="0" err="1"/>
              <a:t>Condens</a:t>
            </a:r>
            <a:r>
              <a:rPr lang="en-US" dirty="0"/>
              <a:t>. Matter 15 (20) (2003) R813.</a:t>
            </a:r>
          </a:p>
        </p:txBody>
      </p:sp>
    </p:spTree>
    <p:extLst>
      <p:ext uri="{BB962C8B-B14F-4D97-AF65-F5344CB8AC3E}">
        <p14:creationId xmlns:p14="http://schemas.microsoft.com/office/powerpoint/2010/main" val="4065774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CFE416B-CEC9-4B0C-8377-1A2F252F1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452437"/>
            <a:ext cx="47625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3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2667-0448-4020-A308-947CAE67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DCF10F-7686-4409-B902-630E513071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117049"/>
              </p:ext>
            </p:extLst>
          </p:nvPr>
        </p:nvGraphicFramePr>
        <p:xfrm>
          <a:off x="423863" y="436563"/>
          <a:ext cx="11344275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B3B3460-87B4-4CF8-A7E2-372A26570A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1313228"/>
              </p:ext>
            </p:extLst>
          </p:nvPr>
        </p:nvGraphicFramePr>
        <p:xfrm>
          <a:off x="4032305" y="1266212"/>
          <a:ext cx="7485458" cy="5071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3458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EF8635-1736-4DA7-B74C-A7C5ECBB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19" y="634181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8A325-C967-401C-85B8-62FBEF1F0C30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has been obtained from UCI Machine Learning Repository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Dataset has recordings of a gas sensor array composed of 8 MOX gas sensors, and a temperature and humidity sensor.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 This sensor was exposed to background home activity while subject to two different stimuli: wine and banana</a:t>
            </a:r>
          </a:p>
        </p:txBody>
      </p:sp>
      <p:sp>
        <p:nvSpPr>
          <p:cNvPr id="28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2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9" name="Picture 8" descr="A circuit board&#10;&#10;Description automatically generated">
            <a:extLst>
              <a:ext uri="{FF2B5EF4-FFF2-40B4-BE49-F238E27FC236}">
                <a16:creationId xmlns:a16="http://schemas.microsoft.com/office/drawing/2014/main" id="{803EFFCD-57C9-4E29-A7A5-9B48AFDDF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1398914"/>
            <a:ext cx="5449889" cy="4060168"/>
          </a:xfrm>
          <a:prstGeom prst="rect">
            <a:avLst/>
          </a:prstGeom>
          <a:effectLst/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4887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4" name="Picture 2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2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6" name="Picture 2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7" name="Picture 2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8" name="Rectangle 3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A5976B9-7F64-403D-B14D-5775AB61D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9" y="1270451"/>
            <a:ext cx="11977015" cy="2215747"/>
          </a:xfrm>
          <a:prstGeom prst="rect">
            <a:avLst/>
          </a:prstGeom>
          <a:effectLst/>
        </p:spPr>
      </p:pic>
      <p:sp>
        <p:nvSpPr>
          <p:cNvPr id="79" name="Freeform: Shape 3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4C2317E-3617-4B1C-8C7E-9AAABF06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91" y="4797638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P</a:t>
            </a:r>
            <a:r>
              <a:rPr lang="en-US" sz="4800" b="1" dirty="0">
                <a:solidFill>
                  <a:srgbClr val="EBEBEB"/>
                </a:solidFill>
              </a:rPr>
              <a:t>reprocessing</a:t>
            </a:r>
            <a:endParaRPr lang="en-US" sz="4800" b="1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81984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93E9C4-F5E3-45FB-9575-75469123A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/>
              <a:t>Data Preprocessing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CCD752-EAEC-4B99-9CB0-B9F30F61E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84F0BDAE-5164-4EE4-AC1A-5EB8D343F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9" name="Picture 1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6026B81-01F2-4F96-AC90-20CBDBCFCE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36" y="3229091"/>
            <a:ext cx="6260624" cy="3069502"/>
          </a:xfrm>
          <a:prstGeom prst="rect">
            <a:avLst/>
          </a:prstGeom>
          <a:effectLst/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09CDFF-B2AD-4E4A-B03B-9BE228D0D0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36" y="427924"/>
            <a:ext cx="6270662" cy="22417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2604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CD1C9E-ED2C-49E6-9F97-84B339DB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solidFill>
                  <a:srgbClr val="EBEBEB"/>
                </a:solidFill>
              </a:rPr>
              <a:t>Data Visualizing </a:t>
            </a:r>
            <a:endParaRPr lang="en-US" sz="3400" b="1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A591F29-B8E3-4BB3-B793-E2EF0C002C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669676"/>
            <a:ext cx="6270662" cy="55181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4702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91F29-B8E3-4BB3-B793-E2EF0C002C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681409"/>
            <a:ext cx="9150807" cy="2768118"/>
          </a:xfrm>
          <a:prstGeom prst="rect">
            <a:avLst/>
          </a:prstGeom>
          <a:effectLst/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CD1C9E-ED2C-49E6-9F97-84B339DB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Visualizing </a:t>
            </a:r>
          </a:p>
        </p:txBody>
      </p:sp>
    </p:spTree>
    <p:extLst>
      <p:ext uri="{BB962C8B-B14F-4D97-AF65-F5344CB8AC3E}">
        <p14:creationId xmlns:p14="http://schemas.microsoft.com/office/powerpoint/2010/main" val="1555931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9D9853-62D7-4C1A-B249-A27DC950CA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02" y="133036"/>
            <a:ext cx="6649494" cy="4144003"/>
          </a:xfrm>
          <a:prstGeom prst="rect">
            <a:avLst/>
          </a:prstGeom>
          <a:effectLst/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35FE1-A936-45FB-98BB-93B78262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Preprocessing </a:t>
            </a:r>
          </a:p>
        </p:txBody>
      </p:sp>
    </p:spTree>
    <p:extLst>
      <p:ext uri="{BB962C8B-B14F-4D97-AF65-F5344CB8AC3E}">
        <p14:creationId xmlns:p14="http://schemas.microsoft.com/office/powerpoint/2010/main" val="1252116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357</Words>
  <Application>Microsoft Office PowerPoint</Application>
  <PresentationFormat>Widescreen</PresentationFormat>
  <Paragraphs>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Decorrelation of Humidity and Temperature in Chemical Sensors For Continuous Monitoring</vt:lpstr>
      <vt:lpstr>Motivation</vt:lpstr>
      <vt:lpstr>Model</vt:lpstr>
      <vt:lpstr>Data Collection</vt:lpstr>
      <vt:lpstr>Data Preprocessing</vt:lpstr>
      <vt:lpstr>Data Preprocessing</vt:lpstr>
      <vt:lpstr>Data Visualizing </vt:lpstr>
      <vt:lpstr>Data Visualizing </vt:lpstr>
      <vt:lpstr>Data Preprocessing </vt:lpstr>
      <vt:lpstr>Data Preprocessing</vt:lpstr>
      <vt:lpstr>Model Exploration </vt:lpstr>
      <vt:lpstr>Model Exploration </vt:lpstr>
      <vt:lpstr>Any Different Approach?</vt:lpstr>
      <vt:lpstr>Let’s try Neural Network</vt:lpstr>
      <vt:lpstr>ANN  Exploration </vt:lpstr>
      <vt:lpstr>ANN  Exploration </vt:lpstr>
      <vt:lpstr>ANN  Exploration </vt:lpstr>
      <vt:lpstr>ANN  Exploration </vt:lpstr>
      <vt:lpstr>ANN  Exploration </vt:lpstr>
      <vt:lpstr>Tools Used</vt:lpstr>
      <vt:lpstr>Conclusion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Decorrelation of Humidity and Temperature in Chemical Sensors For Continuous Monitoring</dc:title>
  <dc:creator>Mundra, Devish</dc:creator>
  <cp:lastModifiedBy>Mundra, Devish</cp:lastModifiedBy>
  <cp:revision>1</cp:revision>
  <dcterms:created xsi:type="dcterms:W3CDTF">2019-05-08T21:47:42Z</dcterms:created>
  <dcterms:modified xsi:type="dcterms:W3CDTF">2019-05-08T22:27:56Z</dcterms:modified>
</cp:coreProperties>
</file>