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88825"/>
  <p:notesSz cx="6858000" cy="9236075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316">
          <p15:clr>
            <a:srgbClr val="A4A3A4"/>
          </p15:clr>
        </p15:guide>
        <p15:guide id="3" orient="horz" pos="1296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3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316" orient="horz"/>
        <p:guide pos="1296" orient="horz"/>
        <p:guide pos="3744" orient="horz"/>
        <p:guide pos="33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4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0838" y="692150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50838" y="692150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 as needed; more images available at http://ucdenver.webdamdb.com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Title and Subtitle as needed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updates automatically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74462b74_0_16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574462b74_0_16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5574462b74_0_16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74462b74_0_23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574462b74_0_23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5574462b74_0_23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eb1a40ef_0_0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55eb1a40ef_0_0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55eb1a40ef_0_0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74462b74_0_0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5574462b74_0_0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5574462b74_0_0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4ac633a9_0_7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554ac633a9_0_7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554ac633a9_0_7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74462b74_0_32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5574462b74_0_32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5574462b74_0_32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74462b74_0_39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5574462b74_0_39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5574462b74_0_39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74462b74_0_45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5574462b74_0_45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5574462b74_0_45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74462b74_0_64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5574462b74_0_64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5574462b74_0_64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74462b74_0_58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5574462b74_0_58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5574462b74_0_58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4ac633a9_0_14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554ac633a9_0_14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554ac633a9_0_14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4ac633a9_0_21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554ac633a9_0_21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554ac633a9_0_21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/>
          <p:nvPr>
            <p:ph idx="2" type="sldImg"/>
          </p:nvPr>
        </p:nvSpPr>
        <p:spPr>
          <a:xfrm>
            <a:off x="350838" y="692150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232" name="Google Shape;232;p5:notes"/>
          <p:cNvSpPr txBox="1"/>
          <p:nvPr>
            <p:ph idx="12" type="sldNum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/>
          <p:nvPr>
            <p:ph idx="2" type="sldImg"/>
          </p:nvPr>
        </p:nvSpPr>
        <p:spPr>
          <a:xfrm>
            <a:off x="350838" y="692150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241" name="Google Shape;241;p6:notes"/>
          <p:cNvSpPr txBox="1"/>
          <p:nvPr>
            <p:ph idx="12" type="sldNum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f5acbc2c_2_9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55f5acbc2c_2_9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55f5acbc2c_2_9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f5acbc2c_2_17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55f5acbc2c_2_17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55f5acbc2c_2_17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f5acbc2c_2_0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f5acbc2c_2_0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55f5acbc2c_2_0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4ac633a9_1_0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54ac633a9_1_0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Allows adversary to run code to obtain dump of entire kernel address space with mappings to physical memory.</a:t>
            </a:r>
            <a:br>
              <a:rPr lang="en-US" sz="2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554ac633a9_1_0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4ac633a9_1_7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554ac633a9_1_7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554ac633a9_1_7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74462b74_0_7:notes"/>
          <p:cNvSpPr/>
          <p:nvPr>
            <p:ph idx="2" type="sldImg"/>
          </p:nvPr>
        </p:nvSpPr>
        <p:spPr>
          <a:xfrm>
            <a:off x="350838" y="692150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5574462b74_0_7:notes"/>
          <p:cNvSpPr txBox="1"/>
          <p:nvPr>
            <p:ph idx="1" type="body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(1-COLUMN)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5574462b74_0_7:notes"/>
          <p:cNvSpPr txBox="1"/>
          <p:nvPr>
            <p:ph idx="12" type="sldNum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3988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20488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 content (dark)">
  <p:cSld name="2-col content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27013" y="615950"/>
            <a:ext cx="9450387" cy="80534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27013" y="228600"/>
            <a:ext cx="9450387" cy="46562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0410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227014" y="1883893"/>
            <a:ext cx="5518331" cy="431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719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7189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7189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body"/>
          </p:nvPr>
        </p:nvSpPr>
        <p:spPr>
          <a:xfrm>
            <a:off x="6441259" y="1891825"/>
            <a:ext cx="5520553" cy="4280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7190" lvl="0" marL="4572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7189" lvl="3" marL="18288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7189" lvl="4" marL="22860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227013" y="1409700"/>
            <a:ext cx="5518332" cy="473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49566"/>
              </a:buClr>
              <a:buSzPts val="2160"/>
              <a:buFont typeface="Arial"/>
              <a:buNone/>
              <a:defRPr b="1" i="0" sz="24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5" type="body"/>
          </p:nvPr>
        </p:nvSpPr>
        <p:spPr>
          <a:xfrm>
            <a:off x="6441258" y="1426202"/>
            <a:ext cx="5520553" cy="460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49566"/>
              </a:buClr>
              <a:buSzPts val="2160"/>
              <a:buFont typeface="Arial"/>
              <a:buNone/>
              <a:defRPr b="1" i="0" sz="24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49517" r="1950" t="0"/>
          <a:stretch/>
        </p:blipFill>
        <p:spPr>
          <a:xfrm>
            <a:off x="227012" y="439766"/>
            <a:ext cx="11961813" cy="69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dark)">
  <p:cSld name="Content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227013" y="615950"/>
            <a:ext cx="9450387" cy="7143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27013" y="228600"/>
            <a:ext cx="9450387" cy="46562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30410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227014" y="1409700"/>
            <a:ext cx="117348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862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Char char="➧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8619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Char char="➧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8619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862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Char char="➧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49517" r="1950" t="0"/>
          <a:stretch/>
        </p:blipFill>
        <p:spPr>
          <a:xfrm>
            <a:off x="227012" y="439766"/>
            <a:ext cx="11961813" cy="69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ographic">
  <p:cSld name="Infographic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227013" y="613611"/>
            <a:ext cx="9450387" cy="7960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227013" y="228600"/>
            <a:ext cx="9450387" cy="6338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130410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2">
            <a:alphaModFix/>
          </a:blip>
          <a:srcRect b="0" l="49517" r="1950" t="0"/>
          <a:stretch/>
        </p:blipFill>
        <p:spPr>
          <a:xfrm>
            <a:off x="227012" y="439766"/>
            <a:ext cx="11961813" cy="69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ark)">
  <p:cSld name="Blank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0" type="dt"/>
          </p:nvPr>
        </p:nvSpPr>
        <p:spPr>
          <a:xfrm>
            <a:off x="19380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15096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(dark)">
  <p:cSld name="Title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227011" y="3092823"/>
            <a:ext cx="11734801" cy="681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227013" y="2793685"/>
            <a:ext cx="11734800" cy="299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6177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918299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F3F3F"/>
            </a:gs>
            <a:gs pos="14000">
              <a:srgbClr val="3F3F3F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7013" y="228600"/>
            <a:ext cx="117348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7013" y="1417639"/>
            <a:ext cx="117348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719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7189" lvl="3" marL="1828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7189" lvl="4" marL="2286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88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20488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44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7535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888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31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8"/>
          <p:cNvGrpSpPr/>
          <p:nvPr/>
        </p:nvGrpSpPr>
        <p:grpSpPr>
          <a:xfrm>
            <a:off x="1" y="3429000"/>
            <a:ext cx="12188825" cy="2008164"/>
            <a:chOff x="1" y="3429000"/>
            <a:chExt cx="12188825" cy="2008164"/>
          </a:xfrm>
        </p:grpSpPr>
        <p:sp>
          <p:nvSpPr>
            <p:cNvPr id="64" name="Google Shape;64;p8"/>
            <p:cNvSpPr/>
            <p:nvPr/>
          </p:nvSpPr>
          <p:spPr>
            <a:xfrm>
              <a:off x="1" y="3429000"/>
              <a:ext cx="12188825" cy="2008164"/>
            </a:xfrm>
            <a:prstGeom prst="rect">
              <a:avLst/>
            </a:prstGeom>
            <a:gradFill>
              <a:gsLst>
                <a:gs pos="0">
                  <a:srgbClr val="000000">
                    <a:alpha val="80000"/>
                  </a:srgbClr>
                </a:gs>
                <a:gs pos="100000">
                  <a:srgbClr val="262626">
                    <a:alpha val="6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>
              <a:off x="6094413" y="3613798"/>
              <a:ext cx="0" cy="1638568"/>
            </a:xfrm>
            <a:prstGeom prst="straightConnector1">
              <a:avLst/>
            </a:prstGeom>
            <a:noFill/>
            <a:ln cap="flat" cmpd="sng" w="25400">
              <a:solidFill>
                <a:srgbClr val="CFB87C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" name="Google Shape;6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3713" y="3847279"/>
              <a:ext cx="5013790" cy="11716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8"/>
          <p:cNvSpPr txBox="1"/>
          <p:nvPr/>
        </p:nvSpPr>
        <p:spPr>
          <a:xfrm>
            <a:off x="6510551" y="3871964"/>
            <a:ext cx="53070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4320"/>
              <a:buFont typeface="Arial"/>
              <a:buNone/>
            </a:pPr>
            <a:r>
              <a:rPr lang="en-US" sz="48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Melt</a:t>
            </a:r>
            <a:r>
              <a:rPr lang="en-US" sz="480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</a:t>
            </a:r>
            <a:r>
              <a:rPr lang="en-US" sz="48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49566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April</a:t>
            </a:r>
            <a:r>
              <a:rPr b="1" i="0" lang="en-US" sz="2000" u="none" cap="none" strike="noStrike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</a:t>
            </a:r>
            <a:r>
              <a:rPr b="1" lang="en-US" sz="200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-US" sz="2000" u="none" cap="none" strike="noStrike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201</a:t>
            </a:r>
            <a:r>
              <a:rPr b="1" lang="en-US" sz="200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1" i="0" sz="2000" u="none" cap="none" strike="noStrike">
              <a:solidFill>
                <a:srgbClr val="CFB87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Devish Mundra / </a:t>
            </a:r>
            <a:r>
              <a:rPr lang="en-U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Nischith Nanjundaswamy</a:t>
            </a:r>
            <a:r>
              <a:rPr b="0" i="0" lang="en-US" sz="2000" u="none" cap="none" strike="noStrik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Grant Pedersen</a:t>
            </a:r>
            <a:endParaRPr b="0" i="0" sz="1000" u="none" cap="none" strike="noStrike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20488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ctrTitle"/>
          </p:nvPr>
        </p:nvSpPr>
        <p:spPr>
          <a:xfrm>
            <a:off x="227013" y="3858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Flush+Reload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25" y="1974850"/>
            <a:ext cx="11660199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2016126"/>
            <a:ext cx="11734799" cy="33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type="ctrTitle"/>
          </p:nvPr>
        </p:nvSpPr>
        <p:spPr>
          <a:xfrm>
            <a:off x="227013" y="3858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Flush+Reload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87C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Meltdown Building Blocks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1.) Execute one or more instructions never to </a:t>
            </a:r>
            <a:r>
              <a:rPr lang="en-US"/>
              <a:t>occur</a:t>
            </a:r>
            <a:r>
              <a:rPr lang="en-US"/>
              <a:t> in execution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E.G. Accessing an array, even though an exception was raised</a:t>
            </a:r>
            <a:br>
              <a:rPr lang="en-US"/>
            </a:b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Exception suppression to prevent an exception from occurring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2.) Transfer microarchitectural side effect of transient </a:t>
            </a:r>
            <a:r>
              <a:rPr lang="en-US"/>
              <a:t>instructions</a:t>
            </a:r>
            <a:r>
              <a:rPr lang="en-US"/>
              <a:t> 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Force it into an architectural state (state of the process)</a:t>
            </a:r>
            <a:br>
              <a:rPr lang="en-US"/>
            </a:b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Parent process recovers secret via side-channel; child crashes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6" name="Google Shape;156;p19"/>
          <p:cNvSpPr txBox="1"/>
          <p:nvPr>
            <p:ph type="ctrTitle"/>
          </p:nvPr>
        </p:nvSpPr>
        <p:spPr>
          <a:xfrm>
            <a:off x="227013" y="4235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Explored Example </a:t>
            </a:r>
            <a:endParaRPr sz="3600">
              <a:solidFill>
                <a:srgbClr val="CFB87C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Meltdown Steps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1.) Processor loads secret data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Cache Side Channel Attack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2.) Processor Indexes array under attacker control using a secret value</a:t>
            </a:r>
            <a:br>
              <a:rPr lang="en-US"/>
            </a:b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3.) Attacker observes cache timing to extract secret.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" name="Google Shape;164;p20"/>
          <p:cNvSpPr txBox="1"/>
          <p:nvPr>
            <p:ph type="ctrTitle"/>
          </p:nvPr>
        </p:nvSpPr>
        <p:spPr>
          <a:xfrm>
            <a:off x="227013" y="4235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Explored Example </a:t>
            </a:r>
            <a:endParaRPr sz="3600">
              <a:solidFill>
                <a:srgbClr val="CFB87C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ctrTitle"/>
          </p:nvPr>
        </p:nvSpPr>
        <p:spPr>
          <a:xfrm>
            <a:off x="227013" y="4235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Explored</a:t>
            </a:r>
            <a:r>
              <a:rPr lang="en-US" sz="3600">
                <a:solidFill>
                  <a:srgbClr val="CFB87C"/>
                </a:solidFill>
              </a:rPr>
              <a:t> Example 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uint8_t* probe_array = new uint8_t[256 * 4096];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// ... Make sure probe_array is not cached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uint8_t kernel_memory = *(uint8_t*)(kernel_address);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4. uint64_t final_kernel_memory = kernel_memory * 4096;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 uint8_t dummy = probe_array[final_kernel_memory];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6. // ... catch page fault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7. // ... determine which of 256 slots in probe_array is cached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ctrTitle"/>
          </p:nvPr>
        </p:nvSpPr>
        <p:spPr>
          <a:xfrm>
            <a:off x="227013" y="40467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012" y="1409700"/>
            <a:ext cx="10364801" cy="531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ctrTitle"/>
          </p:nvPr>
        </p:nvSpPr>
        <p:spPr>
          <a:xfrm>
            <a:off x="227013" y="38580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11" y="1278763"/>
            <a:ext cx="10442227" cy="52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ctrTitle"/>
          </p:nvPr>
        </p:nvSpPr>
        <p:spPr>
          <a:xfrm>
            <a:off x="227013" y="3952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98163"/>
            <a:ext cx="10520401" cy="5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227013" y="3858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50" y="1349450"/>
            <a:ext cx="10420280" cy="52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ctrTitle"/>
          </p:nvPr>
        </p:nvSpPr>
        <p:spPr>
          <a:xfrm>
            <a:off x="227013" y="3858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</a:rPr>
              <a:t>Explored Example - Load kernel Secret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00" y="1287513"/>
            <a:ext cx="10937249" cy="52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/>
          <p:nvPr>
            <p:ph type="ctrTitle"/>
          </p:nvPr>
        </p:nvSpPr>
        <p:spPr>
          <a:xfrm>
            <a:off x="148963" y="304075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CFB87C"/>
                </a:solidFill>
              </a:rPr>
              <a:t>Table of Contents</a:t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227025" y="1409701"/>
            <a:ext cx="5523300" cy="4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800"/>
              <a:buFont typeface="Arial"/>
              <a:buChar char="➧"/>
            </a:pPr>
            <a:r>
              <a:rPr lang="en-US" sz="2800"/>
              <a:t>Overview of Meltdown.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Side-Channel Attack.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Explored example of meltdown.</a:t>
            </a:r>
            <a:br>
              <a:rPr lang="en-US" sz="2800"/>
            </a:b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KAISER Implementation Fix.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Project Simulation. 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227013" y="4383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KAISER Implementation Fix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➧"/>
            </a:pPr>
            <a:r>
              <a:rPr lang="en-US"/>
              <a:t>Why map kernel memory into user space?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Helps system call performance</a:t>
            </a:r>
            <a:br>
              <a:rPr lang="en-US"/>
            </a:b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Very fast to unlock kernel memory, transfer data</a:t>
            </a:r>
            <a:br>
              <a:rPr lang="en-US"/>
            </a:b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Legal kernel memory access can happen speculatively.</a:t>
            </a:r>
            <a:br>
              <a:rPr lang="en-US"/>
            </a:b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Prevent caching and speculative </a:t>
            </a:r>
            <a:r>
              <a:rPr lang="en-US"/>
              <a:t>execution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Only legal memory accesses happen.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ctrTitle"/>
          </p:nvPr>
        </p:nvSpPr>
        <p:spPr>
          <a:xfrm>
            <a:off x="227013" y="3920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Project Implementation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CPU focus - low level </a:t>
            </a:r>
            <a:r>
              <a:rPr lang="en-US"/>
              <a:t>program </a:t>
            </a:r>
            <a:r>
              <a:rPr lang="en-US"/>
              <a:t>in C++</a:t>
            </a:r>
            <a:br>
              <a:rPr lang="en-US"/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gem5 Virtualization of CPU</a:t>
            </a:r>
            <a:br>
              <a:rPr lang="en-US"/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Lab documentation</a:t>
            </a:r>
            <a:br>
              <a:rPr lang="en-US"/>
            </a:br>
            <a:endParaRPr/>
          </a:p>
          <a:p>
            <a:pPr indent="-31369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Observing results of a secret word stored in file.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ctrTitle"/>
          </p:nvPr>
        </p:nvSpPr>
        <p:spPr>
          <a:xfrm>
            <a:off x="275913" y="289575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3600">
                <a:solidFill>
                  <a:srgbClr val="CFB87C"/>
                </a:solidFill>
              </a:rPr>
              <a:t>gem5 CPU Simulator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>
            <p:ph idx="2" type="body"/>
          </p:nvPr>
        </p:nvSpPr>
        <p:spPr>
          <a:xfrm>
            <a:off x="227014" y="1883893"/>
            <a:ext cx="5518331" cy="431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</a:pPr>
            <a:r>
              <a:rPr lang="en-US"/>
              <a:t>Build ISA base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▪"/>
            </a:pPr>
            <a:r>
              <a:rPr lang="en-US"/>
              <a:t>x86</a:t>
            </a:r>
            <a:br>
              <a:rPr lang="en-US"/>
            </a:br>
            <a:endParaRPr/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</a:pPr>
            <a:r>
              <a:rPr lang="en-US"/>
              <a:t>Python script builds CPU emulator</a:t>
            </a:r>
            <a:br>
              <a:rPr lang="en-US"/>
            </a:br>
            <a:endParaRPr/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40"/>
              <a:buChar char="➧"/>
            </a:pPr>
            <a:r>
              <a:rPr lang="en-US"/>
              <a:t>Use of emulated system calls</a:t>
            </a:r>
            <a:br>
              <a:rPr lang="en-US"/>
            </a:br>
            <a:endParaRPr/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40"/>
              <a:buChar char="➧"/>
            </a:pPr>
            <a:r>
              <a:rPr lang="en-US"/>
              <a:t>Option of Full System or Syscall Emulation</a:t>
            </a:r>
            <a:endParaRPr/>
          </a:p>
        </p:txBody>
      </p:sp>
      <p:sp>
        <p:nvSpPr>
          <p:cNvPr id="237" name="Google Shape;237;p29"/>
          <p:cNvSpPr txBox="1"/>
          <p:nvPr>
            <p:ph idx="4" type="body"/>
          </p:nvPr>
        </p:nvSpPr>
        <p:spPr>
          <a:xfrm>
            <a:off x="227013" y="1409700"/>
            <a:ext cx="5518332" cy="473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160"/>
              <a:buFont typeface="Arial"/>
              <a:buNone/>
            </a:pPr>
            <a:r>
              <a:rPr lang="en-US"/>
              <a:t>Setup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ctrTitle"/>
          </p:nvPr>
        </p:nvSpPr>
        <p:spPr>
          <a:xfrm>
            <a:off x="227013" y="285675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FB87C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3348825" y="2547000"/>
            <a:ext cx="52356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A49566"/>
                </a:solidFill>
              </a:rPr>
              <a:t>     </a:t>
            </a:r>
            <a:r>
              <a:rPr b="1" lang="en-US" sz="9600">
                <a:solidFill>
                  <a:srgbClr val="A49566"/>
                </a:solidFill>
              </a:rPr>
              <a:t>??</a:t>
            </a:r>
            <a:endParaRPr b="1" sz="9600">
              <a:solidFill>
                <a:srgbClr val="A49566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ctrTitle"/>
          </p:nvPr>
        </p:nvSpPr>
        <p:spPr>
          <a:xfrm>
            <a:off x="227013" y="4100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FB87C"/>
                </a:solidFill>
              </a:rPr>
              <a:t>Overview of Meltdown</a:t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➧"/>
            </a:pPr>
            <a:r>
              <a:rPr lang="en-US"/>
              <a:t>Meltdown breaks memory address isolation from kernel and user space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▪"/>
            </a:pPr>
            <a:r>
              <a:rPr lang="en-US"/>
              <a:t>Paravirtualized environments (e.g. Docker) are vulnerable</a:t>
            </a:r>
            <a:br>
              <a:rPr lang="en-US"/>
            </a:br>
            <a:endParaRPr/>
          </a:p>
          <a:p>
            <a:pPr indent="-31369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Hardware exploitation NOT A SOFTWARE EXPLOITATION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Independent from the OS</a:t>
            </a:r>
            <a:br>
              <a:rPr lang="en-US"/>
            </a:b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Use of Cache-Side Channel attacks (Flush+Reload)</a:t>
            </a:r>
            <a:br>
              <a:rPr lang="en-US"/>
            </a:b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Root Cause: Out-Of-Order Execution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Unwanted effect of timing differences</a:t>
            </a: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Speculation from branch prediction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ctrTitle"/>
          </p:nvPr>
        </p:nvSpPr>
        <p:spPr>
          <a:xfrm>
            <a:off x="227013" y="4383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FB87C"/>
                </a:solidFill>
              </a:rPr>
              <a:t>3</a:t>
            </a:r>
            <a:r>
              <a:rPr lang="en-US" sz="3000">
                <a:solidFill>
                  <a:srgbClr val="CFB87C"/>
                </a:solidFill>
              </a:rPr>
              <a:t>2-bit Program Virtual Address Space (4GB)</a:t>
            </a:r>
            <a:endParaRPr sz="3000">
              <a:solidFill>
                <a:srgbClr val="CFB87C"/>
              </a:solidFill>
            </a:endParaRPr>
          </a:p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4616" l="0" r="0" t="17007"/>
          <a:stretch/>
        </p:blipFill>
        <p:spPr>
          <a:xfrm>
            <a:off x="352200" y="1409699"/>
            <a:ext cx="11329500" cy="49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ctrTitle"/>
          </p:nvPr>
        </p:nvSpPr>
        <p:spPr>
          <a:xfrm>
            <a:off x="227013" y="4383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FB87C"/>
                </a:solidFill>
              </a:rPr>
              <a:t>Virtual to Physical Mapping </a:t>
            </a:r>
            <a:endParaRPr sz="3000">
              <a:solidFill>
                <a:srgbClr val="CFB87C"/>
              </a:solidFill>
            </a:endParaRPr>
          </a:p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b="0" l="0" r="0" t="17430"/>
          <a:stretch/>
        </p:blipFill>
        <p:spPr>
          <a:xfrm>
            <a:off x="913126" y="1475424"/>
            <a:ext cx="10224152" cy="47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3"/>
          <p:cNvSpPr txBox="1"/>
          <p:nvPr>
            <p:ph type="ctrTitle"/>
          </p:nvPr>
        </p:nvSpPr>
        <p:spPr>
          <a:xfrm>
            <a:off x="227013" y="438325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FB87C"/>
                </a:solidFill>
              </a:rPr>
              <a:t>Is Your PC V</a:t>
            </a:r>
            <a:r>
              <a:rPr lang="en-US" sz="3000">
                <a:solidFill>
                  <a:srgbClr val="CFB87C"/>
                </a:solidFill>
              </a:rPr>
              <a:t>ulnerable??</a:t>
            </a:r>
            <a:endParaRPr sz="3000">
              <a:solidFill>
                <a:srgbClr val="CFB87C"/>
              </a:solidFill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75" y="1305025"/>
            <a:ext cx="10421224" cy="527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ctrTitle"/>
          </p:nvPr>
        </p:nvSpPr>
        <p:spPr>
          <a:xfrm>
            <a:off x="227013" y="3817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Side Channel Attacks</a:t>
            </a:r>
            <a:endParaRPr sz="3600">
              <a:solidFill>
                <a:srgbClr val="CFB87C"/>
              </a:solidFill>
            </a:endParaRPr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Flush + Reload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Out-Of-Order Memory Lookups can be exploited as a cache-side channel; can run as a different thread or process.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Dump entire kernel memory from the Out-Of-Order Execution Stream and transmit data from elusive state.</a:t>
            </a:r>
            <a:br>
              <a:rPr lang="en-US"/>
            </a:b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Microarchitectural covert channel</a:t>
            </a:r>
            <a:br>
              <a:rPr lang="en-US"/>
            </a:br>
            <a:endParaRPr/>
          </a:p>
          <a:p>
            <a:pPr indent="-37719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Receiving end gets reconstructed register value (from hardware).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276363" y="38900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FB87C"/>
                </a:solidFill>
              </a:rPr>
              <a:t>Side Channel Attacks</a:t>
            </a:r>
            <a:endParaRPr>
              <a:solidFill>
                <a:srgbClr val="CFB87C"/>
              </a:solidFill>
            </a:endParaRPr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>
            <p:ph idx="2" type="body"/>
          </p:nvPr>
        </p:nvSpPr>
        <p:spPr>
          <a:xfrm>
            <a:off x="227014" y="1409700"/>
            <a:ext cx="117348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➧"/>
            </a:pPr>
            <a:r>
              <a:rPr lang="en-US"/>
              <a:t>Flush + Reload Steps</a:t>
            </a: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First: flush shared cache line from memory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Second: wait for victim process to work.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Segmentation</a:t>
            </a:r>
            <a:r>
              <a:rPr lang="en-US"/>
              <a:t> fault, cause transient instruction side effect OOO  .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Change microarchitectural state</a:t>
            </a:r>
            <a:br>
              <a:rPr lang="en-US"/>
            </a:br>
            <a:endParaRPr/>
          </a:p>
          <a:p>
            <a:pPr indent="-37719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▪"/>
            </a:pPr>
            <a:r>
              <a:rPr lang="en-US"/>
              <a:t>Third: Reload memory line</a:t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if victim access the memory during waiting period, page is in cache.  Otherwise, the loading is done from memory</a:t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7188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➧"/>
            </a:pPr>
            <a:r>
              <a:rPr lang="en-US"/>
              <a:t>Use of timing difference, </a:t>
            </a:r>
            <a:r>
              <a:rPr lang="en-US"/>
              <a:t>inferring</a:t>
            </a:r>
            <a:r>
              <a:rPr lang="en-US"/>
              <a:t> access patterns in shared 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25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2013000"/>
            <a:ext cx="11734799" cy="33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type="ctrTitle"/>
          </p:nvPr>
        </p:nvSpPr>
        <p:spPr>
          <a:xfrm>
            <a:off x="227013" y="423550"/>
            <a:ext cx="9450300" cy="71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FB87C"/>
                </a:solidFill>
              </a:rPr>
              <a:t>Explored Example </a:t>
            </a:r>
            <a:endParaRPr sz="3600">
              <a:solidFill>
                <a:srgbClr val="CFB87C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01">
      <a:dk1>
        <a:srgbClr val="000000"/>
      </a:dk1>
      <a:lt1>
        <a:srgbClr val="FFFFFF"/>
      </a:lt1>
      <a:dk2>
        <a:srgbClr val="787878"/>
      </a:dk2>
      <a:lt2>
        <a:srgbClr val="EEECE1"/>
      </a:lt2>
      <a:accent1>
        <a:srgbClr val="CFB87C"/>
      </a:accent1>
      <a:accent2>
        <a:srgbClr val="A49566"/>
      </a:accent2>
      <a:accent3>
        <a:srgbClr val="7B704E"/>
      </a:accent3>
      <a:accent4>
        <a:srgbClr val="E8DDC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