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4" r:id="rId2"/>
    <p:sldId id="315" r:id="rId3"/>
    <p:sldId id="300" r:id="rId4"/>
    <p:sldId id="331" r:id="rId5"/>
    <p:sldId id="322" r:id="rId6"/>
    <p:sldId id="323" r:id="rId7"/>
    <p:sldId id="332" r:id="rId8"/>
    <p:sldId id="325" r:id="rId9"/>
    <p:sldId id="333" r:id="rId10"/>
    <p:sldId id="326" r:id="rId11"/>
    <p:sldId id="328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9766-D8F7-40E2-B91C-29C126600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chool.syr.edu/clas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12: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Data Analysis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>
                <a:latin typeface="Consolas" panose="020B0609020204030204" pitchFamily="49" charset="0"/>
              </a:rPr>
              <a:t>Link: </a:t>
            </a:r>
            <a:r>
              <a:rPr lang="en-US" sz="3600"/>
              <a:t>In Gitter.im </a:t>
            </a:r>
            <a:r>
              <a:rPr lang="en-US" sz="360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800" b="1">
                <a:solidFill>
                  <a:srgbClr val="FFFF00"/>
                </a:solidFill>
              </a:rPr>
              <a:t>Class </a:t>
            </a:r>
            <a:r>
              <a:rPr lang="en-US" sz="4800" b="1" dirty="0">
                <a:solidFill>
                  <a:srgbClr val="FFFF00"/>
                </a:solidFill>
              </a:rPr>
              <a:t>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Data Analysis of Superhero Movies:</a:t>
            </a:r>
          </a:p>
          <a:p>
            <a:r>
              <a:rPr lang="en-US" sz="4400" dirty="0" err="1"/>
              <a:t>read_csv</a:t>
            </a:r>
            <a:r>
              <a:rPr lang="en-US" sz="4400" dirty="0"/>
              <a:t> file from web</a:t>
            </a:r>
          </a:p>
          <a:p>
            <a:r>
              <a:rPr lang="en-US" sz="4400" dirty="0"/>
              <a:t>no column names</a:t>
            </a:r>
          </a:p>
          <a:p>
            <a:r>
              <a:rPr lang="en-US" sz="4400" dirty="0"/>
              <a:t>head(), sample()</a:t>
            </a:r>
          </a:p>
          <a:p>
            <a:r>
              <a:rPr lang="en-US" sz="4400" dirty="0" err="1"/>
              <a:t>value_counts</a:t>
            </a:r>
            <a:endParaRPr lang="en-US" sz="4400" dirty="0"/>
          </a:p>
          <a:p>
            <a:r>
              <a:rPr lang="en-US" sz="4400" dirty="0"/>
              <a:t>dealing with nulls</a:t>
            </a:r>
          </a:p>
          <a:p>
            <a:r>
              <a:rPr lang="en-US" sz="4400" dirty="0"/>
              <a:t>Feature engineering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</a:rPr>
              <a:t>End-To-End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200" dirty="0"/>
              <a:t>Data Analysis of iSchool Classes</a:t>
            </a:r>
          </a:p>
          <a:p>
            <a:r>
              <a:rPr lang="en-US" sz="3900" dirty="0"/>
              <a:t>What percentage of the schedule are undergrad?</a:t>
            </a:r>
          </a:p>
          <a:p>
            <a:r>
              <a:rPr lang="en-US" sz="3900" dirty="0"/>
              <a:t>How many undergrad classes on Friday? or 8AM?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https://ischool.syr.edu/classes</a:t>
            </a:r>
            <a:endParaRPr lang="en-US" sz="4000" dirty="0"/>
          </a:p>
          <a:p>
            <a:r>
              <a:rPr lang="en-US" sz="4000" dirty="0" err="1"/>
              <a:t>Read_html</a:t>
            </a:r>
            <a:r>
              <a:rPr lang="en-US" sz="4000" dirty="0"/>
              <a:t>()</a:t>
            </a:r>
          </a:p>
          <a:p>
            <a:r>
              <a:rPr lang="en-US" sz="4000" dirty="0"/>
              <a:t>append()</a:t>
            </a:r>
          </a:p>
          <a:p>
            <a:r>
              <a:rPr lang="en-US" sz="4000" dirty="0"/>
              <a:t>Engineer Grad / Undergrad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9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"1 Important thing"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/>
              <a:t>Explain one important thing you learned today!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What is Data Analysis?</a:t>
            </a:r>
          </a:p>
          <a:p>
            <a:r>
              <a:rPr lang="en-US" sz="3600" dirty="0"/>
              <a:t>What is Pandas?</a:t>
            </a:r>
          </a:p>
          <a:p>
            <a:r>
              <a:rPr lang="en-US" sz="3600" dirty="0"/>
              <a:t>How to perform data analysis with Pandas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/>
              <a:t>You’ve Read:</a:t>
            </a:r>
          </a:p>
          <a:p>
            <a:pPr lvl="1"/>
            <a:r>
              <a:rPr lang="en-US" sz="2600" dirty="0"/>
              <a:t>Readings online.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FF00"/>
                </a:solidFill>
              </a:rPr>
              <a:t>Question</a:t>
            </a:r>
            <a:r>
              <a:rPr lang="en-US" sz="4800" dirty="0"/>
              <a:t>: </a:t>
            </a:r>
          </a:p>
          <a:p>
            <a:pPr marL="0" indent="0">
              <a:buNone/>
            </a:pPr>
            <a:r>
              <a:rPr lang="en-US" sz="4800" dirty="0"/>
              <a:t>The process of systematically applying techniques to evaluate data is known as ?</a:t>
            </a:r>
          </a:p>
          <a:p>
            <a:pPr marL="914400" indent="-914400">
              <a:buAutoNum type="alphaUcPeriod"/>
            </a:pPr>
            <a:r>
              <a:rPr lang="en-US" sz="3200" dirty="0"/>
              <a:t>Data Munging</a:t>
            </a:r>
          </a:p>
          <a:p>
            <a:pPr marL="914400" indent="-914400">
              <a:buAutoNum type="alphaUcPeriod"/>
            </a:pPr>
            <a:r>
              <a:rPr lang="en-US" sz="3200" dirty="0"/>
              <a:t>Data Analysis</a:t>
            </a:r>
          </a:p>
          <a:p>
            <a:pPr marL="914400" indent="-914400">
              <a:buAutoNum type="alphaUcPeriod"/>
            </a:pPr>
            <a:r>
              <a:rPr lang="en-US" sz="3200" dirty="0"/>
              <a:t>Data Science</a:t>
            </a:r>
          </a:p>
          <a:p>
            <a:pPr marL="914400" indent="-914400">
              <a:buAutoNum type="alphaUcPeriod"/>
            </a:pPr>
            <a:r>
              <a:rPr lang="en-US" sz="3200" dirty="0"/>
              <a:t>Data Bases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49</a:t>
            </a: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6032500"/>
            <a:ext cx="482600" cy="1016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4% (2)</a:t>
            </a: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3848100"/>
            <a:ext cx="482600" cy="22860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90%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(44)</a:t>
            </a: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5981700"/>
            <a:ext cx="482600" cy="1524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6% (3)</a:t>
            </a: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6134100"/>
            <a:ext cx="482600" cy="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Data Analysis: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it?</a:t>
            </a:r>
          </a:p>
          <a:p>
            <a:pPr lvl="1"/>
            <a:r>
              <a:rPr lang="en-US" sz="3600" dirty="0"/>
              <a:t>Apply logical techniques to</a:t>
            </a:r>
          </a:p>
          <a:p>
            <a:pPr lvl="1"/>
            <a:r>
              <a:rPr lang="en-US" sz="3600" dirty="0"/>
              <a:t>Describe, condense, recap and evaluate Data and </a:t>
            </a:r>
          </a:p>
          <a:p>
            <a:pPr lvl="1"/>
            <a:r>
              <a:rPr lang="en-US" sz="3600" dirty="0"/>
              <a:t>Illustrate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Goals of Data Analysis: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Discover useful information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Provide insights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Suggest conclusions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Support Decision Making	</a:t>
            </a:r>
          </a:p>
        </p:txBody>
      </p:sp>
    </p:spTree>
    <p:extLst>
      <p:ext uri="{BB962C8B-B14F-4D97-AF65-F5344CB8AC3E}">
        <p14:creationId xmlns:p14="http://schemas.microsoft.com/office/powerpoint/2010/main" val="33755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What is pandas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FFFF00"/>
                </a:solidFill>
              </a:rPr>
              <a:t>Pandas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is Python package for </a:t>
            </a:r>
            <a:r>
              <a:rPr lang="en-US" sz="3200" b="1" dirty="0">
                <a:solidFill>
                  <a:srgbClr val="FFFF00"/>
                </a:solidFill>
              </a:rPr>
              <a:t>data analysis</a:t>
            </a:r>
            <a:r>
              <a:rPr lang="en-US" sz="3200" dirty="0"/>
              <a:t>. </a:t>
            </a:r>
          </a:p>
          <a:p>
            <a:r>
              <a:rPr lang="en-US" sz="3200" dirty="0"/>
              <a:t>It Provides built-in data structures which simplify the manipulation and analysis of data sets. </a:t>
            </a:r>
          </a:p>
          <a:p>
            <a:r>
              <a:rPr lang="en-US" sz="3200" dirty="0"/>
              <a:t>Pandas is easy to use and powerful, but “with great power comes great responsibility”</a:t>
            </a:r>
          </a:p>
          <a:p>
            <a:r>
              <a:rPr lang="en-US" sz="3200" dirty="0"/>
              <a:t>We cannot teach you all things Pandas, we must focus on how it works, so you can figure out the rest on your own.</a:t>
            </a:r>
          </a:p>
          <a:p>
            <a:r>
              <a:rPr lang="en-US" sz="3200" dirty="0">
                <a:hlinkClick r:id="rId2"/>
              </a:rPr>
              <a:t>http://pandas.pydata.org/pandas-docs/stable/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02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3"/>
            <a:ext cx="10515600" cy="4495120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FFF00"/>
                </a:solidFill>
              </a:rPr>
              <a:t>Series</a:t>
            </a:r>
            <a:r>
              <a:rPr lang="en-US" sz="3600" b="1" dirty="0"/>
              <a:t> </a:t>
            </a:r>
            <a:r>
              <a:rPr lang="en-US" sz="3600" dirty="0"/>
              <a:t>is a named Python list (</a:t>
            </a:r>
            <a:r>
              <a:rPr lang="en-US" sz="3600" dirty="0" err="1"/>
              <a:t>dict</a:t>
            </a:r>
            <a:r>
              <a:rPr lang="en-US" sz="3600" dirty="0"/>
              <a:t> with list as value).</a:t>
            </a:r>
            <a:br>
              <a:rPr lang="en-US" sz="3600" dirty="0"/>
            </a:b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{ ‘grades’ : [50,90,100,45] }</a:t>
            </a:r>
            <a:b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A </a:t>
            </a:r>
            <a:r>
              <a:rPr lang="en-US" sz="3600" b="1" dirty="0" err="1">
                <a:solidFill>
                  <a:srgbClr val="FFFF00"/>
                </a:solidFill>
              </a:rPr>
              <a:t>DataFrame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is a dictionary of Series (</a:t>
            </a:r>
            <a:r>
              <a:rPr lang="en-US" sz="3600" dirty="0" err="1"/>
              <a:t>dict</a:t>
            </a:r>
            <a:r>
              <a:rPr lang="en-US" sz="3600" dirty="0"/>
              <a:t> of series):</a:t>
            </a:r>
            <a:br>
              <a:rPr lang="en-US" sz="3600" dirty="0"/>
            </a:br>
            <a:r>
              <a:rPr lang="en-US" sz="3200" dirty="0">
                <a:solidFill>
                  <a:srgbClr val="00B050"/>
                </a:solidFill>
              </a:rPr>
              <a:t>{    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{ ‘names’ : [‘</a:t>
            </a:r>
            <a:r>
              <a:rPr lang="en-US" sz="3200" dirty="0" err="1">
                <a:solidFill>
                  <a:srgbClr val="00B050"/>
                </a:solidFill>
                <a:latin typeface="Consolas" panose="020B0609020204030204" pitchFamily="49" charset="0"/>
              </a:rPr>
              <a:t>bob’,’ken’,’art’,’joe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’]}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{ ‘grades’ : [50,90,100,45] }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Pandas: Essential Concepts</a:t>
            </a:r>
          </a:p>
        </p:txBody>
      </p:sp>
    </p:spTree>
    <p:extLst>
      <p:ext uri="{BB962C8B-B14F-4D97-AF65-F5344CB8AC3E}">
        <p14:creationId xmlns:p14="http://schemas.microsoft.com/office/powerpoint/2010/main" val="73298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Watch Me Code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Pandas Basics</a:t>
            </a:r>
            <a:endParaRPr lang="en-US" sz="3600" dirty="0"/>
          </a:p>
          <a:p>
            <a:r>
              <a:rPr lang="en-US" sz="3600" dirty="0"/>
              <a:t>Series</a:t>
            </a:r>
          </a:p>
          <a:p>
            <a:r>
              <a:rPr lang="en-US" sz="3600" dirty="0" err="1"/>
              <a:t>DataFrame</a:t>
            </a:r>
            <a:endParaRPr lang="en-US" sz="3600" dirty="0"/>
          </a:p>
          <a:p>
            <a:r>
              <a:rPr lang="en-US" sz="3600" dirty="0"/>
              <a:t>Creating a </a:t>
            </a:r>
            <a:r>
              <a:rPr lang="en-US" sz="3600" dirty="0" err="1"/>
              <a:t>DataFrame</a:t>
            </a:r>
            <a:r>
              <a:rPr lang="en-US" sz="3600" dirty="0"/>
              <a:t> from a </a:t>
            </a:r>
            <a:r>
              <a:rPr lang="en-US" sz="3600" dirty="0" err="1"/>
              <a:t>dict</a:t>
            </a:r>
            <a:endParaRPr lang="en-US" sz="3600" dirty="0"/>
          </a:p>
          <a:p>
            <a:r>
              <a:rPr lang="en-US" sz="3600" dirty="0"/>
              <a:t>Select columns, Select rows with Boolean indexing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 Yourself:</a:t>
            </a:r>
            <a:r>
              <a:rPr lang="en-US" sz="4800" dirty="0"/>
              <a:t> Series or </a:t>
            </a:r>
            <a:r>
              <a:rPr lang="en-US" sz="4800" dirty="0" err="1"/>
              <a:t>DataFrame</a:t>
            </a:r>
            <a:r>
              <a:rPr lang="en-US" sz="4800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264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Match the code to the result. One result is a Series, the other a </a:t>
            </a:r>
            <a:r>
              <a:rPr lang="en-US" sz="3600" dirty="0" err="1"/>
              <a:t>DataFrame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[‘Quarter’]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 [‘Quarter’] 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Series        B. Data Frame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3498" y="1955472"/>
            <a:ext cx="2981594" cy="3635622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5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48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 Yourself:</a:t>
            </a:r>
            <a:r>
              <a:rPr lang="en-US" sz="4800" dirty="0"/>
              <a:t> Boolean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93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Which rows are included in this Boolean index?</a:t>
            </a:r>
          </a:p>
          <a:p>
            <a:pPr marL="0" indent="0">
              <a:buNone/>
            </a:pP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[‘Sold’] &lt; 110 ]</a:t>
            </a:r>
          </a:p>
          <a:p>
            <a:pPr marL="742950" indent="-742950">
              <a:buAutoNum type="alphaUcPeriod"/>
            </a:pPr>
            <a:r>
              <a:rPr lang="en-US" sz="3200" dirty="0"/>
              <a:t>0, 1, 2</a:t>
            </a:r>
          </a:p>
          <a:p>
            <a:pPr marL="742950" indent="-742950">
              <a:buAutoNum type="alphaUcPeriod"/>
            </a:pPr>
            <a:r>
              <a:rPr lang="en-US" sz="3200" dirty="0"/>
              <a:t>1, 2, 3</a:t>
            </a:r>
          </a:p>
          <a:p>
            <a:pPr marL="742950" indent="-742950">
              <a:buAutoNum type="alphaUcPeriod"/>
            </a:pPr>
            <a:r>
              <a:rPr lang="en-US" sz="3200" dirty="0"/>
              <a:t>0, 2</a:t>
            </a:r>
          </a:p>
          <a:p>
            <a:pPr marL="742950" indent="-742950">
              <a:buAutoNum type="alphaUcPeriod"/>
            </a:pPr>
            <a:r>
              <a:rPr lang="en-US" sz="3200"/>
              <a:t>0,1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3498" y="1955471"/>
            <a:ext cx="3233529" cy="3942821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19</a:t>
            </a:r>
          </a:p>
        </p:txBody>
      </p:sp>
      <p:sp>
        <p:nvSpPr>
          <p:cNvPr id="5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8" name="answerA"/>
          <p:cNvSpPr txBox="1"/>
          <p:nvPr/>
        </p:nvSpPr>
        <p:spPr>
          <a:xfrm>
            <a:off x="9334500" y="5067300"/>
            <a:ext cx="482600" cy="10668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42%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(8)</a:t>
            </a: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9842500" y="5854700"/>
            <a:ext cx="482600" cy="2794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11%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(2)</a:t>
            </a: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10350500" y="5067300"/>
            <a:ext cx="482600" cy="10668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42%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 (8)</a:t>
            </a: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10858500" y="6007100"/>
            <a:ext cx="482600" cy="1270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r>
              <a:rPr lang="en-US" sz="900">
                <a:solidFill>
                  <a:srgbClr val="FFFFFF"/>
                </a:solidFill>
                <a:latin typeface="Segoe UI" panose="020B0502040204020203" pitchFamily="34" charset="0"/>
              </a:rPr>
              <a:t>5% (1)</a:t>
            </a: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449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505</Words>
  <Application>Microsoft Office PowerPoint</Application>
  <PresentationFormat>Widescreen</PresentationFormat>
  <Paragraphs>115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Office Theme</vt:lpstr>
      <vt:lpstr>Lesson 12:  Data Analysis</vt:lpstr>
      <vt:lpstr>Agenda</vt:lpstr>
      <vt:lpstr>Connect Activity</vt:lpstr>
      <vt:lpstr>Data Analysis:</vt:lpstr>
      <vt:lpstr>What is pandas ?</vt:lpstr>
      <vt:lpstr>Pandas: Essential Concepts</vt:lpstr>
      <vt:lpstr>Watch Me Code 1</vt:lpstr>
      <vt:lpstr>Check Yourself: Series or DataFrame?</vt:lpstr>
      <vt:lpstr>Check Yourself: Boolean Index</vt:lpstr>
      <vt:lpstr>Watch Me Code 2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81</cp:revision>
  <dcterms:created xsi:type="dcterms:W3CDTF">2016-08-29T17:53:43Z</dcterms:created>
  <dcterms:modified xsi:type="dcterms:W3CDTF">2019-01-08T16:18:24Z</dcterms:modified>
</cp:coreProperties>
</file>