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pPr/>
              <a:t>23-Jul-19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pPr/>
              <a:t>23-Jul-19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Python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897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using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2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97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Can you guess how to view the last few records;             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Hint: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39627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404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85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attributes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objects have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/>
                <a:gridCol w="6230911"/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684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9048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Frames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attributes, python methods have </a:t>
            </a:r>
            <a:r>
              <a:rPr lang="en-US" i="1" dirty="0" smtClean="0"/>
              <a:t>parenthesis.</a:t>
            </a:r>
          </a:p>
          <a:p>
            <a:r>
              <a:rPr lang="en-US" dirty="0" smtClean="0"/>
              <a:t>All attributes and methods can be listed with a </a:t>
            </a:r>
            <a:r>
              <a:rPr lang="en-US" i="1" dirty="0" err="1" smtClean="0"/>
              <a:t>dir</a:t>
            </a:r>
            <a:r>
              <a:rPr lang="en-US" i="1" dirty="0" smtClean="0"/>
              <a:t>() </a:t>
            </a:r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1498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mean values of the first 50 records in the dataset?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956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column in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Method 1:   </a:t>
            </a:r>
            <a:r>
              <a:rPr lang="en-US" dirty="0" smtClean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</a:t>
            </a:r>
            <a:r>
              <a:rPr lang="en-US" dirty="0" smtClean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Method 2</a:t>
            </a:r>
            <a:r>
              <a:rPr lang="en-US" dirty="0" smtClean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 err="1" smtClean="0"/>
              <a:t>df.sex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586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basic statistics for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values in the </a:t>
            </a:r>
            <a:r>
              <a:rPr lang="en-US" sz="2400" i="1" dirty="0" smtClean="0"/>
              <a:t>salary</a:t>
            </a:r>
            <a:r>
              <a:rPr lang="en-US" sz="2400" dirty="0" smtClean="0"/>
              <a:t> column (use </a:t>
            </a:r>
            <a:r>
              <a:rPr lang="en-US" sz="2400" i="1" dirty="0" smtClean="0"/>
              <a:t>count</a:t>
            </a:r>
            <a:r>
              <a:rPr lang="en-US" sz="2400" dirty="0" smtClean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Calculate the average salary;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5101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 into groups based on some criteria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</a:t>
            </a:r>
            <a:r>
              <a:rPr lang="en-US" sz="2400" dirty="0" err="1" smtClean="0"/>
              <a:t>dplyr</a:t>
            </a:r>
            <a:r>
              <a:rPr lang="en-US" sz="2400" dirty="0" smtClean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1244" y="5057862"/>
            <a:ext cx="3574710" cy="17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941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Once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single brackets are used to specify the column (e.g. salary), then the output is Pandas Series object. When double brackets are used the output is a Data 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4058121"/>
            <a:ext cx="2431897" cy="18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138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</a:t>
            </a:r>
            <a:r>
              <a:rPr lang="en-US" i="1" dirty="0" err="1" smtClean="0"/>
              <a:t>groupby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 smtClean="0"/>
              <a:t>groupby</a:t>
            </a:r>
            <a:r>
              <a:rPr lang="en-US" sz="2400" dirty="0" smtClean="0"/>
              <a:t> performance notes:</a:t>
            </a:r>
          </a:p>
          <a:p>
            <a:pPr lvl="1"/>
            <a:r>
              <a:rPr lang="en-US" sz="2400" dirty="0" smtClean="0"/>
              <a:t>- no grouping/splitting occurs until it's needed. Creating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object only verifies that you have passed a valid mapping</a:t>
            </a:r>
          </a:p>
          <a:p>
            <a:pPr lvl="1"/>
            <a:r>
              <a:rPr lang="en-US" sz="2400" dirty="0" smtClean="0"/>
              <a:t>- by default the group keys are sorted during the </a:t>
            </a:r>
            <a:r>
              <a:rPr lang="en-US" sz="2400" i="1" dirty="0" err="1" smtClean="0"/>
              <a:t>groupby</a:t>
            </a:r>
            <a:r>
              <a:rPr lang="en-US" sz="2400" dirty="0" smtClean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21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Frame: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Boolean operator can be used to subset the data:</a:t>
            </a:r>
            <a:r>
              <a:rPr lang="en-US" sz="2400" dirty="0"/>
              <a:t> </a:t>
            </a:r>
          </a:p>
          <a:p>
            <a:r>
              <a:rPr lang="en-US" sz="2400" dirty="0"/>
              <a:t>&gt;   greater; </a:t>
            </a:r>
            <a:r>
              <a:rPr lang="en-US" sz="2400" dirty="0" smtClean="0"/>
              <a:t>    </a:t>
            </a:r>
            <a:r>
              <a:rPr lang="en-US" sz="2400" dirty="0"/>
              <a:t>&gt;= greater </a:t>
            </a:r>
            <a:r>
              <a:rPr lang="en-US" sz="2400" dirty="0" smtClean="0"/>
              <a:t>or equal;</a:t>
            </a:r>
          </a:p>
          <a:p>
            <a:r>
              <a:rPr lang="en-US" sz="2400" dirty="0" smtClean="0"/>
              <a:t>&lt;   less;           &lt;= less or equal;</a:t>
            </a:r>
          </a:p>
          <a:p>
            <a:r>
              <a:rPr lang="en-US" sz="2400" dirty="0" smtClean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xmlns="" val="27061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r>
              <a:rPr lang="en-US" sz="2400" dirty="0" smtClean="0"/>
              <a:t>Rows and columns can be selected by their position or label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2520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Slicing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selecting one column, it is possible to use single set of brackets, but the resulting object will be  a Series (not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need to select more than one column and/or make the output to be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Selecting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Notice that the first row has a position 0, and the last value in the range is omitted:</a:t>
            </a:r>
          </a:p>
          <a:p>
            <a:r>
              <a:rPr lang="en-US" sz="2400" dirty="0" smtClean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xmlns="" val="111005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rows, using their labels we can use method </a:t>
            </a:r>
            <a:r>
              <a:rPr lang="en-US" sz="2400" dirty="0" err="1" smtClean="0"/>
              <a:t>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46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need to select a range of rows and/or columns, using their positions we can use method </a:t>
            </a:r>
            <a:r>
              <a:rPr lang="en-US" sz="2400" dirty="0" err="1" smtClean="0"/>
              <a:t>iloc</a:t>
            </a:r>
            <a:r>
              <a:rPr lang="en-US" sz="2400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996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>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44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049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f_sorted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8247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rcs.bu.edu/examples/python/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7902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missing observations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observations where all cells is NA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(axis=1, how='all')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column if all the values are</a:t>
                      </a:r>
                      <a:r>
                        <a:rPr lang="en-US" baseline="0" dirty="0" smtClean="0"/>
                        <a:t> missing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(thresh 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rows that contain less than 5 non-missing values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fillna</a:t>
                      </a:r>
                      <a:r>
                        <a:rPr lang="en-US" dirty="0" smtClean="0"/>
                        <a:t>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missing values with zeros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value is missing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notnull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for non-missing values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206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values are missing, the sum will be equal to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cumsum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cumprod</a:t>
            </a:r>
            <a:r>
              <a:rPr lang="en-US" sz="2400" dirty="0" smtClean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in </a:t>
            </a:r>
            <a:r>
              <a:rPr lang="en-US" sz="2400" dirty="0" err="1" smtClean="0"/>
              <a:t>GroupBy</a:t>
            </a:r>
            <a:r>
              <a:rPr lang="en-US" sz="2400" dirty="0" smtClean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Many descriptive statistics methods have </a:t>
            </a:r>
            <a:r>
              <a:rPr lang="en-US" sz="2400" i="1" dirty="0" err="1" smtClean="0"/>
              <a:t>skipna</a:t>
            </a:r>
            <a:r>
              <a:rPr lang="en-US" sz="2400" i="1" dirty="0" smtClean="0"/>
              <a:t> </a:t>
            </a:r>
            <a:r>
              <a:rPr lang="en-US" sz="2400" dirty="0" smtClean="0"/>
              <a:t>option to control if missing data should be excluded . This value is set to </a:t>
            </a:r>
            <a:r>
              <a:rPr lang="en-US" sz="2400" i="1" dirty="0" smtClean="0"/>
              <a:t>True </a:t>
            </a:r>
            <a:r>
              <a:rPr lang="en-US" sz="2400" dirty="0" smtClean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xmlns="" val="3615251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group sizes/counts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min, max</a:t>
            </a:r>
          </a:p>
          <a:p>
            <a:pPr lvl="1"/>
            <a:r>
              <a:rPr lang="en-US" sz="2400" dirty="0" smtClean="0"/>
              <a:t>count, sum, prod</a:t>
            </a:r>
          </a:p>
          <a:p>
            <a:pPr lvl="1"/>
            <a:r>
              <a:rPr lang="en-US" sz="2400" dirty="0" smtClean="0"/>
              <a:t>mean, median, mode, mad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, 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97279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 in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agg</a:t>
            </a:r>
            <a:r>
              <a:rPr lang="en-US" sz="2400" dirty="0" smtClean="0"/>
              <a:t>() method are useful when multiple statistics are computed per column:</a:t>
            </a:r>
          </a:p>
          <a:p>
            <a:pPr lvl="1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lights[[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119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/>
                <a:gridCol w="5866151"/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statistics (count, mean,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, min, quantiles, max)</a:t>
                      </a:r>
                      <a:endParaRPr lang="en-US" dirty="0"/>
                    </a:p>
                  </a:txBody>
                  <a:tcPr/>
                </a:tc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and maximum values</a:t>
                      </a:r>
                      <a:endParaRPr lang="en-US" dirty="0"/>
                    </a:p>
                  </a:txBody>
                  <a:tcPr/>
                </a:tc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mean, median,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average, median and mode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and standard deviation</a:t>
                      </a:r>
                      <a:endParaRPr lang="en-US" dirty="0"/>
                    </a:p>
                  </a:txBody>
                  <a:tcPr/>
                </a:tc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 of mean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skew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skewness</a:t>
                      </a:r>
                      <a:endParaRPr lang="en-US" dirty="0"/>
                    </a:p>
                  </a:txBody>
                  <a:tcPr/>
                </a:tc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kurtosis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53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Seaborn</a:t>
            </a:r>
            <a:r>
              <a:rPr lang="en-US" sz="2400" dirty="0" smtClean="0"/>
              <a:t> package is built on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but provides </a:t>
            </a:r>
            <a:r>
              <a:rPr lang="en-US" sz="2400" dirty="0"/>
              <a:t>high level interface for drawing attractive statistical </a:t>
            </a:r>
            <a:r>
              <a:rPr lang="en-US" sz="2400" dirty="0" smtClean="0"/>
              <a:t>graphics, similar to ggplot2 library in R. It specifically targets statistical data visualization</a:t>
            </a:r>
            <a:endParaRPr lang="en-US" sz="2400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3562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/>
                <a:gridCol w="6174009"/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endParaRPr lang="en-US" dirty="0"/>
                    </a:p>
                  </a:txBody>
                  <a:tcPr/>
                </a:tc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plot</a:t>
                      </a:r>
                      <a:endParaRPr lang="en-US" dirty="0"/>
                    </a:p>
                  </a:txBody>
                  <a:tcPr/>
                </a:tc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scatterplot</a:t>
                      </a:r>
                      <a:endParaRPr lang="en-US" dirty="0"/>
                    </a:p>
                  </a:txBody>
                  <a:tcPr/>
                </a:tc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categorical plot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9425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 smtClean="0"/>
              <a:t>The first one is mostly used for regular analysis using R style formulas, while   </a:t>
            </a:r>
            <a:r>
              <a:rPr lang="en-US" dirty="0" err="1" smtClean="0"/>
              <a:t>scikit</a:t>
            </a:r>
            <a:r>
              <a:rPr lang="en-US" dirty="0" smtClean="0"/>
              <a:t>-learn is more tailored for Machine Learning.</a:t>
            </a:r>
          </a:p>
          <a:p>
            <a:endParaRPr lang="en-US" dirty="0" smtClean="0"/>
          </a:p>
          <a:p>
            <a:r>
              <a:rPr lang="en-US" dirty="0" err="1" smtClean="0"/>
              <a:t>statsmodels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437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2331</Words>
  <Application>Microsoft Office PowerPoint</Application>
  <PresentationFormat>Custom</PresentationFormat>
  <Paragraphs>438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KUSHAL BIRLA</cp:lastModifiedBy>
  <cp:revision>95</cp:revision>
  <dcterms:created xsi:type="dcterms:W3CDTF">2017-08-29T17:00:17Z</dcterms:created>
  <dcterms:modified xsi:type="dcterms:W3CDTF">2019-07-23T05:29:03Z</dcterms:modified>
</cp:coreProperties>
</file>