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handoutMasterIdLst>
    <p:handoutMasterId r:id="rId18"/>
  </p:handoutMasterIdLst>
  <p:sldIdLst>
    <p:sldId id="379" r:id="rId2"/>
    <p:sldId id="284" r:id="rId3"/>
    <p:sldId id="285" r:id="rId4"/>
    <p:sldId id="286" r:id="rId5"/>
    <p:sldId id="384" r:id="rId6"/>
    <p:sldId id="259" r:id="rId7"/>
    <p:sldId id="347" r:id="rId8"/>
    <p:sldId id="300" r:id="rId9"/>
    <p:sldId id="387" r:id="rId10"/>
    <p:sldId id="386" r:id="rId11"/>
    <p:sldId id="385" r:id="rId12"/>
    <p:sldId id="332" r:id="rId13"/>
    <p:sldId id="388" r:id="rId14"/>
    <p:sldId id="303" r:id="rId15"/>
    <p:sldId id="365" r:id="rId16"/>
  </p:sldIdLst>
  <p:sldSz cx="9144000" cy="6858000" type="screen4x3"/>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801662"/>
    <a:srgbClr val="520E3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62" autoAdjust="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IN"/>
          </a:p>
        </p:txBody>
      </p:sp>
      <p:sp>
        <p:nvSpPr>
          <p:cNvPr id="3" name="Date Placeholder 2"/>
          <p:cNvSpPr>
            <a:spLocks noGrp="1"/>
          </p:cNvSpPr>
          <p:nvPr>
            <p:ph type="dt" sz="quarter" idx="1"/>
          </p:nvPr>
        </p:nvSpPr>
        <p:spPr>
          <a:xfrm>
            <a:off x="4023092" y="0"/>
            <a:ext cx="3077739" cy="469424"/>
          </a:xfrm>
          <a:prstGeom prst="rect">
            <a:avLst/>
          </a:prstGeom>
        </p:spPr>
        <p:txBody>
          <a:bodyPr vert="horz" lIns="94229" tIns="47114" rIns="94229" bIns="47114" rtlCol="0"/>
          <a:lstStyle>
            <a:lvl1pPr algn="r">
              <a:defRPr sz="1200"/>
            </a:lvl1pPr>
          </a:lstStyle>
          <a:p>
            <a:fld id="{AD068222-C0ED-4C48-BF87-A8E2B3BD5535}" type="datetimeFigureOut">
              <a:rPr lang="en-US" smtClean="0"/>
              <a:pPr/>
              <a:t>8/29/2022</a:t>
            </a:fld>
            <a:endParaRPr lang="en-IN"/>
          </a:p>
        </p:txBody>
      </p:sp>
      <p:sp>
        <p:nvSpPr>
          <p:cNvPr id="4" name="Footer Placeholder 3"/>
          <p:cNvSpPr>
            <a:spLocks noGrp="1"/>
          </p:cNvSpPr>
          <p:nvPr>
            <p:ph type="ftr" sz="quarter" idx="2"/>
          </p:nvPr>
        </p:nvSpPr>
        <p:spPr>
          <a:xfrm>
            <a:off x="0" y="8917422"/>
            <a:ext cx="3077739" cy="469424"/>
          </a:xfrm>
          <a:prstGeom prst="rect">
            <a:avLst/>
          </a:prstGeom>
        </p:spPr>
        <p:txBody>
          <a:bodyPr vert="horz" lIns="94229" tIns="47114" rIns="94229" bIns="47114" rtlCol="0" anchor="b"/>
          <a:lstStyle>
            <a:lvl1pPr algn="l">
              <a:defRPr sz="1200"/>
            </a:lvl1pPr>
          </a:lstStyle>
          <a:p>
            <a:endParaRPr lang="en-IN"/>
          </a:p>
        </p:txBody>
      </p:sp>
      <p:sp>
        <p:nvSpPr>
          <p:cNvPr id="5" name="Slide Number Placeholder 4"/>
          <p:cNvSpPr>
            <a:spLocks noGrp="1"/>
          </p:cNvSpPr>
          <p:nvPr>
            <p:ph type="sldNum" sz="quarter" idx="3"/>
          </p:nvPr>
        </p:nvSpPr>
        <p:spPr>
          <a:xfrm>
            <a:off x="4023092" y="8917422"/>
            <a:ext cx="3077739" cy="469424"/>
          </a:xfrm>
          <a:prstGeom prst="rect">
            <a:avLst/>
          </a:prstGeom>
        </p:spPr>
        <p:txBody>
          <a:bodyPr vert="horz" lIns="94229" tIns="47114" rIns="94229" bIns="47114" rtlCol="0" anchor="b"/>
          <a:lstStyle>
            <a:lvl1pPr algn="r">
              <a:defRPr sz="1200"/>
            </a:lvl1pPr>
          </a:lstStyle>
          <a:p>
            <a:fld id="{D1421066-8A7A-4AD9-9045-4153C7E479EC}" type="slidenum">
              <a:rPr lang="en-IN" smtClean="0"/>
              <a:pPr/>
              <a:t>‹#›</a:t>
            </a:fld>
            <a:endParaRPr lang="en-IN"/>
          </a:p>
        </p:txBody>
      </p:sp>
    </p:spTree>
    <p:extLst>
      <p:ext uri="{BB962C8B-B14F-4D97-AF65-F5344CB8AC3E}">
        <p14:creationId xmlns="" xmlns:p14="http://schemas.microsoft.com/office/powerpoint/2010/main" val="1635703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IN"/>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FB4C1FCA-0BE3-4FC1-935A-56DCE1E27970}" type="datetimeFigureOut">
              <a:rPr lang="en-US" smtClean="0"/>
              <a:pPr/>
              <a:t>8/29/2022</a:t>
            </a:fld>
            <a:endParaRPr lang="en-IN"/>
          </a:p>
        </p:txBody>
      </p:sp>
      <p:sp>
        <p:nvSpPr>
          <p:cNvPr id="4" name="Slide Image Placeholder 3"/>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4229" tIns="47114" rIns="94229" bIns="47114" rtlCol="0" anchor="ctr"/>
          <a:lstStyle/>
          <a:p>
            <a:endParaRPr lang="en-IN"/>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lang="en-IN"/>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2086E389-FBC5-4323-8B82-D0749EEB7CC6}" type="slidenum">
              <a:rPr lang="en-IN" smtClean="0"/>
              <a:pPr/>
              <a:t>‹#›</a:t>
            </a:fld>
            <a:endParaRPr lang="en-IN"/>
          </a:p>
        </p:txBody>
      </p:sp>
    </p:spTree>
    <p:extLst>
      <p:ext uri="{BB962C8B-B14F-4D97-AF65-F5344CB8AC3E}">
        <p14:creationId xmlns="" xmlns:p14="http://schemas.microsoft.com/office/powerpoint/2010/main" val="4071336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75249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421520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68853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 xmlns:p14="http://schemas.microsoft.com/office/powerpoint/2010/main" val="2181672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3089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 xmlns:p14="http://schemas.microsoft.com/office/powerpoint/2010/main" val="876827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206409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29829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609463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38008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57877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89544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08054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84427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02220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063581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8/29/2022</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601796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pPr/>
              <a:t>8/29/2022</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97165223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472" y="857232"/>
            <a:ext cx="7643866" cy="5286412"/>
          </a:xfrm>
        </p:spPr>
        <p:txBody>
          <a:bodyPr>
            <a:normAutofit/>
          </a:bodyPr>
          <a:lstStyle/>
          <a:p>
            <a:pPr algn="ctr"/>
            <a:endParaRPr lang="en-IN" dirty="0" smtClean="0"/>
          </a:p>
          <a:p>
            <a:pPr algn="ctr"/>
            <a:endParaRPr lang="en-IN" dirty="0" smtClean="0"/>
          </a:p>
          <a:p>
            <a:pPr algn="ctr"/>
            <a:endParaRPr lang="en-IN" dirty="0" smtClean="0"/>
          </a:p>
          <a:p>
            <a:pPr algn="ctr"/>
            <a:r>
              <a:rPr lang="en-IN" sz="2800" b="1" dirty="0" smtClean="0">
                <a:solidFill>
                  <a:schemeClr val="accent6"/>
                </a:solidFill>
              </a:rPr>
              <a:t>GOVERNMENT OF ARUNACHAL PRADESH</a:t>
            </a:r>
          </a:p>
          <a:p>
            <a:pPr algn="ctr"/>
            <a:endParaRPr lang="en-IN" sz="2800" b="1" dirty="0" smtClean="0">
              <a:solidFill>
                <a:schemeClr val="accent6"/>
              </a:solidFill>
            </a:endParaRPr>
          </a:p>
          <a:p>
            <a:pPr algn="ctr"/>
            <a:r>
              <a:rPr lang="en-IN" sz="2800" b="1" dirty="0" smtClean="0">
                <a:solidFill>
                  <a:schemeClr val="accent6"/>
                </a:solidFill>
              </a:rPr>
              <a:t>DEPARTMENT OF COOPERATION</a:t>
            </a:r>
          </a:p>
          <a:p>
            <a:pPr algn="ctr"/>
            <a:endParaRPr lang="en-IN" sz="2800" b="1" dirty="0" smtClean="0">
              <a:solidFill>
                <a:schemeClr val="accent6"/>
              </a:solidFill>
            </a:endParaRPr>
          </a:p>
          <a:p>
            <a:pPr algn="ctr"/>
            <a:r>
              <a:rPr lang="en-IN" sz="2800" b="1" dirty="0" smtClean="0">
                <a:solidFill>
                  <a:schemeClr val="accent6"/>
                </a:solidFill>
              </a:rPr>
              <a:t>ITANAGAR</a:t>
            </a:r>
            <a:endParaRPr lang="en-IN" sz="2800" b="1" dirty="0">
              <a:solidFill>
                <a:schemeClr val="accent6"/>
              </a:solidFill>
            </a:endParaRPr>
          </a:p>
        </p:txBody>
      </p:sp>
    </p:spTree>
    <p:extLst>
      <p:ext uri="{BB962C8B-B14F-4D97-AF65-F5344CB8AC3E}">
        <p14:creationId xmlns="" xmlns:p14="http://schemas.microsoft.com/office/powerpoint/2010/main" val="2645340405"/>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9BF816-58D2-3073-2AB6-1B61ED4E1763}"/>
              </a:ext>
            </a:extLst>
          </p:cNvPr>
          <p:cNvSpPr>
            <a:spLocks noGrp="1"/>
          </p:cNvSpPr>
          <p:nvPr>
            <p:ph type="title"/>
          </p:nvPr>
        </p:nvSpPr>
        <p:spPr>
          <a:xfrm>
            <a:off x="467544" y="559297"/>
            <a:ext cx="8424936" cy="853479"/>
          </a:xfrm>
        </p:spPr>
        <p:txBody>
          <a:bodyPr>
            <a:noAutofit/>
          </a:bodyPr>
          <a:lstStyle/>
          <a:p>
            <a:r>
              <a:rPr lang="en-US" sz="1800" b="1" dirty="0" err="1">
                <a:solidFill>
                  <a:schemeClr val="accent6"/>
                </a:solidFill>
              </a:rPr>
              <a:t>Ziro</a:t>
            </a:r>
            <a:r>
              <a:rPr lang="en-US" sz="1800" b="1" dirty="0">
                <a:solidFill>
                  <a:schemeClr val="accent6"/>
                </a:solidFill>
              </a:rPr>
              <a:t> Poultry Cooperative Farmers Society Ltd, </a:t>
            </a:r>
            <a:r>
              <a:rPr lang="en-US" sz="1800" b="1" dirty="0" err="1">
                <a:solidFill>
                  <a:schemeClr val="accent6"/>
                </a:solidFill>
              </a:rPr>
              <a:t>Ziro</a:t>
            </a:r>
            <a:r>
              <a:rPr lang="en-US" sz="1800" b="1" dirty="0">
                <a:solidFill>
                  <a:schemeClr val="accent6"/>
                </a:solidFill>
              </a:rPr>
              <a:t> Lower </a:t>
            </a:r>
            <a:r>
              <a:rPr lang="en-US" sz="1800" b="1" dirty="0" err="1">
                <a:solidFill>
                  <a:schemeClr val="accent6"/>
                </a:solidFill>
              </a:rPr>
              <a:t>Subansiri</a:t>
            </a:r>
            <a:r>
              <a:rPr lang="en-US" sz="1800" b="1" dirty="0">
                <a:solidFill>
                  <a:schemeClr val="accent6"/>
                </a:solidFill>
              </a:rPr>
              <a:t> District, Arunachal Pradesh.</a:t>
            </a:r>
            <a:br>
              <a:rPr lang="en-US" sz="1800" b="1" dirty="0">
                <a:solidFill>
                  <a:schemeClr val="accent6"/>
                </a:solidFill>
              </a:rPr>
            </a:br>
            <a:endParaRPr lang="en-IN" sz="1800" dirty="0">
              <a:solidFill>
                <a:schemeClr val="accent6"/>
              </a:solidFill>
            </a:endParaRPr>
          </a:p>
        </p:txBody>
      </p:sp>
      <p:sp>
        <p:nvSpPr>
          <p:cNvPr id="3" name="Content Placeholder 2">
            <a:extLst>
              <a:ext uri="{FF2B5EF4-FFF2-40B4-BE49-F238E27FC236}">
                <a16:creationId xmlns="" xmlns:a16="http://schemas.microsoft.com/office/drawing/2014/main" id="{67433BDA-8487-AE6B-0903-F0BCFD841C63}"/>
              </a:ext>
            </a:extLst>
          </p:cNvPr>
          <p:cNvSpPr>
            <a:spLocks noGrp="1"/>
          </p:cNvSpPr>
          <p:nvPr>
            <p:ph idx="1"/>
          </p:nvPr>
        </p:nvSpPr>
        <p:spPr>
          <a:xfrm>
            <a:off x="539552" y="1052736"/>
            <a:ext cx="8208912" cy="3312368"/>
          </a:xfrm>
        </p:spPr>
        <p:txBody>
          <a:bodyPr/>
          <a:lstStyle/>
          <a:p>
            <a:pPr algn="just"/>
            <a:r>
              <a:rPr lang="en-US" sz="2000" dirty="0">
                <a:solidFill>
                  <a:schemeClr val="accent6"/>
                </a:solidFill>
              </a:rPr>
              <a:t>Ziro Poultry Cooperative Farmers Society is a role model </a:t>
            </a:r>
            <a:r>
              <a:rPr lang="en-US" sz="2000" dirty="0" smtClean="0">
                <a:solidFill>
                  <a:schemeClr val="accent6"/>
                </a:solidFill>
              </a:rPr>
              <a:t>for </a:t>
            </a:r>
            <a:r>
              <a:rPr lang="en-US" sz="2000" dirty="0">
                <a:solidFill>
                  <a:schemeClr val="accent6"/>
                </a:solidFill>
              </a:rPr>
              <a:t>poultry farming both in private and public </a:t>
            </a:r>
            <a:r>
              <a:rPr lang="en-US" sz="2000" dirty="0" smtClean="0">
                <a:solidFill>
                  <a:schemeClr val="accent6"/>
                </a:solidFill>
              </a:rPr>
              <a:t>sectors </a:t>
            </a:r>
            <a:r>
              <a:rPr lang="en-US" sz="2000" dirty="0">
                <a:solidFill>
                  <a:schemeClr val="accent6"/>
                </a:solidFill>
              </a:rPr>
              <a:t>in Arunachal Pradesh.</a:t>
            </a:r>
          </a:p>
          <a:p>
            <a:pPr algn="just"/>
            <a:r>
              <a:rPr lang="en-US" sz="2000" dirty="0">
                <a:solidFill>
                  <a:schemeClr val="accent6"/>
                </a:solidFill>
              </a:rPr>
              <a:t>The Ziro Poultry Cooperative Farmers Society, is also the awardee of NCDC Cooperative </a:t>
            </a:r>
            <a:r>
              <a:rPr lang="en-US" sz="2000" dirty="0" smtClean="0">
                <a:solidFill>
                  <a:schemeClr val="accent6"/>
                </a:solidFill>
              </a:rPr>
              <a:t>Excellence </a:t>
            </a:r>
            <a:r>
              <a:rPr lang="en-US" sz="2000" dirty="0">
                <a:solidFill>
                  <a:schemeClr val="accent6"/>
                </a:solidFill>
              </a:rPr>
              <a:t>Award, during the Year, </a:t>
            </a:r>
            <a:r>
              <a:rPr lang="en-US" sz="2000" dirty="0" smtClean="0">
                <a:solidFill>
                  <a:schemeClr val="accent6"/>
                </a:solidFill>
              </a:rPr>
              <a:t>2012 by  the then Hon’ble President of India.</a:t>
            </a:r>
            <a:endParaRPr lang="en-IN" sz="2000" dirty="0">
              <a:solidFill>
                <a:schemeClr val="accent6"/>
              </a:solidFill>
            </a:endParaRPr>
          </a:p>
          <a:p>
            <a:pPr algn="just"/>
            <a:endParaRPr lang="en-US" sz="2000" dirty="0">
              <a:solidFill>
                <a:schemeClr val="accent6"/>
              </a:solidFill>
            </a:endParaRPr>
          </a:p>
          <a:p>
            <a:endParaRPr lang="en-IN" dirty="0"/>
          </a:p>
        </p:txBody>
      </p:sp>
      <p:pic>
        <p:nvPicPr>
          <p:cNvPr id="4" name="Picture 2">
            <a:extLst>
              <a:ext uri="{FF2B5EF4-FFF2-40B4-BE49-F238E27FC236}">
                <a16:creationId xmlns="" xmlns:a16="http://schemas.microsoft.com/office/drawing/2014/main" id="{43D4AE65-A99D-1E7D-5D2B-38426B56CA6C}"/>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4" y="3645024"/>
            <a:ext cx="3456384" cy="273507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 xmlns:a14="http://schemas.microsoft.com/office/drawing/2010/main">
                <a:solidFill>
                  <a:schemeClr val="accent1"/>
                </a:solidFill>
              </a14:hiddenFill>
            </a:ext>
          </a:extLst>
        </p:spPr>
      </p:pic>
      <p:pic>
        <p:nvPicPr>
          <p:cNvPr id="5" name="Picture 2" descr="C:\Users\hp\Desktop\20160618_122320.jpg">
            <a:extLst>
              <a:ext uri="{FF2B5EF4-FFF2-40B4-BE49-F238E27FC236}">
                <a16:creationId xmlns="" xmlns:a16="http://schemas.microsoft.com/office/drawing/2014/main" id="{7D844863-8636-1B43-E915-376F6CE12F9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rot="10800000">
            <a:off x="4427979" y="3861047"/>
            <a:ext cx="4176463" cy="2437656"/>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 xmlns:p14="http://schemas.microsoft.com/office/powerpoint/2010/main" val="2730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inVertic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6A51FF-FAE8-86FC-3BF7-03DE782B0FE6}"/>
              </a:ext>
            </a:extLst>
          </p:cNvPr>
          <p:cNvSpPr>
            <a:spLocks noGrp="1"/>
          </p:cNvSpPr>
          <p:nvPr>
            <p:ph type="title"/>
          </p:nvPr>
        </p:nvSpPr>
        <p:spPr>
          <a:xfrm>
            <a:off x="525503" y="533400"/>
            <a:ext cx="6554867" cy="1524000"/>
          </a:xfrm>
        </p:spPr>
        <p:txBody>
          <a:bodyPr>
            <a:normAutofit/>
          </a:bodyPr>
          <a:lstStyle/>
          <a:p>
            <a:r>
              <a:rPr lang="en-US" sz="1800" b="1" dirty="0">
                <a:solidFill>
                  <a:schemeClr val="accent6"/>
                </a:solidFill>
              </a:rPr>
              <a:t>ARUNACHAL PRADESH STATE COOPERATIVE UNION &amp; COOPERATIVE Training Centre</a:t>
            </a:r>
            <a:endParaRPr lang="en-IN" sz="1800" b="1" dirty="0">
              <a:solidFill>
                <a:schemeClr val="accent6"/>
              </a:solidFill>
            </a:endParaRPr>
          </a:p>
        </p:txBody>
      </p:sp>
      <p:sp>
        <p:nvSpPr>
          <p:cNvPr id="3" name="Content Placeholder 2">
            <a:extLst>
              <a:ext uri="{FF2B5EF4-FFF2-40B4-BE49-F238E27FC236}">
                <a16:creationId xmlns="" xmlns:a16="http://schemas.microsoft.com/office/drawing/2014/main" id="{8BE03B2A-9688-8F15-CCF2-4E74B0CF3374}"/>
              </a:ext>
            </a:extLst>
          </p:cNvPr>
          <p:cNvSpPr>
            <a:spLocks noGrp="1"/>
          </p:cNvSpPr>
          <p:nvPr>
            <p:ph idx="1"/>
          </p:nvPr>
        </p:nvSpPr>
        <p:spPr>
          <a:xfrm>
            <a:off x="536348" y="1021337"/>
            <a:ext cx="7867541" cy="3767670"/>
          </a:xfrm>
        </p:spPr>
        <p:txBody>
          <a:bodyPr/>
          <a:lstStyle/>
          <a:p>
            <a:pPr algn="just"/>
            <a:r>
              <a:rPr lang="en-US" sz="1600" dirty="0">
                <a:solidFill>
                  <a:schemeClr val="accent6"/>
                </a:solidFill>
              </a:rPr>
              <a:t>ARUNACHAL PRADESH STATE COOPERATIVE UNION (APSCU) </a:t>
            </a:r>
            <a:r>
              <a:rPr lang="en-US" dirty="0">
                <a:solidFill>
                  <a:schemeClr val="accent6"/>
                </a:solidFill>
              </a:rPr>
              <a:t>is carrying out </a:t>
            </a:r>
            <a:r>
              <a:rPr lang="en-US" dirty="0" smtClean="0">
                <a:solidFill>
                  <a:schemeClr val="accent6"/>
                </a:solidFill>
              </a:rPr>
              <a:t> </a:t>
            </a:r>
            <a:r>
              <a:rPr lang="en-US" dirty="0">
                <a:solidFill>
                  <a:schemeClr val="accent6"/>
                </a:solidFill>
              </a:rPr>
              <a:t>different kinds of activities which include Cooperative Education, Training, Publicity, </a:t>
            </a:r>
            <a:r>
              <a:rPr lang="en-US" dirty="0" err="1" smtClean="0">
                <a:solidFill>
                  <a:schemeClr val="accent6"/>
                </a:solidFill>
              </a:rPr>
              <a:t>Organising</a:t>
            </a:r>
            <a:r>
              <a:rPr lang="en-US" dirty="0" smtClean="0">
                <a:solidFill>
                  <a:schemeClr val="accent6"/>
                </a:solidFill>
              </a:rPr>
              <a:t> </a:t>
            </a:r>
            <a:r>
              <a:rPr lang="en-US" dirty="0">
                <a:solidFill>
                  <a:schemeClr val="accent6"/>
                </a:solidFill>
              </a:rPr>
              <a:t>of Conferences, Seminars, Study Tours, Women Cooperative Education Programmes, guiding and encouraging in registration of new </a:t>
            </a:r>
            <a:r>
              <a:rPr lang="en-US" dirty="0" smtClean="0">
                <a:solidFill>
                  <a:schemeClr val="accent6"/>
                </a:solidFill>
              </a:rPr>
              <a:t>cooperative societies, </a:t>
            </a:r>
            <a:r>
              <a:rPr lang="en-US" dirty="0">
                <a:solidFill>
                  <a:schemeClr val="accent6"/>
                </a:solidFill>
              </a:rPr>
              <a:t>etc. </a:t>
            </a:r>
          </a:p>
          <a:p>
            <a:pPr marL="0" indent="0">
              <a:buNone/>
            </a:pPr>
            <a:endParaRPr lang="en-IN" dirty="0"/>
          </a:p>
        </p:txBody>
      </p:sp>
      <p:pic>
        <p:nvPicPr>
          <p:cNvPr id="4" name="Picture 2" descr="G:\APSCU\LDP AT BOGNE,SIANG DISTRICT,,03-05 FEB,17\IMG20170131114301.jpg">
            <a:extLst>
              <a:ext uri="{FF2B5EF4-FFF2-40B4-BE49-F238E27FC236}">
                <a16:creationId xmlns="" xmlns:a16="http://schemas.microsoft.com/office/drawing/2014/main" id="{FE296A49-693D-F863-23A7-A0DB67B9DF66}"/>
              </a:ext>
            </a:extLst>
          </p:cNvPr>
          <p:cNvPicPr>
            <a:picLocks noChangeAspect="1" noChangeArrowheads="1"/>
          </p:cNvPicPr>
          <p:nvPr/>
        </p:nvPicPr>
        <p:blipFill>
          <a:blip r:embed="rId2" cstate="print"/>
          <a:srcRect/>
          <a:stretch>
            <a:fillRect/>
          </a:stretch>
        </p:blipFill>
        <p:spPr bwMode="auto">
          <a:xfrm>
            <a:off x="467544" y="3789040"/>
            <a:ext cx="3915544" cy="2788895"/>
          </a:xfrm>
          <a:prstGeom prst="rect">
            <a:avLst/>
          </a:prstGeom>
          <a:noFill/>
        </p:spPr>
      </p:pic>
      <p:pic>
        <p:nvPicPr>
          <p:cNvPr id="5" name="Picture 2">
            <a:extLst>
              <a:ext uri="{FF2B5EF4-FFF2-40B4-BE49-F238E27FC236}">
                <a16:creationId xmlns="" xmlns:a16="http://schemas.microsoft.com/office/drawing/2014/main" id="{4740838B-5FD6-BAB0-DDB5-FEA036AC3701}"/>
              </a:ext>
            </a:extLst>
          </p:cNvPr>
          <p:cNvPicPr>
            <a:picLocks noChangeAspect="1" noChangeArrowheads="1"/>
          </p:cNvPicPr>
          <p:nvPr/>
        </p:nvPicPr>
        <p:blipFill>
          <a:blip r:embed="rId3" cstate="print"/>
          <a:srcRect/>
          <a:stretch>
            <a:fillRect/>
          </a:stretch>
        </p:blipFill>
        <p:spPr bwMode="auto">
          <a:xfrm>
            <a:off x="4572000" y="3789040"/>
            <a:ext cx="3831889" cy="2788894"/>
          </a:xfrm>
          <a:prstGeom prst="rect">
            <a:avLst/>
          </a:prstGeom>
          <a:noFill/>
          <a:ln w="9525">
            <a:noFill/>
            <a:miter lim="800000"/>
            <a:headEnd/>
            <a:tailEnd/>
          </a:ln>
          <a:effectLst/>
        </p:spPr>
      </p:pic>
    </p:spTree>
    <p:extLst>
      <p:ext uri="{BB962C8B-B14F-4D97-AF65-F5344CB8AC3E}">
        <p14:creationId xmlns="" xmlns:p14="http://schemas.microsoft.com/office/powerpoint/2010/main" val="64385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Vertical)">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99392"/>
            <a:ext cx="6554867" cy="1524000"/>
          </a:xfrm>
        </p:spPr>
        <p:txBody>
          <a:bodyPr>
            <a:normAutofit/>
          </a:bodyPr>
          <a:lstStyle/>
          <a:p>
            <a:r>
              <a:rPr lang="en-US" sz="1800" b="1" dirty="0">
                <a:solidFill>
                  <a:schemeClr val="accent2"/>
                </a:solidFill>
              </a:rPr>
              <a:t>TEA COOPERATIVE SOCIETIES IN ARUNACHAL PRADESH</a:t>
            </a:r>
            <a:endParaRPr lang="en-IN" sz="1800" b="1" dirty="0">
              <a:solidFill>
                <a:schemeClr val="accent2"/>
              </a:solidFill>
            </a:endParaRPr>
          </a:p>
        </p:txBody>
      </p:sp>
      <p:sp>
        <p:nvSpPr>
          <p:cNvPr id="5" name="Content Placeholder 4"/>
          <p:cNvSpPr>
            <a:spLocks noGrp="1"/>
          </p:cNvSpPr>
          <p:nvPr>
            <p:ph idx="1"/>
          </p:nvPr>
        </p:nvSpPr>
        <p:spPr>
          <a:xfrm>
            <a:off x="261545" y="836712"/>
            <a:ext cx="8315857" cy="3119598"/>
          </a:xfrm>
        </p:spPr>
        <p:txBody>
          <a:bodyPr>
            <a:normAutofit/>
          </a:bodyPr>
          <a:lstStyle/>
          <a:p>
            <a:pPr algn="just">
              <a:buFont typeface="Wingdings" pitchFamily="2" charset="2"/>
              <a:buChar char="Ø"/>
            </a:pPr>
            <a:r>
              <a:rPr lang="en-US" sz="1800" dirty="0" smtClean="0">
                <a:solidFill>
                  <a:schemeClr val="accent2"/>
                </a:solidFill>
              </a:rPr>
              <a:t>The land and climatic condition of Arunachal Pradesh, excepting the alpine region is suitable and conducive for Plantation of Tea. For the benefits of Tea Growers in the Eastern parts of Arunachal Pradesh 3 Tea Factories have been established in the Cooperative Sectors with financial assistance from NCDC.</a:t>
            </a:r>
            <a:endParaRPr lang="en-US" dirty="0">
              <a:solidFill>
                <a:schemeClr val="accent2"/>
              </a:solidFill>
            </a:endParaRPr>
          </a:p>
          <a:p>
            <a:pPr algn="just">
              <a:buNone/>
            </a:pPr>
            <a:endParaRPr lang="en-US" sz="1600" dirty="0"/>
          </a:p>
          <a:p>
            <a:pPr>
              <a:buNone/>
            </a:pPr>
            <a:endParaRPr lang="en-IN" dirty="0"/>
          </a:p>
        </p:txBody>
      </p:sp>
      <p:pic>
        <p:nvPicPr>
          <p:cNvPr id="3" name="Picture 2" descr="D:\Relating to RCS\Presentation of NE\IMG-20150814-WA0000.jpg">
            <a:extLst>
              <a:ext uri="{FF2B5EF4-FFF2-40B4-BE49-F238E27FC236}">
                <a16:creationId xmlns="" xmlns:a16="http://schemas.microsoft.com/office/drawing/2014/main" id="{4F761256-1419-AE4F-ABEF-4DBE656CBF28}"/>
              </a:ext>
            </a:extLst>
          </p:cNvPr>
          <p:cNvPicPr/>
          <p:nvPr/>
        </p:nvPicPr>
        <p:blipFill>
          <a:blip r:embed="rId2" cstate="print"/>
          <a:srcRect/>
          <a:stretch>
            <a:fillRect/>
          </a:stretch>
        </p:blipFill>
        <p:spPr bwMode="auto">
          <a:xfrm>
            <a:off x="357158" y="3429000"/>
            <a:ext cx="3857652" cy="2857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2" descr="D:\Photos\ScanT2.jpg">
            <a:extLst>
              <a:ext uri="{FF2B5EF4-FFF2-40B4-BE49-F238E27FC236}">
                <a16:creationId xmlns="" xmlns:a16="http://schemas.microsoft.com/office/drawing/2014/main" id="{9A261F66-5221-5D18-4319-22D0BA43F9BF}"/>
              </a:ext>
            </a:extLst>
          </p:cNvPr>
          <p:cNvPicPr>
            <a:picLocks noChangeAspect="1" noChangeArrowheads="1"/>
          </p:cNvPicPr>
          <p:nvPr/>
        </p:nvPicPr>
        <p:blipFill>
          <a:blip r:embed="rId3" cstate="print"/>
          <a:srcRect/>
          <a:stretch>
            <a:fillRect/>
          </a:stretch>
        </p:blipFill>
        <p:spPr bwMode="auto">
          <a:xfrm>
            <a:off x="4572000" y="3571876"/>
            <a:ext cx="4108347" cy="2594746"/>
          </a:xfrm>
          <a:prstGeom prst="rect">
            <a:avLst/>
          </a:prstGeom>
          <a:ln w="228600" cap="sq" cmpd="thickThin">
            <a:solidFill>
              <a:srgbClr val="000000"/>
            </a:solidFill>
            <a:prstDash val="solid"/>
            <a:miter lim="800000"/>
          </a:ln>
          <a:effectLst>
            <a:innerShdw blurRad="76200">
              <a:srgbClr val="000000"/>
            </a:innerShdw>
          </a:effectLst>
        </p:spPr>
      </p:pic>
      <p:sp>
        <p:nvSpPr>
          <p:cNvPr id="6" name="TextBox 5">
            <a:extLst>
              <a:ext uri="{FF2B5EF4-FFF2-40B4-BE49-F238E27FC236}">
                <a16:creationId xmlns="" xmlns:a16="http://schemas.microsoft.com/office/drawing/2014/main" id="{3D1FAE0B-D073-0001-A152-9529834677BE}"/>
              </a:ext>
            </a:extLst>
          </p:cNvPr>
          <p:cNvSpPr txBox="1"/>
          <p:nvPr/>
        </p:nvSpPr>
        <p:spPr>
          <a:xfrm>
            <a:off x="1857356" y="2786058"/>
            <a:ext cx="4695516" cy="307777"/>
          </a:xfrm>
          <a:prstGeom prst="rect">
            <a:avLst/>
          </a:prstGeom>
          <a:noFill/>
        </p:spPr>
        <p:txBody>
          <a:bodyPr wrap="none" rtlCol="0">
            <a:spAutoFit/>
          </a:bodyPr>
          <a:lstStyle/>
          <a:p>
            <a:r>
              <a:rPr lang="en-US" sz="1400" b="1" dirty="0">
                <a:solidFill>
                  <a:schemeClr val="accent6"/>
                </a:solidFill>
              </a:rPr>
              <a:t>Tea Factory of A.K. Small Growers MPCS Ltd. </a:t>
            </a:r>
            <a:r>
              <a:rPr lang="en-US" sz="1400" b="1" dirty="0" err="1">
                <a:solidFill>
                  <a:schemeClr val="accent6"/>
                </a:solidFill>
              </a:rPr>
              <a:t>Namsai</a:t>
            </a:r>
            <a:endParaRPr lang="en-IN" sz="1400" b="1" dirty="0">
              <a:solidFill>
                <a:schemeClr val="accent6"/>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arn(inVertical)">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arn(inVertic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Photos\IMG-20150813-WA0028.jpg">
            <a:extLst>
              <a:ext uri="{FF2B5EF4-FFF2-40B4-BE49-F238E27FC236}">
                <a16:creationId xmlns="" xmlns:a16="http://schemas.microsoft.com/office/drawing/2014/main" id="{6C61B97D-DCD1-6A19-A07A-36562B5B6014}"/>
              </a:ext>
            </a:extLst>
          </p:cNvPr>
          <p:cNvPicPr/>
          <p:nvPr/>
        </p:nvPicPr>
        <p:blipFill>
          <a:blip r:embed="rId2"/>
          <a:srcRect l="6440" t="51041" r="5135" b="13900"/>
          <a:stretch>
            <a:fillRect/>
          </a:stretch>
        </p:blipFill>
        <p:spPr bwMode="auto">
          <a:xfrm>
            <a:off x="500034" y="285728"/>
            <a:ext cx="8229600" cy="2999256"/>
          </a:xfrm>
          <a:prstGeom prst="rect">
            <a:avLst/>
          </a:prstGeom>
          <a:ln>
            <a:noFill/>
          </a:ln>
          <a:effectLst>
            <a:outerShdw blurRad="292100" dist="139700" dir="2700000" algn="tl" rotWithShape="0">
              <a:srgbClr val="333333">
                <a:alpha val="65000"/>
              </a:srgbClr>
            </a:outerShdw>
          </a:effectLst>
        </p:spPr>
      </p:pic>
      <p:sp>
        <p:nvSpPr>
          <p:cNvPr id="5" name="Title 1">
            <a:extLst>
              <a:ext uri="{FF2B5EF4-FFF2-40B4-BE49-F238E27FC236}">
                <a16:creationId xmlns="" xmlns:a16="http://schemas.microsoft.com/office/drawing/2014/main" id="{86368D11-0BC7-DBA8-DC4B-9D690877B2DA}"/>
              </a:ext>
            </a:extLst>
          </p:cNvPr>
          <p:cNvSpPr>
            <a:spLocks noGrp="1"/>
          </p:cNvSpPr>
          <p:nvPr>
            <p:ph type="title"/>
          </p:nvPr>
        </p:nvSpPr>
        <p:spPr>
          <a:xfrm>
            <a:off x="489175" y="3212976"/>
            <a:ext cx="8063953" cy="360041"/>
          </a:xfrm>
        </p:spPr>
        <p:txBody>
          <a:bodyPr>
            <a:normAutofit fontScale="90000"/>
          </a:bodyPr>
          <a:lstStyle/>
          <a:p>
            <a:pPr algn="ctr"/>
            <a:r>
              <a:rPr lang="en-US" sz="1600" b="1" dirty="0" smtClean="0">
                <a:solidFill>
                  <a:schemeClr val="accent6"/>
                </a:solidFill>
              </a:rPr>
              <a:t>PROCESSED tea </a:t>
            </a:r>
            <a:r>
              <a:rPr lang="en-US" sz="1600" b="1" dirty="0">
                <a:solidFill>
                  <a:schemeClr val="accent6"/>
                </a:solidFill>
              </a:rPr>
              <a:t>of Eastern Tea growers Coop. </a:t>
            </a:r>
            <a:r>
              <a:rPr lang="en-US" sz="1600" b="1" dirty="0" smtClean="0">
                <a:solidFill>
                  <a:schemeClr val="accent6"/>
                </a:solidFill>
              </a:rPr>
              <a:t>Society, </a:t>
            </a:r>
            <a:r>
              <a:rPr lang="en-US" sz="1600" b="1" dirty="0" err="1" smtClean="0">
                <a:solidFill>
                  <a:schemeClr val="accent6"/>
                </a:solidFill>
              </a:rPr>
              <a:t>Jairampur</a:t>
            </a:r>
            <a:r>
              <a:rPr lang="en-US" sz="1600" b="1" dirty="0" smtClean="0">
                <a:solidFill>
                  <a:schemeClr val="accent6"/>
                </a:solidFill>
              </a:rPr>
              <a:t>, Changlang</a:t>
            </a:r>
            <a:endParaRPr lang="en-IN" sz="1600" b="1" dirty="0">
              <a:solidFill>
                <a:schemeClr val="accent6"/>
              </a:solidFill>
            </a:endParaRPr>
          </a:p>
        </p:txBody>
      </p:sp>
      <p:sp>
        <p:nvSpPr>
          <p:cNvPr id="6" name="Title 3">
            <a:extLst>
              <a:ext uri="{FF2B5EF4-FFF2-40B4-BE49-F238E27FC236}">
                <a16:creationId xmlns="" xmlns:a16="http://schemas.microsoft.com/office/drawing/2014/main" id="{6C29B50F-158F-498D-4751-7DA89ECCB15A}"/>
              </a:ext>
            </a:extLst>
          </p:cNvPr>
          <p:cNvSpPr txBox="1">
            <a:spLocks/>
          </p:cNvSpPr>
          <p:nvPr/>
        </p:nvSpPr>
        <p:spPr>
          <a:xfrm>
            <a:off x="323528" y="5940151"/>
            <a:ext cx="8229600" cy="360042"/>
          </a:xfrm>
          <a:prstGeom prst="rect">
            <a:avLst/>
          </a:prstGeom>
          <a:effectLst/>
        </p:spPr>
        <p:txBody>
          <a:bodyPr vert="horz" lIns="91440" tIns="45720" rIns="91440" bIns="45720" rtlCol="0" anchor="ctr">
            <a:normAutofit fontScale="97500" lnSpcReduction="10000"/>
          </a:bodyPr>
          <a:lst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dirty="0">
                <a:solidFill>
                  <a:schemeClr val="accent6"/>
                </a:solidFill>
              </a:rPr>
              <a:t>TEA FACTORY OF MARKFED, NAMSAI</a:t>
            </a:r>
            <a:endParaRPr lang="en-IN" sz="1800" b="1" dirty="0">
              <a:solidFill>
                <a:schemeClr val="accent6"/>
              </a:solidFill>
            </a:endParaRPr>
          </a:p>
        </p:txBody>
      </p:sp>
      <p:pic>
        <p:nvPicPr>
          <p:cNvPr id="7" name="Picture 1" descr="D:\ICDP-II\Photos\Markfed\20170429_135522.jpg">
            <a:extLst>
              <a:ext uri="{FF2B5EF4-FFF2-40B4-BE49-F238E27FC236}">
                <a16:creationId xmlns="" xmlns:a16="http://schemas.microsoft.com/office/drawing/2014/main" id="{01BFC976-07B5-CC53-4B01-85330E1FC542}"/>
              </a:ext>
            </a:extLst>
          </p:cNvPr>
          <p:cNvPicPr>
            <a:picLocks noGrp="1" noChangeAspect="1" noChangeArrowheads="1"/>
          </p:cNvPicPr>
          <p:nvPr>
            <p:ph idx="1"/>
          </p:nvPr>
        </p:nvPicPr>
        <p:blipFill>
          <a:blip r:embed="rId3" cstate="print"/>
          <a:srcRect/>
          <a:stretch>
            <a:fillRect/>
          </a:stretch>
        </p:blipFill>
        <p:spPr bwMode="auto">
          <a:xfrm>
            <a:off x="485222" y="3793311"/>
            <a:ext cx="3424971" cy="1926546"/>
          </a:xfrm>
          <a:prstGeom prst="rect">
            <a:avLst/>
          </a:prstGeom>
          <a:ln w="228600" cap="sq" cmpd="thickThin">
            <a:solidFill>
              <a:srgbClr val="000000"/>
            </a:solidFill>
            <a:prstDash val="solid"/>
            <a:miter lim="800000"/>
          </a:ln>
          <a:effectLst>
            <a:innerShdw blurRad="76200">
              <a:srgbClr val="000000"/>
            </a:innerShdw>
          </a:effectLst>
        </p:spPr>
      </p:pic>
      <p:pic>
        <p:nvPicPr>
          <p:cNvPr id="8" name="Picture 3" descr="D:\ICDP-II\Photos\Namsai,March17\018.JPG">
            <a:extLst>
              <a:ext uri="{FF2B5EF4-FFF2-40B4-BE49-F238E27FC236}">
                <a16:creationId xmlns="" xmlns:a16="http://schemas.microsoft.com/office/drawing/2014/main" id="{8E96EE5C-B310-601D-3981-5A3D14A62515}"/>
              </a:ext>
            </a:extLst>
          </p:cNvPr>
          <p:cNvPicPr>
            <a:picLocks noChangeAspect="1" noChangeArrowheads="1"/>
          </p:cNvPicPr>
          <p:nvPr/>
        </p:nvPicPr>
        <p:blipFill>
          <a:blip r:embed="rId4" cstate="print"/>
          <a:srcRect/>
          <a:stretch>
            <a:fillRect/>
          </a:stretch>
        </p:blipFill>
        <p:spPr bwMode="auto">
          <a:xfrm>
            <a:off x="4211959" y="3615563"/>
            <a:ext cx="1944215" cy="2324588"/>
          </a:xfrm>
          <a:prstGeom prst="rect">
            <a:avLst/>
          </a:prstGeom>
          <a:ln>
            <a:noFill/>
          </a:ln>
          <a:effectLst>
            <a:softEdge rad="112500"/>
          </a:effectLst>
        </p:spPr>
      </p:pic>
      <p:pic>
        <p:nvPicPr>
          <p:cNvPr id="9" name="Picture 2" descr="D:\ICDP-II\Photos\Namsai,March17\027.JPG">
            <a:extLst>
              <a:ext uri="{FF2B5EF4-FFF2-40B4-BE49-F238E27FC236}">
                <a16:creationId xmlns="" xmlns:a16="http://schemas.microsoft.com/office/drawing/2014/main" id="{672DD7A2-6292-02D4-86AB-C61BC44C1D93}"/>
              </a:ext>
            </a:extLst>
          </p:cNvPr>
          <p:cNvPicPr>
            <a:picLocks noChangeAspect="1" noChangeArrowheads="1"/>
          </p:cNvPicPr>
          <p:nvPr/>
        </p:nvPicPr>
        <p:blipFill>
          <a:blip r:embed="rId5" cstate="print"/>
          <a:srcRect/>
          <a:stretch>
            <a:fillRect/>
          </a:stretch>
        </p:blipFill>
        <p:spPr bwMode="auto">
          <a:xfrm>
            <a:off x="6156175" y="3505278"/>
            <a:ext cx="2498649" cy="2289038"/>
          </a:xfrm>
          <a:prstGeom prst="rect">
            <a:avLst/>
          </a:prstGeom>
          <a:ln>
            <a:noFill/>
          </a:ln>
          <a:effectLst>
            <a:softEdge rad="112500"/>
          </a:effectLst>
        </p:spPr>
      </p:pic>
    </p:spTree>
    <p:extLst>
      <p:ext uri="{BB962C8B-B14F-4D97-AF65-F5344CB8AC3E}">
        <p14:creationId xmlns="" xmlns:p14="http://schemas.microsoft.com/office/powerpoint/2010/main" val="325927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arn(inVertic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360" y="836712"/>
            <a:ext cx="8477280" cy="4752528"/>
          </a:xfrm>
        </p:spPr>
        <p:txBody>
          <a:bodyPr>
            <a:normAutofit/>
          </a:bodyPr>
          <a:lstStyle/>
          <a:p>
            <a:pPr algn="just">
              <a:buFont typeface="Wingdings" pitchFamily="2" charset="2"/>
              <a:buChar char="Ø"/>
            </a:pPr>
            <a:r>
              <a:rPr lang="en-US" sz="2400" b="1" dirty="0">
                <a:solidFill>
                  <a:schemeClr val="accent2"/>
                </a:solidFill>
              </a:rPr>
              <a:t> </a:t>
            </a:r>
            <a:r>
              <a:rPr lang="en-IN" dirty="0" smtClean="0">
                <a:solidFill>
                  <a:schemeClr val="accent2"/>
                </a:solidFill>
              </a:rPr>
              <a:t>In </a:t>
            </a:r>
            <a:r>
              <a:rPr lang="en-IN" dirty="0">
                <a:solidFill>
                  <a:schemeClr val="accent2"/>
                </a:solidFill>
              </a:rPr>
              <a:t>addition to these, as per requirement of time and situation the Cooperative Societies have started diversifying  their economic activities ranging from </a:t>
            </a:r>
            <a:r>
              <a:rPr lang="en-IN" dirty="0" smtClean="0">
                <a:solidFill>
                  <a:schemeClr val="accent2"/>
                </a:solidFill>
              </a:rPr>
              <a:t>agriculture and allied activities to </a:t>
            </a:r>
            <a:r>
              <a:rPr lang="en-IN" b="1" dirty="0" smtClean="0">
                <a:solidFill>
                  <a:schemeClr val="accent2"/>
                </a:solidFill>
              </a:rPr>
              <a:t>service sector</a:t>
            </a:r>
            <a:r>
              <a:rPr lang="en-IN" dirty="0" smtClean="0">
                <a:solidFill>
                  <a:schemeClr val="accent2"/>
                </a:solidFill>
              </a:rPr>
              <a:t>. </a:t>
            </a:r>
          </a:p>
          <a:p>
            <a:pPr algn="just">
              <a:buFont typeface="Wingdings" pitchFamily="2" charset="2"/>
              <a:buChar char="Ø"/>
            </a:pPr>
            <a:r>
              <a:rPr lang="en-IN" dirty="0" smtClean="0">
                <a:solidFill>
                  <a:schemeClr val="accent2"/>
                </a:solidFill>
              </a:rPr>
              <a:t>Considering the </a:t>
            </a:r>
            <a:r>
              <a:rPr lang="en-IN" dirty="0">
                <a:solidFill>
                  <a:schemeClr val="accent2"/>
                </a:solidFill>
              </a:rPr>
              <a:t>huge </a:t>
            </a:r>
            <a:r>
              <a:rPr lang="en-IN" dirty="0" smtClean="0">
                <a:solidFill>
                  <a:schemeClr val="accent2"/>
                </a:solidFill>
              </a:rPr>
              <a:t>tourism potential in Arunachal Pradesh, </a:t>
            </a:r>
            <a:r>
              <a:rPr lang="en-IN" b="1" dirty="0">
                <a:solidFill>
                  <a:schemeClr val="accent2"/>
                </a:solidFill>
              </a:rPr>
              <a:t>some </a:t>
            </a:r>
            <a:r>
              <a:rPr lang="en-IN" b="1" dirty="0" smtClean="0">
                <a:solidFill>
                  <a:schemeClr val="accent2"/>
                </a:solidFill>
              </a:rPr>
              <a:t>Tourism Cooperative Societies</a:t>
            </a:r>
            <a:r>
              <a:rPr lang="en-IN" dirty="0" smtClean="0">
                <a:solidFill>
                  <a:schemeClr val="accent2"/>
                </a:solidFill>
              </a:rPr>
              <a:t> </a:t>
            </a:r>
            <a:r>
              <a:rPr lang="en-IN" dirty="0">
                <a:solidFill>
                  <a:schemeClr val="accent2"/>
                </a:solidFill>
              </a:rPr>
              <a:t>have started organising </a:t>
            </a:r>
            <a:r>
              <a:rPr lang="en-IN" b="1" dirty="0" smtClean="0">
                <a:solidFill>
                  <a:schemeClr val="accent2"/>
                </a:solidFill>
              </a:rPr>
              <a:t>home-stay</a:t>
            </a:r>
            <a:r>
              <a:rPr lang="en-IN" dirty="0" smtClean="0">
                <a:solidFill>
                  <a:schemeClr val="accent2"/>
                </a:solidFill>
              </a:rPr>
              <a:t> </a:t>
            </a:r>
            <a:r>
              <a:rPr lang="en-IN" dirty="0">
                <a:solidFill>
                  <a:schemeClr val="accent2"/>
                </a:solidFill>
              </a:rPr>
              <a:t>facilities </a:t>
            </a:r>
            <a:r>
              <a:rPr lang="en-IN" dirty="0" smtClean="0">
                <a:solidFill>
                  <a:schemeClr val="accent2"/>
                </a:solidFill>
              </a:rPr>
              <a:t>showcasing indigenous traditional </a:t>
            </a:r>
            <a:r>
              <a:rPr lang="en-IN" dirty="0">
                <a:solidFill>
                  <a:schemeClr val="accent2"/>
                </a:solidFill>
              </a:rPr>
              <a:t>way of life </a:t>
            </a:r>
            <a:r>
              <a:rPr lang="en-IN" dirty="0" smtClean="0">
                <a:solidFill>
                  <a:schemeClr val="accent2"/>
                </a:solidFill>
              </a:rPr>
              <a:t>where local cuisines are provided. This Sector is gaining popularity in </a:t>
            </a:r>
            <a:r>
              <a:rPr lang="en-IN" dirty="0">
                <a:solidFill>
                  <a:schemeClr val="accent2"/>
                </a:solidFill>
              </a:rPr>
              <a:t>the </a:t>
            </a:r>
            <a:r>
              <a:rPr lang="en-IN" dirty="0" err="1">
                <a:solidFill>
                  <a:schemeClr val="accent2"/>
                </a:solidFill>
              </a:rPr>
              <a:t>Apatani</a:t>
            </a:r>
            <a:r>
              <a:rPr lang="en-IN" dirty="0">
                <a:solidFill>
                  <a:schemeClr val="accent2"/>
                </a:solidFill>
              </a:rPr>
              <a:t> plateau of Ziro, Lower Subansiri district, </a:t>
            </a:r>
            <a:r>
              <a:rPr lang="en-IN" dirty="0" smtClean="0">
                <a:solidFill>
                  <a:schemeClr val="accent2"/>
                </a:solidFill>
              </a:rPr>
              <a:t>Tawang in Tawang District and </a:t>
            </a:r>
            <a:r>
              <a:rPr lang="en-IN" dirty="0" err="1" smtClean="0">
                <a:solidFill>
                  <a:schemeClr val="accent2"/>
                </a:solidFill>
              </a:rPr>
              <a:t>Mechukha</a:t>
            </a:r>
            <a:r>
              <a:rPr lang="en-IN" dirty="0" smtClean="0">
                <a:solidFill>
                  <a:schemeClr val="accent2"/>
                </a:solidFill>
              </a:rPr>
              <a:t> in Shi-</a:t>
            </a:r>
            <a:r>
              <a:rPr lang="en-IN" dirty="0" err="1" smtClean="0">
                <a:solidFill>
                  <a:schemeClr val="accent2"/>
                </a:solidFill>
              </a:rPr>
              <a:t>Yomi</a:t>
            </a:r>
            <a:r>
              <a:rPr lang="en-IN" dirty="0" smtClean="0">
                <a:solidFill>
                  <a:schemeClr val="accent2"/>
                </a:solidFill>
              </a:rPr>
              <a:t> District for which necessary fund </a:t>
            </a:r>
            <a:r>
              <a:rPr lang="en-IN" dirty="0">
                <a:solidFill>
                  <a:schemeClr val="accent2"/>
                </a:solidFill>
              </a:rPr>
              <a:t>has been provided by NCDC </a:t>
            </a:r>
            <a:r>
              <a:rPr lang="en-IN" dirty="0" smtClean="0">
                <a:solidFill>
                  <a:schemeClr val="accent2"/>
                </a:solidFill>
              </a:rPr>
              <a:t>for </a:t>
            </a:r>
            <a:r>
              <a:rPr lang="en-IN" dirty="0">
                <a:solidFill>
                  <a:schemeClr val="accent2"/>
                </a:solidFill>
              </a:rPr>
              <a:t>creating necessary tourism </a:t>
            </a:r>
            <a:r>
              <a:rPr lang="en-IN" dirty="0" smtClean="0">
                <a:solidFill>
                  <a:schemeClr val="accent2"/>
                </a:solidFill>
              </a:rPr>
              <a:t>infrastructures like, Hotels and Home-Stays. </a:t>
            </a:r>
            <a:endParaRPr lang="en-IN"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552" y="3068960"/>
            <a:ext cx="8229600" cy="1143000"/>
          </a:xfrm>
        </p:spPr>
        <p:txBody>
          <a:bodyPr>
            <a:noAutofit/>
          </a:bodyPr>
          <a:lstStyle/>
          <a:p>
            <a:r>
              <a:rPr lang="en-IN" sz="9600" b="1" dirty="0">
                <a:solidFill>
                  <a:srgbClr val="C00000"/>
                </a:solidFill>
              </a:rPr>
              <a:t>THANK YOU</a:t>
            </a:r>
            <a:br>
              <a:rPr lang="en-IN" sz="9600" b="1" dirty="0">
                <a:solidFill>
                  <a:srgbClr val="C00000"/>
                </a:solidFill>
              </a:rPr>
            </a:br>
            <a:endParaRPr lang="en-IN" sz="9600" dirty="0"/>
          </a:p>
        </p:txBody>
      </p:sp>
    </p:spTree>
    <p:extLst>
      <p:ext uri="{BB962C8B-B14F-4D97-AF65-F5344CB8AC3E}">
        <p14:creationId xmlns="" xmlns:p14="http://schemas.microsoft.com/office/powerpoint/2010/main" val="13055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0034" y="357166"/>
            <a:ext cx="8229600" cy="1143000"/>
          </a:xfrm>
        </p:spPr>
        <p:txBody>
          <a:bodyPr>
            <a:normAutofit fontScale="90000"/>
          </a:bodyPr>
          <a:lstStyle/>
          <a:p>
            <a:r>
              <a:rPr lang="en-US" sz="2700" b="1" dirty="0">
                <a:ln w="1905"/>
                <a:solidFill>
                  <a:schemeClr val="accent2"/>
                </a:solidFill>
                <a:effectLst>
                  <a:innerShdw blurRad="69850" dist="43180" dir="5400000">
                    <a:srgbClr val="000000">
                      <a:alpha val="65000"/>
                    </a:srgbClr>
                  </a:innerShdw>
                </a:effectLst>
              </a:rPr>
              <a:t>STATUS OF COOPERATIVE SOCIETIES OF ARUNACHAL PRADESH</a:t>
            </a:r>
            <a:r>
              <a:rPr lang="en-IN" dirty="0">
                <a:solidFill>
                  <a:srgbClr val="FF0000"/>
                </a:solidFill>
              </a:rPr>
              <a:t/>
            </a:r>
            <a:br>
              <a:rPr lang="en-IN" dirty="0">
                <a:solidFill>
                  <a:srgbClr val="FF0000"/>
                </a:solidFill>
              </a:rPr>
            </a:br>
            <a:endParaRPr lang="en-IN" dirty="0">
              <a:solidFill>
                <a:srgbClr val="FF0000"/>
              </a:solidFill>
            </a:endParaRPr>
          </a:p>
        </p:txBody>
      </p:sp>
      <p:graphicFrame>
        <p:nvGraphicFramePr>
          <p:cNvPr id="5" name="Table 4"/>
          <p:cNvGraphicFramePr>
            <a:graphicFrameLocks noGrp="1"/>
          </p:cNvGraphicFramePr>
          <p:nvPr>
            <p:extLst>
              <p:ext uri="{D42A27DB-BD31-4B8C-83A1-F6EECF244321}">
                <p14:modId xmlns="" xmlns:p14="http://schemas.microsoft.com/office/powerpoint/2010/main" val="996296944"/>
              </p:ext>
            </p:extLst>
          </p:nvPr>
        </p:nvGraphicFramePr>
        <p:xfrm>
          <a:off x="611560" y="1676400"/>
          <a:ext cx="8075240" cy="4191000"/>
        </p:xfrm>
        <a:graphic>
          <a:graphicData uri="http://schemas.openxmlformats.org/drawingml/2006/table">
            <a:tbl>
              <a:tblPr/>
              <a:tblGrid>
                <a:gridCol w="632059">
                  <a:extLst>
                    <a:ext uri="{9D8B030D-6E8A-4147-A177-3AD203B41FA5}">
                      <a16:colId xmlns="" xmlns:a16="http://schemas.microsoft.com/office/drawing/2014/main" val="20000"/>
                    </a:ext>
                  </a:extLst>
                </a:gridCol>
                <a:gridCol w="4042755">
                  <a:extLst>
                    <a:ext uri="{9D8B030D-6E8A-4147-A177-3AD203B41FA5}">
                      <a16:colId xmlns="" xmlns:a16="http://schemas.microsoft.com/office/drawing/2014/main" val="20001"/>
                    </a:ext>
                  </a:extLst>
                </a:gridCol>
                <a:gridCol w="3400426">
                  <a:extLst>
                    <a:ext uri="{9D8B030D-6E8A-4147-A177-3AD203B41FA5}">
                      <a16:colId xmlns="" xmlns:a16="http://schemas.microsoft.com/office/drawing/2014/main" val="20002"/>
                    </a:ext>
                  </a:extLst>
                </a:gridCol>
              </a:tblGrid>
              <a:tr h="698500">
                <a:tc>
                  <a:txBody>
                    <a:bodyPr/>
                    <a:lstStyle/>
                    <a:p>
                      <a:pPr algn="just">
                        <a:lnSpc>
                          <a:spcPct val="115000"/>
                        </a:lnSpc>
                        <a:spcAft>
                          <a:spcPts val="0"/>
                        </a:spcAft>
                      </a:pPr>
                      <a:r>
                        <a:rPr lang="en-IN" sz="2400" dirty="0">
                          <a:solidFill>
                            <a:schemeClr val="accent2"/>
                          </a:solidFill>
                          <a:latin typeface="Calibri"/>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just">
                        <a:lnSpc>
                          <a:spcPct val="115000"/>
                        </a:lnSpc>
                        <a:spcAft>
                          <a:spcPts val="0"/>
                        </a:spcAft>
                      </a:pPr>
                      <a:r>
                        <a:rPr lang="en-IN" sz="2400" dirty="0">
                          <a:solidFill>
                            <a:schemeClr val="accent2"/>
                          </a:solidFill>
                          <a:latin typeface="Calibri"/>
                          <a:ea typeface="Times New Roman"/>
                          <a:cs typeface="Times New Roman"/>
                        </a:rPr>
                        <a:t>No. of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just">
                        <a:lnSpc>
                          <a:spcPct val="115000"/>
                        </a:lnSpc>
                        <a:spcAft>
                          <a:spcPts val="0"/>
                        </a:spcAft>
                      </a:pPr>
                      <a:r>
                        <a:rPr lang="en-US" sz="2400" dirty="0">
                          <a:solidFill>
                            <a:schemeClr val="accent2"/>
                          </a:solidFill>
                          <a:latin typeface="Calibri"/>
                          <a:ea typeface="Times New Roman"/>
                          <a:cs typeface="Times New Roman"/>
                        </a:rPr>
                        <a:t>1206</a:t>
                      </a:r>
                      <a:endParaRPr lang="en-IN" sz="24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0"/>
                  </a:ext>
                </a:extLst>
              </a:tr>
              <a:tr h="698500">
                <a:tc>
                  <a:txBody>
                    <a:bodyPr/>
                    <a:lstStyle/>
                    <a:p>
                      <a:pPr algn="just">
                        <a:lnSpc>
                          <a:spcPct val="115000"/>
                        </a:lnSpc>
                        <a:spcAft>
                          <a:spcPts val="0"/>
                        </a:spcAft>
                      </a:pPr>
                      <a:r>
                        <a:rPr lang="en-IN" sz="2400" dirty="0">
                          <a:solidFill>
                            <a:schemeClr val="accent2"/>
                          </a:solidFill>
                          <a:latin typeface="Calibri"/>
                          <a:ea typeface="Times New Roman"/>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just">
                        <a:lnSpc>
                          <a:spcPct val="115000"/>
                        </a:lnSpc>
                        <a:spcAft>
                          <a:spcPts val="0"/>
                        </a:spcAft>
                      </a:pPr>
                      <a:r>
                        <a:rPr lang="en-IN" sz="2400" dirty="0">
                          <a:solidFill>
                            <a:schemeClr val="accent2"/>
                          </a:solidFill>
                          <a:latin typeface="Calibri"/>
                          <a:ea typeface="Times New Roman"/>
                          <a:cs typeface="Times New Roman"/>
                        </a:rPr>
                        <a:t>No. of Members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just">
                        <a:lnSpc>
                          <a:spcPct val="115000"/>
                        </a:lnSpc>
                        <a:spcAft>
                          <a:spcPts val="0"/>
                        </a:spcAft>
                      </a:pPr>
                      <a:r>
                        <a:rPr lang="en-IN" sz="2400" dirty="0">
                          <a:solidFill>
                            <a:schemeClr val="accent2"/>
                          </a:solidFill>
                          <a:latin typeface="Calibri"/>
                          <a:ea typeface="Times New Roman"/>
                          <a:cs typeface="Times New Roman"/>
                        </a:rPr>
                        <a:t>64540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1"/>
                  </a:ext>
                </a:extLst>
              </a:tr>
              <a:tr h="698500">
                <a:tc>
                  <a:txBody>
                    <a:bodyPr/>
                    <a:lstStyle/>
                    <a:p>
                      <a:pPr algn="just">
                        <a:lnSpc>
                          <a:spcPct val="115000"/>
                        </a:lnSpc>
                        <a:spcAft>
                          <a:spcPts val="0"/>
                        </a:spcAft>
                      </a:pPr>
                      <a:r>
                        <a:rPr lang="en-IN" sz="2400">
                          <a:solidFill>
                            <a:schemeClr val="accent2"/>
                          </a:solidFill>
                          <a:latin typeface="Calibri"/>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just">
                        <a:lnSpc>
                          <a:spcPct val="115000"/>
                        </a:lnSpc>
                        <a:spcAft>
                          <a:spcPts val="0"/>
                        </a:spcAft>
                      </a:pPr>
                      <a:r>
                        <a:rPr lang="en-IN" sz="2400" dirty="0">
                          <a:solidFill>
                            <a:schemeClr val="accent2"/>
                          </a:solidFill>
                          <a:latin typeface="Calibri"/>
                          <a:ea typeface="Times New Roman"/>
                          <a:cs typeface="Times New Roman"/>
                        </a:rPr>
                        <a:t>Total Share Capital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400" dirty="0">
                          <a:solidFill>
                            <a:schemeClr val="accent2"/>
                          </a:solidFill>
                          <a:latin typeface="Calibri"/>
                          <a:ea typeface="Times New Roman"/>
                          <a:cs typeface="Times New Roman"/>
                        </a:rPr>
                        <a:t>20245.44    </a:t>
                      </a:r>
                      <a:r>
                        <a:rPr lang="en-IN" sz="2400" i="1" dirty="0">
                          <a:solidFill>
                            <a:schemeClr val="accent2"/>
                          </a:solidFill>
                          <a:latin typeface="Calibri"/>
                          <a:ea typeface="Times New Roman"/>
                          <a:cs typeface="Times New Roman"/>
                        </a:rPr>
                        <a:t>(Rs. in </a:t>
                      </a:r>
                      <a:r>
                        <a:rPr lang="en-IN" sz="2400" i="1" dirty="0" err="1">
                          <a:solidFill>
                            <a:schemeClr val="accent2"/>
                          </a:solidFill>
                          <a:latin typeface="Calibri"/>
                          <a:ea typeface="Times New Roman"/>
                          <a:cs typeface="Times New Roman"/>
                        </a:rPr>
                        <a:t>lakhs</a:t>
                      </a:r>
                      <a:r>
                        <a:rPr lang="en-IN" sz="2400" i="1" dirty="0">
                          <a:solidFill>
                            <a:schemeClr val="accent2"/>
                          </a:solidFill>
                          <a:latin typeface="Calibri"/>
                          <a:ea typeface="Times New Roman"/>
                          <a:cs typeface="Times New Roman"/>
                        </a:rPr>
                        <a:t>)</a:t>
                      </a:r>
                      <a:endParaRPr lang="en-IN" sz="24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2"/>
                  </a:ext>
                </a:extLst>
              </a:tr>
              <a:tr h="698500">
                <a:tc>
                  <a:txBody>
                    <a:bodyPr/>
                    <a:lstStyle/>
                    <a:p>
                      <a:pPr algn="just">
                        <a:lnSpc>
                          <a:spcPct val="115000"/>
                        </a:lnSpc>
                        <a:spcAft>
                          <a:spcPts val="0"/>
                        </a:spcAft>
                      </a:pPr>
                      <a:r>
                        <a:rPr lang="en-IN" sz="2400">
                          <a:solidFill>
                            <a:schemeClr val="accent2"/>
                          </a:solidFill>
                          <a:latin typeface="Calibri"/>
                          <a:ea typeface="Times New Roman"/>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just">
                        <a:lnSpc>
                          <a:spcPct val="115000"/>
                        </a:lnSpc>
                        <a:spcAft>
                          <a:spcPts val="0"/>
                        </a:spcAft>
                      </a:pPr>
                      <a:r>
                        <a:rPr lang="en-IN" sz="2400" dirty="0">
                          <a:solidFill>
                            <a:schemeClr val="accent2"/>
                          </a:solidFill>
                          <a:latin typeface="Calibri"/>
                          <a:ea typeface="Times New Roman"/>
                          <a:cs typeface="Times New Roman"/>
                        </a:rPr>
                        <a:t>No. of Societies under profit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just">
                        <a:lnSpc>
                          <a:spcPct val="115000"/>
                        </a:lnSpc>
                        <a:spcAft>
                          <a:spcPts val="0"/>
                        </a:spcAft>
                      </a:pPr>
                      <a:r>
                        <a:rPr lang="en-IN" sz="2400" dirty="0">
                          <a:solidFill>
                            <a:schemeClr val="accent2"/>
                          </a:solidFill>
                          <a:latin typeface="Calibri"/>
                          <a:ea typeface="Times New Roman"/>
                          <a:cs typeface="Times New Roman"/>
                        </a:rPr>
                        <a:t>804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3"/>
                  </a:ext>
                </a:extLst>
              </a:tr>
              <a:tr h="698500">
                <a:tc>
                  <a:txBody>
                    <a:bodyPr/>
                    <a:lstStyle/>
                    <a:p>
                      <a:pPr algn="just">
                        <a:lnSpc>
                          <a:spcPct val="115000"/>
                        </a:lnSpc>
                        <a:spcAft>
                          <a:spcPts val="0"/>
                        </a:spcAft>
                      </a:pPr>
                      <a:r>
                        <a:rPr lang="en-IN" sz="2400">
                          <a:solidFill>
                            <a:schemeClr val="accent2"/>
                          </a:solidFill>
                          <a:latin typeface="Calibri"/>
                          <a:ea typeface="Times New Roman"/>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just">
                        <a:lnSpc>
                          <a:spcPct val="115000"/>
                        </a:lnSpc>
                        <a:spcAft>
                          <a:spcPts val="0"/>
                        </a:spcAft>
                      </a:pPr>
                      <a:r>
                        <a:rPr lang="en-IN" sz="2400" dirty="0">
                          <a:solidFill>
                            <a:schemeClr val="accent2"/>
                          </a:solidFill>
                          <a:latin typeface="Calibri"/>
                          <a:ea typeface="Times New Roman"/>
                          <a:cs typeface="Times New Roman"/>
                        </a:rPr>
                        <a:t>No. of Societies under loss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just">
                        <a:lnSpc>
                          <a:spcPct val="115000"/>
                        </a:lnSpc>
                        <a:spcAft>
                          <a:spcPts val="0"/>
                        </a:spcAft>
                      </a:pPr>
                      <a:r>
                        <a:rPr lang="en-US" sz="2400" dirty="0">
                          <a:solidFill>
                            <a:schemeClr val="accent2"/>
                          </a:solidFill>
                          <a:latin typeface="Calibri"/>
                          <a:ea typeface="Times New Roman"/>
                          <a:cs typeface="Times New Roman"/>
                        </a:rPr>
                        <a:t>124</a:t>
                      </a:r>
                      <a:endParaRPr lang="en-IN" sz="24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4"/>
                  </a:ext>
                </a:extLst>
              </a:tr>
              <a:tr h="698500">
                <a:tc>
                  <a:txBody>
                    <a:bodyPr/>
                    <a:lstStyle/>
                    <a:p>
                      <a:pPr algn="just">
                        <a:lnSpc>
                          <a:spcPct val="115000"/>
                        </a:lnSpc>
                        <a:spcAft>
                          <a:spcPts val="0"/>
                        </a:spcAft>
                      </a:pPr>
                      <a:r>
                        <a:rPr lang="en-IN" sz="2400" dirty="0">
                          <a:solidFill>
                            <a:schemeClr val="accent2"/>
                          </a:solidFill>
                          <a:latin typeface="Calibri"/>
                          <a:ea typeface="Times New Roman"/>
                          <a:cs typeface="Times New Roman"/>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just">
                        <a:lnSpc>
                          <a:spcPct val="115000"/>
                        </a:lnSpc>
                        <a:spcAft>
                          <a:spcPts val="0"/>
                        </a:spcAft>
                      </a:pPr>
                      <a:r>
                        <a:rPr lang="en-IN" sz="2400">
                          <a:solidFill>
                            <a:schemeClr val="accent2"/>
                          </a:solidFill>
                          <a:latin typeface="Calibri"/>
                          <a:ea typeface="Times New Roman"/>
                          <a:cs typeface="Times New Roman"/>
                        </a:rPr>
                        <a:t>No. of Societies defunct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just">
                        <a:lnSpc>
                          <a:spcPct val="115000"/>
                        </a:lnSpc>
                        <a:spcAft>
                          <a:spcPts val="0"/>
                        </a:spcAft>
                      </a:pPr>
                      <a:r>
                        <a:rPr lang="en-IN" sz="2400" dirty="0">
                          <a:solidFill>
                            <a:schemeClr val="accent2"/>
                          </a:solidFill>
                          <a:latin typeface="Calibri"/>
                          <a:ea typeface="Times New Roman"/>
                          <a:cs typeface="Times New Roman"/>
                        </a:rPr>
                        <a:t>278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5"/>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1480236" y="533400"/>
            <a:ext cx="6239209" cy="461665"/>
          </a:xfrm>
          <a:prstGeom prst="rect">
            <a:avLst/>
          </a:prstGeom>
          <a:noFill/>
        </p:spPr>
        <p:txBody>
          <a:bodyPr wrap="none" rtlCol="0">
            <a:spAutoFit/>
          </a:bodyPr>
          <a:lstStyle/>
          <a:p>
            <a:pPr algn="ctr"/>
            <a:r>
              <a:rPr lang="en-US" sz="2400" b="1" dirty="0">
                <a:ln w="1905"/>
                <a:solidFill>
                  <a:schemeClr val="accent2"/>
                </a:solidFill>
                <a:effectLst>
                  <a:innerShdw blurRad="69850" dist="43180" dir="5400000">
                    <a:srgbClr val="000000">
                      <a:alpha val="65000"/>
                    </a:srgbClr>
                  </a:innerShdw>
                </a:effectLst>
              </a:rPr>
              <a:t>CATEGORIES OF COOPERATIVE SOCIETIES</a:t>
            </a:r>
            <a:endParaRPr lang="en-IN" sz="2400" b="1" dirty="0">
              <a:ln w="1905"/>
              <a:solidFill>
                <a:schemeClr val="accent2"/>
              </a:solidFill>
              <a:effectLst>
                <a:innerShdw blurRad="69850" dist="43180" dir="5400000">
                  <a:srgbClr val="000000">
                    <a:alpha val="65000"/>
                  </a:srgbClr>
                </a:innerShdw>
              </a:effectLst>
            </a:endParaRPr>
          </a:p>
        </p:txBody>
      </p:sp>
      <p:graphicFrame>
        <p:nvGraphicFramePr>
          <p:cNvPr id="5" name="Table 4"/>
          <p:cNvGraphicFramePr>
            <a:graphicFrameLocks noGrp="1"/>
          </p:cNvGraphicFramePr>
          <p:nvPr>
            <p:extLst>
              <p:ext uri="{D42A27DB-BD31-4B8C-83A1-F6EECF244321}">
                <p14:modId xmlns="" xmlns:p14="http://schemas.microsoft.com/office/powerpoint/2010/main" val="3418544382"/>
              </p:ext>
            </p:extLst>
          </p:nvPr>
        </p:nvGraphicFramePr>
        <p:xfrm>
          <a:off x="914400" y="1066800"/>
          <a:ext cx="7358113" cy="5220416"/>
        </p:xfrm>
        <a:graphic>
          <a:graphicData uri="http://schemas.openxmlformats.org/drawingml/2006/table">
            <a:tbl>
              <a:tblPr/>
              <a:tblGrid>
                <a:gridCol w="353460">
                  <a:extLst>
                    <a:ext uri="{9D8B030D-6E8A-4147-A177-3AD203B41FA5}">
                      <a16:colId xmlns="" xmlns:a16="http://schemas.microsoft.com/office/drawing/2014/main" val="20000"/>
                    </a:ext>
                  </a:extLst>
                </a:gridCol>
                <a:gridCol w="2495735">
                  <a:extLst>
                    <a:ext uri="{9D8B030D-6E8A-4147-A177-3AD203B41FA5}">
                      <a16:colId xmlns="" xmlns:a16="http://schemas.microsoft.com/office/drawing/2014/main" val="20001"/>
                    </a:ext>
                  </a:extLst>
                </a:gridCol>
                <a:gridCol w="760707">
                  <a:extLst>
                    <a:ext uri="{9D8B030D-6E8A-4147-A177-3AD203B41FA5}">
                      <a16:colId xmlns="" xmlns:a16="http://schemas.microsoft.com/office/drawing/2014/main" val="20002"/>
                    </a:ext>
                  </a:extLst>
                </a:gridCol>
                <a:gridCol w="276621">
                  <a:extLst>
                    <a:ext uri="{9D8B030D-6E8A-4147-A177-3AD203B41FA5}">
                      <a16:colId xmlns="" xmlns:a16="http://schemas.microsoft.com/office/drawing/2014/main" val="20003"/>
                    </a:ext>
                  </a:extLst>
                </a:gridCol>
                <a:gridCol w="414931">
                  <a:extLst>
                    <a:ext uri="{9D8B030D-6E8A-4147-A177-3AD203B41FA5}">
                      <a16:colId xmlns="" xmlns:a16="http://schemas.microsoft.com/office/drawing/2014/main" val="20004"/>
                    </a:ext>
                  </a:extLst>
                </a:gridCol>
                <a:gridCol w="2420432">
                  <a:extLst>
                    <a:ext uri="{9D8B030D-6E8A-4147-A177-3AD203B41FA5}">
                      <a16:colId xmlns="" xmlns:a16="http://schemas.microsoft.com/office/drawing/2014/main" val="20005"/>
                    </a:ext>
                  </a:extLst>
                </a:gridCol>
                <a:gridCol w="636227">
                  <a:extLst>
                    <a:ext uri="{9D8B030D-6E8A-4147-A177-3AD203B41FA5}">
                      <a16:colId xmlns="" xmlns:a16="http://schemas.microsoft.com/office/drawing/2014/main" val="20006"/>
                    </a:ext>
                  </a:extLst>
                </a:gridCol>
              </a:tblGrid>
              <a:tr h="779324">
                <a:tc>
                  <a:txBody>
                    <a:bodyPr/>
                    <a:lstStyle/>
                    <a:p>
                      <a:pPr>
                        <a:lnSpc>
                          <a:spcPct val="115000"/>
                        </a:lnSpc>
                        <a:spcAft>
                          <a:spcPts val="0"/>
                        </a:spcAft>
                      </a:pPr>
                      <a:r>
                        <a:rPr lang="en-US" sz="2000" dirty="0">
                          <a:solidFill>
                            <a:schemeClr val="accent2"/>
                          </a:solidFill>
                          <a:latin typeface="Calibri"/>
                          <a:ea typeface="Times New Roman"/>
                          <a:cs typeface="Times New Roman"/>
                        </a:rPr>
                        <a:t>1</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Apex Level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5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rowSpan="7">
                  <a:txBody>
                    <a:bodyPr/>
                    <a:lstStyle/>
                    <a:p>
                      <a:pPr>
                        <a:lnSpc>
                          <a:spcPct val="115000"/>
                        </a:lnSpc>
                        <a:spcAft>
                          <a:spcPts val="0"/>
                        </a:spcAft>
                      </a:pP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US" sz="2000" dirty="0">
                          <a:solidFill>
                            <a:schemeClr val="accent2"/>
                          </a:solidFill>
                          <a:latin typeface="Calibri"/>
                          <a:ea typeface="Times New Roman"/>
                          <a:cs typeface="Times New Roman"/>
                        </a:rPr>
                        <a:t>8</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a:solidFill>
                            <a:schemeClr val="accent2"/>
                          </a:solidFill>
                          <a:latin typeface="Calibri"/>
                          <a:ea typeface="Times New Roman"/>
                          <a:cs typeface="Times New Roman"/>
                        </a:rPr>
                        <a:t>Poultry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2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0"/>
                  </a:ext>
                </a:extLst>
              </a:tr>
              <a:tr h="701040">
                <a:tc>
                  <a:txBody>
                    <a:bodyPr/>
                    <a:lstStyle/>
                    <a:p>
                      <a:pPr>
                        <a:lnSpc>
                          <a:spcPct val="115000"/>
                        </a:lnSpc>
                        <a:spcAft>
                          <a:spcPts val="0"/>
                        </a:spcAft>
                      </a:pPr>
                      <a:r>
                        <a:rPr lang="en-US" sz="2000" dirty="0">
                          <a:solidFill>
                            <a:schemeClr val="accent2"/>
                          </a:solidFill>
                          <a:latin typeface="Calibri"/>
                          <a:ea typeface="Times New Roman"/>
                          <a:cs typeface="Times New Roman"/>
                        </a:rPr>
                        <a:t>2</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LAMPS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35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vMerge="1">
                  <a:txBody>
                    <a:bodyPr/>
                    <a:lstStyle/>
                    <a:p>
                      <a:pPr>
                        <a:lnSpc>
                          <a:spcPct val="115000"/>
                        </a:lnSpc>
                        <a:spcAft>
                          <a:spcPts val="0"/>
                        </a:spcAft>
                      </a:pPr>
                      <a:endParaRPr lang="en-IN"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15000"/>
                        </a:lnSpc>
                        <a:spcAft>
                          <a:spcPts val="0"/>
                        </a:spcAft>
                      </a:pPr>
                      <a:r>
                        <a:rPr lang="en-US" sz="2000" dirty="0">
                          <a:solidFill>
                            <a:schemeClr val="accent2"/>
                          </a:solidFill>
                          <a:latin typeface="Calibri"/>
                          <a:ea typeface="Times New Roman"/>
                          <a:cs typeface="Times New Roman"/>
                        </a:rPr>
                        <a:t>9</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Welfare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3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1"/>
                  </a:ext>
                </a:extLst>
              </a:tr>
              <a:tr h="779324">
                <a:tc>
                  <a:txBody>
                    <a:bodyPr/>
                    <a:lstStyle/>
                    <a:p>
                      <a:pPr>
                        <a:lnSpc>
                          <a:spcPct val="115000"/>
                        </a:lnSpc>
                        <a:spcAft>
                          <a:spcPts val="0"/>
                        </a:spcAft>
                      </a:pPr>
                      <a:r>
                        <a:rPr lang="en-US" sz="2000" dirty="0">
                          <a:solidFill>
                            <a:schemeClr val="accent2"/>
                          </a:solidFill>
                          <a:latin typeface="Calibri"/>
                          <a:ea typeface="Times New Roman"/>
                          <a:cs typeface="Times New Roman"/>
                        </a:rPr>
                        <a:t>3</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Consumer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74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vMerge="1">
                  <a:txBody>
                    <a:bodyPr/>
                    <a:lstStyle/>
                    <a:p>
                      <a:pPr>
                        <a:lnSpc>
                          <a:spcPct val="115000"/>
                        </a:lnSpc>
                        <a:spcAft>
                          <a:spcPts val="0"/>
                        </a:spcAft>
                      </a:pPr>
                      <a:endParaRPr lang="en-IN"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15000"/>
                        </a:lnSpc>
                        <a:spcAft>
                          <a:spcPts val="0"/>
                        </a:spcAft>
                      </a:pPr>
                      <a:r>
                        <a:rPr lang="en-US" sz="2000" dirty="0">
                          <a:solidFill>
                            <a:schemeClr val="accent2"/>
                          </a:solidFill>
                          <a:latin typeface="Calibri"/>
                          <a:ea typeface="Times New Roman"/>
                          <a:cs typeface="Times New Roman"/>
                        </a:rPr>
                        <a:t>10</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Housing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1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2"/>
                  </a:ext>
                </a:extLst>
              </a:tr>
              <a:tr h="779324">
                <a:tc>
                  <a:txBody>
                    <a:bodyPr/>
                    <a:lstStyle/>
                    <a:p>
                      <a:pPr>
                        <a:lnSpc>
                          <a:spcPct val="115000"/>
                        </a:lnSpc>
                        <a:spcAft>
                          <a:spcPts val="0"/>
                        </a:spcAft>
                      </a:pPr>
                      <a:r>
                        <a:rPr lang="en-US" sz="2000" dirty="0">
                          <a:solidFill>
                            <a:schemeClr val="accent2"/>
                          </a:solidFill>
                          <a:latin typeface="Calibri"/>
                          <a:ea typeface="Times New Roman"/>
                          <a:cs typeface="Times New Roman"/>
                        </a:rPr>
                        <a:t>4</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a:solidFill>
                            <a:schemeClr val="accent2"/>
                          </a:solidFill>
                          <a:latin typeface="Calibri"/>
                          <a:ea typeface="Times New Roman"/>
                          <a:cs typeface="Times New Roman"/>
                        </a:rPr>
                        <a:t>Multipurpose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a:solidFill>
                            <a:schemeClr val="accent2"/>
                          </a:solidFill>
                          <a:latin typeface="Calibri"/>
                          <a:ea typeface="Times New Roman"/>
                          <a:cs typeface="Times New Roman"/>
                        </a:rPr>
                        <a:t>899 </a:t>
                      </a:r>
                      <a:r>
                        <a:rPr lang="en-IN" sz="2000" dirty="0">
                          <a:solidFill>
                            <a:schemeClr val="accent2"/>
                          </a:solidFill>
                          <a:latin typeface="Calibri"/>
                          <a:ea typeface="Times New Roman"/>
                          <a:cs typeface="Times New Roman"/>
                        </a:rPr>
                        <a:t>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vMerge="1">
                  <a:txBody>
                    <a:bodyPr/>
                    <a:lstStyle/>
                    <a:p>
                      <a:pPr>
                        <a:lnSpc>
                          <a:spcPct val="115000"/>
                        </a:lnSpc>
                        <a:spcAft>
                          <a:spcPts val="0"/>
                        </a:spcAft>
                      </a:pPr>
                      <a:endParaRPr lang="en-IN"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15000"/>
                        </a:lnSpc>
                        <a:spcAft>
                          <a:spcPts val="0"/>
                        </a:spcAft>
                      </a:pPr>
                      <a:r>
                        <a:rPr lang="en-US" sz="2000" dirty="0">
                          <a:solidFill>
                            <a:schemeClr val="accent2"/>
                          </a:solidFill>
                          <a:latin typeface="Calibri"/>
                          <a:ea typeface="Times New Roman"/>
                          <a:cs typeface="Times New Roman"/>
                        </a:rPr>
                        <a:t>11</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Floriculture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1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3"/>
                  </a:ext>
                </a:extLst>
              </a:tr>
              <a:tr h="701040">
                <a:tc>
                  <a:txBody>
                    <a:bodyPr/>
                    <a:lstStyle/>
                    <a:p>
                      <a:pPr>
                        <a:lnSpc>
                          <a:spcPct val="115000"/>
                        </a:lnSpc>
                        <a:spcAft>
                          <a:spcPts val="0"/>
                        </a:spcAft>
                      </a:pPr>
                      <a:r>
                        <a:rPr lang="en-US" sz="2000" dirty="0">
                          <a:solidFill>
                            <a:schemeClr val="accent2"/>
                          </a:solidFill>
                          <a:latin typeface="Calibri"/>
                          <a:ea typeface="Times New Roman"/>
                          <a:cs typeface="Times New Roman"/>
                        </a:rPr>
                        <a:t>5</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Marketing &amp; Processing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7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vMerge="1">
                  <a:txBody>
                    <a:bodyPr/>
                    <a:lstStyle/>
                    <a:p>
                      <a:pPr>
                        <a:lnSpc>
                          <a:spcPct val="115000"/>
                        </a:lnSpc>
                        <a:spcAft>
                          <a:spcPts val="0"/>
                        </a:spcAft>
                      </a:pPr>
                      <a:endParaRPr lang="en-IN"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15000"/>
                        </a:lnSpc>
                        <a:spcAft>
                          <a:spcPts val="0"/>
                        </a:spcAft>
                      </a:pPr>
                      <a:r>
                        <a:rPr lang="en-US" sz="2000" dirty="0">
                          <a:solidFill>
                            <a:schemeClr val="accent2"/>
                          </a:solidFill>
                          <a:latin typeface="Calibri"/>
                          <a:ea typeface="Times New Roman"/>
                          <a:cs typeface="Times New Roman"/>
                        </a:rPr>
                        <a:t>12</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Cinema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1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4"/>
                  </a:ext>
                </a:extLst>
              </a:tr>
              <a:tr h="779324">
                <a:tc>
                  <a:txBody>
                    <a:bodyPr/>
                    <a:lstStyle/>
                    <a:p>
                      <a:pPr>
                        <a:lnSpc>
                          <a:spcPct val="115000"/>
                        </a:lnSpc>
                        <a:spcAft>
                          <a:spcPts val="0"/>
                        </a:spcAft>
                      </a:pPr>
                      <a:r>
                        <a:rPr lang="en-US" sz="2000" dirty="0">
                          <a:solidFill>
                            <a:schemeClr val="accent2"/>
                          </a:solidFill>
                          <a:latin typeface="Calibri"/>
                          <a:ea typeface="Times New Roman"/>
                          <a:cs typeface="Times New Roman"/>
                        </a:rPr>
                        <a:t>6</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a:solidFill>
                            <a:schemeClr val="accent2"/>
                          </a:solidFill>
                          <a:latin typeface="Calibri"/>
                          <a:ea typeface="Times New Roman"/>
                          <a:cs typeface="Times New Roman"/>
                        </a:rPr>
                        <a:t>Handloom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38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vMerge="1">
                  <a:txBody>
                    <a:bodyPr/>
                    <a:lstStyle/>
                    <a:p>
                      <a:pPr>
                        <a:lnSpc>
                          <a:spcPct val="115000"/>
                        </a:lnSpc>
                        <a:spcAft>
                          <a:spcPts val="0"/>
                        </a:spcAft>
                      </a:pPr>
                      <a:endParaRPr lang="en-IN"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15000"/>
                        </a:lnSpc>
                        <a:spcAft>
                          <a:spcPts val="0"/>
                        </a:spcAft>
                      </a:pPr>
                      <a:r>
                        <a:rPr lang="en-US" sz="2000" dirty="0">
                          <a:solidFill>
                            <a:schemeClr val="accent2"/>
                          </a:solidFill>
                          <a:latin typeface="Calibri"/>
                          <a:ea typeface="Times New Roman"/>
                          <a:cs typeface="Times New Roman"/>
                        </a:rPr>
                        <a:t>13</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Hydropower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1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5"/>
                  </a:ext>
                </a:extLst>
              </a:tr>
              <a:tr h="701040">
                <a:tc>
                  <a:txBody>
                    <a:bodyPr/>
                    <a:lstStyle/>
                    <a:p>
                      <a:pPr>
                        <a:lnSpc>
                          <a:spcPct val="115000"/>
                        </a:lnSpc>
                        <a:spcAft>
                          <a:spcPts val="0"/>
                        </a:spcAft>
                      </a:pPr>
                      <a:r>
                        <a:rPr lang="en-US" sz="2000" dirty="0">
                          <a:solidFill>
                            <a:schemeClr val="accent2"/>
                          </a:solidFill>
                          <a:latin typeface="Calibri"/>
                          <a:ea typeface="Times New Roman"/>
                          <a:cs typeface="Times New Roman"/>
                        </a:rPr>
                        <a:t>7</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Farming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24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vMerge="1">
                  <a:txBody>
                    <a:bodyPr/>
                    <a:lstStyle/>
                    <a:p>
                      <a:pPr>
                        <a:lnSpc>
                          <a:spcPct val="115000"/>
                        </a:lnSpc>
                        <a:spcAft>
                          <a:spcPts val="0"/>
                        </a:spcAft>
                      </a:pPr>
                      <a:endParaRPr lang="en-IN"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15000"/>
                        </a:lnSpc>
                        <a:spcAft>
                          <a:spcPts val="0"/>
                        </a:spcAft>
                      </a:pPr>
                      <a:r>
                        <a:rPr lang="en-US" sz="2000" dirty="0">
                          <a:solidFill>
                            <a:schemeClr val="accent2"/>
                          </a:solidFill>
                          <a:latin typeface="Calibri"/>
                          <a:ea typeface="Times New Roman"/>
                          <a:cs typeface="Times New Roman"/>
                        </a:rPr>
                        <a:t>14</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Cultural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1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210732880"/>
              </p:ext>
            </p:extLst>
          </p:nvPr>
        </p:nvGraphicFramePr>
        <p:xfrm>
          <a:off x="571478" y="1000108"/>
          <a:ext cx="7858179" cy="4206240"/>
        </p:xfrm>
        <a:graphic>
          <a:graphicData uri="http://schemas.openxmlformats.org/drawingml/2006/table">
            <a:tbl>
              <a:tblPr/>
              <a:tblGrid>
                <a:gridCol w="517444">
                  <a:extLst>
                    <a:ext uri="{9D8B030D-6E8A-4147-A177-3AD203B41FA5}">
                      <a16:colId xmlns="" xmlns:a16="http://schemas.microsoft.com/office/drawing/2014/main" val="20000"/>
                    </a:ext>
                  </a:extLst>
                </a:gridCol>
                <a:gridCol w="2525385">
                  <a:extLst>
                    <a:ext uri="{9D8B030D-6E8A-4147-A177-3AD203B41FA5}">
                      <a16:colId xmlns="" xmlns:a16="http://schemas.microsoft.com/office/drawing/2014/main" val="20001"/>
                    </a:ext>
                  </a:extLst>
                </a:gridCol>
                <a:gridCol w="812406">
                  <a:extLst>
                    <a:ext uri="{9D8B030D-6E8A-4147-A177-3AD203B41FA5}">
                      <a16:colId xmlns="" xmlns:a16="http://schemas.microsoft.com/office/drawing/2014/main" val="20002"/>
                    </a:ext>
                  </a:extLst>
                </a:gridCol>
                <a:gridCol w="295420">
                  <a:extLst>
                    <a:ext uri="{9D8B030D-6E8A-4147-A177-3AD203B41FA5}">
                      <a16:colId xmlns="" xmlns:a16="http://schemas.microsoft.com/office/drawing/2014/main" val="20003"/>
                    </a:ext>
                  </a:extLst>
                </a:gridCol>
                <a:gridCol w="506330">
                  <a:extLst>
                    <a:ext uri="{9D8B030D-6E8A-4147-A177-3AD203B41FA5}">
                      <a16:colId xmlns="" xmlns:a16="http://schemas.microsoft.com/office/drawing/2014/main" val="20004"/>
                    </a:ext>
                  </a:extLst>
                </a:gridCol>
                <a:gridCol w="2521727">
                  <a:extLst>
                    <a:ext uri="{9D8B030D-6E8A-4147-A177-3AD203B41FA5}">
                      <a16:colId xmlns="" xmlns:a16="http://schemas.microsoft.com/office/drawing/2014/main" val="20005"/>
                    </a:ext>
                  </a:extLst>
                </a:gridCol>
                <a:gridCol w="679467">
                  <a:extLst>
                    <a:ext uri="{9D8B030D-6E8A-4147-A177-3AD203B41FA5}">
                      <a16:colId xmlns="" xmlns:a16="http://schemas.microsoft.com/office/drawing/2014/main" val="20006"/>
                    </a:ext>
                  </a:extLst>
                </a:gridCol>
              </a:tblGrid>
              <a:tr h="701040">
                <a:tc>
                  <a:txBody>
                    <a:bodyPr/>
                    <a:lstStyle/>
                    <a:p>
                      <a:pPr>
                        <a:lnSpc>
                          <a:spcPct val="115000"/>
                        </a:lnSpc>
                        <a:spcAft>
                          <a:spcPts val="0"/>
                        </a:spcAft>
                      </a:pPr>
                      <a:r>
                        <a:rPr lang="en-US" sz="2000" dirty="0">
                          <a:solidFill>
                            <a:schemeClr val="accent2"/>
                          </a:solidFill>
                          <a:latin typeface="Calibri"/>
                          <a:ea typeface="Times New Roman"/>
                          <a:cs typeface="Times New Roman"/>
                        </a:rPr>
                        <a:t>15</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Dairy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18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rowSpan="6">
                  <a:txBody>
                    <a:bodyPr/>
                    <a:lstStyle/>
                    <a:p>
                      <a:pPr algn="l">
                        <a:lnSpc>
                          <a:spcPct val="115000"/>
                        </a:lnSpc>
                        <a:spcAft>
                          <a:spcPts val="0"/>
                        </a:spcAft>
                      </a:pP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l">
                        <a:lnSpc>
                          <a:spcPct val="115000"/>
                        </a:lnSpc>
                        <a:spcAft>
                          <a:spcPts val="0"/>
                        </a:spcAft>
                      </a:pPr>
                      <a:r>
                        <a:rPr lang="en-US" sz="2000" i="0" dirty="0">
                          <a:solidFill>
                            <a:schemeClr val="accent2"/>
                          </a:solidFill>
                          <a:latin typeface="Calibri"/>
                          <a:ea typeface="Times New Roman"/>
                          <a:cs typeface="Times New Roman"/>
                        </a:rPr>
                        <a:t>21</a:t>
                      </a:r>
                      <a:endParaRPr lang="en-IN" sz="2000" i="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a:solidFill>
                            <a:schemeClr val="accent2"/>
                          </a:solidFill>
                          <a:latin typeface="Calibri"/>
                          <a:ea typeface="Times New Roman"/>
                          <a:cs typeface="Times New Roman"/>
                        </a:rPr>
                        <a:t>Construction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4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0"/>
                  </a:ext>
                </a:extLst>
              </a:tr>
              <a:tr h="701040">
                <a:tc>
                  <a:txBody>
                    <a:bodyPr/>
                    <a:lstStyle/>
                    <a:p>
                      <a:pPr>
                        <a:lnSpc>
                          <a:spcPct val="115000"/>
                        </a:lnSpc>
                        <a:spcAft>
                          <a:spcPts val="0"/>
                        </a:spcAft>
                      </a:pPr>
                      <a:r>
                        <a:rPr lang="en-US" sz="2000" dirty="0">
                          <a:solidFill>
                            <a:schemeClr val="accent2"/>
                          </a:solidFill>
                          <a:latin typeface="Calibri"/>
                          <a:ea typeface="Times New Roman"/>
                          <a:cs typeface="Times New Roman"/>
                        </a:rPr>
                        <a:t>16</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Transport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12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vMerge="1">
                  <a:txBody>
                    <a:bodyPr/>
                    <a:lstStyle/>
                    <a:p>
                      <a:pPr>
                        <a:lnSpc>
                          <a:spcPct val="115000"/>
                        </a:lnSpc>
                        <a:spcAft>
                          <a:spcPts val="0"/>
                        </a:spcAft>
                      </a:pPr>
                      <a:endParaRPr lang="en-IN"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a:lnSpc>
                          <a:spcPct val="115000"/>
                        </a:lnSpc>
                        <a:spcAft>
                          <a:spcPts val="0"/>
                        </a:spcAft>
                      </a:pPr>
                      <a:r>
                        <a:rPr lang="en-US" sz="2000" i="0" dirty="0">
                          <a:solidFill>
                            <a:schemeClr val="accent2"/>
                          </a:solidFill>
                          <a:latin typeface="Calibri"/>
                          <a:ea typeface="Times New Roman"/>
                          <a:cs typeface="Times New Roman"/>
                        </a:rPr>
                        <a:t>22</a:t>
                      </a:r>
                      <a:endParaRPr lang="en-IN" sz="2000" i="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a:solidFill>
                            <a:schemeClr val="accent2"/>
                          </a:solidFill>
                          <a:latin typeface="Calibri"/>
                          <a:ea typeface="Times New Roman"/>
                          <a:cs typeface="Times New Roman"/>
                        </a:rPr>
                        <a:t>Cooperative Union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13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1"/>
                  </a:ext>
                </a:extLst>
              </a:tr>
              <a:tr h="701040">
                <a:tc>
                  <a:txBody>
                    <a:bodyPr/>
                    <a:lstStyle/>
                    <a:p>
                      <a:pPr>
                        <a:lnSpc>
                          <a:spcPct val="115000"/>
                        </a:lnSpc>
                        <a:spcAft>
                          <a:spcPts val="0"/>
                        </a:spcAft>
                      </a:pPr>
                      <a:r>
                        <a:rPr lang="en-US" sz="2000" dirty="0">
                          <a:solidFill>
                            <a:schemeClr val="accent2"/>
                          </a:solidFill>
                          <a:latin typeface="Calibri"/>
                          <a:ea typeface="Times New Roman"/>
                          <a:cs typeface="Times New Roman"/>
                        </a:rPr>
                        <a:t>17</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Industrial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13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vMerge="1">
                  <a:txBody>
                    <a:bodyPr/>
                    <a:lstStyle/>
                    <a:p>
                      <a:pPr>
                        <a:lnSpc>
                          <a:spcPct val="115000"/>
                        </a:lnSpc>
                        <a:spcAft>
                          <a:spcPts val="0"/>
                        </a:spcAft>
                      </a:pPr>
                      <a:endParaRPr lang="en-IN"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a:lnSpc>
                          <a:spcPct val="115000"/>
                        </a:lnSpc>
                        <a:spcAft>
                          <a:spcPts val="0"/>
                        </a:spcAft>
                      </a:pPr>
                      <a:r>
                        <a:rPr lang="en-US" sz="2000" i="0" dirty="0">
                          <a:solidFill>
                            <a:schemeClr val="accent2"/>
                          </a:solidFill>
                          <a:latin typeface="Calibri"/>
                          <a:ea typeface="Times New Roman"/>
                          <a:cs typeface="Times New Roman"/>
                        </a:rPr>
                        <a:t>23</a:t>
                      </a:r>
                      <a:endParaRPr lang="en-IN" sz="2000" i="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Labour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7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2"/>
                  </a:ext>
                </a:extLst>
              </a:tr>
              <a:tr h="701040">
                <a:tc>
                  <a:txBody>
                    <a:bodyPr/>
                    <a:lstStyle/>
                    <a:p>
                      <a:pPr>
                        <a:lnSpc>
                          <a:spcPct val="115000"/>
                        </a:lnSpc>
                        <a:spcAft>
                          <a:spcPts val="0"/>
                        </a:spcAft>
                      </a:pPr>
                      <a:r>
                        <a:rPr lang="en-US" sz="2000" dirty="0">
                          <a:solidFill>
                            <a:schemeClr val="accent2"/>
                          </a:solidFill>
                          <a:latin typeface="Calibri"/>
                          <a:ea typeface="Times New Roman"/>
                          <a:cs typeface="Times New Roman"/>
                        </a:rPr>
                        <a:t>18</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a:solidFill>
                            <a:schemeClr val="accent2"/>
                          </a:solidFill>
                          <a:latin typeface="Calibri"/>
                          <a:ea typeface="Times New Roman"/>
                          <a:cs typeface="Times New Roman"/>
                        </a:rPr>
                        <a:t>Thrift &amp; Credit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17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vMerge="1">
                  <a:txBody>
                    <a:bodyPr/>
                    <a:lstStyle/>
                    <a:p>
                      <a:pPr>
                        <a:lnSpc>
                          <a:spcPct val="115000"/>
                        </a:lnSpc>
                        <a:spcAft>
                          <a:spcPts val="0"/>
                        </a:spcAft>
                      </a:pPr>
                      <a:endParaRPr lang="en-IN"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a:lnSpc>
                          <a:spcPct val="115000"/>
                        </a:lnSpc>
                        <a:spcAft>
                          <a:spcPts val="0"/>
                        </a:spcAft>
                      </a:pPr>
                      <a:r>
                        <a:rPr lang="en-US" sz="2000" i="0" dirty="0">
                          <a:solidFill>
                            <a:schemeClr val="accent2"/>
                          </a:solidFill>
                          <a:latin typeface="Calibri"/>
                          <a:ea typeface="Times New Roman"/>
                          <a:cs typeface="Times New Roman"/>
                        </a:rPr>
                        <a:t>24</a:t>
                      </a:r>
                      <a:endParaRPr lang="en-IN" sz="2000" i="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Fishery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7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3"/>
                  </a:ext>
                </a:extLst>
              </a:tr>
              <a:tr h="701040">
                <a:tc>
                  <a:txBody>
                    <a:bodyPr/>
                    <a:lstStyle/>
                    <a:p>
                      <a:pPr>
                        <a:lnSpc>
                          <a:spcPct val="115000"/>
                        </a:lnSpc>
                        <a:spcAft>
                          <a:spcPts val="0"/>
                        </a:spcAft>
                      </a:pPr>
                      <a:r>
                        <a:rPr lang="en-US" sz="2000" dirty="0">
                          <a:solidFill>
                            <a:schemeClr val="accent2"/>
                          </a:solidFill>
                          <a:latin typeface="Calibri"/>
                          <a:ea typeface="Times New Roman"/>
                          <a:cs typeface="Times New Roman"/>
                        </a:rPr>
                        <a:t>19</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a:solidFill>
                            <a:schemeClr val="accent2"/>
                          </a:solidFill>
                          <a:latin typeface="Calibri"/>
                          <a:ea typeface="Times New Roman"/>
                          <a:cs typeface="Times New Roman"/>
                        </a:rPr>
                        <a:t>School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10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vMerge="1">
                  <a:txBody>
                    <a:bodyPr/>
                    <a:lstStyle/>
                    <a:p>
                      <a:pPr>
                        <a:lnSpc>
                          <a:spcPct val="115000"/>
                        </a:lnSpc>
                        <a:spcAft>
                          <a:spcPts val="0"/>
                        </a:spcAft>
                      </a:pPr>
                      <a:endParaRPr lang="en-IN"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gn="l">
                        <a:lnSpc>
                          <a:spcPct val="115000"/>
                        </a:lnSpc>
                        <a:spcAft>
                          <a:spcPts val="0"/>
                        </a:spcAft>
                      </a:pPr>
                      <a:r>
                        <a:rPr lang="en-US" sz="2000" i="0" dirty="0">
                          <a:solidFill>
                            <a:schemeClr val="accent2"/>
                          </a:solidFill>
                          <a:latin typeface="Calibri"/>
                          <a:ea typeface="Times New Roman"/>
                          <a:cs typeface="Times New Roman"/>
                        </a:rPr>
                        <a:t>25</a:t>
                      </a:r>
                      <a:endParaRPr lang="en-IN" sz="2000" i="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Other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10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4"/>
                  </a:ext>
                </a:extLst>
              </a:tr>
              <a:tr h="701040">
                <a:tc>
                  <a:txBody>
                    <a:bodyPr/>
                    <a:lstStyle/>
                    <a:p>
                      <a:pPr>
                        <a:lnSpc>
                          <a:spcPct val="115000"/>
                        </a:lnSpc>
                        <a:spcAft>
                          <a:spcPts val="0"/>
                        </a:spcAft>
                      </a:pPr>
                      <a:r>
                        <a:rPr lang="en-US" sz="2000" dirty="0">
                          <a:solidFill>
                            <a:schemeClr val="accent2"/>
                          </a:solidFill>
                          <a:latin typeface="Calibri"/>
                          <a:ea typeface="Times New Roman"/>
                          <a:cs typeface="Times New Roman"/>
                        </a:rPr>
                        <a:t>20</a:t>
                      </a: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r>
                        <a:rPr lang="en-IN" sz="2000" dirty="0">
                          <a:solidFill>
                            <a:schemeClr val="accent2"/>
                          </a:solidFill>
                          <a:latin typeface="Calibri"/>
                          <a:ea typeface="Times New Roman"/>
                          <a:cs typeface="Times New Roman"/>
                        </a:rPr>
                        <a:t>Piggery Cooperative Societies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gn="ctr">
                        <a:lnSpc>
                          <a:spcPct val="115000"/>
                        </a:lnSpc>
                        <a:spcAft>
                          <a:spcPts val="0"/>
                        </a:spcAft>
                      </a:pPr>
                      <a:r>
                        <a:rPr lang="en-IN" sz="2000" dirty="0">
                          <a:solidFill>
                            <a:schemeClr val="accent2"/>
                          </a:solidFill>
                          <a:latin typeface="Calibri"/>
                          <a:ea typeface="Times New Roman"/>
                          <a:cs typeface="Times New Roman"/>
                        </a:rPr>
                        <a:t>3 nos.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vMerge="1">
                  <a:txBody>
                    <a:bodyPr/>
                    <a:lstStyle/>
                    <a:p>
                      <a:pPr>
                        <a:lnSpc>
                          <a:spcPct val="115000"/>
                        </a:lnSpc>
                        <a:spcAft>
                          <a:spcPts val="0"/>
                        </a:spcAft>
                      </a:pPr>
                      <a:endParaRPr lang="en-IN"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a:lnSpc>
                          <a:spcPct val="115000"/>
                        </a:lnSpc>
                        <a:spcAft>
                          <a:spcPts val="0"/>
                        </a:spcAft>
                      </a:pP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tc>
                  <a:txBody>
                    <a:bodyPr/>
                    <a:lstStyle/>
                    <a:p>
                      <a:pPr>
                        <a:lnSpc>
                          <a:spcPct val="115000"/>
                        </a:lnSpc>
                        <a:spcAft>
                          <a:spcPts val="0"/>
                        </a:spcAft>
                      </a:pPr>
                      <a:endParaRPr lang="en-IN" sz="2000" dirty="0">
                        <a:solidFill>
                          <a:schemeClr val="accent2"/>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0">
                          <a:srgbClr val="5E9EFF"/>
                        </a:gs>
                        <a:gs pos="39999">
                          <a:srgbClr val="85C2FF"/>
                        </a:gs>
                        <a:gs pos="70000">
                          <a:srgbClr val="C4D6EB"/>
                        </a:gs>
                        <a:gs pos="100000">
                          <a:srgbClr val="FFEBFA"/>
                        </a:gs>
                      </a:gsLst>
                      <a:lin ang="5400000" scaled="0"/>
                    </a:gradFill>
                  </a:tcPr>
                </a:tc>
                <a:extLst>
                  <a:ext uri="{0D108BD9-81ED-4DB2-BD59-A6C34878D82A}">
                    <a16:rowId xmlns=""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BFC651-D3C0-1878-E661-52317DB20B12}"/>
              </a:ext>
            </a:extLst>
          </p:cNvPr>
          <p:cNvSpPr>
            <a:spLocks noGrp="1"/>
          </p:cNvSpPr>
          <p:nvPr>
            <p:ph type="title"/>
          </p:nvPr>
        </p:nvSpPr>
        <p:spPr>
          <a:xfrm>
            <a:off x="677644" y="260648"/>
            <a:ext cx="7206724" cy="1008112"/>
          </a:xfrm>
        </p:spPr>
        <p:txBody>
          <a:bodyPr>
            <a:normAutofit/>
          </a:bodyPr>
          <a:lstStyle/>
          <a:p>
            <a:r>
              <a:rPr lang="en-US" sz="2400" b="1" dirty="0">
                <a:solidFill>
                  <a:schemeClr val="accent2"/>
                </a:solidFill>
              </a:rPr>
              <a:t>Cooperative credit structure in </a:t>
            </a:r>
            <a:r>
              <a:rPr lang="en-US" sz="2400" b="1" dirty="0" err="1">
                <a:solidFill>
                  <a:schemeClr val="accent2"/>
                </a:solidFill>
              </a:rPr>
              <a:t>arunachal</a:t>
            </a:r>
            <a:r>
              <a:rPr lang="en-US" sz="2400" b="1" dirty="0">
                <a:solidFill>
                  <a:schemeClr val="accent2"/>
                </a:solidFill>
              </a:rPr>
              <a:t> </a:t>
            </a:r>
            <a:r>
              <a:rPr lang="en-US" sz="2400" b="1" dirty="0" err="1">
                <a:solidFill>
                  <a:schemeClr val="accent2"/>
                </a:solidFill>
              </a:rPr>
              <a:t>pradesh</a:t>
            </a:r>
            <a:endParaRPr lang="en-IN" sz="2400" b="1" dirty="0">
              <a:solidFill>
                <a:schemeClr val="accent2"/>
              </a:solidFill>
            </a:endParaRPr>
          </a:p>
        </p:txBody>
      </p:sp>
      <p:sp>
        <p:nvSpPr>
          <p:cNvPr id="3" name="Content Placeholder 2">
            <a:extLst>
              <a:ext uri="{FF2B5EF4-FFF2-40B4-BE49-F238E27FC236}">
                <a16:creationId xmlns="" xmlns:a16="http://schemas.microsoft.com/office/drawing/2014/main" id="{0A67E71B-8B42-FA38-C32F-2701B87B9399}"/>
              </a:ext>
            </a:extLst>
          </p:cNvPr>
          <p:cNvSpPr>
            <a:spLocks noGrp="1"/>
          </p:cNvSpPr>
          <p:nvPr>
            <p:ph idx="1"/>
          </p:nvPr>
        </p:nvSpPr>
        <p:spPr>
          <a:xfrm>
            <a:off x="677644" y="1286757"/>
            <a:ext cx="7782788" cy="3767670"/>
          </a:xfrm>
        </p:spPr>
        <p:txBody>
          <a:bodyPr>
            <a:normAutofit/>
          </a:bodyPr>
          <a:lstStyle/>
          <a:p>
            <a:pPr marL="0" indent="0">
              <a:buNone/>
            </a:pPr>
            <a:r>
              <a:rPr lang="en-US" sz="2400" dirty="0">
                <a:solidFill>
                  <a:schemeClr val="accent2"/>
                </a:solidFill>
                <a:effectLst/>
                <a:latin typeface="Times New Roman" panose="02020603050405020304" pitchFamily="18" charset="0"/>
                <a:ea typeface="Times New Roman" panose="02020603050405020304" pitchFamily="18" charset="0"/>
              </a:rPr>
              <a:t>Arunachal Pradesh has two tier Cooperative Credit Structure, viz-</a:t>
            </a:r>
          </a:p>
          <a:p>
            <a:pPr marL="0" indent="0">
              <a:buNone/>
            </a:pPr>
            <a:r>
              <a:rPr lang="en-US" sz="2400" dirty="0">
                <a:solidFill>
                  <a:schemeClr val="accent2"/>
                </a:solidFill>
                <a:effectLst/>
                <a:latin typeface="Times New Roman" panose="02020603050405020304" pitchFamily="18" charset="0"/>
                <a:ea typeface="Times New Roman" panose="02020603050405020304" pitchFamily="18" charset="0"/>
              </a:rPr>
              <a:t>1.	Large Size Multipurpose Cooperative Society 	(LAMPS) at Primary level; and</a:t>
            </a:r>
          </a:p>
          <a:p>
            <a:pPr marL="0" indent="0">
              <a:buNone/>
            </a:pPr>
            <a:r>
              <a:rPr lang="en-US" sz="2400" dirty="0">
                <a:solidFill>
                  <a:schemeClr val="accent2"/>
                </a:solidFill>
                <a:effectLst/>
                <a:latin typeface="Times New Roman" panose="02020603050405020304" pitchFamily="18" charset="0"/>
                <a:ea typeface="Times New Roman" panose="02020603050405020304" pitchFamily="18" charset="0"/>
              </a:rPr>
              <a:t>2.	Arunachal Pradesh State Cooperative Apex 	Bank </a:t>
            </a:r>
            <a:r>
              <a:rPr lang="en-US" sz="2400" dirty="0" smtClean="0">
                <a:solidFill>
                  <a:schemeClr val="accent2"/>
                </a:solidFill>
                <a:effectLst/>
                <a:latin typeface="Times New Roman" panose="02020603050405020304" pitchFamily="18" charset="0"/>
                <a:ea typeface="Times New Roman" panose="02020603050405020304" pitchFamily="18" charset="0"/>
              </a:rPr>
              <a:t>	(</a:t>
            </a:r>
            <a:r>
              <a:rPr lang="en-US" sz="2400" dirty="0">
                <a:solidFill>
                  <a:schemeClr val="accent2"/>
                </a:solidFill>
                <a:effectLst/>
                <a:latin typeface="Times New Roman" panose="02020603050405020304" pitchFamily="18" charset="0"/>
                <a:ea typeface="Times New Roman" panose="02020603050405020304" pitchFamily="18" charset="0"/>
              </a:rPr>
              <a:t>SCAB) </a:t>
            </a:r>
            <a:r>
              <a:rPr lang="en-US" sz="2400" dirty="0" smtClean="0">
                <a:solidFill>
                  <a:schemeClr val="accent2"/>
                </a:solidFill>
                <a:effectLst/>
                <a:latin typeface="Times New Roman" panose="02020603050405020304" pitchFamily="18" charset="0"/>
                <a:ea typeface="Times New Roman" panose="02020603050405020304" pitchFamily="18" charset="0"/>
              </a:rPr>
              <a:t>at </a:t>
            </a:r>
            <a:r>
              <a:rPr lang="en-US" sz="2400" dirty="0">
                <a:solidFill>
                  <a:schemeClr val="accent2"/>
                </a:solidFill>
                <a:effectLst/>
                <a:latin typeface="Times New Roman" panose="02020603050405020304" pitchFamily="18" charset="0"/>
                <a:ea typeface="Times New Roman" panose="02020603050405020304" pitchFamily="18" charset="0"/>
              </a:rPr>
              <a:t>state </a:t>
            </a:r>
            <a:r>
              <a:rPr lang="en-US" sz="2400" dirty="0" smtClean="0">
                <a:solidFill>
                  <a:schemeClr val="accent2"/>
                </a:solidFill>
                <a:effectLst/>
                <a:latin typeface="Times New Roman" panose="02020603050405020304" pitchFamily="18" charset="0"/>
                <a:ea typeface="Times New Roman" panose="02020603050405020304" pitchFamily="18" charset="0"/>
              </a:rPr>
              <a:t>level with 37 Branches.</a:t>
            </a:r>
            <a:endParaRPr lang="en-IN" sz="2400" dirty="0">
              <a:solidFill>
                <a:schemeClr val="accent2"/>
              </a:solidFill>
            </a:endParaRPr>
          </a:p>
        </p:txBody>
      </p:sp>
    </p:spTree>
    <p:extLst>
      <p:ext uri="{BB962C8B-B14F-4D97-AF65-F5344CB8AC3E}">
        <p14:creationId xmlns="" xmlns:p14="http://schemas.microsoft.com/office/powerpoint/2010/main" val="226735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12"/>
            <a:ext cx="8153400" cy="114300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b="1" spc="50" dirty="0">
                <a:ln w="11430"/>
                <a:solidFill>
                  <a:srgbClr val="FF0000"/>
                </a:solidFill>
                <a:effectLst>
                  <a:outerShdw blurRad="76200" dist="50800" dir="5400000" algn="tl" rotWithShape="0">
                    <a:srgbClr val="000000">
                      <a:alpha val="65000"/>
                    </a:srgbClr>
                  </a:outerShdw>
                </a:effectLst>
              </a:rPr>
              <a:t>	</a:t>
            </a:r>
            <a:r>
              <a:rPr lang="en-US" sz="2000" b="1" spc="50" dirty="0">
                <a:ln w="11430"/>
                <a:solidFill>
                  <a:schemeClr val="accent2"/>
                </a:solidFill>
                <a:effectLst>
                  <a:outerShdw blurRad="76200" dist="50800" dir="5400000" algn="tl" rotWithShape="0">
                    <a:srgbClr val="000000">
                      <a:alpha val="65000"/>
                    </a:srgbClr>
                  </a:outerShdw>
                </a:effectLst>
              </a:rPr>
              <a:t>1. </a:t>
            </a:r>
            <a:r>
              <a:rPr lang="en-US" sz="2000" b="1" spc="50" dirty="0" smtClean="0">
                <a:ln w="11430"/>
                <a:solidFill>
                  <a:schemeClr val="accent2"/>
                </a:solidFill>
                <a:effectLst>
                  <a:outerShdw blurRad="76200" dist="50800" dir="5400000" algn="tl" rotWithShape="0">
                    <a:srgbClr val="000000">
                      <a:alpha val="65000"/>
                    </a:srgbClr>
                  </a:outerShdw>
                </a:effectLst>
              </a:rPr>
              <a:t>ARUNACHAL PRADESH </a:t>
            </a:r>
            <a:r>
              <a:rPr lang="en-US" sz="2000" b="1" spc="50" dirty="0">
                <a:ln w="11430"/>
                <a:solidFill>
                  <a:schemeClr val="accent2"/>
                </a:solidFill>
                <a:effectLst>
                  <a:outerShdw blurRad="76200" dist="50800" dir="5400000" algn="tl" rotWithShape="0">
                    <a:srgbClr val="000000">
                      <a:alpha val="65000"/>
                    </a:srgbClr>
                  </a:outerShdw>
                </a:effectLst>
              </a:rPr>
              <a:t>STATE COOPERATIVE APEX BANK LTD.</a:t>
            </a:r>
            <a:r>
              <a:rPr lang="en-IN" sz="2700" b="1" spc="50" dirty="0">
                <a:ln w="11430"/>
                <a:solidFill>
                  <a:schemeClr val="accent2"/>
                </a:solidFill>
                <a:effectLst>
                  <a:outerShdw blurRad="76200" dist="50800" dir="5400000" algn="tl" rotWithShape="0">
                    <a:srgbClr val="000000">
                      <a:alpha val="65000"/>
                    </a:srgbClr>
                  </a:outerShdw>
                </a:effectLst>
              </a:rPr>
              <a:t/>
            </a:r>
            <a:br>
              <a:rPr lang="en-IN" sz="2700" b="1" spc="50" dirty="0">
                <a:ln w="11430"/>
                <a:solidFill>
                  <a:schemeClr val="accent2"/>
                </a:solidFill>
                <a:effectLst>
                  <a:outerShdw blurRad="76200" dist="50800" dir="5400000" algn="tl" rotWithShape="0">
                    <a:srgbClr val="000000">
                      <a:alpha val="65000"/>
                    </a:srgbClr>
                  </a:outerShdw>
                </a:effectLst>
              </a:rPr>
            </a:br>
            <a:endParaRPr lang="en-IN" sz="2700" b="1" spc="50" dirty="0">
              <a:ln w="11430"/>
              <a:solidFill>
                <a:schemeClr val="accent2"/>
              </a:soli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533400" y="1571612"/>
            <a:ext cx="8039128" cy="3714776"/>
          </a:xfrm>
        </p:spPr>
        <p:txBody>
          <a:bodyPr>
            <a:normAutofit/>
          </a:bodyPr>
          <a:lstStyle/>
          <a:p>
            <a:pPr algn="just">
              <a:lnSpc>
                <a:spcPct val="110000"/>
              </a:lnSpc>
              <a:buNone/>
            </a:pPr>
            <a:endParaRPr lang="en-US" sz="500" b="1" dirty="0"/>
          </a:p>
          <a:p>
            <a:pPr lvl="0" algn="just">
              <a:buFont typeface="Wingdings" pitchFamily="2" charset="2"/>
              <a:buChar char="Ø"/>
            </a:pPr>
            <a:r>
              <a:rPr lang="en-IN" dirty="0" smtClean="0">
                <a:solidFill>
                  <a:schemeClr val="accent2"/>
                </a:solidFill>
              </a:rPr>
              <a:t>The </a:t>
            </a:r>
            <a:r>
              <a:rPr lang="en-IN" dirty="0">
                <a:solidFill>
                  <a:schemeClr val="accent2"/>
                </a:solidFill>
              </a:rPr>
              <a:t>LAMPS and Arunachal Pradesh State Cooperative Apex Bank </a:t>
            </a:r>
            <a:r>
              <a:rPr lang="en-IN" dirty="0" smtClean="0">
                <a:solidFill>
                  <a:schemeClr val="accent2"/>
                </a:solidFill>
              </a:rPr>
              <a:t>have been mandated with </a:t>
            </a:r>
            <a:r>
              <a:rPr lang="en-IN" dirty="0">
                <a:solidFill>
                  <a:schemeClr val="accent2"/>
                </a:solidFill>
              </a:rPr>
              <a:t>business agenda to provide both short term and long term credit support to the farmers. </a:t>
            </a:r>
            <a:endParaRPr lang="en-IN" dirty="0" smtClean="0">
              <a:solidFill>
                <a:schemeClr val="accent2"/>
              </a:solidFill>
            </a:endParaRPr>
          </a:p>
          <a:p>
            <a:pPr lvl="0" algn="just">
              <a:buFont typeface="Wingdings" pitchFamily="2" charset="2"/>
              <a:buChar char="Ø"/>
            </a:pPr>
            <a:r>
              <a:rPr lang="en-IN" dirty="0" smtClean="0">
                <a:solidFill>
                  <a:schemeClr val="accent2"/>
                </a:solidFill>
              </a:rPr>
              <a:t>In </a:t>
            </a:r>
            <a:r>
              <a:rPr lang="en-IN" dirty="0">
                <a:solidFill>
                  <a:schemeClr val="accent2"/>
                </a:solidFill>
              </a:rPr>
              <a:t>order </a:t>
            </a:r>
            <a:r>
              <a:rPr lang="en-IN" dirty="0" smtClean="0">
                <a:solidFill>
                  <a:schemeClr val="accent2"/>
                </a:solidFill>
              </a:rPr>
              <a:t>to provide credit facility to </a:t>
            </a:r>
            <a:r>
              <a:rPr lang="en-IN" dirty="0">
                <a:solidFill>
                  <a:schemeClr val="accent2"/>
                </a:solidFill>
              </a:rPr>
              <a:t>the needy farmers in </a:t>
            </a:r>
            <a:r>
              <a:rPr lang="en-IN" dirty="0" smtClean="0">
                <a:solidFill>
                  <a:schemeClr val="accent2"/>
                </a:solidFill>
              </a:rPr>
              <a:t>inaccessible remote </a:t>
            </a:r>
            <a:r>
              <a:rPr lang="en-IN" dirty="0">
                <a:solidFill>
                  <a:schemeClr val="accent2"/>
                </a:solidFill>
              </a:rPr>
              <a:t>areas  of the  </a:t>
            </a:r>
            <a:r>
              <a:rPr lang="en-IN" dirty="0" smtClean="0">
                <a:solidFill>
                  <a:schemeClr val="accent2"/>
                </a:solidFill>
              </a:rPr>
              <a:t>state for their primary based economic activities the </a:t>
            </a:r>
            <a:r>
              <a:rPr lang="en-IN" dirty="0">
                <a:solidFill>
                  <a:schemeClr val="accent2"/>
                </a:solidFill>
              </a:rPr>
              <a:t>State Coop. Apex Bank has taken the following initiatives:-</a:t>
            </a:r>
          </a:p>
          <a:p>
            <a:endParaRPr lang="en-I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142984"/>
            <a:ext cx="8229600" cy="4525963"/>
          </a:xfrm>
        </p:spPr>
        <p:txBody>
          <a:bodyPr>
            <a:noAutofit/>
          </a:bodyPr>
          <a:lstStyle/>
          <a:p>
            <a:pPr algn="just">
              <a:buFont typeface="Wingdings" pitchFamily="2" charset="2"/>
              <a:buChar char="q"/>
            </a:pPr>
            <a:r>
              <a:rPr lang="en-US" sz="2000" b="1" cap="all" dirty="0">
                <a:ln w="9000" cmpd="sng">
                  <a:solidFill>
                    <a:schemeClr val="accent4">
                      <a:shade val="50000"/>
                      <a:satMod val="120000"/>
                    </a:schemeClr>
                  </a:solidFill>
                  <a:prstDash val="solid"/>
                </a:ln>
                <a:solidFill>
                  <a:schemeClr val="accent2"/>
                </a:solidFill>
                <a:effectLst>
                  <a:reflection blurRad="12700" stA="28000" endPos="45000" dist="1000" dir="5400000" sy="-100000" algn="bl" rotWithShape="0"/>
                </a:effectLst>
              </a:rPr>
              <a:t>Customer Service Points:</a:t>
            </a:r>
          </a:p>
          <a:p>
            <a:pPr algn="just">
              <a:buFont typeface="Wingdings" pitchFamily="2" charset="2"/>
              <a:buChar char="Ø"/>
            </a:pPr>
            <a:r>
              <a:rPr lang="en-IN" dirty="0" smtClean="0">
                <a:solidFill>
                  <a:schemeClr val="accent2"/>
                </a:solidFill>
              </a:rPr>
              <a:t>20 CSPs have been set up through V-Set connectivity and solar power back up to provide Banking Services to the farmers in the un-banked areas. </a:t>
            </a:r>
          </a:p>
          <a:p>
            <a:pPr algn="just">
              <a:buFont typeface="Wingdings" pitchFamily="2" charset="2"/>
              <a:buChar char="Ø"/>
            </a:pPr>
            <a:r>
              <a:rPr lang="en-IN" dirty="0" smtClean="0">
                <a:solidFill>
                  <a:schemeClr val="accent2"/>
                </a:solidFill>
              </a:rPr>
              <a:t>Three (3) </a:t>
            </a:r>
            <a:r>
              <a:rPr lang="en-IN" dirty="0">
                <a:solidFill>
                  <a:schemeClr val="accent2"/>
                </a:solidFill>
              </a:rPr>
              <a:t>Nos. of Mobile ATM </a:t>
            </a:r>
            <a:r>
              <a:rPr lang="en-IN" dirty="0" smtClean="0">
                <a:solidFill>
                  <a:schemeClr val="accent2"/>
                </a:solidFill>
              </a:rPr>
              <a:t>Vans have also been launched for providing services to the customers </a:t>
            </a:r>
            <a:r>
              <a:rPr lang="en-IN" dirty="0">
                <a:solidFill>
                  <a:schemeClr val="accent2"/>
                </a:solidFill>
              </a:rPr>
              <a:t>at </a:t>
            </a:r>
            <a:r>
              <a:rPr lang="en-IN" dirty="0" smtClean="0">
                <a:solidFill>
                  <a:schemeClr val="accent2"/>
                </a:solidFill>
              </a:rPr>
              <a:t>their door-steps. This arrangement played a very vital role during the Lockdown period.</a:t>
            </a:r>
            <a:endParaRPr lang="en-IN" dirty="0">
              <a:solidFill>
                <a:schemeClr val="accent2"/>
              </a:solidFill>
            </a:endParaRPr>
          </a:p>
          <a:p>
            <a:pPr algn="just">
              <a:buFont typeface="Wingdings" pitchFamily="2" charset="2"/>
              <a:buChar char="Ø"/>
            </a:pPr>
            <a:r>
              <a:rPr lang="en-US" sz="2400" b="1" cap="all" dirty="0" err="1">
                <a:ln w="9000" cmpd="sng">
                  <a:solidFill>
                    <a:schemeClr val="accent4">
                      <a:shade val="50000"/>
                      <a:satMod val="120000"/>
                    </a:schemeClr>
                  </a:solidFill>
                  <a:prstDash val="solid"/>
                </a:ln>
                <a:solidFill>
                  <a:schemeClr val="accent6"/>
                </a:solidFill>
                <a:effectLst>
                  <a:reflection blurRad="12700" stA="28000" endPos="45000" dist="1000" dir="5400000" sy="-100000" algn="bl" rotWithShape="0"/>
                </a:effectLst>
              </a:rPr>
              <a:t>Rupay</a:t>
            </a:r>
            <a:r>
              <a:rPr lang="en-US" sz="2400" b="1" cap="all" dirty="0">
                <a:ln w="9000" cmpd="sng">
                  <a:solidFill>
                    <a:schemeClr val="accent4">
                      <a:shade val="50000"/>
                      <a:satMod val="120000"/>
                    </a:schemeClr>
                  </a:solidFill>
                  <a:prstDash val="solid"/>
                </a:ln>
                <a:solidFill>
                  <a:schemeClr val="accent6"/>
                </a:solidFill>
                <a:effectLst>
                  <a:reflection blurRad="12700" stA="28000" endPos="45000" dist="1000" dir="5400000" sy="-100000" algn="bl" rotWithShape="0"/>
                </a:effectLst>
              </a:rPr>
              <a:t> </a:t>
            </a:r>
            <a:r>
              <a:rPr lang="en-US" sz="2400" b="1" cap="all" dirty="0" err="1">
                <a:ln w="9000" cmpd="sng">
                  <a:solidFill>
                    <a:schemeClr val="accent4">
                      <a:shade val="50000"/>
                      <a:satMod val="120000"/>
                    </a:schemeClr>
                  </a:solidFill>
                  <a:prstDash val="solid"/>
                </a:ln>
                <a:solidFill>
                  <a:schemeClr val="accent6"/>
                </a:solidFill>
                <a:effectLst>
                  <a:reflection blurRad="12700" stA="28000" endPos="45000" dist="1000" dir="5400000" sy="-100000" algn="bl" rotWithShape="0"/>
                </a:effectLst>
              </a:rPr>
              <a:t>Kissan</a:t>
            </a:r>
            <a:r>
              <a:rPr lang="en-US" sz="2400" b="1" cap="all" dirty="0">
                <a:ln w="9000" cmpd="sng">
                  <a:solidFill>
                    <a:schemeClr val="accent4">
                      <a:shade val="50000"/>
                      <a:satMod val="120000"/>
                    </a:schemeClr>
                  </a:solidFill>
                  <a:prstDash val="solid"/>
                </a:ln>
                <a:solidFill>
                  <a:schemeClr val="accent6"/>
                </a:solidFill>
                <a:effectLst>
                  <a:reflection blurRad="12700" stA="28000" endPos="45000" dist="1000" dir="5400000" sy="-100000" algn="bl" rotWithShape="0"/>
                </a:effectLst>
              </a:rPr>
              <a:t> Credit Card:</a:t>
            </a:r>
          </a:p>
          <a:p>
            <a:pPr algn="just">
              <a:buFont typeface="Wingdings" pitchFamily="2" charset="2"/>
              <a:buChar char="Ø"/>
            </a:pPr>
            <a:r>
              <a:rPr lang="en-IN" dirty="0">
                <a:solidFill>
                  <a:schemeClr val="accent6"/>
                </a:solidFill>
              </a:rPr>
              <a:t>The Bank has installed 30 Nos. of ATM, 37 Nos. of Micro ATM in its Branches and provided 20,000 units of RKCCs to the farmers to </a:t>
            </a:r>
            <a:r>
              <a:rPr lang="en-IN" dirty="0" smtClean="0">
                <a:solidFill>
                  <a:schemeClr val="accent6"/>
                </a:solidFill>
              </a:rPr>
              <a:t>meet up </a:t>
            </a:r>
            <a:r>
              <a:rPr lang="en-IN" dirty="0">
                <a:solidFill>
                  <a:schemeClr val="accent6"/>
                </a:solidFill>
              </a:rPr>
              <a:t>their immediate credit needs.</a:t>
            </a:r>
            <a:endParaRPr lang="en-US" dirty="0">
              <a:solidFill>
                <a:schemeClr val="accent6"/>
              </a:solidFill>
            </a:endParaRPr>
          </a:p>
          <a:p>
            <a:endParaRPr lang="en-I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33400" y="228600"/>
            <a:ext cx="8229600" cy="690578"/>
          </a:xfrm>
        </p:spPr>
        <p:txBody>
          <a:bodyPr>
            <a:normAutofit fontScale="90000"/>
          </a:bodyPr>
          <a:lstStyle/>
          <a:p>
            <a:r>
              <a:rPr lang="en-US" sz="2200" dirty="0">
                <a:gradFill>
                  <a:gsLst>
                    <a:gs pos="0">
                      <a:srgbClr val="000082"/>
                    </a:gs>
                    <a:gs pos="30000">
                      <a:srgbClr val="66008F"/>
                    </a:gs>
                    <a:gs pos="64999">
                      <a:srgbClr val="BA0066"/>
                    </a:gs>
                    <a:gs pos="89999">
                      <a:srgbClr val="FF0000"/>
                    </a:gs>
                    <a:gs pos="100000">
                      <a:srgbClr val="FF8200"/>
                    </a:gs>
                  </a:gsLst>
                  <a:lin ang="5400000" scaled="0"/>
                </a:gradFill>
              </a:rPr>
              <a:t/>
            </a:r>
            <a:br>
              <a:rPr lang="en-US" sz="2200" dirty="0">
                <a:gradFill>
                  <a:gsLst>
                    <a:gs pos="0">
                      <a:srgbClr val="000082"/>
                    </a:gs>
                    <a:gs pos="30000">
                      <a:srgbClr val="66008F"/>
                    </a:gs>
                    <a:gs pos="64999">
                      <a:srgbClr val="BA0066"/>
                    </a:gs>
                    <a:gs pos="89999">
                      <a:srgbClr val="FF0000"/>
                    </a:gs>
                    <a:gs pos="100000">
                      <a:srgbClr val="FF8200"/>
                    </a:gs>
                  </a:gsLst>
                  <a:lin ang="5400000" scaled="0"/>
                </a:gradFill>
              </a:rPr>
            </a:br>
            <a:r>
              <a:rPr lang="en-US" sz="2200" dirty="0">
                <a:gradFill>
                  <a:gsLst>
                    <a:gs pos="0">
                      <a:srgbClr val="000082"/>
                    </a:gs>
                    <a:gs pos="30000">
                      <a:srgbClr val="66008F"/>
                    </a:gs>
                    <a:gs pos="64999">
                      <a:srgbClr val="BA0066"/>
                    </a:gs>
                    <a:gs pos="89999">
                      <a:srgbClr val="FF0000"/>
                    </a:gs>
                    <a:gs pos="100000">
                      <a:srgbClr val="FF8200"/>
                    </a:gs>
                  </a:gsLst>
                  <a:lin ang="5400000" scaled="0"/>
                </a:gradFill>
              </a:rPr>
              <a:t/>
            </a:r>
            <a:br>
              <a:rPr lang="en-US" sz="2200" dirty="0">
                <a:gradFill>
                  <a:gsLst>
                    <a:gs pos="0">
                      <a:srgbClr val="000082"/>
                    </a:gs>
                    <a:gs pos="30000">
                      <a:srgbClr val="66008F"/>
                    </a:gs>
                    <a:gs pos="64999">
                      <a:srgbClr val="BA0066"/>
                    </a:gs>
                    <a:gs pos="89999">
                      <a:srgbClr val="FF0000"/>
                    </a:gs>
                    <a:gs pos="100000">
                      <a:srgbClr val="FF8200"/>
                    </a:gs>
                  </a:gsLst>
                  <a:lin ang="5400000" scaled="0"/>
                </a:gradFill>
              </a:rPr>
            </a:br>
            <a:r>
              <a:rPr lang="en-US" sz="2200" b="1" dirty="0">
                <a:gradFill>
                  <a:gsLst>
                    <a:gs pos="0">
                      <a:srgbClr val="000082"/>
                    </a:gs>
                    <a:gs pos="30000">
                      <a:srgbClr val="66008F"/>
                    </a:gs>
                    <a:gs pos="64999">
                      <a:srgbClr val="BA0066"/>
                    </a:gs>
                    <a:gs pos="89999">
                      <a:srgbClr val="FF0000"/>
                    </a:gs>
                    <a:gs pos="100000">
                      <a:srgbClr val="FF8200"/>
                    </a:gs>
                  </a:gsLst>
                  <a:lin ang="5400000" scaled="0"/>
                </a:gradFill>
              </a:rPr>
              <a:t/>
            </a:r>
            <a:br>
              <a:rPr lang="en-US" sz="2200" b="1" dirty="0">
                <a:gradFill>
                  <a:gsLst>
                    <a:gs pos="0">
                      <a:srgbClr val="000082"/>
                    </a:gs>
                    <a:gs pos="30000">
                      <a:srgbClr val="66008F"/>
                    </a:gs>
                    <a:gs pos="64999">
                      <a:srgbClr val="BA0066"/>
                    </a:gs>
                    <a:gs pos="89999">
                      <a:srgbClr val="FF0000"/>
                    </a:gs>
                    <a:gs pos="100000">
                      <a:srgbClr val="FF8200"/>
                    </a:gs>
                  </a:gsLst>
                  <a:lin ang="5400000" scaled="0"/>
                </a:gradFill>
              </a:rPr>
            </a:br>
            <a:r>
              <a:rPr lang="en-US" sz="2200" dirty="0"/>
              <a:t/>
            </a:r>
            <a:br>
              <a:rPr lang="en-US" sz="2200" dirty="0"/>
            </a:br>
            <a:r>
              <a:rPr lang="en-US" sz="2700" dirty="0">
                <a:solidFill>
                  <a:schemeClr val="accent2"/>
                </a:solidFill>
              </a:rPr>
              <a:t>2. </a:t>
            </a:r>
            <a:r>
              <a:rPr lang="en-US" sz="2000" b="1" dirty="0">
                <a:solidFill>
                  <a:schemeClr val="accent2"/>
                </a:solidFill>
              </a:rPr>
              <a:t>Large Size Multipurpose Cooperative Societies (LAMPS)</a:t>
            </a:r>
            <a:r>
              <a:rPr lang="en-IN" sz="2000" dirty="0">
                <a:solidFill>
                  <a:schemeClr val="accent2"/>
                </a:solidFill>
              </a:rPr>
              <a:t/>
            </a:r>
            <a:br>
              <a:rPr lang="en-IN" sz="2000" dirty="0">
                <a:solidFill>
                  <a:schemeClr val="accent2"/>
                </a:solidFill>
              </a:rPr>
            </a:br>
            <a:endParaRPr lang="en-IN" sz="2200" dirty="0">
              <a:solidFill>
                <a:schemeClr val="accent2"/>
              </a:solidFill>
            </a:endParaRPr>
          </a:p>
        </p:txBody>
      </p:sp>
      <p:sp>
        <p:nvSpPr>
          <p:cNvPr id="5" name="Subtitle 2"/>
          <p:cNvSpPr txBox="1">
            <a:spLocks/>
          </p:cNvSpPr>
          <p:nvPr/>
        </p:nvSpPr>
        <p:spPr>
          <a:xfrm>
            <a:off x="571472" y="1214422"/>
            <a:ext cx="8001000" cy="4724400"/>
          </a:xfrm>
          <a:prstGeom prst="rect">
            <a:avLst/>
          </a:prstGeom>
        </p:spPr>
        <p:txBody>
          <a:bodyPr vert="horz" lIns="91440" tIns="45720" rIns="91440" bIns="45720" rtlCol="0">
            <a:noAutofit/>
          </a:bodyPr>
          <a:lstStyle/>
          <a:p>
            <a:pPr marR="0" lvl="0" algn="just" defTabSz="914400" rtl="0" eaLnBrk="1" fontAlgn="auto" latinLnBrk="0" hangingPunct="1">
              <a:lnSpc>
                <a:spcPct val="100000"/>
              </a:lnSpc>
              <a:spcBef>
                <a:spcPct val="20000"/>
              </a:spcBef>
              <a:spcAft>
                <a:spcPts val="0"/>
              </a:spcAft>
              <a:buClrTx/>
              <a:buSzTx/>
              <a:tabLst/>
              <a:defRPr/>
            </a:pPr>
            <a:endParaRPr kumimoji="0" lang="en-IN" sz="1800" b="1" i="0" u="none" strike="noStrike" kern="1200" cap="none" spc="0" normalizeH="0" baseline="0" noProof="0" dirty="0">
              <a:ln>
                <a:noFill/>
              </a:ln>
              <a:solidFill>
                <a:schemeClr val="tx1"/>
              </a:solidFill>
              <a:effectLst/>
              <a:uLnTx/>
              <a:uFillTx/>
              <a:latin typeface="+mn-lt"/>
              <a:ea typeface="+mn-ea"/>
              <a:cs typeface="+mn-cs"/>
            </a:endParaRPr>
          </a:p>
          <a:p>
            <a:pPr lvl="0" algn="just">
              <a:buFont typeface="Wingdings" pitchFamily="2" charset="2"/>
              <a:buChar char="Ø"/>
            </a:pPr>
            <a:r>
              <a:rPr lang="en-IN" sz="2000" dirty="0">
                <a:solidFill>
                  <a:schemeClr val="accent6"/>
                </a:solidFill>
              </a:rPr>
              <a:t>LAMPS are involved in marketing of </a:t>
            </a:r>
            <a:r>
              <a:rPr lang="en-IN" sz="2000" dirty="0" smtClean="0">
                <a:solidFill>
                  <a:schemeClr val="accent6"/>
                </a:solidFill>
              </a:rPr>
              <a:t>Agri-Horti and allied </a:t>
            </a:r>
            <a:r>
              <a:rPr lang="en-IN" sz="2000" dirty="0">
                <a:solidFill>
                  <a:schemeClr val="accent6"/>
                </a:solidFill>
              </a:rPr>
              <a:t>Products of </a:t>
            </a:r>
            <a:r>
              <a:rPr lang="en-IN" sz="2000" dirty="0" smtClean="0">
                <a:solidFill>
                  <a:schemeClr val="accent6"/>
                </a:solidFill>
              </a:rPr>
              <a:t>farmer </a:t>
            </a:r>
            <a:r>
              <a:rPr lang="en-IN" sz="2000" dirty="0">
                <a:solidFill>
                  <a:schemeClr val="accent6"/>
                </a:solidFill>
              </a:rPr>
              <a:t>members, </a:t>
            </a:r>
            <a:r>
              <a:rPr lang="en-IN" sz="2000" dirty="0" smtClean="0">
                <a:solidFill>
                  <a:schemeClr val="accent6"/>
                </a:solidFill>
              </a:rPr>
              <a:t>besides </a:t>
            </a:r>
            <a:r>
              <a:rPr lang="en-IN" sz="2000" dirty="0">
                <a:solidFill>
                  <a:schemeClr val="accent6"/>
                </a:solidFill>
              </a:rPr>
              <a:t>consumer activities for general customers.</a:t>
            </a:r>
          </a:p>
          <a:p>
            <a:pPr lvl="0" algn="just"/>
            <a:endParaRPr lang="en-IN" sz="2000" dirty="0">
              <a:solidFill>
                <a:schemeClr val="bg1"/>
              </a:solidFill>
            </a:endParaRPr>
          </a:p>
          <a:p>
            <a:pPr algn="just">
              <a:buFont typeface="Wingdings" pitchFamily="2" charset="2"/>
              <a:buChar char="Ø"/>
            </a:pPr>
            <a:r>
              <a:rPr lang="en-IN" sz="2000" dirty="0">
                <a:solidFill>
                  <a:schemeClr val="accent2"/>
                </a:solidFill>
              </a:rPr>
              <a:t> </a:t>
            </a:r>
            <a:r>
              <a:rPr lang="en-US" sz="2000" dirty="0">
                <a:solidFill>
                  <a:schemeClr val="accent6"/>
                </a:solidFill>
              </a:rPr>
              <a:t>Tawang LAMPS and Jang LAMPS in Tawang District play </a:t>
            </a:r>
            <a:r>
              <a:rPr lang="en-US" sz="2000" dirty="0" smtClean="0">
                <a:solidFill>
                  <a:schemeClr val="accent6"/>
                </a:solidFill>
              </a:rPr>
              <a:t> </a:t>
            </a:r>
            <a:r>
              <a:rPr lang="en-US" sz="2000" dirty="0">
                <a:solidFill>
                  <a:schemeClr val="accent6"/>
                </a:solidFill>
              </a:rPr>
              <a:t>important </a:t>
            </a:r>
            <a:r>
              <a:rPr lang="en-US" sz="2000" dirty="0" smtClean="0">
                <a:solidFill>
                  <a:schemeClr val="accent6"/>
                </a:solidFill>
              </a:rPr>
              <a:t>roles in uplifting the </a:t>
            </a:r>
            <a:r>
              <a:rPr lang="en-US" sz="2000" dirty="0">
                <a:solidFill>
                  <a:schemeClr val="accent6"/>
                </a:solidFill>
              </a:rPr>
              <a:t>socio-economic condition of </a:t>
            </a:r>
            <a:r>
              <a:rPr lang="en-US" sz="2000" dirty="0" smtClean="0">
                <a:solidFill>
                  <a:schemeClr val="accent6"/>
                </a:solidFill>
              </a:rPr>
              <a:t>their farmer </a:t>
            </a:r>
            <a:r>
              <a:rPr lang="en-US" sz="2000" dirty="0">
                <a:solidFill>
                  <a:schemeClr val="accent6"/>
                </a:solidFill>
              </a:rPr>
              <a:t>members of Tawang, West </a:t>
            </a:r>
            <a:r>
              <a:rPr lang="en-US" sz="2000" dirty="0" err="1">
                <a:solidFill>
                  <a:schemeClr val="accent6"/>
                </a:solidFill>
              </a:rPr>
              <a:t>Kameng</a:t>
            </a:r>
            <a:r>
              <a:rPr lang="en-US" sz="2000" dirty="0">
                <a:solidFill>
                  <a:schemeClr val="accent6"/>
                </a:solidFill>
              </a:rPr>
              <a:t> &amp; East </a:t>
            </a:r>
            <a:r>
              <a:rPr lang="en-US" sz="2000" dirty="0" err="1">
                <a:solidFill>
                  <a:schemeClr val="accent6"/>
                </a:solidFill>
              </a:rPr>
              <a:t>Kameng</a:t>
            </a:r>
            <a:r>
              <a:rPr lang="en-US" sz="2000" dirty="0">
                <a:solidFill>
                  <a:schemeClr val="accent6"/>
                </a:solidFill>
              </a:rPr>
              <a:t> Districts by procuring their surplus Agri-Horti produces and </a:t>
            </a:r>
            <a:r>
              <a:rPr lang="en-US" sz="2000" dirty="0" smtClean="0">
                <a:solidFill>
                  <a:schemeClr val="accent6"/>
                </a:solidFill>
              </a:rPr>
              <a:t>supply </a:t>
            </a:r>
            <a:r>
              <a:rPr lang="en-US" sz="2000" dirty="0">
                <a:solidFill>
                  <a:schemeClr val="accent6"/>
                </a:solidFill>
              </a:rPr>
              <a:t>them to the </a:t>
            </a:r>
            <a:r>
              <a:rPr lang="en-US" sz="2000" dirty="0" smtClean="0">
                <a:solidFill>
                  <a:schemeClr val="accent6"/>
                </a:solidFill>
              </a:rPr>
              <a:t>Indian Army located in different </a:t>
            </a:r>
            <a:r>
              <a:rPr lang="en-US" sz="2000" dirty="0">
                <a:solidFill>
                  <a:schemeClr val="accent6"/>
                </a:solidFill>
              </a:rPr>
              <a:t>parts of Arunachal Pradesh. </a:t>
            </a:r>
          </a:p>
          <a:p>
            <a:pPr algn="just"/>
            <a:endParaRPr lang="en-US" sz="2000" dirty="0">
              <a:solidFill>
                <a:schemeClr val="accent6"/>
              </a:solidFill>
            </a:endParaRPr>
          </a:p>
          <a:p>
            <a:pPr algn="just">
              <a:buFont typeface="Wingdings" pitchFamily="2" charset="2"/>
              <a:buChar char="Ø"/>
            </a:pPr>
            <a:r>
              <a:rPr lang="en-US" sz="2000" dirty="0">
                <a:solidFill>
                  <a:schemeClr val="accent6"/>
                </a:solidFill>
              </a:rPr>
              <a:t>Both the LAMPS </a:t>
            </a:r>
            <a:r>
              <a:rPr lang="en-US" sz="2000" dirty="0" smtClean="0">
                <a:solidFill>
                  <a:schemeClr val="accent6"/>
                </a:solidFill>
              </a:rPr>
              <a:t>have been awarded </a:t>
            </a:r>
            <a:r>
              <a:rPr lang="en-US" sz="2000" b="1" dirty="0">
                <a:solidFill>
                  <a:schemeClr val="accent6"/>
                </a:solidFill>
              </a:rPr>
              <a:t>NCDC Cooperative excellence awards </a:t>
            </a:r>
            <a:r>
              <a:rPr lang="en-US" sz="2000" dirty="0">
                <a:solidFill>
                  <a:schemeClr val="accent6"/>
                </a:solidFill>
              </a:rPr>
              <a:t>for their outstanding contribution in primary level cooperative societies.</a:t>
            </a:r>
          </a:p>
          <a:p>
            <a:pPr algn="just">
              <a:buFont typeface="Wingdings" pitchFamily="2" charset="2"/>
              <a:buChar char="Ø"/>
            </a:pPr>
            <a:endParaRPr lang="en-US" sz="2400" dirty="0">
              <a:solidFill>
                <a:schemeClr val="accent6"/>
              </a:solidFill>
            </a:endParaRPr>
          </a:p>
          <a:p>
            <a:pPr lvl="0" algn="just">
              <a:buFont typeface="Wingdings" pitchFamily="2" charset="2"/>
              <a:buChar char="Ø"/>
            </a:pPr>
            <a:endParaRPr kumimoji="0" lang="en-IN"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p:cTn id="19"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p:cTn id="26"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8" dur="500"/>
                                        <p:tgtEl>
                                          <p:spTgt spid="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p:cTn id="33"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998EAF-B70E-911D-FD24-0C487A9F54CF}"/>
              </a:ext>
            </a:extLst>
          </p:cNvPr>
          <p:cNvSpPr>
            <a:spLocks noGrp="1"/>
          </p:cNvSpPr>
          <p:nvPr>
            <p:ph type="title"/>
          </p:nvPr>
        </p:nvSpPr>
        <p:spPr>
          <a:xfrm>
            <a:off x="533400" y="4495800"/>
            <a:ext cx="8359080" cy="1524000"/>
          </a:xfrm>
        </p:spPr>
        <p:txBody>
          <a:bodyPr>
            <a:noAutofit/>
          </a:bodyPr>
          <a:lstStyle/>
          <a:p>
            <a:r>
              <a:rPr lang="en-US" sz="1800" dirty="0">
                <a:solidFill>
                  <a:schemeClr val="accent6"/>
                </a:solidFill>
              </a:rPr>
              <a:t>Agriculture produce ready for supply to the Army Units located in different parts of Arunachal Pradesh by </a:t>
            </a:r>
            <a:r>
              <a:rPr lang="en-US" sz="1800" dirty="0" err="1">
                <a:solidFill>
                  <a:schemeClr val="accent6"/>
                </a:solidFill>
              </a:rPr>
              <a:t>Tawang</a:t>
            </a:r>
            <a:r>
              <a:rPr lang="en-US" sz="1800" dirty="0">
                <a:solidFill>
                  <a:schemeClr val="accent6"/>
                </a:solidFill>
              </a:rPr>
              <a:t> LAMPS Ltd</a:t>
            </a:r>
            <a:endParaRPr lang="en-IN" sz="1800" dirty="0">
              <a:solidFill>
                <a:schemeClr val="accent6"/>
              </a:solidFill>
            </a:endParaRPr>
          </a:p>
        </p:txBody>
      </p:sp>
      <p:pic>
        <p:nvPicPr>
          <p:cNvPr id="4" name="Picture 2" descr="D:\Relating to RCS\Presentation of NE\Tawang Lamps\Scan3.jpg">
            <a:extLst>
              <a:ext uri="{FF2B5EF4-FFF2-40B4-BE49-F238E27FC236}">
                <a16:creationId xmlns="" xmlns:a16="http://schemas.microsoft.com/office/drawing/2014/main" id="{D1343478-D687-ACAC-C00F-D0DCA87E51C0}"/>
              </a:ext>
            </a:extLst>
          </p:cNvPr>
          <p:cNvPicPr>
            <a:picLocks noGrp="1" noChangeAspect="1" noChangeArrowheads="1"/>
          </p:cNvPicPr>
          <p:nvPr>
            <p:ph idx="1"/>
          </p:nvPr>
        </p:nvPicPr>
        <p:blipFill>
          <a:blip r:embed="rId2"/>
          <a:srcRect/>
          <a:stretch>
            <a:fillRect/>
          </a:stretch>
        </p:blipFill>
        <p:spPr bwMode="auto">
          <a:xfrm>
            <a:off x="533400" y="697896"/>
            <a:ext cx="8077200" cy="4099256"/>
          </a:xfrm>
          <a:prstGeom prst="rect">
            <a:avLst/>
          </a:prstGeom>
          <a:ln>
            <a:noFill/>
          </a:ln>
          <a:effectLst>
            <a:softEdge rad="112500"/>
          </a:effectLst>
        </p:spPr>
      </p:pic>
    </p:spTree>
    <p:extLst>
      <p:ext uri="{BB962C8B-B14F-4D97-AF65-F5344CB8AC3E}">
        <p14:creationId xmlns="" xmlns:p14="http://schemas.microsoft.com/office/powerpoint/2010/main" val="33133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2079</TotalTime>
  <Words>864</Words>
  <Application>Microsoft Office PowerPoint</Application>
  <PresentationFormat>On-screen Show (4:3)</PresentationFormat>
  <Paragraphs>137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Slice</vt:lpstr>
      <vt:lpstr>Slide 1</vt:lpstr>
      <vt:lpstr>STATUS OF COOPERATIVE SOCIETIES OF ARUNACHAL PRADESH </vt:lpstr>
      <vt:lpstr>CATEGORIES OF COOPERATIVE SOCIETIES</vt:lpstr>
      <vt:lpstr>Slide 4</vt:lpstr>
      <vt:lpstr>Cooperative credit structure in arunachal pradesh</vt:lpstr>
      <vt:lpstr> 1. ARUNACHAL PRADESH STATE COOPERATIVE APEX BANK LTD. </vt:lpstr>
      <vt:lpstr>Slide 7</vt:lpstr>
      <vt:lpstr>    2. Large Size Multipurpose Cooperative Societies (LAMPS) </vt:lpstr>
      <vt:lpstr>Agriculture produce ready for supply to the Army Units located in different parts of Arunachal Pradesh by Tawang LAMPS Ltd</vt:lpstr>
      <vt:lpstr>Ziro Poultry Cooperative Farmers Society Ltd, Ziro Lower Subansiri District, Arunachal Pradesh. </vt:lpstr>
      <vt:lpstr>ARUNACHAL PRADESH STATE COOPERATIVE UNION &amp; COOPERATIVE Training Centre</vt:lpstr>
      <vt:lpstr>TEA COOPERATIVE SOCIETIES IN ARUNACHAL PRADESH</vt:lpstr>
      <vt:lpstr>PROCESSED tea of Eastern Tea growers Coop. Society, Jairampur, Changlang</vt:lpstr>
      <vt:lpstr>Slide 14</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Schemes for Larged Size Multipurpose Cooperative Society (LAMPS): </dc:title>
  <dc:creator>HP_Pavilion</dc:creator>
  <cp:lastModifiedBy>Windows User</cp:lastModifiedBy>
  <cp:revision>334</cp:revision>
  <cp:lastPrinted>2022-08-10T07:59:40Z</cp:lastPrinted>
  <dcterms:created xsi:type="dcterms:W3CDTF">2006-08-16T00:00:00Z</dcterms:created>
  <dcterms:modified xsi:type="dcterms:W3CDTF">2022-08-29T13:09:19Z</dcterms:modified>
</cp:coreProperties>
</file>