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3"/>
    <p:sldId id="322" r:id="rId5"/>
    <p:sldId id="323" r:id="rId6"/>
    <p:sldId id="324" r:id="rId7"/>
    <p:sldId id="325" r:id="rId8"/>
    <p:sldId id="326" r:id="rId9"/>
    <p:sldId id="328" r:id="rId10"/>
    <p:sldId id="327" r:id="rId11"/>
    <p:sldId id="331" r:id="rId12"/>
    <p:sldId id="329" r:id="rId13"/>
    <p:sldId id="330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8" autoAdjust="0"/>
    <p:restoredTop sz="99822" autoAdjust="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>
        <p:guide orient="horz" pos="2161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94AF5F-992D-41EB-BA64-C9F07D9EC10F}" type="slidenum">
              <a:rPr lang="pt-BR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AF5F-992D-41EB-BA64-C9F07D9EC10F}" type="slidenum">
              <a:rPr lang="pt-BR"/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Estrutura de Dados – Apresentação da Disciplina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59C5-EB2F-45EE-94A1-AA45C684E822}" type="slidenum">
              <a:rPr lang="pt-BR" smtClean="0"/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dirty="0"/>
              <a:t>Editar estilos de texto Mestre</a:t>
            </a:r>
            <a:endParaRPr lang="pt-BR" dirty="0"/>
          </a:p>
          <a:p>
            <a:pPr lvl="1"/>
            <a:r>
              <a:rPr lang="pt-BR" dirty="0"/>
              <a:t>Segundo nível</a:t>
            </a:r>
            <a:endParaRPr lang="pt-BR" dirty="0"/>
          </a:p>
          <a:p>
            <a:pPr lvl="2"/>
            <a:r>
              <a:rPr lang="pt-BR" dirty="0"/>
              <a:t>Terceiro nível</a:t>
            </a:r>
            <a:endParaRPr lang="pt-BR" dirty="0"/>
          </a:p>
          <a:p>
            <a:pPr lvl="3"/>
            <a:r>
              <a:rPr lang="pt-BR" dirty="0"/>
              <a:t>Quarto nível</a:t>
            </a:r>
            <a:endParaRPr lang="pt-BR" dirty="0"/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Estrutura de Dados – Apresentação da Disciplina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59C5-EB2F-45EE-94A1-AA45C684E822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 dirty="0"/>
              <a:t>Editar estilos de texto Mestre</a:t>
            </a:r>
            <a:endParaRPr lang="pt-BR" dirty="0"/>
          </a:p>
          <a:p>
            <a:pPr lvl="1"/>
            <a:r>
              <a:rPr lang="pt-BR" dirty="0"/>
              <a:t>Segundo nível</a:t>
            </a:r>
            <a:endParaRPr lang="pt-BR" dirty="0"/>
          </a:p>
          <a:p>
            <a:pPr lvl="2"/>
            <a:r>
              <a:rPr lang="pt-BR" dirty="0"/>
              <a:t>Terceiro nível</a:t>
            </a:r>
            <a:endParaRPr lang="pt-BR" dirty="0"/>
          </a:p>
          <a:p>
            <a:pPr lvl="3"/>
            <a:r>
              <a:rPr lang="pt-BR" dirty="0"/>
              <a:t>Quarto nível</a:t>
            </a:r>
            <a:endParaRPr lang="pt-BR" dirty="0"/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Estrutura de Dados – Apresentação da Disciplina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59C5-EB2F-45EE-94A1-AA45C684E822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3933" y="6597650"/>
            <a:ext cx="11040533" cy="215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algn="ctr" eaLnBrk="1" hangingPunct="1"/>
            <a:r>
              <a:rPr lang="pt-BR" altLang="x-none" sz="1400" dirty="0"/>
              <a:t>Algoritmos e Programação I: Apresentação da Disciplina</a:t>
            </a:r>
            <a:endParaRPr sz="1400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279717" y="6597650"/>
            <a:ext cx="768351" cy="215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algn="r" eaLnBrk="1" hangingPunct="1"/>
            <a:fld id="{9A0DB2DC-4C9A-4742-B13C-FB6460FD3503}" type="slidenum">
              <a:rPr lang="es-ES" sz="1400" dirty="0">
                <a:solidFill>
                  <a:schemeClr val="bg1"/>
                </a:solidFill>
              </a:rPr>
            </a:fld>
            <a:endParaRPr lang="es-E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3933" y="6597650"/>
            <a:ext cx="11040533" cy="215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algn="ctr" eaLnBrk="1" hangingPunct="1"/>
            <a:r>
              <a:rPr lang="pt-BR" altLang="x-none" sz="1400" dirty="0"/>
              <a:t>Algoritmos e Programação I: Apresentação da Disciplina</a:t>
            </a:r>
            <a:endParaRPr sz="1400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279717" y="6597650"/>
            <a:ext cx="768351" cy="215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algn="r" eaLnBrk="1" hangingPunct="1"/>
            <a:fld id="{9A0DB2DC-4C9A-4742-B13C-FB6460FD3503}" type="slidenum">
              <a:rPr lang="es-ES" sz="1400" dirty="0">
                <a:solidFill>
                  <a:schemeClr val="bg1"/>
                </a:solidFill>
              </a:rPr>
            </a:fld>
            <a:endParaRPr lang="es-E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 dirty="0"/>
              <a:t>Clique para editar o título </a:t>
            </a:r>
            <a:r>
              <a:rPr lang="pt-BR" dirty="0" err="1" smtClean="0"/>
              <a:t>mestrec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 dirty="0"/>
              <a:t>Editar estilos de texto Mestre</a:t>
            </a:r>
            <a:endParaRPr lang="pt-BR" dirty="0"/>
          </a:p>
          <a:p>
            <a:pPr lvl="1"/>
            <a:r>
              <a:rPr lang="pt-BR" dirty="0"/>
              <a:t>Segundo nível</a:t>
            </a:r>
            <a:endParaRPr lang="pt-BR" dirty="0"/>
          </a:p>
          <a:p>
            <a:pPr lvl="2"/>
            <a:r>
              <a:rPr lang="pt-BR" dirty="0"/>
              <a:t>Terceiro nível</a:t>
            </a:r>
            <a:endParaRPr lang="pt-BR" dirty="0"/>
          </a:p>
          <a:p>
            <a:pPr lvl="3"/>
            <a:r>
              <a:rPr lang="pt-BR" dirty="0"/>
              <a:t>Quarto nível</a:t>
            </a:r>
            <a:endParaRPr lang="pt-BR" dirty="0"/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Estrutura de Dados – Apresentação da Disciplina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59C5-EB2F-45EE-94A1-AA45C684E822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Estrutura de Dados – Apresentação da Disciplina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59C5-EB2F-45EE-94A1-AA45C684E822}" type="slidenum">
              <a:rPr lang="pt-BR" smtClean="0"/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9182" y="1845733"/>
            <a:ext cx="5925857" cy="4486827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  <a:endParaRPr lang="pt-BR" dirty="0"/>
          </a:p>
          <a:p>
            <a:pPr lvl="1"/>
            <a:r>
              <a:rPr lang="pt-BR" dirty="0"/>
              <a:t>Segundo nível</a:t>
            </a:r>
            <a:endParaRPr lang="pt-BR" dirty="0"/>
          </a:p>
          <a:p>
            <a:pPr lvl="2"/>
            <a:r>
              <a:rPr lang="pt-BR" dirty="0"/>
              <a:t>Terceiro nível</a:t>
            </a:r>
            <a:endParaRPr lang="pt-BR" dirty="0"/>
          </a:p>
          <a:p>
            <a:pPr lvl="3"/>
            <a:r>
              <a:rPr lang="pt-BR" dirty="0"/>
              <a:t>Quarto nível</a:t>
            </a:r>
            <a:endParaRPr lang="pt-BR" dirty="0"/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17919" y="1845735"/>
            <a:ext cx="5833053" cy="4473178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  <a:endParaRPr lang="pt-BR" dirty="0"/>
          </a:p>
          <a:p>
            <a:pPr lvl="1"/>
            <a:r>
              <a:rPr lang="pt-BR" dirty="0"/>
              <a:t>Segundo nível</a:t>
            </a:r>
            <a:endParaRPr lang="pt-BR" dirty="0"/>
          </a:p>
          <a:p>
            <a:pPr lvl="2"/>
            <a:r>
              <a:rPr lang="pt-BR" dirty="0"/>
              <a:t>Terceiro nível</a:t>
            </a:r>
            <a:endParaRPr lang="pt-BR" dirty="0"/>
          </a:p>
          <a:p>
            <a:pPr lvl="3"/>
            <a:r>
              <a:rPr lang="pt-BR" dirty="0"/>
              <a:t>Quarto nível</a:t>
            </a:r>
            <a:endParaRPr lang="pt-BR" dirty="0"/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Estrutura de Dados – Apresentação da Disciplina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59C5-EB2F-45EE-94A1-AA45C684E822}" type="slidenum">
              <a:rPr lang="pt-BR" smtClean="0"/>
            </a:fld>
            <a:endParaRPr lang="pt-BR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09182" y="286603"/>
            <a:ext cx="11982734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5534" y="1846052"/>
            <a:ext cx="593950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9182" y="2582333"/>
            <a:ext cx="5925858" cy="3750227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  <a:endParaRPr lang="pt-BR" dirty="0"/>
          </a:p>
          <a:p>
            <a:pPr lvl="1"/>
            <a:r>
              <a:rPr lang="pt-BR" dirty="0"/>
              <a:t>Segundo nível</a:t>
            </a:r>
            <a:endParaRPr lang="pt-BR" dirty="0"/>
          </a:p>
          <a:p>
            <a:pPr lvl="2"/>
            <a:r>
              <a:rPr lang="pt-BR" dirty="0"/>
              <a:t>Terceiro nível</a:t>
            </a:r>
            <a:endParaRPr lang="pt-BR" dirty="0"/>
          </a:p>
          <a:p>
            <a:pPr lvl="3"/>
            <a:r>
              <a:rPr lang="pt-BR" dirty="0"/>
              <a:t>Quarto nível</a:t>
            </a:r>
            <a:endParaRPr lang="pt-BR" dirty="0"/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17919" y="1846052"/>
            <a:ext cx="5860349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17920" y="2582333"/>
            <a:ext cx="5873996" cy="3736579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  <a:endParaRPr lang="pt-BR" dirty="0"/>
          </a:p>
          <a:p>
            <a:pPr lvl="1"/>
            <a:r>
              <a:rPr lang="pt-BR" dirty="0"/>
              <a:t>Segundo nível</a:t>
            </a:r>
            <a:endParaRPr lang="pt-BR" dirty="0"/>
          </a:p>
          <a:p>
            <a:pPr lvl="2"/>
            <a:r>
              <a:rPr lang="pt-BR" dirty="0"/>
              <a:t>Terceiro nível</a:t>
            </a:r>
            <a:endParaRPr lang="pt-BR" dirty="0"/>
          </a:p>
          <a:p>
            <a:pPr lvl="3"/>
            <a:r>
              <a:rPr lang="pt-BR" dirty="0"/>
              <a:t>Quarto nível</a:t>
            </a:r>
            <a:endParaRPr lang="pt-BR" dirty="0"/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Estrutura de Dados – Apresentação da Disciplina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59C5-EB2F-45EE-94A1-AA45C684E822}" type="slidenum">
              <a:rPr lang="pt-BR" smtClean="0"/>
            </a:fld>
            <a:endParaRPr lang="pt-BR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109182" y="286603"/>
            <a:ext cx="11982734" cy="1450757"/>
          </a:xfrm>
        </p:spPr>
        <p:txBody>
          <a:bodyPr/>
          <a:lstStyle>
            <a:lvl1pPr marL="0">
              <a:defRPr/>
            </a:lvl1pPr>
          </a:lstStyle>
          <a:p>
            <a:r>
              <a:rPr lang="pt-BR" dirty="0"/>
              <a:t>Clique para editar o título </a:t>
            </a:r>
            <a:r>
              <a:rPr lang="pt-BR" dirty="0" err="1" smtClean="0"/>
              <a:t>mestrec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Estrutura de Dados – Apresentação da Disciplina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59C5-EB2F-45EE-94A1-AA45C684E822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Estrutura de Dados – Apresentação da Disciplina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59C5-EB2F-45EE-94A1-AA45C684E822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  <a:endParaRPr lang="pt-BR" dirty="0"/>
          </a:p>
          <a:p>
            <a:pPr lvl="1"/>
            <a:r>
              <a:rPr lang="pt-BR" dirty="0"/>
              <a:t>Segundo nível</a:t>
            </a:r>
            <a:endParaRPr lang="pt-BR" dirty="0"/>
          </a:p>
          <a:p>
            <a:pPr lvl="2"/>
            <a:r>
              <a:rPr lang="pt-BR" dirty="0"/>
              <a:t>Terceiro nível</a:t>
            </a:r>
            <a:endParaRPr lang="pt-BR" dirty="0"/>
          </a:p>
          <a:p>
            <a:pPr lvl="3"/>
            <a:r>
              <a:rPr lang="pt-BR" dirty="0"/>
              <a:t>Quarto nível</a:t>
            </a:r>
            <a:endParaRPr lang="pt-BR" dirty="0"/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Estrutura de Dados – Apresentação da Disciplina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7C59C5-EB2F-45EE-94A1-AA45C684E822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Estrutura de Dados – Apresentação da Disciplina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59C5-EB2F-45EE-94A1-AA45C684E822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182" y="286603"/>
            <a:ext cx="11982734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181" y="1845734"/>
            <a:ext cx="11969087" cy="448858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dirty="0"/>
              <a:t>Editar estilos de texto Mestre</a:t>
            </a:r>
            <a:endParaRPr lang="pt-BR" dirty="0"/>
          </a:p>
          <a:p>
            <a:pPr lvl="1"/>
            <a:r>
              <a:rPr lang="pt-BR" dirty="0"/>
              <a:t>Segundo nível</a:t>
            </a:r>
            <a:endParaRPr lang="pt-BR" dirty="0"/>
          </a:p>
          <a:p>
            <a:pPr lvl="2"/>
            <a:r>
              <a:rPr lang="pt-BR" dirty="0"/>
              <a:t>Terceiro nível</a:t>
            </a:r>
            <a:endParaRPr lang="pt-BR" dirty="0"/>
          </a:p>
          <a:p>
            <a:pPr lvl="3"/>
            <a:r>
              <a:rPr lang="pt-BR" dirty="0"/>
              <a:t>Quarto nível</a:t>
            </a:r>
            <a:endParaRPr lang="pt-BR" dirty="0"/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182" y="6459785"/>
            <a:ext cx="10563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cap="all" baseline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Estrutura de Dados – Apresentação da Disciplina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73930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B7C59C5-EB2F-45EE-94A1-AA45C684E822}" type="slidenum">
              <a:rPr lang="pt-BR" smtClean="0"/>
            </a:fld>
            <a:endParaRPr lang="pt-B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just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just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just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just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just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UY" b="1" dirty="0"/>
              <a:t>Algoritmos e </a:t>
            </a:r>
            <a:r>
              <a:rPr lang="pt-BR" b="1" dirty="0"/>
              <a:t>Programação</a:t>
            </a:r>
            <a:r>
              <a:rPr lang="es-UY" b="1" dirty="0"/>
              <a:t> I</a:t>
            </a:r>
            <a:br>
              <a:rPr lang="es-UY" b="1" dirty="0" smtClean="0">
                <a:solidFill>
                  <a:schemeClr val="tx1"/>
                </a:solidFill>
              </a:rPr>
            </a:br>
            <a:r>
              <a:rPr lang="pt-BR" sz="2400" b="1" dirty="0"/>
              <a:t>Apresentação do Plano de Ensina</a:t>
            </a:r>
            <a:endParaRPr lang="pt-BR" sz="2400" b="1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 smtClean="0"/>
              <a:t>Prof. </a:t>
            </a:r>
            <a:r>
              <a:rPr lang="pt-BR" dirty="0" err="1" smtClean="0"/>
              <a:t>Arlino</a:t>
            </a:r>
            <a:r>
              <a:rPr lang="pt-BR" dirty="0" smtClean="0"/>
              <a:t> Magalhães</a:t>
            </a:r>
            <a:endParaRPr lang="pt-BR" dirty="0" smtClean="0"/>
          </a:p>
          <a:p>
            <a:r>
              <a:rPr lang="pt-BR" dirty="0" smtClean="0"/>
              <a:t>arlino@ufpi.edu.br</a:t>
            </a:r>
            <a:endParaRPr lang="pt-BR" dirty="0"/>
          </a:p>
        </p:txBody>
      </p:sp>
      <p:sp>
        <p:nvSpPr>
          <p:cNvPr id="6" name="Titre 1"/>
          <p:cNvSpPr txBox="1"/>
          <p:nvPr/>
        </p:nvSpPr>
        <p:spPr bwMode="auto">
          <a:xfrm>
            <a:off x="2686818" y="1120023"/>
            <a:ext cx="669290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pt-BR" sz="2800" b="1" dirty="0" smtClean="0">
                <a:solidFill>
                  <a:srgbClr val="C00000"/>
                </a:solidFill>
                <a:latin typeface="Cambria Math" pitchFamily="18" charset="0"/>
              </a:rPr>
              <a:t>Universidade Federal do Piauí</a:t>
            </a:r>
            <a:br>
              <a:rPr lang="pt-BR" sz="2800" b="1" dirty="0" smtClean="0">
                <a:solidFill>
                  <a:srgbClr val="C00000"/>
                </a:solidFill>
                <a:latin typeface="Cambria Math" pitchFamily="18" charset="0"/>
              </a:rPr>
            </a:br>
            <a:r>
              <a:rPr lang="pt-BR" sz="2800" b="1" dirty="0" smtClean="0">
                <a:solidFill>
                  <a:srgbClr val="C00000"/>
                </a:solidFill>
                <a:latin typeface="Cambria Math" pitchFamily="18" charset="0"/>
              </a:rPr>
              <a:t>Centro de Ensino Aberto e a Distância</a:t>
            </a:r>
            <a:br>
              <a:rPr lang="pt-BR" sz="2800" b="1" dirty="0" smtClean="0">
                <a:solidFill>
                  <a:srgbClr val="C00000"/>
                </a:solidFill>
                <a:latin typeface="Cambria Math" pitchFamily="18" charset="0"/>
              </a:rPr>
            </a:br>
            <a:r>
              <a:rPr lang="pt-BR" sz="2800" b="1" dirty="0" smtClean="0">
                <a:solidFill>
                  <a:srgbClr val="C00000"/>
                </a:solidFill>
                <a:latin typeface="Cambria Math" pitchFamily="18" charset="0"/>
              </a:rPr>
              <a:t>Curso </a:t>
            </a:r>
            <a:r>
              <a:rPr lang="pt-BR" sz="2800" b="1" dirty="0">
                <a:solidFill>
                  <a:srgbClr val="C00000"/>
                </a:solidFill>
                <a:latin typeface="Cambria Math" pitchFamily="18" charset="0"/>
              </a:rPr>
              <a:t>de Sistemas de </a:t>
            </a:r>
            <a:r>
              <a:rPr lang="pt-BR" sz="2800" b="1" dirty="0" smtClean="0">
                <a:solidFill>
                  <a:srgbClr val="C00000"/>
                </a:solidFill>
                <a:latin typeface="Cambria Math" pitchFamily="18" charset="0"/>
              </a:rPr>
              <a:t>Informação</a:t>
            </a:r>
            <a:endParaRPr lang="pt-BR" sz="2800" b="1" dirty="0">
              <a:solidFill>
                <a:srgbClr val="C00000"/>
              </a:solidFill>
              <a:latin typeface="Cambria Math" pitchFamily="18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33168" y="595867"/>
            <a:ext cx="1825463" cy="270566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59C5-EB2F-45EE-94A1-AA45C684E822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Título 1"/>
          <p:cNvSpPr>
            <a:spLocks noGrp="1"/>
          </p:cNvSpPr>
          <p:nvPr>
            <p:ph type="title" hasCustomPrompt="1"/>
          </p:nvPr>
        </p:nvSpPr>
        <p:spPr/>
        <p:txBody>
          <a:bodyPr vert="horz" wrap="square" lIns="91440" tIns="45720" rIns="91440" bIns="45720" anchor="ctr"/>
          <a:p>
            <a:r>
              <a:rPr lang="pt-BR" altLang="x-none" dirty="0"/>
              <a:t>Encontros Presenciais</a:t>
            </a:r>
            <a:endParaRPr lang="pt-BR" altLang="x-none" dirty="0"/>
          </a:p>
        </p:txBody>
      </p:sp>
      <p:sp>
        <p:nvSpPr>
          <p:cNvPr id="21507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>
            <a:normAutofit lnSpcReduction="10000"/>
          </a:bodyPr>
          <a:p>
            <a:r>
              <a:rPr lang="pt-BR" altLang="x-none" sz="2000" dirty="0"/>
              <a:t>03/06/2017 – </a:t>
            </a:r>
            <a:r>
              <a:rPr lang="pt-BR" altLang="x-none" sz="2000" b="1" dirty="0"/>
              <a:t>Primeiro encontro presencial</a:t>
            </a:r>
            <a:r>
              <a:rPr lang="pt-BR" altLang="x-none" sz="2000" dirty="0"/>
              <a:t>: </a:t>
            </a:r>
            <a:endParaRPr lang="pt-BR" altLang="x-none" sz="3200" dirty="0"/>
          </a:p>
          <a:p>
            <a:pPr lvl="1"/>
            <a:r>
              <a:rPr lang="pt-BR" altLang="x-none" sz="1800" dirty="0"/>
              <a:t>apresentar o plano de ensino da disciplina;</a:t>
            </a:r>
            <a:endParaRPr lang="pt-BR" altLang="x-none" sz="2800" dirty="0"/>
          </a:p>
          <a:p>
            <a:pPr lvl="1"/>
            <a:r>
              <a:rPr lang="pt-BR" altLang="x-none" sz="1800" dirty="0"/>
              <a:t>tirar dúvidas referentes aos capítulos I e II do livro texto (utilizar </a:t>
            </a:r>
            <a:r>
              <a:rPr lang="pt-BR" altLang="x-none" sz="1800" i="1" dirty="0"/>
              <a:t>slides</a:t>
            </a:r>
            <a:r>
              <a:rPr lang="pt-BR" altLang="x-none" sz="1800" dirty="0"/>
              <a:t> e vídeo-aulas 01, 02, 03, 04, 05 e 06);</a:t>
            </a:r>
            <a:endParaRPr lang="pt-BR" altLang="x-none" sz="2800" dirty="0"/>
          </a:p>
          <a:p>
            <a:pPr lvl="1"/>
            <a:r>
              <a:rPr lang="pt-BR" altLang="x-none" sz="1800" dirty="0"/>
              <a:t>praticar com os alunos os exercício do slide 06</a:t>
            </a:r>
            <a:r>
              <a:rPr lang="x-none" altLang="pt-BR" sz="1800" dirty="0"/>
              <a:t>;</a:t>
            </a:r>
            <a:endParaRPr lang="x-none" altLang="pt-BR" sz="1800" dirty="0"/>
          </a:p>
          <a:p>
            <a:pPr lvl="1"/>
            <a:r>
              <a:rPr lang="pt-BR" altLang="x-none" sz="1800" dirty="0"/>
              <a:t>mostrar a IDE Dev-C++.</a:t>
            </a:r>
            <a:endParaRPr lang="x-none" altLang="pt-BR" sz="1800" dirty="0"/>
          </a:p>
          <a:p>
            <a:r>
              <a:rPr lang="pt-BR" altLang="x-none" dirty="0">
                <a:sym typeface="+mn-ea"/>
              </a:rPr>
              <a:t>08/07/2017</a:t>
            </a:r>
            <a:r>
              <a:rPr lang="pt-BR" altLang="x-none" sz="2000" dirty="0"/>
              <a:t> – </a:t>
            </a:r>
            <a:r>
              <a:rPr lang="pt-BR" altLang="x-none" sz="2000" b="1" dirty="0"/>
              <a:t>Segundo encontro presencial</a:t>
            </a:r>
            <a:r>
              <a:rPr lang="pt-BR" altLang="x-none" sz="2000" dirty="0"/>
              <a:t>: </a:t>
            </a:r>
            <a:endParaRPr lang="pt-BR" altLang="x-none" sz="3200" dirty="0"/>
          </a:p>
          <a:p>
            <a:pPr lvl="1"/>
            <a:r>
              <a:rPr lang="pt-BR" altLang="x-none" sz="1800" dirty="0"/>
              <a:t>tirar dúvidas referentes aos capítulos III, IV e V do livro texto (utilizar </a:t>
            </a:r>
            <a:r>
              <a:rPr lang="pt-BR" altLang="x-none" sz="1800" i="1" dirty="0"/>
              <a:t>slides</a:t>
            </a:r>
            <a:r>
              <a:rPr lang="pt-BR" altLang="x-none" sz="1800" dirty="0"/>
              <a:t> e vídeo-aulas 07, 08 e 09);</a:t>
            </a:r>
            <a:endParaRPr lang="pt-BR" altLang="x-none" sz="2800" dirty="0"/>
          </a:p>
          <a:p>
            <a:pPr lvl="1"/>
            <a:r>
              <a:rPr lang="pt-BR" altLang="x-none" sz="1800" dirty="0"/>
              <a:t>resolver lista de exercícios não avaliativa.</a:t>
            </a:r>
            <a:endParaRPr lang="pt-BR" altLang="x-none" sz="1800" dirty="0"/>
          </a:p>
          <a:p>
            <a:pPr algn="just"/>
            <a:r>
              <a:rPr lang="pt-BR" altLang="x-none" sz="2000" dirty="0">
                <a:sym typeface="+mn-ea"/>
              </a:rPr>
              <a:t>29/07/2017</a:t>
            </a:r>
            <a:r>
              <a:rPr lang="pt-BR" altLang="x-none" dirty="0">
                <a:sym typeface="+mn-ea"/>
              </a:rPr>
              <a:t> – </a:t>
            </a:r>
            <a:r>
              <a:rPr lang="pt-BR" altLang="x-none" sz="2000" b="1" dirty="0">
                <a:sym typeface="+mn-ea"/>
              </a:rPr>
              <a:t>A</a:t>
            </a:r>
            <a:r>
              <a:rPr lang="pt-BR" altLang="x-none" sz="2000" b="1" dirty="0"/>
              <a:t>plicação da prova escrita</a:t>
            </a:r>
            <a:r>
              <a:rPr lang="pt-BR" altLang="x-none" sz="2000" dirty="0"/>
              <a:t>.</a:t>
            </a:r>
            <a:endParaRPr lang="pt-BR" altLang="x-none" sz="2000" dirty="0"/>
          </a:p>
          <a:p>
            <a:pPr algn="just"/>
            <a:r>
              <a:rPr lang="pt-BR" altLang="x-none" sz="2000" dirty="0">
                <a:sym typeface="+mn-ea"/>
              </a:rPr>
              <a:t>12/08/2017</a:t>
            </a:r>
            <a:r>
              <a:rPr lang="pt-BR" altLang="x-none" dirty="0">
                <a:sym typeface="+mn-ea"/>
              </a:rPr>
              <a:t> – </a:t>
            </a:r>
            <a:r>
              <a:rPr lang="pt-BR" altLang="x-none" sz="2000" b="1" dirty="0">
                <a:sym typeface="+mn-ea"/>
              </a:rPr>
              <a:t>A</a:t>
            </a:r>
            <a:r>
              <a:rPr lang="pt-BR" altLang="x-none" sz="2000" b="1" dirty="0"/>
              <a:t>plicação de prova de segunda chamada</a:t>
            </a:r>
            <a:r>
              <a:rPr lang="pt-BR" altLang="x-none" sz="2000" dirty="0"/>
              <a:t>.</a:t>
            </a:r>
            <a:endParaRPr lang="pt-BR" altLang="x-none" sz="2000" dirty="0"/>
          </a:p>
          <a:p>
            <a:pPr algn="just"/>
            <a:r>
              <a:rPr lang="pt-BR" altLang="x-none" dirty="0">
                <a:sym typeface="+mn-ea"/>
              </a:rPr>
              <a:t>19/08/2017 – </a:t>
            </a:r>
            <a:r>
              <a:rPr lang="pt-BR" altLang="x-none" sz="2000" b="1" dirty="0"/>
              <a:t>Aplicação de prova final</a:t>
            </a:r>
            <a:r>
              <a:rPr lang="pt-BR" altLang="x-none" sz="2000" dirty="0"/>
              <a:t>.</a:t>
            </a:r>
            <a:endParaRPr lang="pt-BR" altLang="x-none" sz="2000" dirty="0"/>
          </a:p>
        </p:txBody>
      </p:sp>
      <p:sp>
        <p:nvSpPr>
          <p:cNvPr id="21508" name="Espaço Reservado para Rodapé 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algn="ctr" eaLnBrk="1" hangingPunct="1"/>
            <a:r>
              <a:rPr lang="pt-BR" altLang="x-none" sz="1400" dirty="0"/>
              <a:t>Algoritmos e Programação I: Apresentação da Disciplina</a:t>
            </a:r>
            <a:endParaRPr sz="1400" dirty="0"/>
          </a:p>
        </p:txBody>
      </p:sp>
      <p:sp>
        <p:nvSpPr>
          <p:cNvPr id="21509" name="Espaço Reservado para Número de Slide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algn="r" eaLnBrk="1" hangingPunct="1"/>
            <a:fld id="{9A0DB2DC-4C9A-4742-B13C-FB6460FD3503}" type="slidenum">
              <a:rPr lang="es-ES" sz="1400" dirty="0">
                <a:solidFill>
                  <a:schemeClr val="bg1"/>
                </a:solidFill>
              </a:rPr>
            </a:fld>
            <a:endParaRPr lang="es-E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Título 1"/>
          <p:cNvSpPr>
            <a:spLocks noGrp="1"/>
          </p:cNvSpPr>
          <p:nvPr>
            <p:ph type="title" hasCustomPrompt="1"/>
          </p:nvPr>
        </p:nvSpPr>
        <p:spPr/>
        <p:txBody>
          <a:bodyPr vert="horz" wrap="square" lIns="91440" tIns="45720" rIns="91440" bIns="45720" anchor="ctr"/>
          <a:p>
            <a:r>
              <a:rPr lang="pt-BR" altLang="x-none" dirty="0"/>
              <a:t>Avaliação</a:t>
            </a:r>
            <a:endParaRPr lang="pt-BR" altLang="x-none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numCol="1" anchor="t" anchorCtr="0" compatLnSpc="1"/>
          <a:p>
            <a:pPr marL="0" lvl="0" indent="0" algn="ctr">
              <a:buNone/>
            </a:pPr>
            <a:r>
              <a:rPr lang="pt-BR" altLang="x-none" b="1" dirty="0"/>
              <a:t>Prova  (60%) + Trabalho (20%) + Fórum (20%)</a:t>
            </a:r>
            <a:endParaRPr lang="pt-BR" altLang="x-none" b="1" dirty="0"/>
          </a:p>
          <a:p>
            <a:pPr marL="0" lvl="0" indent="0" algn="ctr">
              <a:buNone/>
            </a:pPr>
            <a:endParaRPr lang="pt-BR" altLang="x-none" b="1" dirty="0"/>
          </a:p>
          <a:p>
            <a:pPr marL="0" lvl="0" indent="0"/>
            <a:r>
              <a:rPr lang="pt-BR" altLang="x-none" dirty="0"/>
              <a:t>Prova escrita: 10,0 pontos</a:t>
            </a:r>
            <a:endParaRPr lang="pt-BR" altLang="x-none" sz="3200" dirty="0"/>
          </a:p>
          <a:p>
            <a:pPr marL="0" lvl="0" indent="0"/>
            <a:r>
              <a:rPr lang="pt-BR" altLang="x-none" dirty="0"/>
              <a:t>Trabalho: Lista de exercício 01: 10,0 pontos</a:t>
            </a:r>
            <a:endParaRPr lang="pt-BR" altLang="x-none" sz="3600" dirty="0"/>
          </a:p>
          <a:p>
            <a:pPr marL="0" lvl="0" indent="0"/>
            <a:r>
              <a:rPr lang="pt-BR" altLang="x-none" dirty="0"/>
              <a:t>Fórum: 10,0 pontos</a:t>
            </a:r>
            <a:endParaRPr lang="pt-BR" altLang="x-none" sz="3600" dirty="0"/>
          </a:p>
        </p:txBody>
      </p:sp>
      <p:sp>
        <p:nvSpPr>
          <p:cNvPr id="22532" name="Espaço Reservado para Rodapé 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algn="ctr" eaLnBrk="1" hangingPunct="1"/>
            <a:r>
              <a:rPr lang="pt-BR" altLang="x-none" sz="1400" dirty="0"/>
              <a:t>Algoritmos e Programação I: Apresentação da Disciplina</a:t>
            </a:r>
            <a:endParaRPr sz="1400" dirty="0"/>
          </a:p>
        </p:txBody>
      </p:sp>
      <p:sp>
        <p:nvSpPr>
          <p:cNvPr id="22533" name="Espaço Reservado para Número de Slide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algn="r" eaLnBrk="1" hangingPunct="1"/>
            <a:fld id="{9A0DB2DC-4C9A-4742-B13C-FB6460FD3503}" type="slidenum">
              <a:rPr lang="es-ES" sz="1400" dirty="0">
                <a:solidFill>
                  <a:schemeClr val="bg1"/>
                </a:solidFill>
              </a:rPr>
            </a:fld>
            <a:endParaRPr lang="es-E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Título 1"/>
          <p:cNvSpPr>
            <a:spLocks noGrp="1"/>
          </p:cNvSpPr>
          <p:nvPr>
            <p:ph type="title" hasCustomPrompt="1"/>
          </p:nvPr>
        </p:nvSpPr>
        <p:spPr/>
        <p:txBody>
          <a:bodyPr vert="horz" wrap="square" lIns="91440" tIns="45720" rIns="91440" bIns="45720" anchor="ctr"/>
          <a:p>
            <a:r>
              <a:rPr lang="pt-BR" altLang="x-none" dirty="0"/>
              <a:t>Sumário</a:t>
            </a:r>
            <a:endParaRPr lang="pt-BR" altLang="x-none" dirty="0"/>
          </a:p>
        </p:txBody>
      </p:sp>
      <p:sp>
        <p:nvSpPr>
          <p:cNvPr id="14339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/>
          <a:p>
            <a:pPr marL="457200" indent="-457200">
              <a:buAutoNum type="arabicPeriod"/>
            </a:pPr>
            <a:r>
              <a:rPr lang="pt-BR" altLang="x-none" dirty="0"/>
              <a:t>Dados da Disciplina</a:t>
            </a:r>
            <a:endParaRPr lang="pt-BR" altLang="x-none" dirty="0"/>
          </a:p>
          <a:p>
            <a:pPr marL="457200" indent="-457200">
              <a:buAutoNum type="arabicPeriod"/>
            </a:pPr>
            <a:r>
              <a:rPr lang="pt-BR" altLang="x-none" dirty="0"/>
              <a:t>Ementa</a:t>
            </a:r>
            <a:endParaRPr lang="pt-BR" altLang="x-none" dirty="0"/>
          </a:p>
          <a:p>
            <a:pPr marL="457200" indent="-457200">
              <a:buAutoNum type="arabicPeriod"/>
            </a:pPr>
            <a:r>
              <a:rPr lang="pt-BR" altLang="x-none" dirty="0"/>
              <a:t>Objetivos</a:t>
            </a:r>
            <a:endParaRPr lang="pt-BR" altLang="x-none" dirty="0"/>
          </a:p>
          <a:p>
            <a:pPr marL="457200" indent="-457200">
              <a:buAutoNum type="arabicPeriod"/>
            </a:pPr>
            <a:r>
              <a:rPr lang="pt-BR" altLang="x-none" dirty="0"/>
              <a:t>Conteúdo Programático</a:t>
            </a:r>
            <a:endParaRPr lang="pt-BR" altLang="x-none" dirty="0"/>
          </a:p>
          <a:p>
            <a:pPr marL="457200" indent="-457200">
              <a:buAutoNum type="arabicPeriod"/>
            </a:pPr>
            <a:r>
              <a:rPr lang="pt-BR" altLang="x-none" dirty="0"/>
              <a:t>Fóruns</a:t>
            </a:r>
            <a:endParaRPr lang="pt-BR" altLang="x-none" dirty="0"/>
          </a:p>
          <a:p>
            <a:pPr marL="457200" indent="-457200">
              <a:buAutoNum type="arabicPeriod"/>
            </a:pPr>
            <a:r>
              <a:rPr lang="pt-BR" altLang="x-none" dirty="0"/>
              <a:t>Encontros presenciais</a:t>
            </a:r>
            <a:endParaRPr lang="pt-BR" altLang="x-none" dirty="0"/>
          </a:p>
          <a:p>
            <a:pPr marL="457200" indent="-457200">
              <a:buAutoNum type="arabicPeriod"/>
            </a:pPr>
            <a:r>
              <a:rPr lang="pt-BR" altLang="x-none" dirty="0"/>
              <a:t>Avaliação</a:t>
            </a:r>
            <a:endParaRPr lang="pt-BR" altLang="x-none" dirty="0"/>
          </a:p>
          <a:p>
            <a:pPr marL="457200" indent="-457200"/>
            <a:endParaRPr lang="pt-BR" altLang="x-none" dirty="0"/>
          </a:p>
        </p:txBody>
      </p:sp>
      <p:sp>
        <p:nvSpPr>
          <p:cNvPr id="14340" name="Espaço Reservado para Rodapé 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algn="ctr" eaLnBrk="1" hangingPunct="1"/>
            <a:r>
              <a:rPr lang="pt-BR" altLang="x-none" sz="1400" dirty="0"/>
              <a:t>Algoritmos e Programação I: Apresentação da Disciplina</a:t>
            </a:r>
            <a:endParaRPr sz="1400" dirty="0"/>
          </a:p>
        </p:txBody>
      </p:sp>
      <p:sp>
        <p:nvSpPr>
          <p:cNvPr id="14341" name="Espaço Reservado para Número de Slide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algn="r" eaLnBrk="1" hangingPunct="1"/>
            <a:fld id="{9A0DB2DC-4C9A-4742-B13C-FB6460FD3503}" type="slidenum">
              <a:rPr lang="es-ES" sz="1400" dirty="0">
                <a:solidFill>
                  <a:schemeClr val="bg1"/>
                </a:solidFill>
              </a:rPr>
            </a:fld>
            <a:endParaRPr lang="es-E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Título 1"/>
          <p:cNvSpPr>
            <a:spLocks noGrp="1"/>
          </p:cNvSpPr>
          <p:nvPr>
            <p:ph type="title" hasCustomPrompt="1"/>
          </p:nvPr>
        </p:nvSpPr>
        <p:spPr/>
        <p:txBody>
          <a:bodyPr vert="horz" wrap="square" lIns="91440" tIns="45720" rIns="91440" bIns="45720" anchor="ctr"/>
          <a:p>
            <a:r>
              <a:rPr lang="pt-BR" altLang="x-none" dirty="0"/>
              <a:t>Dados da Disciplina</a:t>
            </a:r>
            <a:endParaRPr lang="pt-BR" altLang="x-none" dirty="0"/>
          </a:p>
        </p:txBody>
      </p:sp>
      <p:sp>
        <p:nvSpPr>
          <p:cNvPr id="1536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/>
          <a:p>
            <a:r>
              <a:rPr lang="pt-BR" altLang="x-none" dirty="0"/>
              <a:t>I módulo.</a:t>
            </a:r>
            <a:endParaRPr lang="pt-BR" altLang="x-none" dirty="0"/>
          </a:p>
          <a:p>
            <a:r>
              <a:rPr lang="pt-BR" altLang="x-none" dirty="0"/>
              <a:t>75 horas. </a:t>
            </a:r>
            <a:endParaRPr lang="pt-BR" altLang="x-none" dirty="0"/>
          </a:p>
          <a:p>
            <a:r>
              <a:rPr lang="pt-BR" altLang="x-none" dirty="0"/>
              <a:t>Créditos: 2.3.0</a:t>
            </a:r>
            <a:endParaRPr lang="pt-BR" altLang="x-none" dirty="0"/>
          </a:p>
          <a:p>
            <a:r>
              <a:rPr lang="pt-BR" altLang="x-none" dirty="0"/>
              <a:t>Obrigatória.</a:t>
            </a:r>
            <a:endParaRPr lang="pt-BR" altLang="x-none" dirty="0"/>
          </a:p>
          <a:p>
            <a:r>
              <a:rPr lang="pt-BR" altLang="x-none" dirty="0"/>
              <a:t>Professor Conteudista: Profa. Solimara Ravani de Sant’anna</a:t>
            </a:r>
            <a:endParaRPr lang="pt-BR" altLang="x-none" dirty="0"/>
          </a:p>
          <a:p>
            <a:r>
              <a:rPr lang="pt-BR" altLang="x-none" dirty="0"/>
              <a:t>Coordenador de Disciplina: Prof. Me. Arlino Henrique</a:t>
            </a:r>
            <a:endParaRPr lang="pt-BR" altLang="x-none" dirty="0"/>
          </a:p>
        </p:txBody>
      </p:sp>
      <p:sp>
        <p:nvSpPr>
          <p:cNvPr id="15364" name="Espaço Reservado para Rodapé 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algn="ctr" eaLnBrk="1" hangingPunct="1"/>
            <a:r>
              <a:rPr lang="pt-BR" altLang="x-none" sz="1400" dirty="0"/>
              <a:t>Algoritmos e Programação I: Apresentação da Disciplina</a:t>
            </a:r>
            <a:endParaRPr sz="1400" dirty="0"/>
          </a:p>
        </p:txBody>
      </p:sp>
      <p:sp>
        <p:nvSpPr>
          <p:cNvPr id="15365" name="Espaço Reservado para Número de Slide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algn="r" eaLnBrk="1" hangingPunct="1"/>
            <a:fld id="{9A0DB2DC-4C9A-4742-B13C-FB6460FD3503}" type="slidenum">
              <a:rPr lang="es-ES" sz="1400" dirty="0">
                <a:solidFill>
                  <a:schemeClr val="bg1"/>
                </a:solidFill>
              </a:rPr>
            </a:fld>
            <a:endParaRPr lang="es-E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Título 1"/>
          <p:cNvSpPr>
            <a:spLocks noGrp="1"/>
          </p:cNvSpPr>
          <p:nvPr>
            <p:ph type="title" hasCustomPrompt="1"/>
          </p:nvPr>
        </p:nvSpPr>
        <p:spPr/>
        <p:txBody>
          <a:bodyPr vert="horz" wrap="square" lIns="91440" tIns="45720" rIns="91440" bIns="45720" anchor="ctr"/>
          <a:p>
            <a:r>
              <a:rPr lang="pt-BR" altLang="x-none" dirty="0"/>
              <a:t>Ementa</a:t>
            </a:r>
            <a:endParaRPr lang="pt-BR" altLang="x-none" dirty="0"/>
          </a:p>
        </p:txBody>
      </p:sp>
      <p:sp>
        <p:nvSpPr>
          <p:cNvPr id="16387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/>
          <a:p>
            <a:r>
              <a:rPr lang="pt-BR" altLang="x-none" dirty="0"/>
              <a:t>O conceito de algoritmo e as estruturas básicas de controle. Programação e estrutura de dados. Programação estruturada. Algoritmos com qualidade. Algoritmos baseados em estruturas de dados homogêneas (vetores e matrizes). Algoritmos baseados em estruturas de dados heterogêneas (registros). Procedimentos e funções. Refinamentos sucessivos e módulos funcionais. Uso de uma Linguagem de programação aplicando os conceitos de algoritmos. Metodologia de desenvolvimento de programas. Documentação de programas. Testes de programas. Análise de resultados.</a:t>
            </a:r>
            <a:endParaRPr lang="pt-BR" altLang="x-none" dirty="0"/>
          </a:p>
        </p:txBody>
      </p:sp>
      <p:sp>
        <p:nvSpPr>
          <p:cNvPr id="16388" name="Espaço Reservado para Rodapé 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algn="ctr" eaLnBrk="1" hangingPunct="1"/>
            <a:r>
              <a:rPr lang="pt-BR" altLang="x-none" sz="1400" dirty="0"/>
              <a:t>Algoritmos e Programação I: Apresentação da Disciplina</a:t>
            </a:r>
            <a:endParaRPr sz="1400" dirty="0"/>
          </a:p>
        </p:txBody>
      </p:sp>
      <p:sp>
        <p:nvSpPr>
          <p:cNvPr id="16389" name="Espaço Reservado para Número de Slide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algn="r" eaLnBrk="1" hangingPunct="1"/>
            <a:fld id="{9A0DB2DC-4C9A-4742-B13C-FB6460FD3503}" type="slidenum">
              <a:rPr lang="es-ES" sz="1400" dirty="0">
                <a:solidFill>
                  <a:schemeClr val="bg1"/>
                </a:solidFill>
              </a:rPr>
            </a:fld>
            <a:endParaRPr lang="es-E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Título 1"/>
          <p:cNvSpPr>
            <a:spLocks noGrp="1"/>
          </p:cNvSpPr>
          <p:nvPr>
            <p:ph type="title" hasCustomPrompt="1"/>
          </p:nvPr>
        </p:nvSpPr>
        <p:spPr/>
        <p:txBody>
          <a:bodyPr vert="horz" wrap="square" lIns="91440" tIns="45720" rIns="91440" bIns="45720" anchor="ctr"/>
          <a:p>
            <a:r>
              <a:rPr lang="pt-BR" altLang="x-none" dirty="0"/>
              <a:t>Objetivos</a:t>
            </a:r>
            <a:endParaRPr lang="pt-BR" altLang="x-none" dirty="0"/>
          </a:p>
        </p:txBody>
      </p:sp>
      <p:sp>
        <p:nvSpPr>
          <p:cNvPr id="17411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/>
          <a:p>
            <a:r>
              <a:rPr lang="pt-BR" altLang="x-none" b="1" dirty="0"/>
              <a:t>Geral</a:t>
            </a:r>
            <a:endParaRPr lang="pt-BR" altLang="x-none" dirty="0"/>
          </a:p>
          <a:p>
            <a:pPr lvl="1"/>
            <a:r>
              <a:rPr lang="pt-BR" altLang="x-none" dirty="0"/>
              <a:t>Familiarizar o aluno com as noções básicas de algoritmos e programação, fornecendo o conhecimento necessário para o desenvolvimento de programas capazes de resolver pequenos problemas simples.</a:t>
            </a:r>
            <a:endParaRPr lang="pt-BR" altLang="x-none" dirty="0"/>
          </a:p>
          <a:p>
            <a:r>
              <a:rPr lang="pt-BR" altLang="x-none" b="1" dirty="0"/>
              <a:t>Específicos</a:t>
            </a:r>
            <a:endParaRPr lang="pt-BR" altLang="x-none" dirty="0"/>
          </a:p>
          <a:p>
            <a:pPr lvl="1"/>
            <a:r>
              <a:rPr lang="pt-BR" altLang="x-none" dirty="0"/>
              <a:t>Fornecer conhecimentos para expressar soluções de problemas através da linguagem C utilizando as técnicas de estrutura de dados e algoritmos.</a:t>
            </a:r>
            <a:endParaRPr lang="pt-BR" altLang="x-none" dirty="0"/>
          </a:p>
          <a:p>
            <a:pPr lvl="1"/>
            <a:r>
              <a:rPr lang="pt-BR" altLang="x-none" dirty="0"/>
              <a:t>Permitir ao aluno compreender as estruturas condicionais e de repetição em algoritmos.</a:t>
            </a:r>
            <a:endParaRPr lang="pt-BR" altLang="x-none" dirty="0"/>
          </a:p>
          <a:p>
            <a:pPr lvl="1"/>
            <a:r>
              <a:rPr lang="pt-BR" altLang="x-none" dirty="0"/>
              <a:t>Prover conhecimento acerca de alguns tipos de estrutura de dados, como vetores e matrizes.</a:t>
            </a:r>
            <a:endParaRPr lang="pt-BR" altLang="x-none" dirty="0"/>
          </a:p>
          <a:p>
            <a:pPr lvl="1"/>
            <a:r>
              <a:rPr lang="pt-BR" altLang="x-none" dirty="0"/>
              <a:t>Fornecer o conceito e a estrutura de procedimentos, funções e registros. </a:t>
            </a:r>
            <a:endParaRPr lang="pt-BR" altLang="x-none" dirty="0"/>
          </a:p>
          <a:p>
            <a:endParaRPr lang="pt-BR" altLang="x-none" dirty="0"/>
          </a:p>
        </p:txBody>
      </p:sp>
      <p:sp>
        <p:nvSpPr>
          <p:cNvPr id="17412" name="Espaço Reservado para Rodapé 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algn="ctr" eaLnBrk="1" hangingPunct="1"/>
            <a:r>
              <a:rPr lang="pt-BR" altLang="x-none" sz="1400" dirty="0"/>
              <a:t>Algoritmos e Programação I: Apresentação da Disciplina</a:t>
            </a:r>
            <a:endParaRPr sz="1400" dirty="0"/>
          </a:p>
        </p:txBody>
      </p:sp>
      <p:sp>
        <p:nvSpPr>
          <p:cNvPr id="17413" name="Espaço Reservado para Número de Slide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algn="r" eaLnBrk="1" hangingPunct="1"/>
            <a:fld id="{9A0DB2DC-4C9A-4742-B13C-FB6460FD3503}" type="slidenum">
              <a:rPr lang="es-ES" sz="1400" dirty="0">
                <a:solidFill>
                  <a:schemeClr val="bg1"/>
                </a:solidFill>
              </a:rPr>
            </a:fld>
            <a:endParaRPr lang="es-E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Título 1"/>
          <p:cNvSpPr>
            <a:spLocks noGrp="1"/>
          </p:cNvSpPr>
          <p:nvPr>
            <p:ph type="title" hasCustomPrompt="1"/>
          </p:nvPr>
        </p:nvSpPr>
        <p:spPr/>
        <p:txBody>
          <a:bodyPr vert="horz" wrap="square" lIns="91440" tIns="45720" rIns="91440" bIns="45720" anchor="ctr"/>
          <a:p>
            <a:r>
              <a:rPr lang="pt-BR" altLang="x-none" dirty="0"/>
              <a:t>Conteúdo Programático</a:t>
            </a:r>
            <a:endParaRPr lang="pt-BR" altLang="x-none" dirty="0"/>
          </a:p>
        </p:txBody>
      </p:sp>
      <p:sp>
        <p:nvSpPr>
          <p:cNvPr id="18435" name="Espaço Reservado para Rodapé 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algn="ctr" eaLnBrk="1" hangingPunct="1"/>
            <a:r>
              <a:rPr lang="pt-BR" altLang="x-none" sz="1400" dirty="0"/>
              <a:t>Algoritmos e Programação I: Apresentação da Disciplina</a:t>
            </a:r>
            <a:endParaRPr sz="1400" dirty="0"/>
          </a:p>
        </p:txBody>
      </p:sp>
      <p:sp>
        <p:nvSpPr>
          <p:cNvPr id="18436" name="Espaço Reservado para Número de Slide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algn="r" eaLnBrk="1" hangingPunct="1"/>
            <a:fld id="{9A0DB2DC-4C9A-4742-B13C-FB6460FD3503}" type="slidenum">
              <a:rPr lang="es-ES" sz="1400" dirty="0">
                <a:solidFill>
                  <a:schemeClr val="bg1"/>
                </a:solidFill>
              </a:rPr>
            </a:fld>
            <a:endParaRPr lang="es-ES" sz="1400" dirty="0">
              <a:solidFill>
                <a:schemeClr val="bg1"/>
              </a:solidFill>
            </a:endParaRPr>
          </a:p>
        </p:txBody>
      </p:sp>
      <p:graphicFrame>
        <p:nvGraphicFramePr>
          <p:cNvPr id="3" name="Tabela 2"/>
          <p:cNvGraphicFramePr/>
          <p:nvPr/>
        </p:nvGraphicFramePr>
        <p:xfrm>
          <a:off x="2328545" y="1788160"/>
          <a:ext cx="7433945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0580"/>
                <a:gridCol w="1523365"/>
              </a:tblGrid>
              <a:tr h="366395"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pt-BR" dirty="0">
                          <a:solidFill>
                            <a:schemeClr val="dk1"/>
                          </a:solidFill>
                        </a:rPr>
                        <a:t>AGENDA</a:t>
                      </a:r>
                      <a:endParaRPr lang="pt-BR" dirty="0">
                        <a:solidFill>
                          <a:schemeClr val="dk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BR" dirty="0">
                          <a:solidFill>
                            <a:schemeClr val="dk1"/>
                          </a:solidFill>
                        </a:rPr>
                        <a:t>CARGA HORÁRIA</a:t>
                      </a:r>
                      <a:endParaRPr lang="pt-BR" dirty="0">
                        <a:solidFill>
                          <a:schemeClr val="dk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sz="1800" b="1" dirty="0">
                          <a:sym typeface="+mn-ea"/>
                        </a:rPr>
                        <a:t>Conceitos </a:t>
                      </a:r>
                      <a:r>
                        <a:rPr lang="pt-BR" sz="1800" b="1" dirty="0" smtClean="0">
                          <a:sym typeface="+mn-ea"/>
                        </a:rPr>
                        <a:t>Básicos</a:t>
                      </a:r>
                      <a:endParaRPr lang="x-none">
                        <a:latin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10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Arial" charset="0"/>
                          <a:ea typeface="Arial" charset="0"/>
                          <a:cs typeface="Arial" charset="0"/>
                        </a:rPr>
                        <a:t>2h</a:t>
                      </a:r>
                      <a:endParaRPr sz="1000" b="0" u="none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1" vert="horz" anchor="ctr"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sz="1800" b="1" dirty="0">
                          <a:sym typeface="+mn-ea"/>
                        </a:rPr>
                        <a:t>Linguagem </a:t>
                      </a:r>
                      <a:r>
                        <a:rPr lang="pt-BR" sz="1800" b="1" dirty="0" smtClean="0">
                          <a:sym typeface="+mn-ea"/>
                        </a:rPr>
                        <a:t>C</a:t>
                      </a:r>
                      <a:endParaRPr>
                        <a:latin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10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Arial" charset="0"/>
                          <a:ea typeface="Arial" charset="0"/>
                          <a:cs typeface="Arial" charset="0"/>
                        </a:rPr>
                        <a:t>8h</a:t>
                      </a:r>
                      <a:endParaRPr sz="1000" b="0" u="none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1" vert="horz" anchor="ctr"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sz="1800" b="1" dirty="0">
                          <a:sym typeface="+mn-ea"/>
                        </a:rPr>
                        <a:t>Comandos de </a:t>
                      </a:r>
                      <a:r>
                        <a:rPr lang="pt-BR" sz="1800" b="1" dirty="0" smtClean="0">
                          <a:sym typeface="+mn-ea"/>
                        </a:rPr>
                        <a:t>Seleção</a:t>
                      </a:r>
                      <a:endParaRPr>
                        <a:latin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10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Arial" charset="0"/>
                          <a:ea typeface="Arial" charset="0"/>
                          <a:cs typeface="Arial" charset="0"/>
                        </a:rPr>
                        <a:t>15h</a:t>
                      </a:r>
                      <a:endParaRPr sz="1000" b="0" u="none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1" vert="horz" anchor="ctr"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sz="1800" b="1" dirty="0">
                          <a:sym typeface="+mn-ea"/>
                        </a:rPr>
                        <a:t>Comandos de </a:t>
                      </a:r>
                      <a:r>
                        <a:rPr lang="pt-BR" sz="1800" b="1" dirty="0" smtClean="0">
                          <a:sym typeface="+mn-ea"/>
                        </a:rPr>
                        <a:t>Repetição</a:t>
                      </a:r>
                      <a:endParaRPr>
                        <a:latin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10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Arial" charset="0"/>
                          <a:ea typeface="Arial" charset="0"/>
                          <a:cs typeface="Arial" charset="0"/>
                        </a:rPr>
                        <a:t>15h</a:t>
                      </a:r>
                      <a:endParaRPr sz="1000" b="0" u="none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1" vert="horz" anchor="ctr"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sz="1800" b="1" dirty="0">
                          <a:sym typeface="+mn-ea"/>
                        </a:rPr>
                        <a:t>Caracteres e </a:t>
                      </a:r>
                      <a:r>
                        <a:rPr lang="pt-BR" sz="1800" b="1" dirty="0" err="1" smtClean="0">
                          <a:sym typeface="+mn-ea"/>
                        </a:rPr>
                        <a:t>Strings</a:t>
                      </a:r>
                      <a:endParaRPr>
                        <a:latin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10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Arial" charset="0"/>
                          <a:ea typeface="Arial" charset="0"/>
                          <a:cs typeface="Arial" charset="0"/>
                        </a:rPr>
                        <a:t>15h</a:t>
                      </a:r>
                      <a:endParaRPr sz="1000" b="0" u="none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1" vert="horz" anchor="ctr"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sz="1800" b="1" dirty="0">
                          <a:sym typeface="+mn-ea"/>
                        </a:rPr>
                        <a:t>Resolução de </a:t>
                      </a:r>
                      <a:r>
                        <a:rPr lang="pt-BR" sz="1800" b="1" dirty="0" smtClean="0">
                          <a:sym typeface="+mn-ea"/>
                        </a:rPr>
                        <a:t>Exercícios</a:t>
                      </a:r>
                      <a:endParaRPr>
                        <a:latin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10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Arial" charset="0"/>
                          <a:ea typeface="Arial" charset="0"/>
                          <a:cs typeface="Arial" charset="0"/>
                        </a:rPr>
                        <a:t>10h</a:t>
                      </a:r>
                      <a:endParaRPr sz="1000" b="0" u="none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1" vert="horz" anchor="ctr"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sz="1800" b="1" dirty="0">
                          <a:sym typeface="+mn-ea"/>
                        </a:rPr>
                        <a:t>Vetores e </a:t>
                      </a:r>
                      <a:r>
                        <a:rPr lang="pt-BR" sz="1800" b="1" dirty="0" smtClean="0">
                          <a:sym typeface="+mn-ea"/>
                        </a:rPr>
                        <a:t>Matrizes</a:t>
                      </a:r>
                      <a:endParaRPr>
                        <a:latin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10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Arial" charset="0"/>
                          <a:ea typeface="Arial" charset="0"/>
                          <a:cs typeface="Arial" charset="0"/>
                        </a:rPr>
                        <a:t>2h</a:t>
                      </a:r>
                      <a:endParaRPr sz="1000" b="0" u="none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1" vert="horz" anchor="ctr"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sz="1800" b="1" dirty="0" smtClean="0">
                          <a:sym typeface="+mn-ea"/>
                        </a:rPr>
                        <a:t>Registros</a:t>
                      </a:r>
                      <a:endParaRPr>
                        <a:latin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10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Arial" charset="0"/>
                          <a:ea typeface="Arial" charset="0"/>
                          <a:cs typeface="Arial" charset="0"/>
                        </a:rPr>
                        <a:t>8h</a:t>
                      </a:r>
                      <a:endParaRPr sz="1000" b="0" u="none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1" vert="horz" anchor="ctr"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sz="1800" b="1" dirty="0" smtClean="0">
                          <a:sym typeface="+mn-ea"/>
                        </a:rPr>
                        <a:t>Funções</a:t>
                      </a:r>
                      <a:endParaRPr>
                        <a:latin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10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Arial" charset="0"/>
                          <a:ea typeface="Arial" charset="0"/>
                          <a:cs typeface="Arial" charset="0"/>
                        </a:rPr>
                        <a:t>2h</a:t>
                      </a:r>
                      <a:endParaRPr sz="1000" b="0" u="none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1" vert="horz" anchor="ctr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BR" b="1" dirty="0"/>
                        <a:t>Total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Arial" charset="0"/>
                        </a:rPr>
                        <a:t>75h</a:t>
                      </a:r>
                      <a:endParaRPr lang="x-none">
                        <a:latin typeface="Arial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Título 1"/>
          <p:cNvSpPr>
            <a:spLocks noGrp="1"/>
          </p:cNvSpPr>
          <p:nvPr>
            <p:ph type="title" hasCustomPrompt="1"/>
          </p:nvPr>
        </p:nvSpPr>
        <p:spPr/>
        <p:txBody>
          <a:bodyPr vert="horz" wrap="square" lIns="91440" tIns="45720" rIns="91440" bIns="45720" anchor="ctr"/>
          <a:p>
            <a:r>
              <a:rPr lang="pt-BR" altLang="x-none" dirty="0"/>
              <a:t>Lista de Exercícios</a:t>
            </a:r>
            <a:endParaRPr lang="pt-BR" altLang="x-none" dirty="0"/>
          </a:p>
        </p:txBody>
      </p:sp>
      <p:sp>
        <p:nvSpPr>
          <p:cNvPr id="2048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/>
          <a:p>
            <a:r>
              <a:rPr lang="pt-BR" altLang="x-none" dirty="0"/>
              <a:t>Exercícios: </a:t>
            </a:r>
            <a:endParaRPr lang="pt-BR" altLang="x-none" dirty="0"/>
          </a:p>
          <a:p>
            <a:pPr lvl="1"/>
            <a:r>
              <a:rPr lang="pt-BR" altLang="x-none" dirty="0"/>
              <a:t>Exercícios de construção de algoritmos com instruções sequenciais, seleções e repetições. </a:t>
            </a:r>
            <a:endParaRPr lang="pt-BR" altLang="x-none" dirty="0"/>
          </a:p>
          <a:p>
            <a:pPr lvl="1"/>
            <a:r>
              <a:rPr lang="pt-BR" altLang="x-none" dirty="0"/>
              <a:t>Os exercício devem ser feitos pelos alunos em casa e discutidos com o professor tutor nos encontros presenciais ou à distância através do fórum Tira-Dúvidas.</a:t>
            </a:r>
            <a:endParaRPr lang="pt-BR" altLang="x-none" dirty="0"/>
          </a:p>
          <a:p>
            <a:pPr lvl="1"/>
            <a:r>
              <a:rPr lang="pt-BR" altLang="x-none" dirty="0"/>
              <a:t>Sem caráter avaliativo.</a:t>
            </a:r>
            <a:endParaRPr lang="pt-BR" altLang="x-none" dirty="0"/>
          </a:p>
        </p:txBody>
      </p:sp>
      <p:sp>
        <p:nvSpPr>
          <p:cNvPr id="20484" name="Espaço Reservado para Rodapé 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algn="ctr" eaLnBrk="1" hangingPunct="1"/>
            <a:r>
              <a:rPr lang="pt-BR" altLang="x-none" sz="1400" dirty="0"/>
              <a:t>Algoritmos e Programação I: Apresentação da Disciplina</a:t>
            </a:r>
            <a:endParaRPr sz="1400" dirty="0"/>
          </a:p>
        </p:txBody>
      </p:sp>
      <p:sp>
        <p:nvSpPr>
          <p:cNvPr id="20485" name="Espaço Reservado para Número de Slide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algn="r" eaLnBrk="1" hangingPunct="1"/>
            <a:fld id="{9A0DB2DC-4C9A-4742-B13C-FB6460FD3503}" type="slidenum">
              <a:rPr lang="es-ES" sz="1400" dirty="0">
                <a:solidFill>
                  <a:schemeClr val="bg1"/>
                </a:solidFill>
              </a:rPr>
            </a:fld>
            <a:endParaRPr lang="es-E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Título 1"/>
          <p:cNvSpPr>
            <a:spLocks noGrp="1"/>
          </p:cNvSpPr>
          <p:nvPr>
            <p:ph type="title" hasCustomPrompt="1"/>
          </p:nvPr>
        </p:nvSpPr>
        <p:spPr/>
        <p:txBody>
          <a:bodyPr vert="horz" wrap="square" lIns="91440" tIns="45720" rIns="91440" bIns="45720" anchor="ctr"/>
          <a:p>
            <a:r>
              <a:rPr lang="pt-BR" altLang="x-none" dirty="0"/>
              <a:t>Fóruns</a:t>
            </a:r>
            <a:endParaRPr lang="pt-BR" altLang="x-none" dirty="0"/>
          </a:p>
        </p:txBody>
      </p:sp>
      <p:sp>
        <p:nvSpPr>
          <p:cNvPr id="19459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/>
          <a:p>
            <a:r>
              <a:rPr lang="pt-BR" altLang="x-none" b="1" dirty="0"/>
              <a:t>Fórum Tira-Dúvidas</a:t>
            </a:r>
            <a:r>
              <a:rPr lang="pt-BR" altLang="x-none" dirty="0"/>
              <a:t>:</a:t>
            </a:r>
            <a:endParaRPr lang="pt-BR" altLang="x-none" dirty="0"/>
          </a:p>
          <a:p>
            <a:pPr lvl="1"/>
            <a:r>
              <a:rPr lang="pt-BR" altLang="x-none" dirty="0"/>
              <a:t>Fórum não avaliativo disponível permanente para tirar dúvidas sobre a disciplina, como: conteúdo, trabalhos, provas, ...</a:t>
            </a:r>
            <a:endParaRPr lang="pt-BR" altLang="x-none" dirty="0"/>
          </a:p>
          <a:p>
            <a:pPr lvl="1"/>
            <a:r>
              <a:rPr lang="pt-BR" altLang="x-none" dirty="0">
                <a:sym typeface="+mn-ea"/>
              </a:rPr>
              <a:t>Alunos podem criar novo tópicos.</a:t>
            </a:r>
            <a:endParaRPr lang="pt-BR" altLang="x-none" dirty="0"/>
          </a:p>
          <a:p>
            <a:r>
              <a:rPr lang="pt-BR" altLang="x-none" b="1" dirty="0"/>
              <a:t>Fórum: Proposta e desenvolvimento de algoritmos</a:t>
            </a:r>
            <a:r>
              <a:rPr lang="pt-BR" altLang="x-none" dirty="0"/>
              <a:t>: </a:t>
            </a:r>
            <a:endParaRPr lang="pt-BR" altLang="x-none" dirty="0"/>
          </a:p>
          <a:p>
            <a:pPr lvl="1"/>
            <a:r>
              <a:rPr lang="pt-BR" altLang="x-none" dirty="0"/>
              <a:t>Fórum avaliativo onde o aluno deve propor um problema e sua resolução utilizando algoritmo (em linguagem C).</a:t>
            </a:r>
            <a:endParaRPr lang="pt-BR" altLang="x-none" dirty="0"/>
          </a:p>
          <a:p>
            <a:pPr lvl="1"/>
            <a:r>
              <a:rPr lang="pt-BR" altLang="x-none" dirty="0">
                <a:sym typeface="+mn-ea"/>
              </a:rPr>
              <a:t>Tópico de única discussão.</a:t>
            </a:r>
            <a:endParaRPr lang="pt-BR" altLang="x-none" dirty="0"/>
          </a:p>
        </p:txBody>
      </p:sp>
      <p:sp>
        <p:nvSpPr>
          <p:cNvPr id="19460" name="Espaço Reservado para Rodapé 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algn="ctr" eaLnBrk="1" hangingPunct="1"/>
            <a:r>
              <a:rPr lang="pt-BR" altLang="x-none" sz="1400" dirty="0"/>
              <a:t>Algoritmos e Programação I: Apresentação da Disciplina</a:t>
            </a:r>
            <a:endParaRPr sz="1400" dirty="0"/>
          </a:p>
        </p:txBody>
      </p:sp>
      <p:sp>
        <p:nvSpPr>
          <p:cNvPr id="19461" name="Espaço Reservado para Número de Slide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algn="r" eaLnBrk="1" hangingPunct="1"/>
            <a:fld id="{9A0DB2DC-4C9A-4742-B13C-FB6460FD3503}" type="slidenum">
              <a:rPr lang="es-ES" sz="1400" dirty="0">
                <a:solidFill>
                  <a:schemeClr val="bg1"/>
                </a:solidFill>
              </a:rPr>
            </a:fld>
            <a:endParaRPr lang="es-E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pt-BR" altLang="x-none" dirty="0"/>
              <a:t>Trabalho</a:t>
            </a:r>
            <a:endParaRPr lang="pt-BR" alt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/>
              <a:t>Resolução de exercícios que envolvem construção de algoritmos.</a:t>
            </a:r>
            <a:endParaRPr lang="pt-B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pt-BR" smtClean="0"/>
              <a:t>Estrutura de Dados – Apresentação da Disciplina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B7C59C5-EB2F-45EE-94A1-AA45C684E822}" type="slidenum">
              <a:rPr lang="pt-BR" smtClean="0"/>
            </a:fld>
            <a:endParaRPr 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3883</Words>
  <Application>Kingsoft Office WPP</Application>
  <PresentationFormat>Widescreen</PresentationFormat>
  <Paragraphs>172</Paragraphs>
  <Slides>11</Slides>
  <Notes>2</Notes>
  <HiddenSlides>0</HiddenSlides>
  <MMClips>2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Retrospectiva</vt:lpstr>
      <vt:lpstr>Algoritmos e Programação I Apresentação do Plano de Ensina</vt:lpstr>
      <vt:lpstr>Sumário</vt:lpstr>
      <vt:lpstr>Dados da Disciplina</vt:lpstr>
      <vt:lpstr>Ementa</vt:lpstr>
      <vt:lpstr>Objetivos</vt:lpstr>
      <vt:lpstr>Conteúdo Programático</vt:lpstr>
      <vt:lpstr>Lista de Exercícios</vt:lpstr>
      <vt:lpstr>Fóruns</vt:lpstr>
      <vt:lpstr>Trabalho</vt:lpstr>
      <vt:lpstr>Encontros Presenciais</vt:lpstr>
      <vt:lpstr>Avaliação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Petr Barborik</dc:creator>
  <cp:lastModifiedBy>arlino</cp:lastModifiedBy>
  <cp:revision>770</cp:revision>
  <dcterms:created xsi:type="dcterms:W3CDTF">2017-04-29T12:19:13Z</dcterms:created>
  <dcterms:modified xsi:type="dcterms:W3CDTF">2017-04-29T12:19:13Z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1046-10.1.0.5672</vt:lpwstr>
  </property>
</Properties>
</file>