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2" r:id="rId16"/>
    <p:sldId id="271" r:id="rId17"/>
    <p:sldId id="283" r:id="rId18"/>
    <p:sldId id="28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7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28"/>
    <a:srgbClr val="0766D4"/>
    <a:srgbClr val="4DD60C"/>
    <a:srgbClr val="0FB62A"/>
    <a:srgbClr val="F4F2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9822" autoAdjust="0"/>
  </p:normalViewPr>
  <p:slideViewPr>
    <p:cSldViewPr snapToGrid="0">
      <p:cViewPr varScale="1">
        <p:scale>
          <a:sx n="102" d="100"/>
          <a:sy n="102" d="100"/>
        </p:scale>
        <p:origin x="180" y="426"/>
      </p:cViewPr>
      <p:guideLst>
        <p:guide orient="horz" pos="2257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01C4-6310-468F-9F5F-030250209507}" type="datetimeFigureOut">
              <a:rPr lang="pt-BR"/>
              <a:t>19/02/2017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AF5F-992D-41EB-BA64-C9F07D9EC10F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0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3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AF5F-992D-41EB-BA64-C9F07D9EC10F}" type="slidenum">
              <a:rPr lang="pt-BR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45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182" y="1845733"/>
            <a:ext cx="5925857" cy="44868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19" y="1845735"/>
            <a:ext cx="5833053" cy="447317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534" y="1846052"/>
            <a:ext cx="593950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182" y="2582333"/>
            <a:ext cx="5925858" cy="37502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19" y="1846052"/>
            <a:ext cx="586034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3"/>
            <a:ext cx="5873996" cy="37365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Estrutura de Dados – Apresentação da Disciplina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1" y="1845734"/>
            <a:ext cx="11969087" cy="448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82" y="6459785"/>
            <a:ext cx="10563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393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Algoritmos e </a:t>
            </a:r>
            <a:r>
              <a:rPr lang="pt-BR" b="1" dirty="0"/>
              <a:t>Programação</a:t>
            </a:r>
            <a:r>
              <a:rPr lang="es-UY" b="1" dirty="0"/>
              <a:t> I</a:t>
            </a:r>
            <a:r>
              <a:rPr lang="es-UY" b="1" dirty="0" smtClean="0">
                <a:solidFill>
                  <a:schemeClr val="tx1"/>
                </a:solidFill>
              </a:rPr>
              <a:t/>
            </a:r>
            <a:br>
              <a:rPr lang="es-UY" b="1" dirty="0" smtClean="0">
                <a:solidFill>
                  <a:schemeClr val="tx1"/>
                </a:solidFill>
              </a:rPr>
            </a:br>
            <a:r>
              <a:rPr lang="pt-BR" sz="2400" b="1" dirty="0"/>
              <a:t>Comandos de </a:t>
            </a:r>
            <a:r>
              <a:rPr lang="pt-BR" sz="2400" b="1" dirty="0" smtClean="0"/>
              <a:t>Seleção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Arlino</a:t>
            </a:r>
            <a:r>
              <a:rPr lang="pt-BR" dirty="0" smtClean="0"/>
              <a:t> Magalhães</a:t>
            </a:r>
          </a:p>
          <a:p>
            <a:r>
              <a:rPr lang="pt-BR" dirty="0" smtClean="0"/>
              <a:t>arlino@ufpi.edu.br</a:t>
            </a:r>
            <a:endParaRPr lang="pt-BR" dirty="0"/>
          </a:p>
        </p:txBody>
      </p:sp>
      <p:sp>
        <p:nvSpPr>
          <p:cNvPr id="6" name="Titre 1"/>
          <p:cNvSpPr txBox="1"/>
          <p:nvPr/>
        </p:nvSpPr>
        <p:spPr bwMode="auto">
          <a:xfrm>
            <a:off x="2686818" y="1120023"/>
            <a:ext cx="6692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Universidade Federal do Piauí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Centro de Ensino Aberto e a Distância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Curso </a:t>
            </a:r>
            <a:r>
              <a:rPr lang="pt-BR" sz="2800" b="1" dirty="0">
                <a:solidFill>
                  <a:srgbClr val="C00000"/>
                </a:solidFill>
                <a:latin typeface="Cambria Math" pitchFamily="18" charset="0"/>
              </a:rPr>
              <a:t>de Sistemas de </a:t>
            </a: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Informação</a:t>
            </a:r>
            <a:endParaRPr lang="pt-BR" sz="2800" b="1" dirty="0">
              <a:solidFill>
                <a:srgbClr val="C00000"/>
              </a:solidFill>
              <a:latin typeface="Cambria Math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168" y="595867"/>
            <a:ext cx="1825463" cy="27056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17900" y="1816735"/>
            <a:ext cx="8178800" cy="44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adulto!"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adolescente!"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uma criança!"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Seleção Aninhados</a:t>
            </a:r>
          </a:p>
        </p:txBody>
      </p:sp>
      <p:sp>
        <p:nvSpPr>
          <p:cNvPr id="1741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dirty="0" smtClean="0"/>
              <a:t>Algoritmos e Programação I: Comando de Seleção</a:t>
            </a:r>
            <a:endParaRPr lang="es-ES" dirty="0" smtClean="0"/>
          </a:p>
        </p:txBody>
      </p:sp>
      <p:sp>
        <p:nvSpPr>
          <p:cNvPr id="17418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64AD9A-DA62-41DB-89D1-A4771544DBFF}" type="slidenum">
              <a:rPr lang="es-ES">
                <a:solidFill>
                  <a:schemeClr val="bg1"/>
                </a:solidFill>
              </a:rPr>
              <a:t>10</a:t>
            </a:fld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>
            <a:off x="4148893" y="3567112"/>
            <a:ext cx="13456" cy="1997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4966214" y="4410408"/>
            <a:ext cx="8122" cy="1168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823927" y="5308124"/>
            <a:ext cx="0" cy="252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ta para a direita da legenda 1"/>
          <p:cNvSpPr/>
          <p:nvPr/>
        </p:nvSpPr>
        <p:spPr>
          <a:xfrm>
            <a:off x="570865" y="3660140"/>
            <a:ext cx="3277870" cy="196024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481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dirty="0">
                <a:sym typeface="+mn-ea"/>
              </a:rPr>
              <a:t>Os comandos de seleção estão aninhados quando eles estão dentro de outras comandos de seleção.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766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766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766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766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766D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8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2" grpId="17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Seleção Aninhados</a:t>
            </a:r>
          </a:p>
        </p:txBody>
      </p:sp>
      <p:sp>
        <p:nvSpPr>
          <p:cNvPr id="1843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8445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6AABF3-00C2-44BC-9E0C-87B771A62323}" type="slidenum">
              <a:rPr lang="es-ES">
                <a:solidFill>
                  <a:schemeClr val="bg1"/>
                </a:solidFill>
              </a:rPr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4" y="3625521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CaixaDeTexto 14"/>
          <p:cNvSpPr txBox="1">
            <a:spLocks noChangeArrowheads="1"/>
          </p:cNvSpPr>
          <p:nvPr/>
        </p:nvSpPr>
        <p:spPr bwMode="auto">
          <a:xfrm>
            <a:off x="514925" y="3835070"/>
            <a:ext cx="25003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Digite a idade: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25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A pessoa é um adulto!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380365" y="3122295"/>
            <a:ext cx="27736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Teste 01</a:t>
            </a:r>
            <a:r>
              <a:rPr lang="pt-BR"/>
              <a:t>: </a:t>
            </a:r>
            <a:r>
              <a:rPr lang="x-none" altLang="pt-BR"/>
              <a:t>idade de </a:t>
            </a:r>
            <a:r>
              <a:rPr lang="pt-BR"/>
              <a:t>adulto.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17900" y="1816735"/>
            <a:ext cx="8178800" cy="44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adulto!"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adolescente!"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uma criança!"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4" name="Texto explicativo em seta para a direita 21"/>
          <p:cNvSpPr/>
          <p:nvPr/>
        </p:nvSpPr>
        <p:spPr>
          <a:xfrm>
            <a:off x="299024" y="1807017"/>
            <a:ext cx="3050517" cy="1279366"/>
          </a:xfrm>
          <a:prstGeom prst="rightArrowCallout">
            <a:avLst>
              <a:gd name="adj1" fmla="val 18073"/>
              <a:gd name="adj2" fmla="val 18278"/>
              <a:gd name="adj3" fmla="val 18278"/>
              <a:gd name="adj4" fmla="val 853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Dada uma idade, informa se a pessoa é um adulto, adolescente ou criança.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3516630" y="273621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33140" y="302895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31235" y="332168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29330" y="362839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13455" y="565975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14725" y="183197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531235" y="212471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529330" y="241744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19805" y="5967730"/>
            <a:ext cx="818280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  <p:bldP spid="2" grpId="17"/>
      <p:bldP spid="2" grpId="18"/>
      <p:bldP spid="8" grpId="0" bldLvl="0" animBg="1"/>
      <p:bldP spid="8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5" grpId="0" bldLvl="0" animBg="1"/>
      <p:bldP spid="15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Seleção Aninhados</a:t>
            </a:r>
          </a:p>
        </p:txBody>
      </p:sp>
      <p:sp>
        <p:nvSpPr>
          <p:cNvPr id="1945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9468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0D64B-6192-4757-9B3C-3F601899F499}" type="slidenum">
              <a:rPr lang="es-ES">
                <a:solidFill>
                  <a:schemeClr val="bg1"/>
                </a:solidFill>
              </a:rPr>
              <a:t>12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13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7" y="3630706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4"/>
          <p:cNvSpPr txBox="1">
            <a:spLocks noChangeArrowheads="1"/>
          </p:cNvSpPr>
          <p:nvPr/>
        </p:nvSpPr>
        <p:spPr bwMode="auto">
          <a:xfrm>
            <a:off x="510808" y="3840255"/>
            <a:ext cx="26243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Digite a idade: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15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A pessoa é um adolescente!</a:t>
            </a:r>
          </a:p>
        </p:txBody>
      </p:sp>
      <p:sp>
        <p:nvSpPr>
          <p:cNvPr id="18" name="CaixaDeTexto 11"/>
          <p:cNvSpPr txBox="1">
            <a:spLocks noChangeArrowheads="1"/>
          </p:cNvSpPr>
          <p:nvPr/>
        </p:nvSpPr>
        <p:spPr bwMode="auto">
          <a:xfrm>
            <a:off x="71120" y="3127375"/>
            <a:ext cx="352996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Teste 02</a:t>
            </a:r>
            <a:r>
              <a:rPr lang="pt-BR"/>
              <a:t>: </a:t>
            </a:r>
            <a:r>
              <a:rPr lang="x-none" altLang="pt-BR"/>
              <a:t>idade de </a:t>
            </a:r>
            <a:r>
              <a:rPr lang="pt-BR"/>
              <a:t>adolescente.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517900" y="1816735"/>
            <a:ext cx="8178800" cy="44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adulto!"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adolescente!"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uma criança!"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4" name="Texto explicativo em seta para a direita 21"/>
          <p:cNvSpPr/>
          <p:nvPr/>
        </p:nvSpPr>
        <p:spPr>
          <a:xfrm>
            <a:off x="299024" y="1807017"/>
            <a:ext cx="3050517" cy="1279366"/>
          </a:xfrm>
          <a:prstGeom prst="rightArrowCallout">
            <a:avLst>
              <a:gd name="adj1" fmla="val 18073"/>
              <a:gd name="adj2" fmla="val 18278"/>
              <a:gd name="adj3" fmla="val 18278"/>
              <a:gd name="adj4" fmla="val 853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Dada uma idade, informa se a pessoa é um adulto, adolescente ou criança.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3516630" y="273621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33140" y="302895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31235" y="332168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29330" y="387985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13455" y="565975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527425" y="418655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25520" y="447929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514725" y="183197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531235" y="212471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529330" y="241744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19805" y="5967730"/>
            <a:ext cx="818280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bldLvl="0" animBg="1"/>
      <p:bldP spid="8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9" grpId="0" bldLvl="0" animBg="1"/>
      <p:bldP spid="9" grpId="1" bldLvl="0" animBg="1"/>
      <p:bldP spid="3" grpId="0" bldLvl="0" animBg="1"/>
      <p:bldP spid="3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4" grpId="0" bldLvl="0" animBg="1"/>
      <p:bldP spid="14" grpId="1" bldLvl="0" animBg="1"/>
      <p:bldP spid="15" grpId="0" bldLvl="0" animBg="1"/>
      <p:bldP spid="15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Seleção Aninhados</a:t>
            </a:r>
          </a:p>
        </p:txBody>
      </p:sp>
      <p:sp>
        <p:nvSpPr>
          <p:cNvPr id="20483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0492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5F34E8-9310-43E0-A7C7-59A10A2481D3}" type="slidenum">
              <a:rPr lang="es-ES">
                <a:solidFill>
                  <a:schemeClr val="bg1"/>
                </a:solidFill>
              </a:rPr>
              <a:t>13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1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7" y="3630706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4"/>
          <p:cNvSpPr txBox="1">
            <a:spLocks noChangeArrowheads="1"/>
          </p:cNvSpPr>
          <p:nvPr/>
        </p:nvSpPr>
        <p:spPr bwMode="auto">
          <a:xfrm>
            <a:off x="510808" y="3840255"/>
            <a:ext cx="25003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Digite a idade: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3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A pessoa é uma criança!</a:t>
            </a:r>
          </a:p>
        </p:txBody>
      </p:sp>
      <p:sp>
        <p:nvSpPr>
          <p:cNvPr id="19" name="CaixaDeTexto 11"/>
          <p:cNvSpPr txBox="1">
            <a:spLocks noChangeArrowheads="1"/>
          </p:cNvSpPr>
          <p:nvPr/>
        </p:nvSpPr>
        <p:spPr bwMode="auto">
          <a:xfrm>
            <a:off x="460007" y="3125880"/>
            <a:ext cx="257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Teste 03</a:t>
            </a:r>
            <a:r>
              <a:rPr lang="pt-BR"/>
              <a:t>: criança.</a:t>
            </a:r>
          </a:p>
        </p:txBody>
      </p:sp>
      <p:sp>
        <p:nvSpPr>
          <p:cNvPr id="4" name="Texto explicativo em seta para a direita 21"/>
          <p:cNvSpPr/>
          <p:nvPr/>
        </p:nvSpPr>
        <p:spPr>
          <a:xfrm>
            <a:off x="299024" y="1807017"/>
            <a:ext cx="3050517" cy="1279366"/>
          </a:xfrm>
          <a:prstGeom prst="rightArrowCallout">
            <a:avLst>
              <a:gd name="adj1" fmla="val 18073"/>
              <a:gd name="adj2" fmla="val 18278"/>
              <a:gd name="adj3" fmla="val 18278"/>
              <a:gd name="adj4" fmla="val 853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Dada uma idade, informa se a pessoa é um adulto, adolescente ou criança.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517900" y="1816735"/>
            <a:ext cx="8178800" cy="44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adulto!"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adolescente!"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uma criança!"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16630" y="273621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33140" y="302895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31235" y="332168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29330" y="389826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13455" y="565975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527425" y="420052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25520" y="477837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23615" y="507111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524885" y="536575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514725" y="183197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531235" y="2124710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529330" y="2417445"/>
            <a:ext cx="818261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519805" y="5967730"/>
            <a:ext cx="818280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7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7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 bldLvl="0"/>
      <p:bldP spid="19" grpId="0"/>
      <p:bldP spid="19" grpId="1"/>
      <p:bldP spid="4" grpId="0" animBg="1"/>
      <p:bldP spid="4" grpId="1" animBg="1"/>
      <p:bldP spid="8" grpId="0" bldLvl="0" animBg="1"/>
      <p:bldP spid="8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9" grpId="0" bldLvl="0" animBg="1"/>
      <p:bldP spid="9" grpId="1" bldLvl="0" animBg="1"/>
      <p:bldP spid="3" grpId="0" bldLvl="0" animBg="1"/>
      <p:bldP spid="3" grpId="1" bldLvl="0" animBg="1"/>
      <p:bldP spid="10" grpId="0" bldLvl="0" animBg="1"/>
      <p:bldP spid="10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517900" y="1816735"/>
            <a:ext cx="8178800" cy="445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adulto!"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 adolescente!"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uma criança!"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Seleção Aninhados</a:t>
            </a:r>
          </a:p>
        </p:txBody>
      </p:sp>
      <p:sp>
        <p:nvSpPr>
          <p:cNvPr id="2150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151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6934C8-D202-40A8-AB30-6227E550DAD5}" type="slidenum">
              <a:rPr lang="es-ES">
                <a:solidFill>
                  <a:schemeClr val="bg1"/>
                </a:solidFill>
              </a:rPr>
              <a:t>14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Nuvem 2"/>
          <p:cNvSpPr/>
          <p:nvPr/>
        </p:nvSpPr>
        <p:spPr>
          <a:xfrm>
            <a:off x="452717" y="2109188"/>
            <a:ext cx="2663825" cy="1368425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Como melhorar esse código?</a:t>
            </a:r>
          </a:p>
        </p:txBody>
      </p:sp>
      <p:grpSp>
        <p:nvGrpSpPr>
          <p:cNvPr id="23" name="Grupo 22"/>
          <p:cNvGrpSpPr/>
          <p:nvPr/>
        </p:nvGrpSpPr>
        <p:grpSpPr bwMode="auto">
          <a:xfrm>
            <a:off x="490797" y="3952699"/>
            <a:ext cx="5272693" cy="2032000"/>
            <a:chOff x="2771774" y="4076849"/>
            <a:chExt cx="5272176" cy="2031412"/>
          </a:xfrm>
        </p:grpSpPr>
        <p:sp>
          <p:nvSpPr>
            <p:cNvPr id="25" name="CaixaDeTexto 24"/>
            <p:cNvSpPr txBox="1"/>
            <p:nvPr/>
          </p:nvSpPr>
          <p:spPr>
            <a:xfrm>
              <a:off x="2771774" y="4076849"/>
              <a:ext cx="2422287" cy="203141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O comando </a:t>
              </a:r>
              <a:r>
                <a:rPr lang="pt-BR" i="1" dirty="0" err="1"/>
                <a:t>if</a:t>
              </a:r>
              <a:r>
                <a:rPr lang="pt-BR" dirty="0"/>
                <a:t> mais interno não é necessário, pois quando a execução chegar nesse ponto a idade só poderá ser menor que 12 anos.</a:t>
              </a:r>
            </a:p>
          </p:txBody>
        </p:sp>
        <p:cxnSp>
          <p:nvCxnSpPr>
            <p:cNvPr id="26" name="Conector de seta reta 25"/>
            <p:cNvCxnSpPr>
              <a:stCxn id="25" idx="3"/>
            </p:cNvCxnSpPr>
            <p:nvPr/>
          </p:nvCxnSpPr>
          <p:spPr>
            <a:xfrm>
              <a:off x="5194061" y="5092555"/>
              <a:ext cx="2849889" cy="295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eta para a esquerda 1"/>
          <p:cNvSpPr/>
          <p:nvPr/>
        </p:nvSpPr>
        <p:spPr>
          <a:xfrm>
            <a:off x="8057130" y="5042161"/>
            <a:ext cx="2449513" cy="50958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Apagar essa linha!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com Operadores Lógicos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528060" y="1831975"/>
            <a:ext cx="7553960" cy="4418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os lados:"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equilátero!"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isósceles!"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escaleno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!"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253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25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1A1C70-E10F-40D5-A28F-C28BA19C4B7A}" type="slidenum">
              <a:rPr lang="es-ES">
                <a:solidFill>
                  <a:schemeClr val="bg1"/>
                </a:solidFill>
              </a:rPr>
              <a:t>15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22533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55" y="1901938"/>
            <a:ext cx="1704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 explicativo em seta para a direita 6"/>
          <p:cNvSpPr/>
          <p:nvPr/>
        </p:nvSpPr>
        <p:spPr>
          <a:xfrm>
            <a:off x="370840" y="1804670"/>
            <a:ext cx="2895600" cy="1345565"/>
          </a:xfrm>
          <a:prstGeom prst="rightArrowCallout">
            <a:avLst>
              <a:gd name="adj1" fmla="val 18475"/>
              <a:gd name="adj2" fmla="val 18278"/>
              <a:gd name="adj3" fmla="val 18278"/>
              <a:gd name="adj4" fmla="val 847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Dada os lados de um triângulo, informa se é equilátero, isósceles ou escaleno.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28060" y="1831975"/>
            <a:ext cx="7553960" cy="4418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os lados:"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equilátero!"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isósceles!"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escaleno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!"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9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55" y="1901938"/>
            <a:ext cx="1704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com Operadores Lógicos</a:t>
            </a:r>
          </a:p>
        </p:txBody>
      </p:sp>
      <p:sp>
        <p:nvSpPr>
          <p:cNvPr id="2253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25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1A1C70-E10F-40D5-A28F-C28BA19C4B7A}" type="slidenum">
              <a:rPr lang="es-ES">
                <a:solidFill>
                  <a:schemeClr val="bg1"/>
                </a:solidFill>
              </a:rPr>
              <a:t>16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9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0" y="3764991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14"/>
          <p:cNvSpPr txBox="1">
            <a:spLocks noChangeArrowheads="1"/>
          </p:cNvSpPr>
          <p:nvPr/>
        </p:nvSpPr>
        <p:spPr bwMode="auto">
          <a:xfrm>
            <a:off x="497361" y="3974540"/>
            <a:ext cx="2500313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Digite os lados: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3  3   3</a:t>
            </a:r>
          </a:p>
          <a:p>
            <a:pPr algn="l" eaLnBrk="1" hangingPunct="1"/>
            <a:r>
              <a:rPr lang="pt-BR" sz="1400" b="1">
                <a:solidFill>
                  <a:schemeClr val="bg1"/>
                </a:solidFill>
              </a:rPr>
              <a:t>Triângulo equilátero.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46536" y="3215716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Teste 01</a:t>
            </a:r>
            <a:r>
              <a:rPr lang="pt-BR"/>
              <a:t>: triângulo de três lados iguais.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97361" y="1801253"/>
            <a:ext cx="2500313" cy="11887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dirty="0">
                <a:latin typeface="Arial" charset="0"/>
                <a:cs typeface="Arial" charset="0"/>
              </a:rPr>
              <a:t>(a=b) e (b=c) e (a=c)</a:t>
            </a:r>
          </a:p>
          <a:p>
            <a:pPr algn="ctr">
              <a:defRPr/>
            </a:pPr>
            <a:r>
              <a:rPr lang="pt-BR" dirty="0">
                <a:latin typeface="Arial" charset="0"/>
                <a:cs typeface="Arial" charset="0"/>
              </a:rPr>
              <a:t>(3=3) e (3=3) e (3=3)</a:t>
            </a:r>
          </a:p>
          <a:p>
            <a:pPr indent="0" algn="ctr">
              <a:buFontTx/>
              <a:buNone/>
              <a:defRPr/>
            </a:pPr>
            <a:r>
              <a:rPr lang="pt-BR" dirty="0">
                <a:latin typeface="Arial" charset="0"/>
                <a:cs typeface="Arial" charset="0"/>
                <a:sym typeface="+mn-ea"/>
              </a:rPr>
              <a:t>(V) </a:t>
            </a:r>
            <a:r>
              <a:rPr lang="pt-BR" dirty="0">
                <a:latin typeface="Arial" charset="0"/>
                <a:cs typeface="Arial" charset="0"/>
              </a:rPr>
              <a:t>e (V) e (V)</a:t>
            </a:r>
          </a:p>
          <a:p>
            <a:pPr algn="ctr">
              <a:defRPr/>
            </a:pPr>
            <a:r>
              <a:rPr lang="pt-BR" dirty="0">
                <a:latin typeface="Arial" charset="0"/>
                <a:cs typeface="Arial" charset="0"/>
              </a:rPr>
              <a:t>V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35680" y="274129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536950" y="303593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36950" y="332930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38220" y="362394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39490" y="567880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515995" y="1835150"/>
            <a:ext cx="7575550" cy="288000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531235" y="2124710"/>
            <a:ext cx="757440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529330" y="2432050"/>
            <a:ext cx="757440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20440" y="5968365"/>
            <a:ext cx="759523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28060" y="1831975"/>
            <a:ext cx="7553960" cy="4418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os lados:"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equilátero!"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isósceles!"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escaleno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!"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22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55" y="1901938"/>
            <a:ext cx="1704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com Operadores Lógicos</a:t>
            </a:r>
          </a:p>
        </p:txBody>
      </p:sp>
      <p:sp>
        <p:nvSpPr>
          <p:cNvPr id="2253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25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1A1C70-E10F-40D5-A28F-C28BA19C4B7A}" type="slidenum">
              <a:rPr lang="es-ES">
                <a:solidFill>
                  <a:schemeClr val="bg1"/>
                </a:solidFill>
              </a:rPr>
              <a:t>17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13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4" y="3761886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94665" y="3971435"/>
            <a:ext cx="25003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Digite os lados: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3  4  4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Triângulo isósceles!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243840" y="3214198"/>
            <a:ext cx="2987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Teste 02</a:t>
            </a:r>
            <a:r>
              <a:rPr lang="pt-BR"/>
              <a:t>: triângulo de dois lados iguais.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537845" y="1798148"/>
            <a:ext cx="2500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(a=b) e (b=c) e (a=c)</a:t>
            </a:r>
          </a:p>
          <a:p>
            <a:pPr algn="ctr" eaLnBrk="1" hangingPunct="1"/>
            <a:r>
              <a:rPr lang="pt-BR"/>
              <a:t>(3=4) e (4=4) e (3=4)</a:t>
            </a:r>
          </a:p>
          <a:p>
            <a:pPr algn="ctr" eaLnBrk="1" hangingPunct="1"/>
            <a:r>
              <a:rPr lang="pt-BR"/>
              <a:t>(F)  e   (V)   e   (F)</a:t>
            </a:r>
          </a:p>
          <a:p>
            <a:pPr algn="ctr" eaLnBrk="1" hangingPunct="1"/>
            <a:r>
              <a:rPr lang="pt-BR"/>
              <a:t>F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536400" y="1796400"/>
            <a:ext cx="2643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dirty="0"/>
              <a:t>(a=b) ou (b=c) ou (a=c)</a:t>
            </a:r>
          </a:p>
          <a:p>
            <a:pPr algn="ctr" eaLnBrk="1" hangingPunct="1"/>
            <a:r>
              <a:rPr lang="pt-BR" dirty="0"/>
              <a:t>(3=4) ou (4=4) ou (3=4)</a:t>
            </a:r>
          </a:p>
          <a:p>
            <a:pPr algn="ctr" eaLnBrk="1" hangingPunct="1"/>
            <a:r>
              <a:rPr lang="pt-BR" dirty="0"/>
              <a:t>(F)  ou   (V)   ou   (F)</a:t>
            </a:r>
          </a:p>
          <a:p>
            <a:pPr algn="ctr" eaLnBrk="1" hangingPunct="1"/>
            <a:r>
              <a:rPr lang="pt-BR" dirty="0"/>
              <a:t>V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35680" y="274129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536950" y="303593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36950" y="332930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33775" y="391795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35045" y="421259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521075" y="451040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522345" y="568896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45840" y="186055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532505" y="215519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32505" y="244856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520440" y="5968365"/>
            <a:ext cx="759523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6" grpId="0" build="allAtOnce" bldLvl="0"/>
      <p:bldP spid="16" grpId="1" build="allAtOnce" bldLvl="0"/>
      <p:bldP spid="20" grpId="0" build="allAtOnce" bldLvl="0"/>
      <p:bldP spid="20" grpId="1" build="allAtOnce" bldLvl="0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7" grpId="0" bldLvl="0" animBg="1"/>
      <p:bldP spid="7" grpId="1" bldLvl="0" animBg="1"/>
      <p:bldP spid="9" grpId="0" bldLvl="0" animBg="1"/>
      <p:bldP spid="9" grpId="1" bldLvl="0" animBg="1"/>
      <p:bldP spid="12" grpId="0" bldLvl="0" animBg="1"/>
      <p:bldP spid="12" grpId="1" bldLvl="0" animBg="1"/>
      <p:bldP spid="17" grpId="0" bldLvl="0" animBg="1"/>
      <p:bldP spid="17" grpId="1" bldLvl="0" animBg="1"/>
      <p:bldP spid="6" grpId="0" bldLvl="0" animBg="1"/>
      <p:bldP spid="6" grpId="1" bldLvl="0" animBg="1"/>
      <p:bldP spid="8" grpId="0" bldLvl="0" animBg="1"/>
      <p:bldP spid="8" grpId="1" bldLvl="0" animBg="1"/>
      <p:bldP spid="10" grpId="0" bldLvl="0" animBg="1"/>
      <p:bldP spid="10" grpId="1" bldLvl="0" animBg="1"/>
      <p:bldP spid="11" grpId="0" bldLvl="0" animBg="1"/>
      <p:bldP spid="11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28060" y="1831975"/>
            <a:ext cx="7553960" cy="4418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os lados:"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equilátero!"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isósceles!"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escaleno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!"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26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55" y="1901938"/>
            <a:ext cx="17049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4" y="3761886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com Operadores Lógicos</a:t>
            </a:r>
          </a:p>
        </p:txBody>
      </p:sp>
      <p:sp>
        <p:nvSpPr>
          <p:cNvPr id="2253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25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1A1C70-E10F-40D5-A28F-C28BA19C4B7A}" type="slidenum">
              <a:rPr lang="es-ES">
                <a:solidFill>
                  <a:schemeClr val="bg1"/>
                </a:solidFill>
              </a:rPr>
              <a:t>18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1" name="CaixaDeTexto 14"/>
          <p:cNvSpPr txBox="1">
            <a:spLocks noChangeArrowheads="1"/>
          </p:cNvSpPr>
          <p:nvPr/>
        </p:nvSpPr>
        <p:spPr bwMode="auto">
          <a:xfrm>
            <a:off x="497361" y="3961093"/>
            <a:ext cx="25003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Digite os lados: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3  4  5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Triângulo escaleno!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246536" y="3203856"/>
            <a:ext cx="2987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Teste 03</a:t>
            </a:r>
            <a:r>
              <a:rPr lang="pt-BR"/>
              <a:t>: triângulo de três lados diferentes.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494665" y="1800028"/>
            <a:ext cx="2500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dirty="0"/>
              <a:t>(a=b) e (b=c) e (a=c)</a:t>
            </a:r>
          </a:p>
          <a:p>
            <a:pPr algn="ctr" eaLnBrk="1" hangingPunct="1"/>
            <a:r>
              <a:rPr lang="pt-BR" dirty="0"/>
              <a:t>(3=4) e (4=5) e (3=5)</a:t>
            </a:r>
          </a:p>
          <a:p>
            <a:pPr algn="ctr" eaLnBrk="1" hangingPunct="1"/>
            <a:r>
              <a:rPr lang="pt-BR" dirty="0"/>
              <a:t>(F)  e   (F)   e   (F)</a:t>
            </a:r>
          </a:p>
          <a:p>
            <a:pPr algn="ctr" eaLnBrk="1" hangingPunct="1"/>
            <a:r>
              <a:rPr lang="pt-BR" dirty="0"/>
              <a:t>F</a:t>
            </a:r>
          </a:p>
        </p:txBody>
      </p: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493200" y="1800000"/>
            <a:ext cx="2643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dirty="0"/>
              <a:t>(a=b) ou (b=c) ou (a=c)</a:t>
            </a:r>
          </a:p>
          <a:p>
            <a:pPr algn="ctr" eaLnBrk="1" hangingPunct="1"/>
            <a:r>
              <a:rPr lang="pt-BR" dirty="0"/>
              <a:t>(3=4) ou (4=5) ou (3=5)</a:t>
            </a:r>
          </a:p>
          <a:p>
            <a:pPr algn="ctr" eaLnBrk="1" hangingPunct="1"/>
            <a:r>
              <a:rPr lang="pt-BR" dirty="0"/>
              <a:t>(F)  ou   (F)   ou   (F)</a:t>
            </a:r>
          </a:p>
          <a:p>
            <a:pPr algn="ctr" eaLnBrk="1" hangingPunct="1"/>
            <a:r>
              <a:rPr lang="pt-BR" dirty="0"/>
              <a:t>F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493200" y="1800000"/>
            <a:ext cx="2643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dirty="0"/>
              <a:t>(</a:t>
            </a:r>
            <a:r>
              <a:rPr lang="pt-BR" dirty="0" err="1"/>
              <a:t>a≠b</a:t>
            </a:r>
            <a:r>
              <a:rPr lang="pt-BR" dirty="0"/>
              <a:t>) e (</a:t>
            </a:r>
            <a:r>
              <a:rPr lang="pt-BR" dirty="0" err="1"/>
              <a:t>b≠c</a:t>
            </a:r>
            <a:r>
              <a:rPr lang="pt-BR" dirty="0"/>
              <a:t>) e (</a:t>
            </a:r>
            <a:r>
              <a:rPr lang="pt-BR" dirty="0" err="1"/>
              <a:t>a≠c</a:t>
            </a:r>
            <a:r>
              <a:rPr lang="pt-BR" dirty="0"/>
              <a:t>)</a:t>
            </a:r>
          </a:p>
          <a:p>
            <a:pPr algn="ctr" eaLnBrk="1" hangingPunct="1"/>
            <a:r>
              <a:rPr lang="pt-BR" dirty="0"/>
              <a:t>(3≠4) e (4≠5) e (3≠5)</a:t>
            </a:r>
          </a:p>
          <a:p>
            <a:pPr algn="ctr" eaLnBrk="1" hangingPunct="1"/>
            <a:r>
              <a:rPr lang="pt-BR" dirty="0"/>
              <a:t>(V)  e   (V)   e   (V)</a:t>
            </a:r>
          </a:p>
          <a:p>
            <a:pPr algn="ctr" eaLnBrk="1" hangingPunct="1"/>
            <a:r>
              <a:rPr lang="pt-BR" dirty="0"/>
              <a:t>V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35680" y="274129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536950" y="303593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36950" y="332930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33775" y="391795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535045" y="421259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535045" y="478663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35045" y="507619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36315" y="537083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536315" y="5674995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545840" y="186055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532505" y="215519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532505" y="2448560"/>
            <a:ext cx="753681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520440" y="5968365"/>
            <a:ext cx="759523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build="allAtOnce" bldLvl="0"/>
      <p:bldP spid="25" grpId="0" build="allAtOnce" bldLvl="0"/>
      <p:bldP spid="27" grpId="0" build="allAtOnce" bldLvl="0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7" grpId="0" bldLvl="0" animBg="1"/>
      <p:bldP spid="7" grpId="1" bldLvl="0" animBg="1"/>
      <p:bldP spid="9" grpId="0" bldLvl="0" animBg="1"/>
      <p:bldP spid="9" grpId="1" bldLvl="0" animBg="1"/>
      <p:bldP spid="12" grpId="0" bldLvl="0" animBg="1"/>
      <p:bldP spid="12" grpId="1" bldLvl="0" animBg="1"/>
      <p:bldP spid="6" grpId="0" bldLvl="0" animBg="1"/>
      <p:bldP spid="6" grpId="1" bldLvl="0" animBg="1"/>
      <p:bldP spid="10" grpId="0" bldLvl="0" animBg="1"/>
      <p:bldP spid="10" grpId="1" bldLvl="0" animBg="1"/>
      <p:bldP spid="17" grpId="0" bldLvl="0" animBg="1"/>
      <p:bldP spid="17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8" grpId="0" bldLvl="0" animBg="1"/>
      <p:bldP spid="18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com Operadores Lógicos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528060" y="1831975"/>
            <a:ext cx="7553960" cy="4418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os lados:"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)        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equilátero!"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||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isósceles!"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"Triângulo escaleno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!"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662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4" name="Nuvem 13"/>
          <p:cNvSpPr/>
          <p:nvPr/>
        </p:nvSpPr>
        <p:spPr>
          <a:xfrm>
            <a:off x="237666" y="1411779"/>
            <a:ext cx="2663825" cy="1368425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Como melhorar esse código?</a:t>
            </a:r>
          </a:p>
        </p:txBody>
      </p:sp>
      <p:grpSp>
        <p:nvGrpSpPr>
          <p:cNvPr id="28" name="Grupo 27"/>
          <p:cNvGrpSpPr/>
          <p:nvPr/>
        </p:nvGrpSpPr>
        <p:grpSpPr bwMode="auto">
          <a:xfrm>
            <a:off x="599493" y="4508500"/>
            <a:ext cx="5154192" cy="2032000"/>
            <a:chOff x="2771774" y="4076849"/>
            <a:chExt cx="5152914" cy="2031412"/>
          </a:xfrm>
        </p:grpSpPr>
        <p:sp>
          <p:nvSpPr>
            <p:cNvPr id="29" name="CaixaDeTexto 28"/>
            <p:cNvSpPr txBox="1"/>
            <p:nvPr/>
          </p:nvSpPr>
          <p:spPr>
            <a:xfrm>
              <a:off x="2771774" y="4076849"/>
              <a:ext cx="2421924" cy="203141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O comando </a:t>
              </a:r>
              <a:r>
                <a:rPr lang="pt-BR" i="1" dirty="0" err="1"/>
                <a:t>if</a:t>
              </a:r>
              <a:r>
                <a:rPr lang="pt-BR" dirty="0"/>
                <a:t> mais interno não é necessário, pois quando a execução chegar nesse ponto o triângulo só poderá ser escaleno.</a:t>
              </a:r>
            </a:p>
          </p:txBody>
        </p:sp>
        <p:cxnSp>
          <p:nvCxnSpPr>
            <p:cNvPr id="30" name="Conector de seta reta 29"/>
            <p:cNvCxnSpPr>
              <a:stCxn id="29" idx="3"/>
            </p:cNvCxnSpPr>
            <p:nvPr/>
          </p:nvCxnSpPr>
          <p:spPr>
            <a:xfrm flipV="1">
              <a:off x="5193698" y="4885703"/>
              <a:ext cx="2730990" cy="2068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Seta para a esquerda 14"/>
          <p:cNvSpPr/>
          <p:nvPr/>
        </p:nvSpPr>
        <p:spPr>
          <a:xfrm rot="19025345">
            <a:off x="9796652" y="4100545"/>
            <a:ext cx="2449513" cy="509587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Apagar essa linha!</a:t>
            </a:r>
          </a:p>
        </p:txBody>
      </p:sp>
      <p:sp>
        <p:nvSpPr>
          <p:cNvPr id="16" name="Seta para a esquerda 15"/>
          <p:cNvSpPr/>
          <p:nvPr/>
        </p:nvSpPr>
        <p:spPr>
          <a:xfrm rot="19370482">
            <a:off x="8230893" y="2314419"/>
            <a:ext cx="2828925" cy="50958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Apagar essa cláusula!</a:t>
            </a:r>
          </a:p>
        </p:txBody>
      </p:sp>
      <p:sp>
        <p:nvSpPr>
          <p:cNvPr id="26636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0E4850-7044-4913-BD43-890D71B3968D}" type="slidenum">
              <a:rPr lang="es-ES">
                <a:solidFill>
                  <a:schemeClr val="bg1"/>
                </a:solidFill>
              </a:rPr>
              <a:t>19</a:t>
            </a:fld>
            <a:endParaRPr lang="es-ES">
              <a:solidFill>
                <a:schemeClr val="bg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52817" y="2887663"/>
            <a:ext cx="7495609" cy="1477962"/>
            <a:chOff x="452817" y="2887663"/>
            <a:chExt cx="7495609" cy="1477962"/>
          </a:xfrm>
        </p:grpSpPr>
        <p:sp>
          <p:nvSpPr>
            <p:cNvPr id="17" name="CaixaDeTexto 16"/>
            <p:cNvSpPr txBox="1"/>
            <p:nvPr/>
          </p:nvSpPr>
          <p:spPr bwMode="auto">
            <a:xfrm>
              <a:off x="452817" y="2887663"/>
              <a:ext cx="2663828" cy="14779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Pela propriedade da transitividade; se a=b e b=c, então a=c. Assim, a comparação a=c não é necessária!</a:t>
              </a:r>
            </a:p>
          </p:txBody>
        </p:sp>
        <p:cxnSp>
          <p:nvCxnSpPr>
            <p:cNvPr id="22" name="Conector de seta reta 21"/>
            <p:cNvCxnSpPr>
              <a:stCxn id="17" idx="3"/>
            </p:cNvCxnSpPr>
            <p:nvPr/>
          </p:nvCxnSpPr>
          <p:spPr bwMode="auto">
            <a:xfrm flipV="1">
              <a:off x="3116645" y="3546183"/>
              <a:ext cx="4831781" cy="804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CaixaDeTexto 4"/>
          <p:cNvSpPr txBox="1">
            <a:spLocks noChangeArrowheads="1"/>
          </p:cNvSpPr>
          <p:nvPr/>
        </p:nvSpPr>
        <p:spPr bwMode="auto">
          <a:xfrm>
            <a:off x="7504633" y="3319607"/>
            <a:ext cx="169164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Agenda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pt-BR" smtClean="0"/>
              <a:t>Comando de Seleção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Comando </a:t>
            </a:r>
            <a:r>
              <a:rPr lang="pt-BR" i="1" smtClean="0"/>
              <a:t>If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Comando </a:t>
            </a:r>
            <a:r>
              <a:rPr lang="pt-BR" i="1" smtClean="0"/>
              <a:t>If-Else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Comandos de Seleção Aninhados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Seleção com Operadores Lógicos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Comando </a:t>
            </a:r>
            <a:r>
              <a:rPr lang="pt-BR" i="1" smtClean="0"/>
              <a:t>Switch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Exercícios</a:t>
            </a:r>
          </a:p>
        </p:txBody>
      </p:sp>
      <p:sp>
        <p:nvSpPr>
          <p:cNvPr id="922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922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8D758E-7976-46E5-AD3A-1588F9690281}" type="slidenum">
              <a:rPr lang="es-ES">
                <a:solidFill>
                  <a:schemeClr val="bg1"/>
                </a:solidFill>
              </a:rPr>
              <a:t>2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Comando </a:t>
            </a:r>
            <a:r>
              <a:rPr lang="pt-BR" i="1" smtClean="0"/>
              <a:t>Switch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0"/>
              </a:spcAft>
            </a:pPr>
            <a:r>
              <a:rPr lang="pt-BR" dirty="0" smtClean="0"/>
              <a:t>Sintaxe:	</a:t>
            </a:r>
            <a:r>
              <a:rPr lang="pt-BR" dirty="0" smtClean="0"/>
              <a:t>	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switch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x-none" altLang="pt-BR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&lt;variável/expressão&gt;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){</a:t>
            </a:r>
            <a:b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x-none" alt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	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&lt;constante&gt;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&lt;comandos&gt;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  <a:b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x-none" alt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	</a:t>
            </a:r>
            <a:r>
              <a:rPr lang="x-none" altLang="pt-BR" i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x-none" alt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default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&lt;comandos&gt;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 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b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x-none" alt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}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dirty="0" smtClean="0"/>
              <a:t>O </a:t>
            </a:r>
            <a:r>
              <a:rPr lang="pt-BR" dirty="0" smtClean="0">
                <a:solidFill>
                  <a:srgbClr val="000099"/>
                </a:solidFill>
              </a:rPr>
              <a:t>comando </a:t>
            </a:r>
            <a:r>
              <a:rPr lang="pt-BR" i="1" dirty="0" smtClean="0">
                <a:solidFill>
                  <a:srgbClr val="000099"/>
                </a:solidFill>
              </a:rPr>
              <a:t>switch</a:t>
            </a:r>
            <a:r>
              <a:rPr lang="pt-BR" dirty="0" smtClean="0"/>
              <a:t> é similar a um grupo de comandos </a:t>
            </a:r>
            <a:r>
              <a:rPr lang="pt-BR" i="1" dirty="0" err="1" smtClean="0"/>
              <a:t>if</a:t>
            </a:r>
            <a:r>
              <a:rPr lang="pt-BR" dirty="0" smtClean="0"/>
              <a:t> aninhados. No </a:t>
            </a:r>
            <a:r>
              <a:rPr lang="pt-BR" i="1" dirty="0" smtClean="0"/>
              <a:t>switch</a:t>
            </a:r>
            <a:r>
              <a:rPr lang="pt-BR" dirty="0" smtClean="0"/>
              <a:t>, são executados os comandos do </a:t>
            </a:r>
            <a:r>
              <a:rPr lang="pt-BR" i="1" dirty="0" smtClean="0"/>
              <a:t>case</a:t>
            </a:r>
            <a:r>
              <a:rPr lang="pt-BR" dirty="0" smtClean="0"/>
              <a:t> que possui o valor igual ao da variável do </a:t>
            </a:r>
            <a:r>
              <a:rPr lang="pt-BR" i="1" dirty="0" smtClean="0"/>
              <a:t>switch</a:t>
            </a:r>
            <a:r>
              <a:rPr lang="pt-BR" dirty="0" smtClean="0"/>
              <a:t>. </a:t>
            </a:r>
          </a:p>
          <a:p>
            <a:pPr>
              <a:defRPr/>
            </a:pPr>
            <a:r>
              <a:rPr lang="pt-BR" dirty="0" smtClean="0"/>
              <a:t>Caso nenhum </a:t>
            </a:r>
            <a:r>
              <a:rPr lang="pt-BR" i="1" dirty="0" smtClean="0"/>
              <a:t>case</a:t>
            </a:r>
            <a:r>
              <a:rPr lang="pt-BR" dirty="0" smtClean="0"/>
              <a:t> possua o valor da variável, os comandos do </a:t>
            </a:r>
            <a:r>
              <a:rPr lang="pt-BR" i="1" dirty="0" smtClean="0"/>
              <a:t>default</a:t>
            </a:r>
            <a:r>
              <a:rPr lang="pt-BR" dirty="0" smtClean="0"/>
              <a:t> são executados. O comando </a:t>
            </a:r>
            <a:r>
              <a:rPr lang="pt-BR" i="1" dirty="0" smtClean="0"/>
              <a:t>default</a:t>
            </a:r>
            <a:r>
              <a:rPr lang="pt-BR" dirty="0" smtClean="0"/>
              <a:t> é opcional</a:t>
            </a:r>
            <a:r>
              <a:rPr lang="pt-BR" dirty="0"/>
              <a:t>.</a:t>
            </a:r>
            <a:endParaRPr lang="pt-BR" dirty="0" smtClean="0"/>
          </a:p>
        </p:txBody>
      </p:sp>
      <p:sp>
        <p:nvSpPr>
          <p:cNvPr id="27652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765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8B79DD-7E75-4AAB-BA4C-A3A028DB5FE2}" type="slidenum">
              <a:rPr lang="es-ES">
                <a:solidFill>
                  <a:schemeClr val="bg1"/>
                </a:solidFill>
              </a:rPr>
              <a:t>20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Comando </a:t>
            </a:r>
            <a:r>
              <a:rPr lang="pt-BR" i="1" dirty="0" smtClean="0"/>
              <a:t>Switc</a:t>
            </a:r>
            <a:r>
              <a:rPr lang="pt-BR" dirty="0" smtClean="0"/>
              <a:t>h - </a:t>
            </a:r>
            <a:r>
              <a:rPr lang="pt-BR" sz="4800" dirty="0" smtClean="0"/>
              <a:t>Exemplo</a:t>
            </a:r>
            <a:endParaRPr lang="pt-BR" dirty="0" smtClean="0"/>
          </a:p>
        </p:txBody>
      </p:sp>
      <p:sp>
        <p:nvSpPr>
          <p:cNvPr id="2867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868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BA24E-7E4D-48BC-B06A-F939DDEBB992}" type="slidenum">
              <a:rPr lang="es-ES">
                <a:solidFill>
                  <a:schemeClr val="bg1"/>
                </a:solidFill>
              </a:rPr>
              <a:t>21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53230" y="1554480"/>
            <a:ext cx="7566660" cy="4756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numero do dia:"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switch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"domingo"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"segunda-feira"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"terça-feira"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"quarta-feira"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"quinta-feira"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"sábado"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default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"dia inválido"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2867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1" y="3543741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769351" y="3753290"/>
            <a:ext cx="2500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Digite o numero do dia: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4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quarta-feira!</a:t>
            </a:r>
          </a:p>
        </p:txBody>
      </p:sp>
      <p:sp>
        <p:nvSpPr>
          <p:cNvPr id="2" name="Texto explicativo em seta para a direita 1"/>
          <p:cNvSpPr/>
          <p:nvPr/>
        </p:nvSpPr>
        <p:spPr>
          <a:xfrm>
            <a:off x="789989" y="2103879"/>
            <a:ext cx="2716213" cy="1296987"/>
          </a:xfrm>
          <a:prstGeom prst="rightArrowCallout">
            <a:avLst>
              <a:gd name="adj1" fmla="val 17749"/>
              <a:gd name="adj2" fmla="val 18278"/>
              <a:gd name="adj3" fmla="val 18278"/>
              <a:gd name="adj4" fmla="val 815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Dada um número do dia da semana, exibe o nome dia da semana.</a:t>
            </a:r>
          </a:p>
        </p:txBody>
      </p:sp>
      <p:sp>
        <p:nvSpPr>
          <p:cNvPr id="3" name="Retângulo 2"/>
          <p:cNvSpPr/>
          <p:nvPr/>
        </p:nvSpPr>
        <p:spPr>
          <a:xfrm>
            <a:off x="4262755" y="246253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64025" y="275717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64025" y="305054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265295" y="334518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264025" y="363728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65295" y="393192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265295" y="422529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252595" y="541401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253865" y="5708650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62400" y="6001385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4262400" y="1576705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262400" y="1871345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262400" y="2164715"/>
            <a:ext cx="756475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3" grpId="1" bldLvl="0" animBg="1"/>
      <p:bldP spid="5" grpId="0" bldLvl="0" animBg="1"/>
      <p:bldP spid="5" grpId="1" bldLvl="0" animBg="1"/>
      <p:bldP spid="7" grpId="0" bldLvl="0" animBg="1"/>
      <p:bldP spid="7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9" grpId="0" bldLvl="0" animBg="1"/>
      <p:bldP spid="9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9" grpId="0" bldLvl="0" animBg="1"/>
      <p:bldP spid="19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Comando Switch</a:t>
            </a:r>
            <a:br>
              <a:rPr lang="pt-BR" smtClean="0"/>
            </a:br>
            <a:r>
              <a:rPr lang="pt-BR" sz="2800"/>
              <a:t>Comparação com If</a:t>
            </a:r>
            <a:endParaRPr lang="pt-BR" smtClean="0"/>
          </a:p>
        </p:txBody>
      </p:sp>
      <p:sp>
        <p:nvSpPr>
          <p:cNvPr id="2969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29702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9C9769-B967-41C9-84CB-3E184E6A4433}" type="slidenum">
              <a:rPr lang="es-ES">
                <a:solidFill>
                  <a:schemeClr val="bg1"/>
                </a:solidFill>
              </a:rPr>
              <a:t>22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8515" y="1925320"/>
            <a:ext cx="5600700" cy="426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sz="1600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sz="16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600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numero do dia:"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6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switch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"domingo"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"segunda-feira"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"terça-feira"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"quarta-feira"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"quinta-feira"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case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"sábado"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600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default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6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"dia inválido"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break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600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6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6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696075" y="310515"/>
            <a:ext cx="4509770" cy="5966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sz="1400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sz="1400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400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 numero do dia:"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"domingo"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"segunda-feira"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"terça-feira"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"quarta-feira"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"quinta-feira"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dia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"sábado"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lang="pt-BR" sz="1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sz="1400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"dia inválido"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400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400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Espaço Reservado para Conteúdo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Fazer uma algoritmo que dado um número inteiro, informe se esse número é par ou impar.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072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30738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7E26BDE-F7D2-4C7F-B506-A937082BDA4D}" type="slidenum">
              <a:rPr lang="es-ES" smtClean="0"/>
              <a:t>23</a:t>
            </a:fld>
            <a:endParaRPr lang="es-ES"/>
          </a:p>
        </p:txBody>
      </p:sp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2983057" y="3993717"/>
          <a:ext cx="1871663" cy="741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806"/>
                <a:gridCol w="79185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numero</a:t>
                      </a:r>
                      <a:endParaRPr lang="pt-BR" sz="1800" dirty="0"/>
                    </a:p>
                  </a:txBody>
                  <a:tcPr marL="91472" marR="91472" marT="45700" marB="457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2</a:t>
                      </a:r>
                      <a:endParaRPr lang="pt-BR" sz="1800" dirty="0"/>
                    </a:p>
                  </a:txBody>
                  <a:tcPr marL="91472" marR="9147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(0)</a:t>
                      </a:r>
                      <a:endParaRPr lang="pt-BR" sz="1800" b="1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1614631" y="2625292"/>
            <a:ext cx="3024188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Número inteiro: </a:t>
            </a:r>
            <a:r>
              <a:rPr lang="pt-BR" b="1" dirty="0">
                <a:latin typeface="Arial" charset="0"/>
                <a:cs typeface="Arial" charset="0"/>
              </a:rPr>
              <a:t>numero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614631" y="3272992"/>
            <a:ext cx="31686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Mensagem: </a:t>
            </a:r>
            <a:r>
              <a:rPr lang="pt-BR" b="1" dirty="0">
                <a:latin typeface="Arial" charset="0"/>
                <a:cs typeface="Arial" charset="0"/>
              </a:rPr>
              <a:t>par </a:t>
            </a:r>
            <a:r>
              <a:rPr lang="pt-BR" dirty="0">
                <a:latin typeface="Arial" charset="0"/>
                <a:cs typeface="Arial" charset="0"/>
              </a:rPr>
              <a:t>ou</a:t>
            </a:r>
            <a:r>
              <a:rPr lang="pt-BR" b="1" dirty="0">
                <a:latin typeface="Arial" charset="0"/>
                <a:cs typeface="Arial" charset="0"/>
              </a:rPr>
              <a:t> impar</a:t>
            </a:r>
          </a:p>
        </p:txBody>
      </p:sp>
      <p:grpSp>
        <p:nvGrpSpPr>
          <p:cNvPr id="30" name="Grupo 29"/>
          <p:cNvGrpSpPr/>
          <p:nvPr/>
        </p:nvGrpSpPr>
        <p:grpSpPr bwMode="auto">
          <a:xfrm>
            <a:off x="276769" y="4387962"/>
            <a:ext cx="3118194" cy="1737360"/>
            <a:chOff x="-581740" y="4692947"/>
            <a:chExt cx="3118193" cy="1737434"/>
          </a:xfrm>
        </p:grpSpPr>
        <p:sp>
          <p:nvSpPr>
            <p:cNvPr id="17" name="CaixaDeTexto 16"/>
            <p:cNvSpPr txBox="1"/>
            <p:nvPr/>
          </p:nvSpPr>
          <p:spPr bwMode="auto">
            <a:xfrm>
              <a:off x="-581740" y="4692947"/>
              <a:ext cx="2630775" cy="17374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/>
                <a:t>Se o resto da divisão do número por 2 for igual a 0 (zero) então o número é par, caso contrário o número é impar.</a:t>
              </a:r>
            </a:p>
          </p:txBody>
        </p:sp>
        <p:cxnSp>
          <p:nvCxnSpPr>
            <p:cNvPr id="26" name="Conector de seta reta 25"/>
            <p:cNvCxnSpPr>
              <a:stCxn id="17" idx="3"/>
            </p:cNvCxnSpPr>
            <p:nvPr/>
          </p:nvCxnSpPr>
          <p:spPr bwMode="auto">
            <a:xfrm flipV="1">
              <a:off x="2049035" y="5133842"/>
              <a:ext cx="487418" cy="4279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3218006" y="5649479"/>
            <a:ext cx="149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numero % 2</a:t>
            </a:r>
          </a:p>
        </p:txBody>
      </p:sp>
      <p:sp>
        <p:nvSpPr>
          <p:cNvPr id="29" name="Seta entalhada para a direita 28"/>
          <p:cNvSpPr/>
          <p:nvPr/>
        </p:nvSpPr>
        <p:spPr>
          <a:xfrm rot="5400000">
            <a:off x="3510106" y="4952567"/>
            <a:ext cx="838200" cy="4127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363970" y="1977390"/>
            <a:ext cx="5542915" cy="416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um número:"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numero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"O número é par!"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"O número é impar!"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7" grpId="0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5222473" cy="4486827"/>
          </a:xfrm>
        </p:spPr>
        <p:txBody>
          <a:bodyPr/>
          <a:lstStyle/>
          <a:p>
            <a:r>
              <a:rPr lang="pt-BR" dirty="0" smtClean="0"/>
              <a:t>Dado os coeficientes a, b e c de uma equação de segundo grau, informar se a equação possui raízes reais ou não.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174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31766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405CB2-5279-4E7F-9592-FB13A0EA3F0F}" type="slidenum">
              <a:rPr lang="es-ES">
                <a:solidFill>
                  <a:schemeClr val="bg1"/>
                </a:solidFill>
              </a:rPr>
              <a:t>24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72430" y="2259965"/>
            <a:ext cx="6583680" cy="3589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delta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os coeficientes:"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 %f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delta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delta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"As raízes são reais!"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"As raízes não são reais!"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9" name="Arco 8"/>
          <p:cNvSpPr/>
          <p:nvPr/>
        </p:nvSpPr>
        <p:spPr>
          <a:xfrm>
            <a:off x="704066" y="3765551"/>
            <a:ext cx="144463" cy="16827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65990" y="2852739"/>
            <a:ext cx="2286000" cy="12017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Coeficiente A: </a:t>
            </a:r>
            <a:r>
              <a:rPr lang="pt-BR" b="1" dirty="0">
                <a:latin typeface="Arial" charset="0"/>
                <a:cs typeface="Arial" charset="0"/>
              </a:rPr>
              <a:t>a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Coeficiente B: </a:t>
            </a:r>
            <a:r>
              <a:rPr lang="pt-BR" b="1" dirty="0">
                <a:latin typeface="Arial" charset="0"/>
                <a:cs typeface="Arial" charset="0"/>
              </a:rPr>
              <a:t>b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Coeficiente C: </a:t>
            </a:r>
            <a:r>
              <a:rPr lang="pt-BR" b="1" dirty="0">
                <a:latin typeface="Arial" charset="0"/>
                <a:cs typeface="Arial" charset="0"/>
              </a:rPr>
              <a:t>c </a:t>
            </a:r>
            <a:endParaRPr lang="pt-BR" dirty="0">
              <a:latin typeface="Arial" charset="0"/>
              <a:cs typeface="Arial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65991" y="4017964"/>
            <a:ext cx="3006725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Saída de dados</a:t>
            </a:r>
            <a:r>
              <a:rPr lang="pt-BR" dirty="0">
                <a:latin typeface="Arial" charset="0"/>
                <a:cs typeface="Arial" charset="0"/>
              </a:rPr>
              <a:t>: 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Mensagem: </a:t>
            </a:r>
            <a:r>
              <a:rPr lang="pt-BR" b="1" dirty="0">
                <a:latin typeface="Arial" charset="0"/>
                <a:cs typeface="Arial" charset="0"/>
              </a:rPr>
              <a:t>raízes reais </a:t>
            </a:r>
            <a:r>
              <a:rPr lang="pt-BR" dirty="0">
                <a:latin typeface="Arial" charset="0"/>
                <a:cs typeface="Arial" charset="0"/>
              </a:rPr>
              <a:t>ou </a:t>
            </a:r>
            <a:r>
              <a:rPr lang="pt-BR" b="1" dirty="0">
                <a:latin typeface="Arial" charset="0"/>
                <a:cs typeface="Arial" charset="0"/>
              </a:rPr>
              <a:t>raízes não reais</a:t>
            </a:r>
            <a:r>
              <a:rPr lang="pt-BR" dirty="0">
                <a:latin typeface="Arial" charset="0"/>
                <a:cs typeface="Arial" charset="0"/>
              </a:rPr>
              <a:t>.</a:t>
            </a:r>
            <a:endParaRPr lang="pt-BR" b="1" dirty="0">
              <a:latin typeface="Arial" charset="0"/>
              <a:cs typeface="Arial" charset="0"/>
            </a:endParaRPr>
          </a:p>
        </p:txBody>
      </p:sp>
      <p:grpSp>
        <p:nvGrpSpPr>
          <p:cNvPr id="12" name="Grupo 11"/>
          <p:cNvGrpSpPr/>
          <p:nvPr/>
        </p:nvGrpSpPr>
        <p:grpSpPr bwMode="auto">
          <a:xfrm>
            <a:off x="473658" y="5090878"/>
            <a:ext cx="1549400" cy="979487"/>
            <a:chOff x="1296071" y="5429712"/>
            <a:chExt cx="1548950" cy="979498"/>
          </a:xfrm>
        </p:grpSpPr>
        <p:sp>
          <p:nvSpPr>
            <p:cNvPr id="13" name="CaixaDeTexto 1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96071" y="5733256"/>
              <a:ext cx="1548950" cy="6759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pt-BR">
                  <a:noFill/>
                  <a:latin typeface="Arial" charset="0"/>
                  <a:cs typeface="Arial" charset="0"/>
                </a:rPr>
                <a:t> </a:t>
              </a:r>
            </a:p>
          </p:txBody>
        </p:sp>
        <p:sp>
          <p:nvSpPr>
            <p:cNvPr id="14" name="Retângulo 13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12294" y="5429712"/>
              <a:ext cx="1532727" cy="37555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pt-BR">
                  <a:noFill/>
                  <a:latin typeface="Arial" charset="0"/>
                  <a:cs typeface="Arial" charset="0"/>
                </a:rPr>
                <a:t> </a:t>
              </a:r>
            </a:p>
          </p:txBody>
        </p:sp>
      </p:grp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2369353" y="5307375"/>
          <a:ext cx="2727325" cy="741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273"/>
                <a:gridCol w="1997052"/>
              </a:tblGrid>
              <a:tr h="370682">
                <a:tc>
                  <a:txBody>
                    <a:bodyPr/>
                    <a:lstStyle/>
                    <a:p>
                      <a:r>
                        <a:rPr lang="pt-BR" sz="1800" smtClean="0"/>
                        <a:t>∆ ≥ 0</a:t>
                      </a:r>
                      <a:endParaRPr lang="pt-BR" sz="1800" dirty="0"/>
                    </a:p>
                  </a:txBody>
                  <a:tcPr marL="91445" marR="91445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Raízes</a:t>
                      </a:r>
                      <a:r>
                        <a:rPr lang="pt-BR" sz="1800" baseline="0" dirty="0" smtClean="0"/>
                        <a:t> reais.</a:t>
                      </a:r>
                      <a:endParaRPr lang="pt-BR" sz="1800" dirty="0"/>
                    </a:p>
                  </a:txBody>
                  <a:tcPr marL="91445" marR="91445" marT="45700" marB="45700">
                    <a:solidFill>
                      <a:schemeClr val="bg1"/>
                    </a:solidFill>
                  </a:tcPr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∆ &lt; 0</a:t>
                      </a:r>
                      <a:endParaRPr lang="pt-BR" sz="1800" dirty="0"/>
                    </a:p>
                  </a:txBody>
                  <a:tcPr marL="91445" marR="91445" marT="45700" marB="457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Raízes não reais.</a:t>
                      </a:r>
                      <a:endParaRPr lang="pt-BR" sz="1800" dirty="0"/>
                    </a:p>
                  </a:txBody>
                  <a:tcPr marL="91445" marR="91445" marT="45700" marB="457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4569499" cy="4486827"/>
          </a:xfrm>
        </p:spPr>
        <p:txBody>
          <a:bodyPr/>
          <a:lstStyle/>
          <a:p>
            <a:r>
              <a:rPr lang="pt-BR" sz="2300" dirty="0"/>
              <a:t>Dado os coeficientes a, b e c de uma equação de segundo grau; se suas raízes forem reais, exibi-las; caso contrário, informar que as raízes não são reais.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2772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32777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DC373F-D7E9-4088-9F4E-C837F79EC12C}" type="slidenum">
              <a:rPr lang="es-ES">
                <a:solidFill>
                  <a:schemeClr val="bg1"/>
                </a:solidFill>
              </a:rPr>
              <a:t>25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3326" y="3644900"/>
            <a:ext cx="2286000" cy="1201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latin typeface="Arial" charset="0"/>
                <a:cs typeface="Arial" charset="0"/>
              </a:rPr>
              <a:t>Entrada de dados</a:t>
            </a:r>
            <a:r>
              <a:rPr lang="pt-BR" dirty="0">
                <a:latin typeface="Arial" charset="0"/>
                <a:cs typeface="Arial" charset="0"/>
              </a:rPr>
              <a:t>: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Coeficiente A: </a:t>
            </a:r>
            <a:r>
              <a:rPr lang="pt-BR" b="1" dirty="0">
                <a:latin typeface="Arial" charset="0"/>
                <a:cs typeface="Arial" charset="0"/>
              </a:rPr>
              <a:t>a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Coeficiente B: </a:t>
            </a:r>
            <a:r>
              <a:rPr lang="pt-BR" b="1" dirty="0">
                <a:latin typeface="Arial" charset="0"/>
                <a:cs typeface="Arial" charset="0"/>
              </a:rPr>
              <a:t>b</a:t>
            </a:r>
          </a:p>
          <a:p>
            <a:pPr marL="262255" indent="-174625">
              <a:buFont typeface="Arial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Coeficiente C: </a:t>
            </a:r>
            <a:r>
              <a:rPr lang="pt-BR" b="1" dirty="0">
                <a:latin typeface="Arial" charset="0"/>
                <a:cs typeface="Arial" charset="0"/>
              </a:rPr>
              <a:t>c </a:t>
            </a:r>
            <a:endParaRPr lang="pt-BR" dirty="0">
              <a:latin typeface="Arial" charset="0"/>
              <a:cs typeface="Arial" charset="0"/>
            </a:endParaRPr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50875" y="4763360"/>
            <a:ext cx="364740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/>
              <a:t>Saída de dados</a:t>
            </a:r>
            <a:r>
              <a:rPr lang="pt-BR" dirty="0"/>
              <a:t>: </a:t>
            </a:r>
          </a:p>
          <a:p>
            <a:pPr marL="266700" indent="-182880" eaLnBrk="1" hangingPunct="1">
              <a:buFont typeface="Arial" charset="0"/>
              <a:buChar char="•"/>
            </a:pPr>
            <a:r>
              <a:rPr lang="pt-BR" dirty="0"/>
              <a:t>Raiz X’: </a:t>
            </a:r>
            <a:r>
              <a:rPr lang="pt-BR" b="1" dirty="0"/>
              <a:t>x1 </a:t>
            </a:r>
          </a:p>
          <a:p>
            <a:pPr marL="266700" indent="-182880" eaLnBrk="1" hangingPunct="1">
              <a:buFont typeface="Arial" charset="0"/>
              <a:buChar char="•"/>
            </a:pPr>
            <a:r>
              <a:rPr lang="pt-BR" dirty="0"/>
              <a:t>Raiz X’’: </a:t>
            </a:r>
            <a:r>
              <a:rPr lang="pt-BR" b="1" dirty="0"/>
              <a:t>x2</a:t>
            </a:r>
          </a:p>
          <a:p>
            <a:pPr marL="266700" indent="-182880" eaLnBrk="1" hangingPunct="1"/>
            <a:r>
              <a:rPr lang="pt-BR" dirty="0"/>
              <a:t>	ou</a:t>
            </a:r>
          </a:p>
          <a:p>
            <a:pPr marL="266700" indent="-182880" eaLnBrk="1" hangingPunct="1">
              <a:buFont typeface="Arial" charset="0"/>
              <a:buChar char="•"/>
            </a:pPr>
            <a:r>
              <a:rPr lang="pt-BR" dirty="0"/>
              <a:t>Mensagem: </a:t>
            </a:r>
            <a:r>
              <a:rPr lang="pt-BR" b="1" dirty="0"/>
              <a:t>raízes não reais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4783455" y="1744980"/>
            <a:ext cx="7249795" cy="4437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math.h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delta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x1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x2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os coeficientes:"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"%f %f %f"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delta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–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delta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x1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(-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sqrt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delta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x2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(-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sqrt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delta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/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"X1 = %f X2  = %f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x1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x2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"As raízes não são reais!"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15" name="Grupo 14"/>
          <p:cNvGrpSpPr/>
          <p:nvPr/>
        </p:nvGrpSpPr>
        <p:grpSpPr bwMode="auto">
          <a:xfrm>
            <a:off x="2467929" y="4007486"/>
            <a:ext cx="5002846" cy="1463040"/>
            <a:chOff x="943804" y="4006759"/>
            <a:chExt cx="5002823" cy="1463258"/>
          </a:xfrm>
        </p:grpSpPr>
        <p:sp>
          <p:nvSpPr>
            <p:cNvPr id="12" name="CaixaDeTexto 11"/>
            <p:cNvSpPr txBox="1"/>
            <p:nvPr/>
          </p:nvSpPr>
          <p:spPr bwMode="auto">
            <a:xfrm>
              <a:off x="943804" y="4006759"/>
              <a:ext cx="2152005" cy="14632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/>
                <a:t>Nesse caso, o uso das chaves é obrigatório pois o </a:t>
              </a:r>
              <a:r>
                <a:rPr lang="pt-BR" dirty="0" err="1"/>
                <a:t>if</a:t>
              </a:r>
              <a:r>
                <a:rPr lang="pt-BR" dirty="0"/>
                <a:t> possui mais de comando.</a:t>
              </a:r>
            </a:p>
          </p:txBody>
        </p:sp>
        <p:cxnSp>
          <p:nvCxnSpPr>
            <p:cNvPr id="13" name="Conector de seta reta 12"/>
            <p:cNvCxnSpPr>
              <a:stCxn id="12" idx="3"/>
            </p:cNvCxnSpPr>
            <p:nvPr/>
          </p:nvCxnSpPr>
          <p:spPr bwMode="auto">
            <a:xfrm flipV="1">
              <a:off x="3096125" y="4042323"/>
              <a:ext cx="2850502" cy="696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12" idx="3"/>
            </p:cNvCxnSpPr>
            <p:nvPr/>
          </p:nvCxnSpPr>
          <p:spPr bwMode="auto">
            <a:xfrm>
              <a:off x="3096125" y="4738387"/>
              <a:ext cx="802001" cy="4293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Comando de Seleção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O </a:t>
            </a:r>
            <a:r>
              <a:rPr lang="pt-BR" dirty="0" smtClean="0">
                <a:solidFill>
                  <a:srgbClr val="000099"/>
                </a:solidFill>
              </a:rPr>
              <a:t>comando de seleção </a:t>
            </a:r>
            <a:r>
              <a:rPr lang="pt-BR" dirty="0" smtClean="0"/>
              <a:t>permite uma forma de decidir se um bloco de código deve ser executado ou não em um algoritmo.</a:t>
            </a:r>
          </a:p>
          <a:p>
            <a:pPr>
              <a:defRPr/>
            </a:pPr>
            <a:r>
              <a:rPr lang="pt-BR" dirty="0" smtClean="0"/>
              <a:t>Todo comando de seleção possui um </a:t>
            </a:r>
            <a:r>
              <a:rPr lang="pt-BR" dirty="0" smtClean="0">
                <a:solidFill>
                  <a:srgbClr val="000099"/>
                </a:solidFill>
              </a:rPr>
              <a:t>teste condicional </a:t>
            </a:r>
            <a:r>
              <a:rPr lang="pt-BR" dirty="0" smtClean="0"/>
              <a:t>que informa se o trecho de código deve ser executado ou não.</a:t>
            </a:r>
          </a:p>
          <a:p>
            <a:pPr marL="0" indent="0">
              <a:buNone/>
              <a:defRPr/>
            </a:pPr>
            <a:endParaRPr lang="pt-BR" dirty="0"/>
          </a:p>
        </p:txBody>
      </p:sp>
      <p:sp>
        <p:nvSpPr>
          <p:cNvPr id="1024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0246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75E5E5-120D-4986-B05F-190AFE62F877}" type="slidenum">
              <a:rPr lang="es-ES">
                <a:solidFill>
                  <a:schemeClr val="bg1"/>
                </a:solidFill>
              </a:rPr>
              <a:t>3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10245" name="Imagem 5" descr="don'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644901"/>
            <a:ext cx="253206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Comando de Seleção - </a:t>
            </a:r>
            <a:r>
              <a:rPr lang="pt-BR" sz="4800" smtClean="0"/>
              <a:t>Fluxograma</a:t>
            </a:r>
            <a:endParaRPr lang="pt-BR" smtClean="0"/>
          </a:p>
        </p:txBody>
      </p:sp>
      <p:sp>
        <p:nvSpPr>
          <p:cNvPr id="1126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126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A2392B-37B0-4A03-9C96-FA1E5280746E}" type="slidenum">
              <a:rPr lang="es-ES">
                <a:solidFill>
                  <a:schemeClr val="bg1"/>
                </a:solidFill>
              </a:rPr>
              <a:t>4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432175" y="1916113"/>
            <a:ext cx="5257800" cy="42481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defRPr/>
            </a:pP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381626" y="2060575"/>
            <a:ext cx="1071563" cy="3571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Início</a:t>
            </a:r>
          </a:p>
        </p:txBody>
      </p:sp>
      <p:sp>
        <p:nvSpPr>
          <p:cNvPr id="9" name="Fluxograma: Dados 8"/>
          <p:cNvSpPr/>
          <p:nvPr/>
        </p:nvSpPr>
        <p:spPr>
          <a:xfrm>
            <a:off x="4238626" y="2774950"/>
            <a:ext cx="3357563" cy="357188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Leia(idade)</a:t>
            </a:r>
          </a:p>
        </p:txBody>
      </p:sp>
      <p:sp>
        <p:nvSpPr>
          <p:cNvPr id="10" name="Fluxograma: Dados 9"/>
          <p:cNvSpPr/>
          <p:nvPr/>
        </p:nvSpPr>
        <p:spPr>
          <a:xfrm>
            <a:off x="3971926" y="4346575"/>
            <a:ext cx="3857625" cy="357188"/>
          </a:xfrm>
          <a:prstGeom prst="flowChartInputOut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Escreva(“De maior!”)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357813" y="5060950"/>
            <a:ext cx="1071562" cy="3571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Fim</a:t>
            </a:r>
          </a:p>
        </p:txBody>
      </p:sp>
      <p:cxnSp>
        <p:nvCxnSpPr>
          <p:cNvPr id="12" name="Conector de seta reta 11"/>
          <p:cNvCxnSpPr>
            <a:stCxn id="8" idx="2"/>
            <a:endCxn id="9" idx="1"/>
          </p:cNvCxnSpPr>
          <p:nvPr/>
        </p:nvCxnSpPr>
        <p:spPr>
          <a:xfrm rot="5400000">
            <a:off x="5738813" y="2597151"/>
            <a:ext cx="35718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9" idx="4"/>
            <a:endCxn id="15" idx="0"/>
          </p:cNvCxnSpPr>
          <p:nvPr/>
        </p:nvCxnSpPr>
        <p:spPr>
          <a:xfrm rot="5400000">
            <a:off x="5696745" y="3340895"/>
            <a:ext cx="428625" cy="11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5" idx="2"/>
            <a:endCxn id="10" idx="1"/>
          </p:cNvCxnSpPr>
          <p:nvPr/>
        </p:nvCxnSpPr>
        <p:spPr>
          <a:xfrm rot="5400000">
            <a:off x="5724526" y="4165601"/>
            <a:ext cx="357187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/>
          <p:cNvSpPr/>
          <p:nvPr/>
        </p:nvSpPr>
        <p:spPr>
          <a:xfrm>
            <a:off x="4548189" y="3560764"/>
            <a:ext cx="2714625" cy="42862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Idade ≥ 18</a:t>
            </a:r>
          </a:p>
        </p:txBody>
      </p:sp>
      <p:cxnSp>
        <p:nvCxnSpPr>
          <p:cNvPr id="16" name="Conector angulado 15"/>
          <p:cNvCxnSpPr>
            <a:stCxn id="15" idx="3"/>
            <a:endCxn id="11" idx="3"/>
          </p:cNvCxnSpPr>
          <p:nvPr/>
        </p:nvCxnSpPr>
        <p:spPr>
          <a:xfrm flipH="1">
            <a:off x="6429375" y="3775076"/>
            <a:ext cx="833438" cy="1463675"/>
          </a:xfrm>
          <a:prstGeom prst="bentConnector3">
            <a:avLst>
              <a:gd name="adj1" fmla="val -1002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CaixaDeTexto 16"/>
          <p:cNvSpPr txBox="1">
            <a:spLocks noChangeArrowheads="1"/>
          </p:cNvSpPr>
          <p:nvPr/>
        </p:nvSpPr>
        <p:spPr bwMode="auto">
          <a:xfrm>
            <a:off x="5953126" y="3917951"/>
            <a:ext cx="4238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200"/>
              <a:t>sim</a:t>
            </a:r>
          </a:p>
        </p:txBody>
      </p:sp>
      <p:sp>
        <p:nvSpPr>
          <p:cNvPr id="11280" name="CaixaDeTexto 17"/>
          <p:cNvSpPr txBox="1">
            <a:spLocks noChangeArrowheads="1"/>
          </p:cNvSpPr>
          <p:nvPr/>
        </p:nvSpPr>
        <p:spPr bwMode="auto">
          <a:xfrm>
            <a:off x="7024689" y="3775076"/>
            <a:ext cx="439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200"/>
              <a:t>não</a:t>
            </a:r>
          </a:p>
        </p:txBody>
      </p:sp>
      <p:cxnSp>
        <p:nvCxnSpPr>
          <p:cNvPr id="19" name="Conector de seta reta 18"/>
          <p:cNvCxnSpPr>
            <a:stCxn id="10" idx="4"/>
            <a:endCxn id="11" idx="0"/>
          </p:cNvCxnSpPr>
          <p:nvPr/>
        </p:nvCxnSpPr>
        <p:spPr>
          <a:xfrm rot="5400000">
            <a:off x="5718970" y="4879182"/>
            <a:ext cx="357187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ta para a direita da legenda 1"/>
          <p:cNvSpPr/>
          <p:nvPr/>
        </p:nvSpPr>
        <p:spPr>
          <a:xfrm>
            <a:off x="2215515" y="3319145"/>
            <a:ext cx="1917700" cy="91630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46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dirty="0">
                <a:sym typeface="+mn-ea"/>
              </a:rPr>
              <a:t>Comando de seleção.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Comando If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dirty="0" smtClean="0"/>
              <a:t>Sintaxe:	</a:t>
            </a:r>
            <a:r>
              <a:rPr lang="pt-BR" dirty="0" smtClean="0"/>
              <a:t>	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&lt;expressão_lógica&gt;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)</a:t>
            </a:r>
            <a:b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</a:t>
            </a:r>
            <a:r>
              <a:rPr lang="x-none" alt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&lt;comandos&gt;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  <a:endParaRPr lang="x-none" altLang="pt-BR" i="1" dirty="0" err="1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Times New Roman" pitchFamily="18" charset="0"/>
              <a:sym typeface="+mn-ea"/>
            </a:endParaRPr>
          </a:p>
          <a:p>
            <a:pPr>
              <a:defRPr/>
            </a:pPr>
            <a:r>
              <a:rPr lang="pt-BR" dirty="0" smtClean="0"/>
              <a:t>Se a expressão lógica do </a:t>
            </a:r>
            <a:r>
              <a:rPr lang="pt-BR" i="1" dirty="0" err="1" smtClean="0">
                <a:solidFill>
                  <a:srgbClr val="000099"/>
                </a:solidFill>
              </a:rPr>
              <a:t>if</a:t>
            </a:r>
            <a:r>
              <a:rPr lang="pt-BR" dirty="0" smtClean="0"/>
              <a:t> for verdadeira, os seus comandos serão executados, caso contrário os comandos serão ignorados.</a:t>
            </a:r>
          </a:p>
          <a:p>
            <a:pPr>
              <a:defRPr/>
            </a:pPr>
            <a:r>
              <a:rPr lang="pt-BR" dirty="0" smtClean="0"/>
              <a:t>Caso a seleção possua mais de um comando, é necessário a utilização dos caracteres </a:t>
            </a:r>
            <a:r>
              <a:rPr lang="pt-BR" dirty="0" smtClean="0">
                <a:solidFill>
                  <a:srgbClr val="000099"/>
                </a:solidFill>
              </a:rPr>
              <a:t>{</a:t>
            </a:r>
            <a:r>
              <a:rPr lang="pt-BR" dirty="0" smtClean="0"/>
              <a:t> (abre chaves) e </a:t>
            </a:r>
            <a:r>
              <a:rPr lang="pt-BR" dirty="0" smtClean="0">
                <a:solidFill>
                  <a:srgbClr val="000099"/>
                </a:solidFill>
              </a:rPr>
              <a:t>}</a:t>
            </a:r>
            <a:r>
              <a:rPr lang="pt-BR" dirty="0" smtClean="0"/>
              <a:t> (fecha chaves) para marcar o início e fim do comando da seleção, respectivamente.</a:t>
            </a:r>
          </a:p>
          <a:p>
            <a:pPr>
              <a:defRPr/>
            </a:pPr>
            <a:endParaRPr lang="pt-BR" dirty="0" smtClean="0"/>
          </a:p>
        </p:txBody>
      </p:sp>
      <p:sp>
        <p:nvSpPr>
          <p:cNvPr id="12292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22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3379CD-0A50-4A4F-A8BA-BB92ED776E8F}" type="slidenum">
              <a:rPr lang="es-ES">
                <a:solidFill>
                  <a:schemeClr val="bg1"/>
                </a:solidFill>
              </a:rPr>
              <a:t>5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Comando </a:t>
            </a:r>
            <a:r>
              <a:rPr lang="pt-BR" dirty="0" err="1" smtClean="0"/>
              <a:t>If </a:t>
            </a:r>
            <a:r>
              <a:rPr lang="x-none" altLang="pt-BR" dirty="0" err="1" smtClean="0"/>
              <a:t>-</a:t>
            </a:r>
            <a:r>
              <a:rPr lang="pt-BR" dirty="0" smtClean="0"/>
              <a:t> </a:t>
            </a:r>
            <a:r>
              <a:rPr lang="pt-BR" sz="4800" dirty="0" smtClean="0"/>
              <a:t>Exemplo</a:t>
            </a:r>
            <a:endParaRPr lang="pt-BR" dirty="0" smtClean="0"/>
          </a:p>
        </p:txBody>
      </p:sp>
      <p:sp>
        <p:nvSpPr>
          <p:cNvPr id="1331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3321" name="Espaço Reservado para Número de Slide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C435FA-4FB8-42D6-8E88-45E1B280F02F}" type="slidenum">
              <a:rPr lang="es-ES">
                <a:solidFill>
                  <a:schemeClr val="bg1"/>
                </a:solidFill>
              </a:rPr>
              <a:t>6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404995" y="2101215"/>
            <a:ext cx="6823075" cy="3895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maior de idade!"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331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46" y="3421715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093846" y="3631264"/>
            <a:ext cx="2500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Digite uma idade: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31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A pessoa é maior de idade!</a:t>
            </a:r>
          </a:p>
        </p:txBody>
      </p:sp>
      <p:sp>
        <p:nvSpPr>
          <p:cNvPr id="2" name="Texto explicativo em seta para a direita 1"/>
          <p:cNvSpPr/>
          <p:nvPr/>
        </p:nvSpPr>
        <p:spPr>
          <a:xfrm>
            <a:off x="1114484" y="1981853"/>
            <a:ext cx="2716213" cy="1296987"/>
          </a:xfrm>
          <a:prstGeom prst="rightArrowCallout">
            <a:avLst>
              <a:gd name="adj1" fmla="val 11340"/>
              <a:gd name="adj2" fmla="val 18278"/>
              <a:gd name="adj3" fmla="val 18278"/>
              <a:gd name="adj4" fmla="val 815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Dada uma idade, informa se a pessoa é maior de idade.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394200" y="3021965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05630" y="3627755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408805" y="3919855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417060" y="4514215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420235" y="4814553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395600" y="2725420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95600" y="2134235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4420800" y="5378331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420800" y="5687318"/>
            <a:ext cx="683704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7" grpId="1" bldLvl="0" animBg="1"/>
      <p:bldP spid="9" grpId="0" bldLvl="0" animBg="1"/>
      <p:bldP spid="9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16" grpId="0" bldLvl="0" animBg="1"/>
      <p:bldP spid="16" grpId="1" bldLvl="0" animBg="1"/>
      <p:bldP spid="17" grpId="0" bldLvl="0" animBg="1"/>
      <p:bldP spid="17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If-Else</a:t>
            </a:r>
            <a:endParaRPr lang="pt-BR" dirty="0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dirty="0" smtClean="0"/>
              <a:t>Sintaxe:	</a:t>
            </a:r>
            <a:r>
              <a:rPr lang="pt-BR" dirty="0" smtClean="0"/>
              <a:t>	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&lt;expressão lógica&gt;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)</a:t>
            </a:r>
            <a:b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</a:t>
            </a:r>
            <a:r>
              <a:rPr lang="x-none" alt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&lt;comandos&gt;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  <a:b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x-none" alt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else</a:t>
            </a:r>
            <a:b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</a:br>
            <a:r>
              <a:rPr lang="x-none" alt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			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&lt;comandos&gt;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;</a:t>
            </a:r>
            <a:endParaRPr lang="x-none" altLang="pt-BR" b="1" i="1" dirty="0" err="1" smtClean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Times New Roman" pitchFamily="18" charset="0"/>
              <a:sym typeface="+mn-ea"/>
            </a:endParaRPr>
          </a:p>
          <a:p>
            <a:pPr>
              <a:defRPr/>
            </a:pPr>
            <a:r>
              <a:rPr lang="pt-BR" dirty="0" smtClean="0"/>
              <a:t>Se a expressão lógica do </a:t>
            </a:r>
            <a:r>
              <a:rPr lang="pt-BR" i="1" dirty="0" err="1" smtClean="0">
                <a:solidFill>
                  <a:srgbClr val="000099"/>
                </a:solidFill>
              </a:rPr>
              <a:t>if</a:t>
            </a:r>
            <a:r>
              <a:rPr lang="pt-BR" dirty="0" smtClean="0"/>
              <a:t> for verdadeira, os seus comandos serão executados, caso contrário os comandos do </a:t>
            </a:r>
            <a:r>
              <a:rPr lang="pt-BR" i="1" dirty="0" err="1" smtClean="0">
                <a:solidFill>
                  <a:srgbClr val="000099"/>
                </a:solidFill>
              </a:rPr>
              <a:t>else</a:t>
            </a:r>
            <a:r>
              <a:rPr lang="pt-BR" dirty="0" smtClean="0"/>
              <a:t> serão executados.</a:t>
            </a:r>
          </a:p>
          <a:p>
            <a:pPr>
              <a:defRPr/>
            </a:pPr>
            <a:r>
              <a:rPr lang="pt-BR" dirty="0" smtClean="0"/>
              <a:t>A utilização do comando </a:t>
            </a:r>
            <a:r>
              <a:rPr lang="pt-BR" i="1" dirty="0" err="1" smtClean="0">
                <a:solidFill>
                  <a:srgbClr val="000099"/>
                </a:solidFill>
              </a:rPr>
              <a:t>else</a:t>
            </a:r>
            <a:r>
              <a:rPr lang="pt-BR" dirty="0" smtClean="0">
                <a:solidFill>
                  <a:srgbClr val="000099"/>
                </a:solidFill>
              </a:rPr>
              <a:t> </a:t>
            </a:r>
            <a:r>
              <a:rPr lang="pt-BR" dirty="0" smtClean="0"/>
              <a:t>é </a:t>
            </a:r>
            <a:r>
              <a:rPr lang="pt-BR" dirty="0" err="1" smtClean="0"/>
              <a:t>opicional</a:t>
            </a:r>
            <a:r>
              <a:rPr lang="pt-BR" dirty="0" smtClean="0"/>
              <a:t>.</a:t>
            </a:r>
          </a:p>
          <a:p>
            <a:pPr>
              <a:defRPr/>
            </a:pPr>
            <a:r>
              <a:rPr lang="pt-BR" dirty="0" smtClean="0"/>
              <a:t>Caso a seleção possua mais de um comando, é necessário a utilização dos caracteres </a:t>
            </a:r>
            <a:r>
              <a:rPr lang="pt-BR" dirty="0" smtClean="0">
                <a:solidFill>
                  <a:srgbClr val="000099"/>
                </a:solidFill>
              </a:rPr>
              <a:t>{ </a:t>
            </a:r>
            <a:r>
              <a:rPr lang="pt-BR" dirty="0" smtClean="0"/>
              <a:t>(abre chaves) e </a:t>
            </a:r>
            <a:r>
              <a:rPr lang="pt-BR" dirty="0" smtClean="0">
                <a:solidFill>
                  <a:srgbClr val="000099"/>
                </a:solidFill>
              </a:rPr>
              <a:t>}</a:t>
            </a:r>
            <a:r>
              <a:rPr lang="pt-BR" dirty="0" smtClean="0"/>
              <a:t> (fecha chaves) para marcar o início e fim do comando da seleção, respectivamente.</a:t>
            </a:r>
          </a:p>
        </p:txBody>
      </p:sp>
      <p:sp>
        <p:nvSpPr>
          <p:cNvPr id="1434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4341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743D74-6998-4266-A65D-2E86BEB28467}" type="slidenum">
              <a:rPr lang="es-ES">
                <a:solidFill>
                  <a:schemeClr val="bg1"/>
                </a:solidFill>
              </a:rPr>
              <a:t>7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Comando </a:t>
            </a:r>
            <a:r>
              <a:rPr lang="pt-BR" dirty="0" err="1" smtClean="0"/>
              <a:t>If-Else</a:t>
            </a:r>
            <a:r>
              <a:rPr lang="pt-BR" dirty="0" smtClean="0"/>
              <a:t> </a:t>
            </a:r>
            <a:r>
              <a:rPr lang="x-none" altLang="pt-BR" dirty="0" smtClean="0"/>
              <a:t>-</a:t>
            </a:r>
            <a:r>
              <a:rPr lang="pt-BR" dirty="0" smtClean="0"/>
              <a:t> </a:t>
            </a:r>
            <a:r>
              <a:rPr lang="pt-BR" sz="4800" dirty="0" smtClean="0"/>
              <a:t>Exemplo</a:t>
            </a:r>
            <a:endParaRPr lang="pt-BR" dirty="0" smtClean="0"/>
          </a:p>
        </p:txBody>
      </p:sp>
      <p:sp>
        <p:nvSpPr>
          <p:cNvPr id="15363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5370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FB0481-FA1C-48D1-A356-1F9CD57C8E3B}" type="slidenum">
              <a:rPr lang="es-ES">
                <a:solidFill>
                  <a:schemeClr val="bg1"/>
                </a:solidFill>
              </a:rPr>
              <a:t>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57675" y="1925320"/>
            <a:ext cx="7037070" cy="4178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maior de idade!"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menor de idade!"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5365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04" y="3655695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070104" y="3865244"/>
            <a:ext cx="2500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Digite a idade: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31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A pessoa é maior de idade!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946280" y="3152458"/>
            <a:ext cx="286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Teste 01</a:t>
            </a:r>
            <a:r>
              <a:rPr lang="pt-BR"/>
              <a:t>: maior de idade.</a:t>
            </a:r>
          </a:p>
        </p:txBody>
      </p:sp>
      <p:sp>
        <p:nvSpPr>
          <p:cNvPr id="11" name="Texto explicativo em seta para a direita 10"/>
          <p:cNvSpPr/>
          <p:nvPr/>
        </p:nvSpPr>
        <p:spPr>
          <a:xfrm>
            <a:off x="1090742" y="1928495"/>
            <a:ext cx="2716213" cy="1223963"/>
          </a:xfrm>
          <a:prstGeom prst="rightArrowCallout">
            <a:avLst>
              <a:gd name="adj1" fmla="val 11340"/>
              <a:gd name="adj2" fmla="val 18278"/>
              <a:gd name="adj3" fmla="val 18278"/>
              <a:gd name="adj4" fmla="val 815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Dada uma idade, informa se a pessoa é maior ou menor de idade.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64660" y="313880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262755" y="343598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260850" y="400494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77360" y="4297680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75455" y="547433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62755" y="284162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62400" y="254190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262400" y="193738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285615" y="577659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bldLvl="0" animBg="1"/>
      <p:bldP spid="7" grpId="0" bldLvl="0" animBg="1"/>
      <p:bldP spid="7" grpId="1" bldLvl="0" animBg="1"/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12" grpId="0" bldLvl="0" animBg="1"/>
      <p:bldP spid="12" grpId="1" bldLvl="0" animBg="1"/>
      <p:bldP spid="9" grpId="0" bldLvl="0" animBg="1"/>
      <p:bldP spid="9" grpId="1" bldLvl="0" animBg="1"/>
      <p:bldP spid="13" grpId="0" bldLvl="0" animBg="1"/>
      <p:bldP spid="13" grpId="1" bldLvl="0" animBg="1"/>
      <p:bldP spid="14" grpId="0" bldLvl="0" animBg="1"/>
      <p:bldP spid="14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ym typeface="+mn-ea"/>
              </a:rPr>
              <a:t>Comando </a:t>
            </a:r>
            <a:r>
              <a:rPr lang="pt-BR" dirty="0" err="1" smtClean="0">
                <a:sym typeface="+mn-ea"/>
              </a:rPr>
              <a:t>If-Else</a:t>
            </a:r>
            <a:r>
              <a:rPr lang="pt-BR" dirty="0" smtClean="0">
                <a:sym typeface="+mn-ea"/>
              </a:rPr>
              <a:t> </a:t>
            </a:r>
            <a:r>
              <a:rPr lang="x-none" altLang="pt-BR" dirty="0" smtClean="0">
                <a:sym typeface="+mn-ea"/>
              </a:rPr>
              <a:t>-</a:t>
            </a:r>
            <a:r>
              <a:rPr lang="pt-BR" dirty="0" smtClean="0">
                <a:sym typeface="+mn-ea"/>
              </a:rPr>
              <a:t> </a:t>
            </a:r>
            <a:r>
              <a:rPr lang="pt-BR" dirty="0" smtClean="0">
                <a:sym typeface="+mn-ea"/>
              </a:rPr>
              <a:t>Exemplo</a:t>
            </a:r>
            <a:endParaRPr lang="pt-BR" dirty="0" smtClean="0"/>
          </a:p>
        </p:txBody>
      </p:sp>
      <p:sp>
        <p:nvSpPr>
          <p:cNvPr id="1638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Algoritmos e Programação I: Comando de Seleção</a:t>
            </a:r>
            <a:endParaRPr lang="es-ES" smtClean="0"/>
          </a:p>
        </p:txBody>
      </p:sp>
      <p:sp>
        <p:nvSpPr>
          <p:cNvPr id="16393" name="Espaço Reservado para Número de Slide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401519-5F41-4882-B59C-084871351F66}" type="slidenum">
              <a:rPr lang="es-ES">
                <a:solidFill>
                  <a:schemeClr val="bg1"/>
                </a:solidFill>
              </a:rPr>
              <a:t>9</a:t>
            </a:fld>
            <a:endParaRPr lang="es-ES">
              <a:solidFill>
                <a:schemeClr val="bg1"/>
              </a:solidFill>
            </a:endParaRPr>
          </a:p>
        </p:txBody>
      </p:sp>
      <p:pic>
        <p:nvPicPr>
          <p:cNvPr id="10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0" y="3654000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060288" y="3868034"/>
            <a:ext cx="25973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Digite a idade: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7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A pessoa é menor de idade!</a:t>
            </a:r>
          </a:p>
        </p:txBody>
      </p:sp>
      <p:sp>
        <p:nvSpPr>
          <p:cNvPr id="12" name="CaixaDeTexto 9"/>
          <p:cNvSpPr txBox="1">
            <a:spLocks noChangeArrowheads="1"/>
          </p:cNvSpPr>
          <p:nvPr/>
        </p:nvSpPr>
        <p:spPr bwMode="auto">
          <a:xfrm>
            <a:off x="936464" y="3155248"/>
            <a:ext cx="286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Teste 02</a:t>
            </a:r>
            <a:r>
              <a:rPr lang="pt-BR"/>
              <a:t>: menor de idade.</a:t>
            </a:r>
          </a:p>
        </p:txBody>
      </p:sp>
      <p:sp>
        <p:nvSpPr>
          <p:cNvPr id="14" name="Texto explicativo em seta para a direita 13"/>
          <p:cNvSpPr/>
          <p:nvPr/>
        </p:nvSpPr>
        <p:spPr>
          <a:xfrm>
            <a:off x="1090742" y="1928495"/>
            <a:ext cx="2716213" cy="1223963"/>
          </a:xfrm>
          <a:prstGeom prst="rightArrowCallout">
            <a:avLst>
              <a:gd name="adj1" fmla="val 11340"/>
              <a:gd name="adj2" fmla="val 18278"/>
              <a:gd name="adj3" fmla="val 18278"/>
              <a:gd name="adj4" fmla="val 815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Dada uma idade, informa se a pessoa é maior ou menor de idade.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57675" y="1925320"/>
            <a:ext cx="7037070" cy="4178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idade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idade:"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idade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18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maior de idade!"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"A pessoa é menor de idade!"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64660" y="313880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262755" y="343598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260850" y="400494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277360" y="458787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75455" y="547433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62755" y="284162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4275455" y="488505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62400" y="254190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262400" y="193738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4285615" y="5776595"/>
            <a:ext cx="703770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bldLvl="0" animBg="1"/>
      <p:bldP spid="7" grpId="1" bldLvl="0" animBg="1"/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8" grpId="0" bldLvl="0" animBg="1"/>
      <p:bldP spid="8" grpId="1" bldLvl="0" animBg="1"/>
      <p:bldP spid="13" grpId="0" bldLvl="0" animBg="1"/>
      <p:bldP spid="13" grpId="1" bldLvl="0" animBg="1"/>
      <p:bldP spid="9" grpId="0" bldLvl="0" animBg="1"/>
      <p:bldP spid="9" grpId="1" bldLvl="0" animBg="1"/>
      <p:bldP spid="15" grpId="0" bldLvl="0" animBg="1"/>
      <p:bldP spid="15" grpId="1" bldLvl="0" animBg="1"/>
      <p:bldP spid="16" grpId="0" bldLvl="0" animBg="1"/>
      <p:bldP spid="16" grpId="1" bldLvl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2913</Words>
  <Application>Microsoft Office PowerPoint</Application>
  <PresentationFormat>Widescreen</PresentationFormat>
  <Paragraphs>510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Times New Roman</vt:lpstr>
      <vt:lpstr>Retrospectiva</vt:lpstr>
      <vt:lpstr>Algoritmos e Programação I Comandos de Seleção</vt:lpstr>
      <vt:lpstr>Agenda</vt:lpstr>
      <vt:lpstr>Comando de Seleção</vt:lpstr>
      <vt:lpstr>Comando de Seleção - Fluxograma</vt:lpstr>
      <vt:lpstr>Comando If</vt:lpstr>
      <vt:lpstr>Comando If - Exemplo</vt:lpstr>
      <vt:lpstr>Comando If-Else</vt:lpstr>
      <vt:lpstr>Comando If-Else - Exemplo</vt:lpstr>
      <vt:lpstr>Comando If-Else - Exemplo</vt:lpstr>
      <vt:lpstr>Comandos de Seleção Aninhados</vt:lpstr>
      <vt:lpstr>Comandos de Seleção Aninhados</vt:lpstr>
      <vt:lpstr>Comandos de Seleção Aninhados</vt:lpstr>
      <vt:lpstr>Comandos de Seleção Aninhados</vt:lpstr>
      <vt:lpstr>Comandos de Seleção Aninhados</vt:lpstr>
      <vt:lpstr>Seleção com Operadores Lógicos</vt:lpstr>
      <vt:lpstr>Seleção com Operadores Lógicos</vt:lpstr>
      <vt:lpstr>Seleção com Operadores Lógicos</vt:lpstr>
      <vt:lpstr>Seleção com Operadores Lógicos</vt:lpstr>
      <vt:lpstr>Seleção com Operadores Lógicos</vt:lpstr>
      <vt:lpstr>Comando Switch</vt:lpstr>
      <vt:lpstr>Comando Switch - Exemplo</vt:lpstr>
      <vt:lpstr>Comando Switch Comparação com If</vt:lpstr>
      <vt:lpstr>Exercício 01</vt:lpstr>
      <vt:lpstr>Exercício 02</vt:lpstr>
      <vt:lpstr>Exercício 03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Adalgisa</cp:lastModifiedBy>
  <cp:revision>881</cp:revision>
  <dcterms:created xsi:type="dcterms:W3CDTF">2017-01-26T20:13:41Z</dcterms:created>
  <dcterms:modified xsi:type="dcterms:W3CDTF">2017-02-19T19:13:19Z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