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æµè²æ ·å¼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9822" autoAdjust="0"/>
  </p:normalViewPr>
  <p:slideViewPr>
    <p:cSldViewPr snapToGrid="0">
      <p:cViewPr varScale="1">
        <p:scale>
          <a:sx n="104" d="100"/>
          <a:sy n="104" d="100"/>
        </p:scale>
        <p:origin x="174" y="378"/>
      </p:cViewPr>
      <p:guideLst>
        <p:guide orient="horz" pos="2196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01C4-6310-468F-9F5F-030250209507}" type="datetimeFigureOut">
              <a:rPr lang="pt-BR"/>
              <a:t>22/02/2017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AF5F-992D-41EB-BA64-C9F07D9EC10F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04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77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AF5F-992D-41EB-BA64-C9F07D9EC10F}" type="slidenum">
              <a:rPr lang="pt-BR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01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D23167-9C7C-4B8C-90C4-94493B5784E3}" type="slidenum">
              <a:rPr lang="pt-BR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53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36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73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0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pt-BR" smtClean="0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0BA9C0-DCDE-494E-A7DF-05FE0B0A5ABB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8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E6B86C-2136-421A-8E1B-F9ACFAE9DA2F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88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AF5F-992D-41EB-BA64-C9F07D9EC10F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7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182" y="1845733"/>
            <a:ext cx="5925857" cy="44868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19" y="1845735"/>
            <a:ext cx="5833053" cy="447317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534" y="1846052"/>
            <a:ext cx="593950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182" y="2582333"/>
            <a:ext cx="5925858" cy="37502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19" y="1846052"/>
            <a:ext cx="586034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3"/>
            <a:ext cx="5873996" cy="373657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Estrutura de Dados – Apresentação da Disciplina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1" y="1845734"/>
            <a:ext cx="11969087" cy="448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182" y="6459785"/>
            <a:ext cx="10563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73930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7C59C5-EB2F-45EE-94A1-AA45C684E82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Algoritmos e </a:t>
            </a:r>
            <a:r>
              <a:rPr lang="pt-BR" b="1" dirty="0"/>
              <a:t>Programação</a:t>
            </a:r>
            <a:r>
              <a:rPr lang="es-UY" b="1" dirty="0"/>
              <a:t> I</a:t>
            </a:r>
            <a:r>
              <a:rPr lang="es-UY" b="1" dirty="0" smtClean="0">
                <a:solidFill>
                  <a:schemeClr val="tx1"/>
                </a:solidFill>
              </a:rPr>
              <a:t/>
            </a:r>
            <a:br>
              <a:rPr lang="es-UY" b="1" dirty="0" smtClean="0">
                <a:solidFill>
                  <a:schemeClr val="tx1"/>
                </a:solidFill>
              </a:rPr>
            </a:br>
            <a:r>
              <a:rPr lang="pt-BR" sz="2400" b="1" dirty="0"/>
              <a:t>Comandos de </a:t>
            </a:r>
            <a:r>
              <a:rPr lang="pt-BR" sz="2400" b="1" dirty="0" smtClean="0"/>
              <a:t>Repetição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Arlino</a:t>
            </a:r>
            <a:r>
              <a:rPr lang="pt-BR" dirty="0" smtClean="0"/>
              <a:t> Magalhães</a:t>
            </a:r>
          </a:p>
          <a:p>
            <a:r>
              <a:rPr lang="pt-BR" dirty="0" smtClean="0"/>
              <a:t>arlino@ufpi.edu.br</a:t>
            </a:r>
            <a:endParaRPr lang="pt-BR" dirty="0"/>
          </a:p>
        </p:txBody>
      </p:sp>
      <p:sp>
        <p:nvSpPr>
          <p:cNvPr id="6" name="Titre 1"/>
          <p:cNvSpPr txBox="1"/>
          <p:nvPr/>
        </p:nvSpPr>
        <p:spPr bwMode="auto">
          <a:xfrm>
            <a:off x="2686818" y="1120023"/>
            <a:ext cx="6692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Universidade Federal do Piauí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Centro de Ensino Aberto e a Distância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Curso </a:t>
            </a:r>
            <a:r>
              <a:rPr lang="pt-BR" sz="2800" b="1" dirty="0">
                <a:solidFill>
                  <a:srgbClr val="C00000"/>
                </a:solidFill>
                <a:latin typeface="Cambria Math" pitchFamily="18" charset="0"/>
              </a:rPr>
              <a:t>de Sistemas de </a:t>
            </a: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Informação</a:t>
            </a:r>
            <a:endParaRPr lang="pt-BR" sz="2800" b="1" dirty="0">
              <a:solidFill>
                <a:srgbClr val="C00000"/>
              </a:solidFill>
              <a:latin typeface="Cambria Math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168" y="595867"/>
            <a:ext cx="1825463" cy="27056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mtClean="0"/>
              <a:t>Faça um algoritmo que informe qual é o maior entre 50 números fornecidos por um usuário.</a:t>
            </a:r>
          </a:p>
        </p:txBody>
      </p:sp>
      <p:sp>
        <p:nvSpPr>
          <p:cNvPr id="17412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7455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9015FA-203A-41E9-AF23-08C435841717}" type="slidenum">
              <a:rPr lang="es-ES">
                <a:solidFill>
                  <a:schemeClr val="bg1"/>
                </a:solidFill>
              </a:rPr>
              <a:t>10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919288" y="3303589"/>
          <a:ext cx="3384550" cy="259556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293"/>
                <a:gridCol w="1584257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digitado</a:t>
                      </a:r>
                      <a:endParaRPr lang="pt-BR" sz="1600" b="1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Maior número</a:t>
                      </a:r>
                      <a:endParaRPr lang="pt-BR" sz="1600" b="1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670175" y="3716339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5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670175" y="4076700"/>
            <a:ext cx="439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10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670175" y="4437064"/>
            <a:ext cx="38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-1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2670175" y="47974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9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4367214" y="3716339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5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4367214" y="40767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10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4367214" y="4437064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25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640014" y="51482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25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2660650" y="551656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0</a:t>
            </a:r>
          </a:p>
        </p:txBody>
      </p:sp>
      <p:cxnSp>
        <p:nvCxnSpPr>
          <p:cNvPr id="24" name="Conector de seta reta 23"/>
          <p:cNvCxnSpPr>
            <a:stCxn id="9" idx="3"/>
            <a:endCxn id="13" idx="1"/>
          </p:cNvCxnSpPr>
          <p:nvPr/>
        </p:nvCxnSpPr>
        <p:spPr>
          <a:xfrm>
            <a:off x="2982913" y="3902075"/>
            <a:ext cx="1384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0" idx="3"/>
            <a:endCxn id="14" idx="1"/>
          </p:cNvCxnSpPr>
          <p:nvPr/>
        </p:nvCxnSpPr>
        <p:spPr>
          <a:xfrm>
            <a:off x="3109913" y="4262438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7" idx="3"/>
            <a:endCxn id="15" idx="1"/>
          </p:cNvCxnSpPr>
          <p:nvPr/>
        </p:nvCxnSpPr>
        <p:spPr>
          <a:xfrm flipV="1">
            <a:off x="3081339" y="4621213"/>
            <a:ext cx="1285875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6358890" y="1277620"/>
            <a:ext cx="5558155" cy="5045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  <p:grpSp>
        <p:nvGrpSpPr>
          <p:cNvPr id="20" name="Grupo 19"/>
          <p:cNvGrpSpPr/>
          <p:nvPr/>
        </p:nvGrpSpPr>
        <p:grpSpPr bwMode="auto">
          <a:xfrm>
            <a:off x="5809299" y="3501075"/>
            <a:ext cx="4707889" cy="2286000"/>
            <a:chOff x="-5965951" y="6391050"/>
            <a:chExt cx="4126144" cy="2285387"/>
          </a:xfrm>
        </p:grpSpPr>
        <p:sp>
          <p:nvSpPr>
            <p:cNvPr id="21" name="CaixaDeTexto 20"/>
            <p:cNvSpPr txBox="1"/>
            <p:nvPr/>
          </p:nvSpPr>
          <p:spPr>
            <a:xfrm>
              <a:off x="-4615243" y="6391050"/>
              <a:ext cx="2775436" cy="228538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dirty="0"/>
                <a:t>A cada </a:t>
              </a:r>
              <a:r>
                <a:rPr lang="pt-BR" dirty="0" smtClean="0"/>
                <a:t>interação, </a:t>
              </a:r>
              <a:r>
                <a:rPr lang="pt-BR" dirty="0"/>
                <a:t>um número é digitado e, em seguida, é comparado com o número maior atual. Se o novo número for maior que o maior atual, o maior atual recebe o valor do novo número.</a:t>
              </a:r>
            </a:p>
          </p:txBody>
        </p:sp>
        <p:cxnSp>
          <p:nvCxnSpPr>
            <p:cNvPr id="22" name="Conector de seta reta 21"/>
            <p:cNvCxnSpPr>
              <a:stCxn id="21" idx="1"/>
            </p:cNvCxnSpPr>
            <p:nvPr/>
          </p:nvCxnSpPr>
          <p:spPr>
            <a:xfrm flipH="1">
              <a:off x="-5965951" y="7534180"/>
              <a:ext cx="1350986" cy="1836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 bwMode="auto">
          <a:xfrm>
            <a:off x="5375275" y="2017713"/>
            <a:ext cx="4262438" cy="1884362"/>
            <a:chOff x="-6478593" y="6851946"/>
            <a:chExt cx="3733499" cy="1882683"/>
          </a:xfrm>
        </p:grpSpPr>
        <p:sp>
          <p:nvSpPr>
            <p:cNvPr id="30" name="CaixaDeTexto 29"/>
            <p:cNvSpPr txBox="1"/>
            <p:nvPr/>
          </p:nvSpPr>
          <p:spPr>
            <a:xfrm>
              <a:off x="-4730731" y="6851946"/>
              <a:ext cx="1985637" cy="9231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No inicio, o primeiro número é também o maior número.</a:t>
              </a:r>
            </a:p>
          </p:txBody>
        </p:sp>
        <p:cxnSp>
          <p:nvCxnSpPr>
            <p:cNvPr id="31" name="Conector de seta reta 30"/>
            <p:cNvCxnSpPr>
              <a:stCxn id="30" idx="1"/>
            </p:cNvCxnSpPr>
            <p:nvPr/>
          </p:nvCxnSpPr>
          <p:spPr>
            <a:xfrm flipH="1">
              <a:off x="-6478593" y="7313496"/>
              <a:ext cx="1747862" cy="1421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Chave direita 31"/>
          <p:cNvSpPr/>
          <p:nvPr/>
        </p:nvSpPr>
        <p:spPr>
          <a:xfrm>
            <a:off x="5375276" y="4076700"/>
            <a:ext cx="288925" cy="18097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mtClean="0"/>
              <a:t>Faça um algoritmo que informe qual é o maior entre 50 números fornecidos por um usuário.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43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8476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B46EF9-DCF0-4E0C-BBB6-F24CCADEF923}" type="slidenum">
              <a:rPr lang="es-ES">
                <a:solidFill>
                  <a:schemeClr val="bg1"/>
                </a:solidFill>
              </a:rPr>
              <a:t>11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8434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919288" y="3303588"/>
          <a:ext cx="3384550" cy="25939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293"/>
                <a:gridCol w="1584257"/>
              </a:tblGrid>
              <a:tr h="37056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digitado</a:t>
                      </a:r>
                      <a:endParaRPr lang="pt-BR" sz="1600" b="1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Maior número</a:t>
                      </a:r>
                      <a:endParaRPr lang="pt-BR" sz="1600" b="1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68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68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68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68"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68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68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445" marR="91445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464" name="CaixaDeTexto 8"/>
          <p:cNvSpPr txBox="1">
            <a:spLocks noChangeArrowheads="1"/>
          </p:cNvSpPr>
          <p:nvPr/>
        </p:nvSpPr>
        <p:spPr bwMode="auto">
          <a:xfrm>
            <a:off x="2670175" y="3716339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5</a:t>
            </a:r>
          </a:p>
        </p:txBody>
      </p:sp>
      <p:sp>
        <p:nvSpPr>
          <p:cNvPr id="18465" name="CaixaDeTexto 9"/>
          <p:cNvSpPr txBox="1">
            <a:spLocks noChangeArrowheads="1"/>
          </p:cNvSpPr>
          <p:nvPr/>
        </p:nvSpPr>
        <p:spPr bwMode="auto">
          <a:xfrm>
            <a:off x="2670175" y="4076700"/>
            <a:ext cx="439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10</a:t>
            </a:r>
          </a:p>
        </p:txBody>
      </p:sp>
      <p:sp>
        <p:nvSpPr>
          <p:cNvPr id="18466" name="CaixaDeTexto 10"/>
          <p:cNvSpPr txBox="1">
            <a:spLocks noChangeArrowheads="1"/>
          </p:cNvSpPr>
          <p:nvPr/>
        </p:nvSpPr>
        <p:spPr bwMode="auto">
          <a:xfrm>
            <a:off x="2670175" y="4437064"/>
            <a:ext cx="38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-1</a:t>
            </a:r>
          </a:p>
        </p:txBody>
      </p:sp>
      <p:sp>
        <p:nvSpPr>
          <p:cNvPr id="18467" name="CaixaDeTexto 11"/>
          <p:cNvSpPr txBox="1">
            <a:spLocks noChangeArrowheads="1"/>
          </p:cNvSpPr>
          <p:nvPr/>
        </p:nvSpPr>
        <p:spPr bwMode="auto">
          <a:xfrm>
            <a:off x="2670175" y="47974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9</a:t>
            </a:r>
          </a:p>
        </p:txBody>
      </p:sp>
      <p:sp>
        <p:nvSpPr>
          <p:cNvPr id="18468" name="CaixaDeTexto 12"/>
          <p:cNvSpPr txBox="1">
            <a:spLocks noChangeArrowheads="1"/>
          </p:cNvSpPr>
          <p:nvPr/>
        </p:nvSpPr>
        <p:spPr bwMode="auto">
          <a:xfrm>
            <a:off x="4367214" y="3716339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5</a:t>
            </a:r>
          </a:p>
        </p:txBody>
      </p:sp>
      <p:sp>
        <p:nvSpPr>
          <p:cNvPr id="18469" name="CaixaDeTexto 13"/>
          <p:cNvSpPr txBox="1">
            <a:spLocks noChangeArrowheads="1"/>
          </p:cNvSpPr>
          <p:nvPr/>
        </p:nvSpPr>
        <p:spPr bwMode="auto">
          <a:xfrm>
            <a:off x="4367214" y="40767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10</a:t>
            </a:r>
          </a:p>
        </p:txBody>
      </p:sp>
      <p:sp>
        <p:nvSpPr>
          <p:cNvPr id="18470" name="CaixaDeTexto 14"/>
          <p:cNvSpPr txBox="1">
            <a:spLocks noChangeArrowheads="1"/>
          </p:cNvSpPr>
          <p:nvPr/>
        </p:nvSpPr>
        <p:spPr bwMode="auto">
          <a:xfrm>
            <a:off x="4367214" y="4437064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25</a:t>
            </a:r>
          </a:p>
        </p:txBody>
      </p:sp>
      <p:sp>
        <p:nvSpPr>
          <p:cNvPr id="18471" name="CaixaDeTexto 16"/>
          <p:cNvSpPr txBox="1">
            <a:spLocks noChangeArrowheads="1"/>
          </p:cNvSpPr>
          <p:nvPr/>
        </p:nvSpPr>
        <p:spPr bwMode="auto">
          <a:xfrm>
            <a:off x="2640014" y="51482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25</a:t>
            </a:r>
          </a:p>
        </p:txBody>
      </p:sp>
      <p:cxnSp>
        <p:nvCxnSpPr>
          <p:cNvPr id="20" name="Conector de seta reta 19"/>
          <p:cNvCxnSpPr>
            <a:stCxn id="18464" idx="3"/>
            <a:endCxn id="18468" idx="1"/>
          </p:cNvCxnSpPr>
          <p:nvPr/>
        </p:nvCxnSpPr>
        <p:spPr>
          <a:xfrm>
            <a:off x="2982913" y="3902075"/>
            <a:ext cx="1384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8465" idx="3"/>
            <a:endCxn id="18469" idx="1"/>
          </p:cNvCxnSpPr>
          <p:nvPr/>
        </p:nvCxnSpPr>
        <p:spPr>
          <a:xfrm>
            <a:off x="3109913" y="4262438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8471" idx="3"/>
            <a:endCxn id="18470" idx="1"/>
          </p:cNvCxnSpPr>
          <p:nvPr/>
        </p:nvCxnSpPr>
        <p:spPr>
          <a:xfrm flipV="1">
            <a:off x="3081339" y="4621213"/>
            <a:ext cx="1285875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6358890" y="1277620"/>
            <a:ext cx="5558155" cy="5045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50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      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++;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"Maior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8477" name="CaixaDeTexto 23"/>
          <p:cNvSpPr txBox="1">
            <a:spLocks noChangeArrowheads="1"/>
          </p:cNvSpPr>
          <p:nvPr/>
        </p:nvSpPr>
        <p:spPr bwMode="auto">
          <a:xfrm>
            <a:off x="2660650" y="551656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Exercício 02 - </a:t>
            </a:r>
            <a:r>
              <a:rPr lang="pt-BR" sz="4800" dirty="0" smtClean="0"/>
              <a:t>Testando o Algoritmo</a:t>
            </a:r>
            <a:endParaRPr lang="pt-BR" dirty="0" smtClean="0"/>
          </a:p>
        </p:txBody>
      </p:sp>
      <p:sp>
        <p:nvSpPr>
          <p:cNvPr id="19459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9505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2C16D2-2A80-45EF-BACC-BA804C3BC112}" type="slidenum">
              <a:rPr lang="es-ES">
                <a:solidFill>
                  <a:schemeClr val="bg1"/>
                </a:solidFill>
              </a:rPr>
              <a:t>12</a:t>
            </a:fld>
            <a:endParaRPr lang="es-ES">
              <a:solidFill>
                <a:schemeClr val="bg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13657" y="2854991"/>
          <a:ext cx="2252662" cy="20113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2968"/>
                <a:gridCol w="945617"/>
                <a:gridCol w="864077"/>
              </a:tblGrid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i</a:t>
                      </a:r>
                      <a:endParaRPr lang="pt-BR" sz="1600" b="1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numero</a:t>
                      </a:r>
                      <a:endParaRPr lang="pt-BR" sz="1600" b="1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maior</a:t>
                      </a:r>
                      <a:endParaRPr lang="pt-BR" sz="1600" b="1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53" marR="91353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543907" y="3215355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5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2873347" y="3215355"/>
            <a:ext cx="352425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x-none" altLang="pt-BR" sz="1600"/>
              <a:t> </a:t>
            </a:r>
            <a:r>
              <a:rPr lang="pt-BR" sz="1600"/>
              <a:t>2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3543907" y="3524916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2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3555020" y="3885280"/>
            <a:ext cx="411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10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3555020" y="4223416"/>
            <a:ext cx="366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-1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3502633" y="4532980"/>
            <a:ext cx="411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16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905732" y="3524916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3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2905732" y="3863055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4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2905732" y="4223416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5</a:t>
            </a:r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2905732" y="4532980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6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4459895" y="3215355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5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4417033" y="3524916"/>
            <a:ext cx="411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10</a:t>
            </a:r>
          </a:p>
        </p:txBody>
      </p:sp>
      <p:sp>
        <p:nvSpPr>
          <p:cNvPr id="25" name="CaixaDeTexto 24"/>
          <p:cNvSpPr txBox="1">
            <a:spLocks noChangeArrowheads="1"/>
          </p:cNvSpPr>
          <p:nvPr/>
        </p:nvSpPr>
        <p:spPr bwMode="auto">
          <a:xfrm>
            <a:off x="4418620" y="3885280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16</a:t>
            </a:r>
          </a:p>
        </p:txBody>
      </p:sp>
      <p:sp>
        <p:nvSpPr>
          <p:cNvPr id="2" name="Retângulo 1"/>
          <p:cNvSpPr/>
          <p:nvPr/>
        </p:nvSpPr>
        <p:spPr>
          <a:xfrm>
            <a:off x="6358890" y="1277620"/>
            <a:ext cx="5558155" cy="5045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50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      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++;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"Maior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355080" y="1286510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354000" y="1596390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355080" y="189039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54000" y="219011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354000" y="2485390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354000" y="277939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6354000" y="307911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6365875" y="3374390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6358255" y="366839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6355715" y="396811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363335" y="4263390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6355715" y="455739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6353175" y="485711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6363970" y="515048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6354445" y="544639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6374130" y="575119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6364605" y="6036945"/>
            <a:ext cx="556387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5" grpId="0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22" grpId="0" bldLvl="0" animBg="1"/>
      <p:bldP spid="22" grpId="1" bldLvl="0" animBg="1"/>
      <p:bldP spid="27" grpId="0" bldLvl="0" animBg="1"/>
      <p:bldP spid="27" grpId="1" bldLvl="0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8" grpId="0" bldLvl="0" animBg="1"/>
      <p:bldP spid="28" grpId="1" bldLvl="0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bldLvl="0" animBg="1"/>
      <p:bldP spid="29" grpId="1" bldLvl="0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30" grpId="0" bldLvl="0" animBg="1"/>
      <p:bldP spid="30" grpId="1" bldLvl="0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1" grpId="0" animBg="1"/>
      <p:bldP spid="31" grpId="1" animBg="1"/>
      <p:bldP spid="31" grpId="2" animBg="1"/>
      <p:bldP spid="31" grpId="3" animBg="1"/>
      <p:bldP spid="32" grpId="0" bldLvl="0" animBg="1"/>
      <p:bldP spid="32" grpId="1" bldLvl="0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5202406" cy="4486827"/>
          </a:xfrm>
        </p:spPr>
        <p:txBody>
          <a:bodyPr/>
          <a:lstStyle/>
          <a:p>
            <a:r>
              <a:rPr lang="pt-BR" dirty="0" smtClean="0"/>
              <a:t>Modifique o algoritmo anterior para que sejam digitados </a:t>
            </a:r>
            <a:r>
              <a:rPr lang="pt-BR" i="1" dirty="0" smtClean="0"/>
              <a:t>N</a:t>
            </a:r>
            <a:r>
              <a:rPr lang="pt-BR" dirty="0" smtClean="0"/>
              <a:t> números, ao invés de 50 números. Sendo que a quantidade </a:t>
            </a:r>
            <a:r>
              <a:rPr lang="pt-BR" i="1" dirty="0" smtClean="0"/>
              <a:t>N</a:t>
            </a:r>
            <a:r>
              <a:rPr lang="pt-BR" dirty="0" smtClean="0"/>
              <a:t> é também dada pelo usuário.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485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0487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A971DE-1AAD-4CEF-9DEB-03C2923DDDB1}" type="slidenum">
              <a:rPr lang="es-ES">
                <a:solidFill>
                  <a:schemeClr val="bg1"/>
                </a:solidFill>
              </a:rPr>
              <a:t>13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03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36870" y="718185"/>
            <a:ext cx="6626225" cy="5590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a quantidade de 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numeros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        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++;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"Maior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5148618" cy="4486827"/>
          </a:xfrm>
        </p:spPr>
        <p:txBody>
          <a:bodyPr/>
          <a:lstStyle/>
          <a:p>
            <a:r>
              <a:rPr lang="pt-BR" dirty="0" smtClean="0"/>
              <a:t>Dada uma lista de N números digitados pelo usuário, exibir a média aritmética desses números.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1509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1511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D70365-162A-434E-BEEE-7A9796064447}" type="slidenum">
              <a:rPr lang="es-ES">
                <a:solidFill>
                  <a:schemeClr val="bg1"/>
                </a:solidFill>
              </a:rPr>
              <a:t>14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150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04</a:t>
            </a:r>
          </a:p>
        </p:txBody>
      </p:sp>
      <p:sp>
        <p:nvSpPr>
          <p:cNvPr id="9" name="Retângulo 8"/>
          <p:cNvSpPr/>
          <p:nvPr/>
        </p:nvSpPr>
        <p:spPr>
          <a:xfrm>
            <a:off x="5410200" y="687070"/>
            <a:ext cx="6638925" cy="5625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soma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media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a quantidade de 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numeros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soma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soma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soma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++;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soma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/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"Média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media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dirty="0"/>
              <a:t>Sintaxe</a:t>
            </a:r>
            <a:r>
              <a:rPr lang="pt-BR" dirty="0" smtClean="0"/>
              <a:t>:		</a:t>
            </a:r>
            <a:r>
              <a:rPr lang="pt-BR" sz="18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 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(</a:t>
            </a:r>
            <a:r>
              <a:rPr lang="x-none" altLang="pt-BR" sz="1800" i="1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&lt;inicialização&gt;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;</a:t>
            </a: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 </a:t>
            </a:r>
            <a:r>
              <a:rPr lang="x-none" altLang="pt-BR" sz="1800" i="1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&lt;expressão_lógica&gt;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;</a:t>
            </a: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 </a:t>
            </a:r>
            <a:r>
              <a:rPr lang="x-none" altLang="pt-BR" sz="1800" i="1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&lt;incremento/decremento&gt;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 </a:t>
            </a:r>
            <a:b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</a:b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			</a:t>
            </a:r>
            <a:r>
              <a:rPr lang="x-none" altLang="pt-BR" sz="1800" i="1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&lt;comandos&gt;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;</a:t>
            </a:r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dirty="0"/>
              <a:t>O </a:t>
            </a:r>
            <a:r>
              <a:rPr lang="pt-BR" dirty="0">
                <a:solidFill>
                  <a:srgbClr val="000099"/>
                </a:solidFill>
              </a:rPr>
              <a:t>comando </a:t>
            </a:r>
            <a:r>
              <a:rPr lang="pt-BR" i="1" dirty="0" smtClean="0">
                <a:solidFill>
                  <a:srgbClr val="000099"/>
                </a:solidFill>
              </a:rPr>
              <a:t>for </a:t>
            </a:r>
            <a:r>
              <a:rPr lang="pt-BR" dirty="0" smtClean="0"/>
              <a:t>repete </a:t>
            </a:r>
            <a:r>
              <a:rPr lang="pt-BR" dirty="0"/>
              <a:t>a execução de um bloco de comandos do algoritmo enquanto sua expressão lógica </a:t>
            </a:r>
            <a:r>
              <a:rPr lang="pt-BR" dirty="0" smtClean="0"/>
              <a:t>for </a:t>
            </a:r>
            <a:r>
              <a:rPr lang="pt-BR" dirty="0"/>
              <a:t>verdadeira.</a:t>
            </a:r>
          </a:p>
          <a:p>
            <a:pPr>
              <a:defRPr/>
            </a:pPr>
            <a:r>
              <a:rPr lang="pt-BR" dirty="0" smtClean="0"/>
              <a:t>Nesse </a:t>
            </a:r>
            <a:r>
              <a:rPr lang="pt-BR" i="1" dirty="0" smtClean="0"/>
              <a:t>loop</a:t>
            </a:r>
            <a:r>
              <a:rPr lang="pt-BR" dirty="0" smtClean="0"/>
              <a:t> é possível inicializar uma variável com algum valor antes do início do </a:t>
            </a:r>
            <a:r>
              <a:rPr lang="pt-BR" i="1" dirty="0" smtClean="0"/>
              <a:t>loop</a:t>
            </a:r>
            <a:r>
              <a:rPr lang="pt-BR" dirty="0" smtClean="0"/>
              <a:t>. A cada interação a variável inicializada será automaticamente incrementada de acordo com o especificado no incremento.</a:t>
            </a:r>
          </a:p>
          <a:p>
            <a:pPr>
              <a:defRPr/>
            </a:pPr>
            <a:r>
              <a:rPr lang="pt-BR" dirty="0" smtClean="0"/>
              <a:t>Caso a repetição possua mais de um comando, é necessário a utilização dos caracteres </a:t>
            </a:r>
            <a:r>
              <a:rPr lang="pt-BR" dirty="0" smtClean="0">
                <a:solidFill>
                  <a:srgbClr val="000099"/>
                </a:solidFill>
              </a:rPr>
              <a:t>{</a:t>
            </a:r>
            <a:r>
              <a:rPr lang="pt-BR" dirty="0" smtClean="0"/>
              <a:t> (abre chaves) e </a:t>
            </a:r>
            <a:r>
              <a:rPr lang="pt-BR" dirty="0" smtClean="0">
                <a:solidFill>
                  <a:srgbClr val="000099"/>
                </a:solidFill>
              </a:rPr>
              <a:t>}</a:t>
            </a:r>
            <a:r>
              <a:rPr lang="pt-BR" dirty="0" smtClean="0"/>
              <a:t> (fecha chaves) para marcar o início e fim do comando de repetição, respectivamente.</a:t>
            </a:r>
          </a:p>
        </p:txBody>
      </p:sp>
      <p:sp>
        <p:nvSpPr>
          <p:cNvPr id="22532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253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FAFF7C-8335-4B40-A129-0478EA8027FD}" type="slidenum">
              <a:rPr lang="es-ES">
                <a:solidFill>
                  <a:schemeClr val="bg1"/>
                </a:solidFill>
              </a:rPr>
              <a:t>15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/>
              <a:t>For - Exemplo</a:t>
            </a:r>
          </a:p>
        </p:txBody>
      </p:sp>
      <p:sp>
        <p:nvSpPr>
          <p:cNvPr id="23555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3581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185970-16C6-4B49-8B83-45B1748D1F58}" type="slidenum">
              <a:rPr lang="es-ES">
                <a:solidFill>
                  <a:schemeClr val="bg1"/>
                </a:solidFill>
              </a:rPr>
              <a:t>16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595620" y="2543810"/>
            <a:ext cx="5734685" cy="297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++)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"Número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2355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47" y="3766773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14"/>
          <p:cNvSpPr txBox="1">
            <a:spLocks noChangeArrowheads="1"/>
          </p:cNvSpPr>
          <p:nvPr/>
        </p:nvSpPr>
        <p:spPr bwMode="auto">
          <a:xfrm>
            <a:off x="1726247" y="3976322"/>
            <a:ext cx="2500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Número = 1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Número = 2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Número = 3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Número = 4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498311" y="1873909"/>
          <a:ext cx="1057275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7275"/>
              </a:tblGrid>
              <a:tr h="1427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</a:t>
                      </a:r>
                      <a:endParaRPr lang="pt-BR" sz="1400" b="1" dirty="0"/>
                    </a:p>
                  </a:txBody>
                  <a:tcPr marL="91355" marR="91355"/>
                </a:tc>
              </a:tr>
              <a:tr h="126008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14771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13094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</a:tbl>
          </a:graphicData>
        </a:graphic>
      </p:graphicFrame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2853691" y="2162835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/>
              <a:t>1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2850516" y="250256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/>
              <a:t>2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2850516" y="2791485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/>
              <a:t>3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850516" y="309946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/>
              <a:t>4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2850516" y="3439185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/>
              <a:t>5</a:t>
            </a:r>
          </a:p>
        </p:txBody>
      </p:sp>
      <p:sp>
        <p:nvSpPr>
          <p:cNvPr id="3" name="Retângulo 2"/>
          <p:cNvSpPr/>
          <p:nvPr/>
        </p:nvSpPr>
        <p:spPr>
          <a:xfrm>
            <a:off x="5603875" y="2550795"/>
            <a:ext cx="574929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605200" y="3178810"/>
            <a:ext cx="574929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605200" y="3473450"/>
            <a:ext cx="574929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605200" y="4050030"/>
            <a:ext cx="574929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605200" y="4344670"/>
            <a:ext cx="574929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5605200" y="4950460"/>
            <a:ext cx="574929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5605200" y="5245100"/>
            <a:ext cx="574929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7" grpId="0" bldLvl="0" animBg="1"/>
      <p:bldP spid="7" grpId="1" bldLvl="0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 bldLvl="0" animBg="1"/>
      <p:bldP spid="8" grpId="1" bldLvl="0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14" grpId="0" bldLvl="0" animBg="1"/>
      <p:bldP spid="14" grpId="1" bldLvl="0" animBg="1"/>
      <p:bldP spid="20" grpId="0" bldLvl="0" animBg="1"/>
      <p:bldP spid="20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mtClean="0"/>
              <a:t>Faça um algoritmo que dados um número como base e outro como expoente, seja calculado e exibido o resultado de uma operação de exponenciação.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58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458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9C471F-CA60-4A89-8205-EBC853060810}" type="slidenum">
              <a:rPr lang="es-ES">
                <a:solidFill>
                  <a:schemeClr val="bg1"/>
                </a:solidFill>
              </a:rPr>
              <a:t>17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05 </a:t>
            </a:r>
          </a:p>
        </p:txBody>
      </p:sp>
      <p:sp>
        <p:nvSpPr>
          <p:cNvPr id="8" name="Retângulo 7"/>
          <p:cNvSpPr/>
          <p:nvPr/>
        </p:nvSpPr>
        <p:spPr>
          <a:xfrm>
            <a:off x="6231255" y="2125980"/>
            <a:ext cx="5784215" cy="387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base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exp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a base:"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base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o expoente:"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exp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base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exp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base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"Resultado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2" y="1845733"/>
            <a:ext cx="5069337" cy="4486827"/>
          </a:xfrm>
        </p:spPr>
        <p:txBody>
          <a:bodyPr/>
          <a:lstStyle/>
          <a:p>
            <a:r>
              <a:rPr lang="pt-BR" dirty="0" smtClean="0"/>
              <a:t>Faça um algoritmo que dados N números digitados pelo usuário, o programa informe qual deles é o menor.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5605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5607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E7579E-A6D9-4E02-878E-2F60BC888DF5}" type="slidenum">
              <a:rPr lang="es-ES">
                <a:solidFill>
                  <a:schemeClr val="bg1"/>
                </a:solidFill>
              </a:rPr>
              <a:t>18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06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87975" y="1295400"/>
            <a:ext cx="6663690" cy="502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menor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a quantidade de 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numeros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menor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++){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numero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menor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menor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"Menor=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menor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Do </a:t>
            </a:r>
            <a:r>
              <a:rPr lang="pt-BR" dirty="0" err="1" smtClean="0"/>
              <a:t>While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Sintaxe</a:t>
            </a:r>
            <a:r>
              <a:rPr lang="pt-BR" dirty="0" smtClean="0"/>
              <a:t>:</a:t>
            </a:r>
            <a:r>
              <a:rPr lang="pt-BR" dirty="0">
                <a:solidFill>
                  <a:srgbClr val="000099"/>
                </a:solidFill>
              </a:rPr>
              <a:t>		</a:t>
            </a:r>
            <a:r>
              <a:rPr lang="pt-BR" dirty="0" smtClean="0">
                <a:solidFill>
                  <a:srgbClr val="000099"/>
                </a:solidFill>
              </a:rPr>
              <a:t>	</a:t>
            </a:r>
            <a:r>
              <a:rPr lang="pt-BR" b="1" dirty="0" smtClean="0">
                <a:solidFill>
                  <a:srgbClr val="000099"/>
                </a:solidFill>
              </a:rPr>
              <a:t>do</a:t>
            </a:r>
            <a:r>
              <a:rPr lang="pt-BR" dirty="0" smtClean="0">
                <a:solidFill>
                  <a:srgbClr val="000099"/>
                </a:solidFill>
              </a:rPr>
              <a:t> </a:t>
            </a:r>
            <a:r>
              <a:rPr lang="pt-BR" dirty="0">
                <a:solidFill>
                  <a:srgbClr val="000099"/>
                </a:solidFill>
              </a:rPr>
              <a:t>{</a:t>
            </a:r>
            <a:endParaRPr lang="pt-BR" dirty="0"/>
          </a:p>
          <a:p>
            <a:pPr marL="254000" lvl="1" indent="0">
              <a:buNone/>
              <a:defRPr/>
            </a:pPr>
            <a:r>
              <a:rPr lang="pt-BR" dirty="0">
                <a:solidFill>
                  <a:srgbClr val="000099"/>
                </a:solidFill>
              </a:rPr>
              <a:t>				</a:t>
            </a:r>
            <a:r>
              <a:rPr lang="x-none" altLang="pt-BR" i="1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&lt;comandos&gt;</a:t>
            </a:r>
            <a:r>
              <a:rPr lang="pt-BR" dirty="0" smtClean="0">
                <a:solidFill>
                  <a:srgbClr val="000099"/>
                </a:solidFill>
                <a:sym typeface="+mn-ea"/>
              </a:rPr>
              <a:t>;</a:t>
            </a:r>
            <a:endParaRPr lang="pt-BR" dirty="0" smtClean="0"/>
          </a:p>
          <a:p>
            <a:pPr marL="254000" lvl="1" indent="0">
              <a:buNone/>
              <a:defRPr/>
            </a:pPr>
            <a:r>
              <a:rPr lang="pt-BR" dirty="0"/>
              <a:t>			</a:t>
            </a:r>
            <a:r>
              <a:rPr lang="pt-BR" dirty="0" smtClean="0">
                <a:solidFill>
                  <a:srgbClr val="000099"/>
                </a:solidFill>
              </a:rPr>
              <a:t>} </a:t>
            </a:r>
            <a:r>
              <a:rPr lang="pt-BR" b="1" dirty="0" err="1" smtClean="0">
                <a:solidFill>
                  <a:srgbClr val="000099"/>
                </a:solidFill>
              </a:rPr>
              <a:t>while</a:t>
            </a:r>
            <a:r>
              <a:rPr lang="pt-BR" dirty="0" smtClean="0">
                <a:solidFill>
                  <a:srgbClr val="000099"/>
                </a:solidFill>
              </a:rPr>
              <a:t> </a:t>
            </a:r>
            <a:r>
              <a:rPr lang="pt-BR" dirty="0">
                <a:solidFill>
                  <a:srgbClr val="000099"/>
                </a:solidFill>
              </a:rPr>
              <a:t>(</a:t>
            </a:r>
            <a:r>
              <a:rPr lang="x-none" altLang="pt-BR" i="1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&lt;</a:t>
            </a:r>
            <a:r>
              <a:rPr lang="x-none" altLang="pt-BR" i="1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expressão_lógica&gt;</a:t>
            </a:r>
            <a:r>
              <a:rPr lang="pt-BR" dirty="0" smtClean="0">
                <a:solidFill>
                  <a:srgbClr val="000099"/>
                </a:solidFill>
              </a:rPr>
              <a:t>);</a:t>
            </a:r>
            <a:endParaRPr lang="pt-BR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pt-BR" dirty="0" smtClean="0"/>
              <a:t>O </a:t>
            </a:r>
            <a:r>
              <a:rPr lang="pt-BR" dirty="0">
                <a:solidFill>
                  <a:srgbClr val="000099"/>
                </a:solidFill>
              </a:rPr>
              <a:t>comando </a:t>
            </a:r>
            <a:r>
              <a:rPr lang="pt-BR" i="1" dirty="0" smtClean="0">
                <a:solidFill>
                  <a:srgbClr val="000099"/>
                </a:solidFill>
              </a:rPr>
              <a:t>do </a:t>
            </a:r>
            <a:r>
              <a:rPr lang="pt-BR" i="1" dirty="0" err="1" smtClean="0">
                <a:solidFill>
                  <a:srgbClr val="000099"/>
                </a:solidFill>
              </a:rPr>
              <a:t>while</a:t>
            </a:r>
            <a:r>
              <a:rPr lang="pt-BR" b="1" dirty="0" smtClean="0">
                <a:solidFill>
                  <a:srgbClr val="000099"/>
                </a:solidFill>
              </a:rPr>
              <a:t> </a:t>
            </a:r>
            <a:r>
              <a:rPr lang="pt-BR" dirty="0"/>
              <a:t>repete a execução de um bloco de comandos do algoritmo enquanto sua expressão lógica </a:t>
            </a:r>
            <a:r>
              <a:rPr lang="pt-BR" dirty="0" smtClean="0"/>
              <a:t>for </a:t>
            </a:r>
            <a:r>
              <a:rPr lang="pt-BR" dirty="0"/>
              <a:t>verdadeira</a:t>
            </a:r>
            <a:r>
              <a:rPr lang="pt-BR" dirty="0" smtClean="0"/>
              <a:t>. Nesse </a:t>
            </a:r>
            <a:r>
              <a:rPr lang="pt-BR" i="1" dirty="0" smtClean="0"/>
              <a:t>loop</a:t>
            </a:r>
            <a:r>
              <a:rPr lang="pt-BR" dirty="0" smtClean="0"/>
              <a:t> os comandos são executados antes da condição de saída ser testada.</a:t>
            </a:r>
          </a:p>
          <a:p>
            <a:pPr>
              <a:defRPr/>
            </a:pPr>
            <a:r>
              <a:rPr lang="pt-BR" dirty="0" smtClean="0"/>
              <a:t>A utilização dos caracteres </a:t>
            </a:r>
            <a:r>
              <a:rPr lang="pt-BR" dirty="0" smtClean="0">
                <a:solidFill>
                  <a:srgbClr val="000099"/>
                </a:solidFill>
              </a:rPr>
              <a:t>{</a:t>
            </a:r>
            <a:r>
              <a:rPr lang="pt-BR" dirty="0" smtClean="0"/>
              <a:t> (abre chaves) e </a:t>
            </a:r>
            <a:r>
              <a:rPr lang="pt-BR" dirty="0" smtClean="0">
                <a:solidFill>
                  <a:srgbClr val="000099"/>
                </a:solidFill>
              </a:rPr>
              <a:t>}</a:t>
            </a:r>
            <a:r>
              <a:rPr lang="pt-BR" dirty="0" smtClean="0"/>
              <a:t> (fecha chaves) para marcar o início e fim do comando de repetição, respectivamente, é obrigatória nesse comando.</a:t>
            </a:r>
            <a:endParaRPr lang="pt-BR" dirty="0"/>
          </a:p>
        </p:txBody>
      </p:sp>
      <p:sp>
        <p:nvSpPr>
          <p:cNvPr id="2662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6629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A6D68E-5123-4071-9DF6-81CB051416CB}" type="slidenum">
              <a:rPr lang="es-ES">
                <a:solidFill>
                  <a:schemeClr val="bg1"/>
                </a:solidFill>
              </a:rPr>
              <a:t>19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Agenda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pt-BR" dirty="0" smtClean="0"/>
              <a:t>Comandos de Repetição</a:t>
            </a:r>
          </a:p>
          <a:p>
            <a:pPr marL="457200" indent="-457200">
              <a:buFontTx/>
              <a:buAutoNum type="arabicPeriod"/>
            </a:pPr>
            <a:r>
              <a:rPr lang="pt-BR" dirty="0" smtClean="0"/>
              <a:t>Comando </a:t>
            </a:r>
            <a:r>
              <a:rPr lang="pt-BR" dirty="0" err="1" smtClean="0"/>
              <a:t>While</a:t>
            </a:r>
            <a:endParaRPr lang="pt-BR" dirty="0" smtClean="0"/>
          </a:p>
          <a:p>
            <a:pPr marL="457200" indent="-457200">
              <a:buFontTx/>
              <a:buAutoNum type="arabicPeriod"/>
            </a:pPr>
            <a:r>
              <a:rPr lang="pt-BR" dirty="0" smtClean="0"/>
              <a:t>Comando For</a:t>
            </a:r>
          </a:p>
          <a:p>
            <a:pPr marL="457200" indent="-457200">
              <a:buFontTx/>
              <a:buAutoNum type="arabicPeriod"/>
            </a:pPr>
            <a:r>
              <a:rPr lang="pt-BR" dirty="0" smtClean="0"/>
              <a:t>Comando Do </a:t>
            </a:r>
            <a:r>
              <a:rPr lang="pt-BR" dirty="0" err="1" smtClean="0"/>
              <a:t>While</a:t>
            </a:r>
            <a:endParaRPr lang="pt-BR" dirty="0" smtClean="0"/>
          </a:p>
        </p:txBody>
      </p:sp>
      <p:sp>
        <p:nvSpPr>
          <p:cNvPr id="9220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9221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890493-B89A-4561-BC1C-4A0F5E57418A}" type="slidenum">
              <a:rPr lang="es-ES">
                <a:solidFill>
                  <a:schemeClr val="bg1"/>
                </a:solidFill>
              </a:rPr>
              <a:t>2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Comando Do While </a:t>
            </a:r>
            <a:r>
              <a:rPr lang="x-none" altLang="pt-BR" dirty="0" smtClean="0"/>
              <a:t>- </a:t>
            </a:r>
            <a:r>
              <a:rPr lang="pt-BR" sz="4800" dirty="0" smtClean="0"/>
              <a:t>Exemplo</a:t>
            </a:r>
            <a:endParaRPr lang="pt-BR" dirty="0" smtClean="0"/>
          </a:p>
        </p:txBody>
      </p:sp>
      <p:sp>
        <p:nvSpPr>
          <p:cNvPr id="27651" name="Espaço Reservado para Rodapé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7677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7638A3-A35E-4274-93CD-66282FD59665}" type="slidenum">
              <a:rPr lang="es-ES">
                <a:solidFill>
                  <a:schemeClr val="bg1"/>
                </a:solidFill>
              </a:rPr>
              <a:t>20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67910" y="2092960"/>
            <a:ext cx="6599555" cy="388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contador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do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"Número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contador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27653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68" y="3809331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14"/>
          <p:cNvSpPr txBox="1">
            <a:spLocks noChangeArrowheads="1"/>
          </p:cNvSpPr>
          <p:nvPr/>
        </p:nvSpPr>
        <p:spPr bwMode="auto">
          <a:xfrm>
            <a:off x="1543368" y="4018880"/>
            <a:ext cx="2500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Número = 1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Número = 2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Número = 3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Número = 4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313305" y="1922464"/>
          <a:ext cx="1057275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7275"/>
              </a:tblGrid>
              <a:tr h="1427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contador</a:t>
                      </a:r>
                      <a:endParaRPr lang="pt-BR" sz="1400" b="1" dirty="0"/>
                    </a:p>
                  </a:txBody>
                  <a:tcPr marL="91355" marR="91355"/>
                </a:tc>
              </a:tr>
              <a:tr h="126008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14771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13094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</a:tbl>
          </a:graphicData>
        </a:graphic>
      </p:graphicFrame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654617" y="223933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/>
              <a:t>1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651442" y="2579055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/>
              <a:t>2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651442" y="286798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/>
              <a:t>3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2651442" y="3175955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/>
              <a:t>4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2651441" y="3486434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dirty="0"/>
              <a:t>5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73625" y="2108200"/>
            <a:ext cx="66065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874895" y="2696210"/>
            <a:ext cx="66065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874400" y="2990850"/>
            <a:ext cx="66065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74400" y="3578860"/>
            <a:ext cx="66065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874400" y="3873500"/>
            <a:ext cx="66065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4874400" y="4175760"/>
            <a:ext cx="66065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874400" y="4468495"/>
            <a:ext cx="66065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4874400" y="4761230"/>
            <a:ext cx="66065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874400" y="5401310"/>
            <a:ext cx="66065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4874400" y="5681345"/>
            <a:ext cx="66065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xit" presetSubtype="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2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3" grpId="0" bldLvl="0" animBg="1"/>
      <p:bldP spid="3" grpId="1" bldLvl="0" animBg="1"/>
      <p:bldP spid="2" grpId="0" bldLvl="0" animBg="1"/>
      <p:bldP spid="2" grpId="1" bldLvl="0" animBg="1"/>
      <p:bldP spid="4" grpId="0" bldLvl="0" animBg="1"/>
      <p:bldP spid="4" grpId="1" bldLvl="0" animBg="1"/>
      <p:bldP spid="6" grpId="0" bldLvl="0" animBg="1"/>
      <p:bldP spid="6" grpId="1" bldLvl="0" animBg="1"/>
      <p:bldP spid="15" grpId="0" bldLvl="0" animBg="1"/>
      <p:bldP spid="15" grpId="1" bldLvl="0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6" grpId="0" bldLvl="0" animBg="1"/>
      <p:bldP spid="16" grpId="1" bldLvl="0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7" grpId="0" bldLvl="0" animBg="1"/>
      <p:bldP spid="17" grpId="1" bldLvl="0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8" grpId="0" bldLvl="0" animBg="1"/>
      <p:bldP spid="18" grpId="1" bldLvl="0" animBg="1"/>
      <p:bldP spid="18" grpId="2" animBg="1"/>
      <p:bldP spid="18" grpId="3" animBg="1"/>
      <p:bldP spid="18" grpId="4" animBg="1"/>
      <p:bldP spid="18" grpId="6" animBg="1"/>
      <p:bldP spid="18" grpId="7" animBg="1"/>
      <p:bldP spid="18" grpId="8" animBg="1"/>
      <p:bldP spid="21" grpId="0" bldLvl="0" animBg="1"/>
      <p:bldP spid="21" grpId="1" bldLvl="0" animBg="1"/>
      <p:bldP spid="22" grpId="0" bldLvl="0" animBg="1"/>
      <p:bldP spid="22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Fazer o menu logo abaixo. O usuário deve digitar um número e a opção do menu é exibida como saída.</a:t>
            </a:r>
          </a:p>
          <a:p>
            <a:pPr marL="0" indent="0" algn="l">
              <a:buNone/>
              <a:defRPr/>
            </a:pPr>
            <a:endParaRPr lang="pt-BR" dirty="0" smtClean="0"/>
          </a:p>
          <a:p>
            <a:pPr marL="0" indent="0" algn="l">
              <a:buNone/>
              <a:defRPr/>
            </a:pPr>
            <a:r>
              <a:rPr lang="pt-BR" dirty="0" smtClean="0"/>
              <a:t>	MENU</a:t>
            </a:r>
            <a:br>
              <a:rPr lang="pt-BR" dirty="0" smtClean="0"/>
            </a:br>
            <a:r>
              <a:rPr lang="pt-BR" dirty="0" smtClean="0"/>
              <a:t>	--------------------</a:t>
            </a:r>
            <a:br>
              <a:rPr lang="pt-BR" dirty="0" smtClean="0"/>
            </a:br>
            <a:r>
              <a:rPr lang="pt-BR" dirty="0" smtClean="0"/>
              <a:t>	1 – Cadastrar Aluno</a:t>
            </a:r>
          </a:p>
          <a:p>
            <a:pPr marL="0" indent="0" algn="l">
              <a:buNone/>
              <a:defRPr/>
            </a:pPr>
            <a:r>
              <a:rPr lang="pt-BR" dirty="0" smtClean="0"/>
              <a:t>	2 – Alterar Aluno</a:t>
            </a:r>
          </a:p>
          <a:p>
            <a:pPr marL="0" indent="0" algn="l">
              <a:buNone/>
              <a:defRPr/>
            </a:pPr>
            <a:r>
              <a:rPr lang="pt-BR" dirty="0" smtClean="0"/>
              <a:t>	3 – Excluir Aluno</a:t>
            </a:r>
          </a:p>
          <a:p>
            <a:pPr marL="0" indent="0" algn="l">
              <a:buNone/>
              <a:defRPr/>
            </a:pPr>
            <a:r>
              <a:rPr lang="pt-BR" dirty="0" smtClean="0"/>
              <a:t>	4 - Sair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867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8679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50A899-323B-4EE5-93FB-9BFF67D31262}" type="slidenum">
              <a:rPr lang="es-ES">
                <a:solidFill>
                  <a:schemeClr val="bg1"/>
                </a:solidFill>
              </a:rPr>
              <a:t>21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8674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 07</a:t>
            </a:r>
          </a:p>
        </p:txBody>
      </p:sp>
      <p:sp>
        <p:nvSpPr>
          <p:cNvPr id="9" name="Retângulo 8"/>
          <p:cNvSpPr/>
          <p:nvPr/>
        </p:nvSpPr>
        <p:spPr>
          <a:xfrm>
            <a:off x="6085840" y="1855470"/>
            <a:ext cx="5951220" cy="4453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opcao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do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"MENU\n"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"-------------------\n"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"1 - Cadastrar Aluno\n"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"2 - Alterar Aluno\n"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"3 - Excluir Aluno\n"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"4 - Sair\n"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opcao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"Opção = %d\n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\n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opcao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Comandos de Repetição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Os </a:t>
            </a:r>
            <a:r>
              <a:rPr lang="pt-BR" smtClean="0">
                <a:solidFill>
                  <a:srgbClr val="000099"/>
                </a:solidFill>
              </a:rPr>
              <a:t>comandos de repetição </a:t>
            </a:r>
            <a:r>
              <a:rPr lang="pt-BR" smtClean="0"/>
              <a:t>(ou </a:t>
            </a:r>
            <a:r>
              <a:rPr lang="pt-BR" i="1" smtClean="0"/>
              <a:t>loops</a:t>
            </a:r>
            <a:r>
              <a:rPr lang="pt-BR" smtClean="0"/>
              <a:t>) permitem que um certo trecho do código de um algoritmo seja executado repetidamente um certo número de vezes.</a:t>
            </a:r>
          </a:p>
          <a:p>
            <a:r>
              <a:rPr lang="pt-BR" smtClean="0"/>
              <a:t>Os </a:t>
            </a:r>
            <a:r>
              <a:rPr lang="pt-BR" i="1" smtClean="0"/>
              <a:t>loops</a:t>
            </a:r>
            <a:r>
              <a:rPr lang="pt-BR" smtClean="0"/>
              <a:t> utilizados nessa disciplina são:</a:t>
            </a:r>
          </a:p>
          <a:p>
            <a:pPr lvl="1"/>
            <a:r>
              <a:rPr lang="pt-BR" smtClean="0"/>
              <a:t>while;</a:t>
            </a:r>
          </a:p>
          <a:p>
            <a:pPr lvl="1"/>
            <a:r>
              <a:rPr lang="pt-BR" smtClean="0"/>
              <a:t>for;</a:t>
            </a:r>
          </a:p>
          <a:p>
            <a:pPr lvl="1"/>
            <a:r>
              <a:rPr lang="pt-BR" smtClean="0"/>
              <a:t>do while.</a:t>
            </a:r>
          </a:p>
        </p:txBody>
      </p:sp>
      <p:sp>
        <p:nvSpPr>
          <p:cNvPr id="10244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0245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4DCF21-2BD9-4549-81A9-A6B8020B4965}" type="slidenum">
              <a:rPr lang="es-ES">
                <a:solidFill>
                  <a:schemeClr val="bg1"/>
                </a:solidFill>
              </a:rPr>
              <a:t>3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>
                <a:solidFill>
                  <a:schemeClr val="tx1"/>
                </a:solidFill>
              </a:rPr>
              <a:t>Comandos de Repetição - </a:t>
            </a:r>
            <a:r>
              <a:rPr lang="pt-BR" sz="4800" smtClean="0">
                <a:solidFill>
                  <a:schemeClr val="tx1"/>
                </a:solidFill>
              </a:rPr>
              <a:t>Fluxograma</a:t>
            </a: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126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126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D1BA09-61EE-43B3-BA99-68088E5D79A4}" type="slidenum">
              <a:rPr lang="es-ES">
                <a:solidFill>
                  <a:schemeClr val="bg1"/>
                </a:solidFill>
              </a:rPr>
              <a:t>4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432175" y="1916113"/>
            <a:ext cx="5257800" cy="4248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defRPr/>
            </a:pPr>
            <a:endParaRPr lang="pt-BR" dirty="0">
              <a:solidFill>
                <a:srgbClr val="92D050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 bwMode="auto">
          <a:xfrm>
            <a:off x="1703389" y="3213101"/>
            <a:ext cx="2879725" cy="646113"/>
            <a:chOff x="2621123" y="3020846"/>
            <a:chExt cx="2879607" cy="646144"/>
          </a:xfrm>
        </p:grpSpPr>
        <p:sp>
          <p:nvSpPr>
            <p:cNvPr id="9" name="CaixaDeTexto 8"/>
            <p:cNvSpPr txBox="1"/>
            <p:nvPr/>
          </p:nvSpPr>
          <p:spPr>
            <a:xfrm>
              <a:off x="2621123" y="3020846"/>
              <a:ext cx="1576322" cy="6461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pt-BR" dirty="0"/>
                <a:t>Comando de repetição.</a:t>
              </a:r>
            </a:p>
          </p:txBody>
        </p:sp>
        <p:cxnSp>
          <p:nvCxnSpPr>
            <p:cNvPr id="10" name="Conector de seta reta 9"/>
            <p:cNvCxnSpPr>
              <a:stCxn id="9" idx="3"/>
            </p:cNvCxnSpPr>
            <p:nvPr/>
          </p:nvCxnSpPr>
          <p:spPr>
            <a:xfrm>
              <a:off x="4197445" y="3344712"/>
              <a:ext cx="13032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Retângulo de cantos arredondados 10"/>
          <p:cNvSpPr/>
          <p:nvPr/>
        </p:nvSpPr>
        <p:spPr>
          <a:xfrm>
            <a:off x="5448301" y="2276475"/>
            <a:ext cx="1071563" cy="3571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Início</a:t>
            </a:r>
          </a:p>
        </p:txBody>
      </p:sp>
      <p:sp>
        <p:nvSpPr>
          <p:cNvPr id="12" name="Fluxograma: Dados 11"/>
          <p:cNvSpPr/>
          <p:nvPr/>
        </p:nvSpPr>
        <p:spPr>
          <a:xfrm>
            <a:off x="4038601" y="4062414"/>
            <a:ext cx="3857625" cy="357187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Escreva(“Nº =”, n)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424488" y="5276850"/>
            <a:ext cx="1071562" cy="3571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Fim</a:t>
            </a:r>
          </a:p>
        </p:txBody>
      </p:sp>
      <p:cxnSp>
        <p:nvCxnSpPr>
          <p:cNvPr id="14" name="Conector de seta reta 13"/>
          <p:cNvCxnSpPr>
            <a:stCxn id="11" idx="2"/>
            <a:endCxn id="19" idx="0"/>
          </p:cNvCxnSpPr>
          <p:nvPr/>
        </p:nvCxnSpPr>
        <p:spPr>
          <a:xfrm rot="5400000">
            <a:off x="5872163" y="2736850"/>
            <a:ext cx="214312" cy="7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8" idx="2"/>
            <a:endCxn id="13" idx="3"/>
          </p:cNvCxnSpPr>
          <p:nvPr/>
        </p:nvCxnSpPr>
        <p:spPr>
          <a:xfrm flipH="1">
            <a:off x="6496050" y="3633788"/>
            <a:ext cx="452438" cy="1822450"/>
          </a:xfrm>
          <a:prstGeom prst="bentConnector3">
            <a:avLst>
              <a:gd name="adj1" fmla="val -225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CaixaDeTexto 15"/>
          <p:cNvSpPr txBox="1">
            <a:spLocks noChangeArrowheads="1"/>
          </p:cNvSpPr>
          <p:nvPr/>
        </p:nvSpPr>
        <p:spPr bwMode="auto">
          <a:xfrm>
            <a:off x="5953126" y="3776663"/>
            <a:ext cx="4238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200"/>
              <a:t>sim</a:t>
            </a:r>
          </a:p>
        </p:txBody>
      </p:sp>
      <p:sp>
        <p:nvSpPr>
          <p:cNvPr id="11277" name="CaixaDeTexto 16"/>
          <p:cNvSpPr txBox="1">
            <a:spLocks noChangeArrowheads="1"/>
          </p:cNvSpPr>
          <p:nvPr/>
        </p:nvSpPr>
        <p:spPr bwMode="auto">
          <a:xfrm>
            <a:off x="6877050" y="3348038"/>
            <a:ext cx="439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200"/>
              <a:t>não</a:t>
            </a:r>
          </a:p>
        </p:txBody>
      </p:sp>
      <p:sp>
        <p:nvSpPr>
          <p:cNvPr id="18" name="Hexágono 17"/>
          <p:cNvSpPr/>
          <p:nvPr/>
        </p:nvSpPr>
        <p:spPr>
          <a:xfrm>
            <a:off x="4876800" y="3419476"/>
            <a:ext cx="2071688" cy="4286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n ≤ 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046664" y="2847975"/>
            <a:ext cx="185737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n </a:t>
            </a:r>
            <a:r>
              <a:rPr lang="pt-BR" dirty="0">
                <a:latin typeface="Times New Roman"/>
                <a:cs typeface="Times New Roman"/>
              </a:rPr>
              <a:t>← 1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rot="5400000">
            <a:off x="5845176" y="3308351"/>
            <a:ext cx="214312" cy="7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046664" y="4633914"/>
            <a:ext cx="1857375" cy="3571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n ← n + 1</a:t>
            </a:r>
          </a:p>
        </p:txBody>
      </p:sp>
      <p:cxnSp>
        <p:nvCxnSpPr>
          <p:cNvPr id="22" name="Forma 47"/>
          <p:cNvCxnSpPr>
            <a:stCxn id="21" idx="2"/>
            <a:endCxn id="18" idx="2"/>
          </p:cNvCxnSpPr>
          <p:nvPr/>
        </p:nvCxnSpPr>
        <p:spPr>
          <a:xfrm rot="5400000" flipH="1">
            <a:off x="4747419" y="3763169"/>
            <a:ext cx="1357312" cy="1098550"/>
          </a:xfrm>
          <a:prstGeom prst="bentConnector4">
            <a:avLst>
              <a:gd name="adj1" fmla="val -10718"/>
              <a:gd name="adj2" fmla="val 1838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2" idx="4"/>
            <a:endCxn id="21" idx="0"/>
          </p:cNvCxnSpPr>
          <p:nvPr/>
        </p:nvCxnSpPr>
        <p:spPr>
          <a:xfrm rot="16200000" flipH="1">
            <a:off x="5864226" y="4522789"/>
            <a:ext cx="214313" cy="7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rot="16200000" flipH="1">
            <a:off x="5844382" y="3952082"/>
            <a:ext cx="215900" cy="7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Comando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dirty="0"/>
              <a:t>Sintaxe</a:t>
            </a:r>
            <a:r>
              <a:rPr lang="pt-BR" dirty="0" smtClean="0"/>
              <a:t>:	</a:t>
            </a:r>
            <a:r>
              <a:rPr lang="pt-BR" dirty="0"/>
              <a:t>	</a:t>
            </a:r>
            <a:r>
              <a:rPr lang="pt-BR" sz="18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while</a:t>
            </a: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 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(</a:t>
            </a:r>
            <a:r>
              <a:rPr lang="x-none" altLang="pt-BR" sz="1800" i="1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&lt;expressão_lógica&gt;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 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{</a:t>
            </a:r>
            <a:b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</a:b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	</a:t>
            </a:r>
            <a:r>
              <a:rPr lang="x-none" alt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		</a:t>
            </a:r>
            <a:r>
              <a:rPr lang="x-none" altLang="pt-BR" sz="1800" i="1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&lt;comandos&gt;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;</a:t>
            </a:r>
            <a:b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</a:br>
            <a:r>
              <a:rPr lang="x-none" alt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		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  <a:sym typeface="+mn-ea"/>
              </a:rPr>
              <a:t>}</a:t>
            </a:r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dirty="0"/>
              <a:t>O </a:t>
            </a:r>
            <a:r>
              <a:rPr lang="pt-BR" dirty="0">
                <a:solidFill>
                  <a:srgbClr val="000099"/>
                </a:solidFill>
              </a:rPr>
              <a:t>comando </a:t>
            </a:r>
            <a:r>
              <a:rPr lang="pt-BR" i="1" dirty="0" err="1">
                <a:solidFill>
                  <a:srgbClr val="000099"/>
                </a:solidFill>
              </a:rPr>
              <a:t>while</a:t>
            </a:r>
            <a:r>
              <a:rPr lang="pt-BR" b="1" dirty="0">
                <a:solidFill>
                  <a:srgbClr val="000099"/>
                </a:solidFill>
              </a:rPr>
              <a:t> </a:t>
            </a:r>
            <a:r>
              <a:rPr lang="pt-BR" dirty="0"/>
              <a:t>repete </a:t>
            </a:r>
            <a:r>
              <a:rPr lang="pt-BR" dirty="0" smtClean="0"/>
              <a:t>a execução de um </a:t>
            </a:r>
            <a:r>
              <a:rPr lang="pt-BR" dirty="0"/>
              <a:t>bloco de comandos </a:t>
            </a:r>
            <a:r>
              <a:rPr lang="pt-BR" dirty="0" smtClean="0"/>
              <a:t>do algoritmo enquanto sua expressão lógica (condição de saída do </a:t>
            </a:r>
            <a:r>
              <a:rPr lang="pt-BR" i="1" dirty="0" smtClean="0"/>
              <a:t>loop</a:t>
            </a:r>
            <a:r>
              <a:rPr lang="pt-BR" dirty="0" smtClean="0"/>
              <a:t>) </a:t>
            </a:r>
            <a:r>
              <a:rPr lang="pt-BR" dirty="0"/>
              <a:t>for verdadeira.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Caso a repetição possua mais de um comando, é necessário a utilização dos caracteres </a:t>
            </a:r>
            <a:r>
              <a:rPr lang="pt-BR" dirty="0" smtClean="0">
                <a:solidFill>
                  <a:srgbClr val="000099"/>
                </a:solidFill>
              </a:rPr>
              <a:t>{</a:t>
            </a:r>
            <a:r>
              <a:rPr lang="pt-BR" dirty="0" smtClean="0"/>
              <a:t> (abre chaves) e </a:t>
            </a:r>
            <a:r>
              <a:rPr lang="pt-BR" dirty="0" smtClean="0">
                <a:solidFill>
                  <a:srgbClr val="000099"/>
                </a:solidFill>
              </a:rPr>
              <a:t>}</a:t>
            </a:r>
            <a:r>
              <a:rPr lang="pt-BR" dirty="0" smtClean="0"/>
              <a:t> (fecha chaves) para marcar o início e fim do comando de repetição, respectivamente.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12292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229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4C878A-C4BC-44FE-AD86-CD177D166417}" type="slidenum">
              <a:rPr lang="es-ES">
                <a:solidFill>
                  <a:schemeClr val="bg1"/>
                </a:solidFill>
              </a:rPr>
              <a:t>5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Comando </a:t>
            </a:r>
            <a:r>
              <a:rPr lang="pt-BR" dirty="0" err="1" smtClean="0"/>
              <a:t>Wh</a:t>
            </a:r>
            <a:r>
              <a:rPr lang="pt-BR" dirty="0" smtClean="0"/>
              <a:t>ile - </a:t>
            </a:r>
            <a:r>
              <a:rPr lang="pt-BR" sz="4800" dirty="0" smtClean="0"/>
              <a:t>Exemplo</a:t>
            </a:r>
            <a:endParaRPr lang="pt-BR" dirty="0" smtClean="0"/>
          </a:p>
        </p:txBody>
      </p:sp>
      <p:sp>
        <p:nvSpPr>
          <p:cNvPr id="13315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334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7C1083-0AF9-408B-939B-386AE7DF3216}" type="slidenum">
              <a:rPr lang="es-ES">
                <a:solidFill>
                  <a:schemeClr val="bg1"/>
                </a:solidFill>
              </a:rPr>
              <a:t>6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911725" y="2089785"/>
            <a:ext cx="6488430" cy="3909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contador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"Número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contador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1331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9" y="3798737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14"/>
          <p:cNvSpPr txBox="1">
            <a:spLocks noChangeArrowheads="1"/>
          </p:cNvSpPr>
          <p:nvPr/>
        </p:nvSpPr>
        <p:spPr bwMode="auto">
          <a:xfrm>
            <a:off x="1025614" y="3969393"/>
            <a:ext cx="2500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Número = 1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Número = 2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Número = 3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Número = 4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832945" y="1874548"/>
          <a:ext cx="1057275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7275"/>
              </a:tblGrid>
              <a:tr h="1427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contador</a:t>
                      </a:r>
                      <a:endParaRPr lang="pt-BR" sz="1400" b="1" dirty="0"/>
                    </a:p>
                  </a:txBody>
                  <a:tcPr marL="91355" marR="91355"/>
                </a:tc>
              </a:tr>
              <a:tr h="126008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14771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13094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</a:tbl>
          </a:graphicData>
        </a:graphic>
      </p:graphicFrame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2174257" y="2181889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dirty="0"/>
              <a:t>1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2171082" y="2503199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/>
              <a:t>2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2171082" y="2792124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dirty="0"/>
              <a:t>3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171082" y="3100099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dirty="0"/>
              <a:t>4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2171082" y="3425854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dirty="0"/>
              <a:t>5</a:t>
            </a:r>
          </a:p>
        </p:txBody>
      </p:sp>
      <p:sp>
        <p:nvSpPr>
          <p:cNvPr id="7" name="Retângulo 6"/>
          <p:cNvSpPr/>
          <p:nvPr/>
        </p:nvSpPr>
        <p:spPr>
          <a:xfrm>
            <a:off x="4912995" y="209169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908550" y="2729865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09820" y="3024505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19980" y="359156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921250" y="388620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888865" y="417957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4908550" y="447421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4907915" y="4774565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4909185" y="5348605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4910455" y="5643245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grpSp>
        <p:nvGrpSpPr>
          <p:cNvPr id="35" name="Grupo 34"/>
          <p:cNvGrpSpPr/>
          <p:nvPr/>
        </p:nvGrpSpPr>
        <p:grpSpPr>
          <a:xfrm>
            <a:off x="3876040" y="4041140"/>
            <a:ext cx="1643380" cy="838200"/>
            <a:chOff x="6104" y="5946"/>
            <a:chExt cx="2588" cy="1320"/>
          </a:xfrm>
        </p:grpSpPr>
        <p:sp>
          <p:nvSpPr>
            <p:cNvPr id="22" name="CaixaDeTexto 21"/>
            <p:cNvSpPr txBox="1"/>
            <p:nvPr/>
          </p:nvSpPr>
          <p:spPr>
            <a:xfrm>
              <a:off x="6104" y="6332"/>
              <a:ext cx="1280" cy="58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pt-BR" i="1" dirty="0"/>
                <a:t>Loop</a:t>
              </a:r>
              <a:r>
                <a:rPr lang="pt-BR" dirty="0"/>
                <a:t>.</a:t>
              </a:r>
            </a:p>
          </p:txBody>
        </p:sp>
        <p:cxnSp>
          <p:nvCxnSpPr>
            <p:cNvPr id="23" name="Conector de seta reta 22"/>
            <p:cNvCxnSpPr>
              <a:stCxn id="22" idx="3"/>
              <a:endCxn id="20" idx="1"/>
            </p:cNvCxnSpPr>
            <p:nvPr/>
          </p:nvCxnSpPr>
          <p:spPr>
            <a:xfrm flipV="1">
              <a:off x="7384" y="6607"/>
              <a:ext cx="826" cy="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0" name="Imagem 19" descr="id_24477_ciclo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t="7500" r="12500" b="12500"/>
            <a:stretch>
              <a:fillRect/>
            </a:stretch>
          </p:blipFill>
          <p:spPr bwMode="auto">
            <a:xfrm>
              <a:off x="8210" y="5946"/>
              <a:ext cx="482" cy="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2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2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7" grpId="0" bldLvl="0" animBg="1"/>
      <p:bldP spid="7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8" grpId="0" bldLvl="0" animBg="1"/>
      <p:bldP spid="8" grpId="1" bldLvl="0" animBg="1"/>
      <p:bldP spid="8" grpId="2" animBg="1"/>
      <p:bldP spid="8" grpId="3" bldLvl="0" animBg="1"/>
      <p:bldP spid="8" grpId="4" bldLvl="0" animBg="1"/>
      <p:bldP spid="8" grpId="5" bldLvl="0" animBg="1"/>
      <p:bldP spid="8" grpId="6" bldLvl="0" animBg="1"/>
      <p:bldP spid="8" grpId="7" bldLvl="0" animBg="1"/>
      <p:bldP spid="8" grpId="8" bldLvl="0" animBg="1"/>
      <p:bldP spid="8" grpId="9" bldLvl="0" animBg="1"/>
      <p:bldP spid="8" grpId="10" bldLvl="0" animBg="1"/>
      <p:bldP spid="11" grpId="0" bldLvl="0" animBg="1"/>
      <p:bldP spid="11" grpId="1" bldLvl="0" animBg="1"/>
      <p:bldP spid="11" grpId="2" bldLvl="0" animBg="1"/>
      <p:bldP spid="11" grpId="3" bldLvl="0" animBg="1"/>
      <p:bldP spid="11" grpId="4" bldLvl="0" animBg="1"/>
      <p:bldP spid="11" grpId="5" bldLvl="0" animBg="1"/>
      <p:bldP spid="11" grpId="6" bldLvl="0" animBg="1"/>
      <p:bldP spid="11" grpId="7" bldLvl="0" animBg="1"/>
      <p:bldP spid="27" grpId="0" bldLvl="0" animBg="1"/>
      <p:bldP spid="27" grpId="1" bldLvl="0" animBg="1"/>
      <p:bldP spid="27" grpId="2" bldLvl="0" animBg="1"/>
      <p:bldP spid="27" grpId="3" bldLvl="0" animBg="1"/>
      <p:bldP spid="27" grpId="4" bldLvl="0" animBg="1"/>
      <p:bldP spid="27" grpId="5" bldLvl="0" animBg="1"/>
      <p:bldP spid="27" grpId="6" bldLvl="0" animBg="1"/>
      <p:bldP spid="27" grpId="7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911725" y="2093595"/>
            <a:ext cx="6483985" cy="3905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contador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1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"Número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contador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contador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-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/>
              <a:t>Comando While - </a:t>
            </a:r>
            <a:r>
              <a:rPr lang="pt-BR" sz="4800" smtClean="0"/>
              <a:t>Loop Infinito</a:t>
            </a:r>
            <a:endParaRPr lang="pt-BR" smtClean="0"/>
          </a:p>
        </p:txBody>
      </p:sp>
      <p:sp>
        <p:nvSpPr>
          <p:cNvPr id="14339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4370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F5CF49-BE45-4224-BD90-CAF20E8E6490}" type="slidenum">
              <a:rPr lang="es-ES">
                <a:solidFill>
                  <a:schemeClr val="bg1"/>
                </a:solidFill>
              </a:rPr>
              <a:t>7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25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46" y="3798747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aixaDeTexto 14"/>
          <p:cNvSpPr txBox="1">
            <a:spLocks noChangeArrowheads="1"/>
          </p:cNvSpPr>
          <p:nvPr/>
        </p:nvSpPr>
        <p:spPr bwMode="auto">
          <a:xfrm>
            <a:off x="1001203" y="3969403"/>
            <a:ext cx="2500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Número = 1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Número = 0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Número = -1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Número = -2</a:t>
            </a:r>
          </a:p>
        </p:txBody>
      </p:sp>
      <p:graphicFrame>
        <p:nvGraphicFramePr>
          <p:cNvPr id="37" name="Tabela 36"/>
          <p:cNvGraphicFramePr>
            <a:graphicFrameLocks noGrp="1"/>
          </p:cNvGraphicFramePr>
          <p:nvPr/>
        </p:nvGraphicFramePr>
        <p:xfrm>
          <a:off x="1839047" y="1874559"/>
          <a:ext cx="1057275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7275"/>
              </a:tblGrid>
              <a:tr h="1427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contador</a:t>
                      </a:r>
                      <a:endParaRPr lang="pt-BR" sz="1400" b="1" dirty="0"/>
                    </a:p>
                  </a:txBody>
                  <a:tcPr marL="91355" marR="91355"/>
                </a:tc>
              </a:tr>
              <a:tr h="126008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14771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  <a:tr h="13094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355" marR="91355"/>
                </a:tc>
              </a:tr>
            </a:tbl>
          </a:graphicData>
        </a:graphic>
      </p:graphicFrame>
      <p:sp>
        <p:nvSpPr>
          <p:cNvPr id="39" name="CaixaDeTexto 38"/>
          <p:cNvSpPr txBox="1">
            <a:spLocks noChangeArrowheads="1"/>
          </p:cNvSpPr>
          <p:nvPr/>
        </p:nvSpPr>
        <p:spPr bwMode="auto">
          <a:xfrm>
            <a:off x="2180359" y="2163485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dirty="0"/>
              <a:t>1</a:t>
            </a:r>
          </a:p>
        </p:txBody>
      </p:sp>
      <p:sp>
        <p:nvSpPr>
          <p:cNvPr id="40" name="CaixaDeTexto 39"/>
          <p:cNvSpPr txBox="1">
            <a:spLocks noChangeArrowheads="1"/>
          </p:cNvSpPr>
          <p:nvPr/>
        </p:nvSpPr>
        <p:spPr bwMode="auto">
          <a:xfrm>
            <a:off x="2177184" y="250321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dirty="0"/>
              <a:t>0</a:t>
            </a:r>
          </a:p>
        </p:txBody>
      </p:sp>
      <p:sp>
        <p:nvSpPr>
          <p:cNvPr id="41" name="CaixaDeTexto 40"/>
          <p:cNvSpPr txBox="1">
            <a:spLocks noChangeArrowheads="1"/>
          </p:cNvSpPr>
          <p:nvPr/>
        </p:nvSpPr>
        <p:spPr bwMode="auto">
          <a:xfrm>
            <a:off x="2177183" y="2792135"/>
            <a:ext cx="342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dirty="0"/>
              <a:t>-1</a:t>
            </a:r>
          </a:p>
        </p:txBody>
      </p:sp>
      <p:sp>
        <p:nvSpPr>
          <p:cNvPr id="43" name="CaixaDeTexto 42"/>
          <p:cNvSpPr txBox="1">
            <a:spLocks noChangeArrowheads="1"/>
          </p:cNvSpPr>
          <p:nvPr/>
        </p:nvSpPr>
        <p:spPr bwMode="auto">
          <a:xfrm>
            <a:off x="2177183" y="3100110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dirty="0"/>
              <a:t>-2</a:t>
            </a: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2177183" y="3439835"/>
            <a:ext cx="342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dirty="0"/>
              <a:t>-3</a:t>
            </a:r>
          </a:p>
        </p:txBody>
      </p:sp>
      <p:sp>
        <p:nvSpPr>
          <p:cNvPr id="7" name="Retângulo 6"/>
          <p:cNvSpPr/>
          <p:nvPr/>
        </p:nvSpPr>
        <p:spPr>
          <a:xfrm>
            <a:off x="4912995" y="209169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00295" y="272161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01565" y="301625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grpSp>
        <p:nvGrpSpPr>
          <p:cNvPr id="52" name="Grupo 51"/>
          <p:cNvGrpSpPr/>
          <p:nvPr/>
        </p:nvGrpSpPr>
        <p:grpSpPr bwMode="auto">
          <a:xfrm>
            <a:off x="6964524" y="2200593"/>
            <a:ext cx="3452653" cy="2239962"/>
            <a:chOff x="5441161" y="2186446"/>
            <a:chExt cx="3451319" cy="2240272"/>
          </a:xfrm>
        </p:grpSpPr>
        <p:cxnSp>
          <p:nvCxnSpPr>
            <p:cNvPr id="54" name="Conector de seta reta 53"/>
            <p:cNvCxnSpPr>
              <a:stCxn id="53" idx="2"/>
              <a:endCxn id="50" idx="0"/>
            </p:cNvCxnSpPr>
            <p:nvPr/>
          </p:nvCxnSpPr>
          <p:spPr bwMode="auto">
            <a:xfrm flipH="1">
              <a:off x="5441161" y="3110499"/>
              <a:ext cx="2263535" cy="7360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 bwMode="auto">
            <a:xfrm>
              <a:off x="6516911" y="2186446"/>
              <a:ext cx="2375569" cy="92405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A condição de saída do </a:t>
              </a:r>
              <a:r>
                <a:rPr lang="pt-BR" i="1" dirty="0"/>
                <a:t>loop</a:t>
              </a:r>
              <a:r>
                <a:rPr lang="pt-BR" dirty="0"/>
                <a:t> e o contador nunca coincidirão.</a:t>
              </a:r>
            </a:p>
          </p:txBody>
        </p:sp>
        <p:cxnSp>
          <p:nvCxnSpPr>
            <p:cNvPr id="55" name="Conector de seta reta 54"/>
            <p:cNvCxnSpPr>
              <a:stCxn id="53" idx="2"/>
            </p:cNvCxnSpPr>
            <p:nvPr/>
          </p:nvCxnSpPr>
          <p:spPr bwMode="auto">
            <a:xfrm flipH="1">
              <a:off x="7016145" y="3110499"/>
              <a:ext cx="688709" cy="13162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Retângulo 5"/>
          <p:cNvSpPr/>
          <p:nvPr/>
        </p:nvSpPr>
        <p:spPr>
          <a:xfrm>
            <a:off x="4901565" y="361696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902835" y="391160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5387927" y="3860801"/>
            <a:ext cx="3152824" cy="42386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916805" y="420497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918075" y="4499610"/>
            <a:ext cx="650875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56" name="Imagem 55" descr="id_24477_cicl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7500" r="12500" b="12500"/>
          <a:stretch>
            <a:fillRect/>
          </a:stretch>
        </p:blipFill>
        <p:spPr bwMode="auto">
          <a:xfrm>
            <a:off x="5084601" y="3988242"/>
            <a:ext cx="306264" cy="83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Elipse 50"/>
          <p:cNvSpPr/>
          <p:nvPr/>
        </p:nvSpPr>
        <p:spPr>
          <a:xfrm>
            <a:off x="6311901" y="4445001"/>
            <a:ext cx="3409853" cy="42386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47" name="Grupo 46"/>
          <p:cNvGrpSpPr/>
          <p:nvPr/>
        </p:nvGrpSpPr>
        <p:grpSpPr bwMode="auto">
          <a:xfrm>
            <a:off x="5390865" y="4407780"/>
            <a:ext cx="3675299" cy="961113"/>
            <a:chOff x="-6539773" y="6159061"/>
            <a:chExt cx="3220034" cy="960513"/>
          </a:xfrm>
        </p:grpSpPr>
        <p:cxnSp>
          <p:nvCxnSpPr>
            <p:cNvPr id="49" name="Conector de seta reta 48"/>
            <p:cNvCxnSpPr>
              <a:endCxn id="56" idx="3"/>
            </p:cNvCxnSpPr>
            <p:nvPr/>
          </p:nvCxnSpPr>
          <p:spPr>
            <a:xfrm flipH="1" flipV="1">
              <a:off x="-6539773" y="6159061"/>
              <a:ext cx="1894551" cy="776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CaixaDeTexto 47"/>
            <p:cNvSpPr txBox="1"/>
            <p:nvPr/>
          </p:nvSpPr>
          <p:spPr>
            <a:xfrm>
              <a:off x="-4645222" y="6749917"/>
              <a:ext cx="1325483" cy="36965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pt-BR" i="1" dirty="0"/>
                <a:t>Loop</a:t>
              </a:r>
              <a:r>
                <a:rPr lang="pt-BR" dirty="0"/>
                <a:t> infinito!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3" grpId="0"/>
      <p:bldP spid="44" grpId="0"/>
      <p:bldP spid="7" grpId="0" bldLvl="0" animBg="1"/>
      <p:bldP spid="7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8" grpId="0" bldLvl="0" animBg="1"/>
      <p:bldP spid="8" grpId="1" bldLvl="0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50" grpId="0" animBg="1"/>
      <p:bldP spid="50" grpId="1" animBg="1"/>
      <p:bldP spid="9" grpId="0" bldLvl="0" animBg="1"/>
      <p:bldP spid="9" grpId="1" bldLvl="0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bldLvl="0" animBg="1"/>
      <p:bldP spid="10" grpId="1" bldLvl="0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51" grpId="0" animBg="1"/>
      <p:bldP spid="5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200" dirty="0"/>
              <a:t>Faça um algoritmo que dados um número como base e outro como expoente seja calculada e exibida o resultado de uma operação de </a:t>
            </a:r>
            <a:r>
              <a:rPr lang="pt-BR" sz="2200" dirty="0" err="1"/>
              <a:t>exponenciação</a:t>
            </a:r>
            <a:r>
              <a:rPr lang="pt-BR" sz="2200" dirty="0"/>
              <a:t>.</a:t>
            </a:r>
          </a:p>
          <a:p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365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5377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A8174B-0D61-4BF8-B03C-CA64E0A6CE90}" type="slidenum">
              <a:rPr lang="es-ES">
                <a:solidFill>
                  <a:schemeClr val="bg1"/>
                </a:solidFill>
              </a:rPr>
              <a:t>8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01</a:t>
            </a:r>
          </a:p>
        </p:txBody>
      </p:sp>
      <p:sp>
        <p:nvSpPr>
          <p:cNvPr id="7" name="Retângulo 6"/>
          <p:cNvSpPr/>
          <p:nvPr/>
        </p:nvSpPr>
        <p:spPr>
          <a:xfrm>
            <a:off x="276603" y="3262474"/>
            <a:ext cx="2286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Base: </a:t>
            </a:r>
            <a:r>
              <a:rPr lang="pt-BR" b="1" dirty="0">
                <a:latin typeface="Arial" charset="0"/>
                <a:cs typeface="Arial" charset="0"/>
              </a:rPr>
              <a:t>base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Expoente: </a:t>
            </a:r>
            <a:r>
              <a:rPr lang="pt-BR" b="1" dirty="0" err="1">
                <a:latin typeface="Arial" charset="0"/>
                <a:cs typeface="Arial" charset="0"/>
              </a:rPr>
              <a:t>exp</a:t>
            </a:r>
            <a:r>
              <a:rPr lang="pt-BR" b="1" dirty="0">
                <a:latin typeface="Arial" charset="0"/>
                <a:cs typeface="Arial" charset="0"/>
              </a:rPr>
              <a:t> </a:t>
            </a:r>
            <a:endParaRPr lang="pt-BR" dirty="0">
              <a:latin typeface="Arial" charset="0"/>
              <a:cs typeface="Arial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61481" y="3257551"/>
            <a:ext cx="23145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Saída de dados</a:t>
            </a:r>
            <a:r>
              <a:rPr lang="pt-BR" dirty="0">
                <a:latin typeface="Arial" charset="0"/>
                <a:cs typeface="Arial" charset="0"/>
              </a:rPr>
              <a:t>: 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Resultado: </a:t>
            </a:r>
            <a:r>
              <a:rPr lang="pt-BR" b="1" dirty="0" err="1">
                <a:latin typeface="Arial" charset="0"/>
                <a:cs typeface="Arial" charset="0"/>
              </a:rPr>
              <a:t>result</a:t>
            </a:r>
            <a:endParaRPr lang="pt-BR" b="1" dirty="0">
              <a:latin typeface="Arial" charset="0"/>
              <a:cs typeface="Arial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80240" y="4239013"/>
            <a:ext cx="25907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base x base x base x ... x base</a:t>
            </a:r>
          </a:p>
        </p:txBody>
      </p:sp>
      <p:grpSp>
        <p:nvGrpSpPr>
          <p:cNvPr id="10" name="Grupo 9"/>
          <p:cNvGrpSpPr/>
          <p:nvPr/>
        </p:nvGrpSpPr>
        <p:grpSpPr bwMode="auto">
          <a:xfrm>
            <a:off x="2758028" y="4597789"/>
            <a:ext cx="2736850" cy="657225"/>
            <a:chOff x="1979712" y="4725144"/>
            <a:chExt cx="2736306" cy="656783"/>
          </a:xfrm>
        </p:grpSpPr>
        <p:sp>
          <p:nvSpPr>
            <p:cNvPr id="11" name="Chave esquerda 10"/>
            <p:cNvSpPr/>
            <p:nvPr/>
          </p:nvSpPr>
          <p:spPr>
            <a:xfrm rot="16200000">
              <a:off x="3274096" y="3430760"/>
              <a:ext cx="147539" cy="273630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385" name="CaixaDeTexto 13"/>
            <p:cNvSpPr txBox="1">
              <a:spLocks noChangeArrowheads="1"/>
            </p:cNvSpPr>
            <p:nvPr/>
          </p:nvSpPr>
          <p:spPr bwMode="auto">
            <a:xfrm>
              <a:off x="2051305" y="4797152"/>
              <a:ext cx="24486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 sz="1600"/>
                <a:t>A </a:t>
              </a:r>
              <a:r>
                <a:rPr lang="pt-BR" sz="1600" b="1"/>
                <a:t>base</a:t>
              </a:r>
              <a:r>
                <a:rPr lang="pt-BR" sz="1600"/>
                <a:t> é multiplicada </a:t>
              </a:r>
              <a:r>
                <a:rPr lang="pt-BR" sz="1600" b="1"/>
                <a:t>expoente</a:t>
              </a:r>
              <a:r>
                <a:rPr lang="pt-BR" sz="1600"/>
                <a:t> vezes.</a:t>
              </a:r>
            </a:p>
          </p:txBody>
        </p:sp>
      </p:grp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1029241" y="4958151"/>
            <a:ext cx="26654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Exemplo:</a:t>
            </a:r>
            <a:endParaRPr lang="pt-BR"/>
          </a:p>
          <a:p>
            <a:pPr eaLnBrk="1" hangingPunct="1"/>
            <a:r>
              <a:rPr lang="pt-BR"/>
              <a:t>20</a:t>
            </a:r>
            <a:r>
              <a:rPr lang="pt-BR" baseline="30000"/>
              <a:t>4</a:t>
            </a:r>
            <a:r>
              <a:rPr lang="pt-BR"/>
              <a:t> = 20 x 20 x 20 x 20</a:t>
            </a:r>
            <a:endParaRPr lang="pt-BR" baseline="30000"/>
          </a:p>
        </p:txBody>
      </p:sp>
      <p:sp>
        <p:nvSpPr>
          <p:cNvPr id="14" name="CaixaDeTexto 13"/>
          <p:cNvSpPr txBox="1"/>
          <p:nvPr/>
        </p:nvSpPr>
        <p:spPr>
          <a:xfrm>
            <a:off x="1118141" y="4239013"/>
            <a:ext cx="13977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latin typeface="+mj-lt"/>
                <a:cs typeface="Arial" charset="0"/>
              </a:rPr>
              <a:t>base </a:t>
            </a:r>
            <a:r>
              <a:rPr lang="pt-BR" b="1" baseline="30000" dirty="0">
                <a:latin typeface="+mj-lt"/>
                <a:cs typeface="Arial" charset="0"/>
              </a:rPr>
              <a:t>expoente</a:t>
            </a:r>
            <a:r>
              <a:rPr lang="pt-BR" dirty="0">
                <a:latin typeface="+mj-lt"/>
                <a:cs typeface="Arial" charset="0"/>
              </a:rPr>
              <a:t> =</a:t>
            </a:r>
          </a:p>
        </p:txBody>
      </p:sp>
      <p:grpSp>
        <p:nvGrpSpPr>
          <p:cNvPr id="15" name="Grupo 14"/>
          <p:cNvGrpSpPr/>
          <p:nvPr/>
        </p:nvGrpSpPr>
        <p:grpSpPr bwMode="auto">
          <a:xfrm>
            <a:off x="1776953" y="5555052"/>
            <a:ext cx="527050" cy="338137"/>
            <a:chOff x="998592" y="5680993"/>
            <a:chExt cx="527676" cy="338554"/>
          </a:xfrm>
        </p:grpSpPr>
        <p:cxnSp>
          <p:nvCxnSpPr>
            <p:cNvPr id="16" name="Conector em curva 15"/>
            <p:cNvCxnSpPr/>
            <p:nvPr/>
          </p:nvCxnSpPr>
          <p:spPr>
            <a:xfrm rot="5400000" flipH="1" flipV="1">
              <a:off x="1256072" y="5461660"/>
              <a:ext cx="12716" cy="527676"/>
            </a:xfrm>
            <a:prstGeom prst="curvedConnector3">
              <a:avLst>
                <a:gd name="adj1" fmla="val -220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83" name="CaixaDeTexto 53"/>
            <p:cNvSpPr txBox="1">
              <a:spLocks noChangeArrowheads="1"/>
            </p:cNvSpPr>
            <p:nvPr/>
          </p:nvSpPr>
          <p:spPr bwMode="auto">
            <a:xfrm>
              <a:off x="1115616" y="5680993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600"/>
                <a:t>x</a:t>
              </a:r>
            </a:p>
          </p:txBody>
        </p:sp>
      </p:grpSp>
      <p:grpSp>
        <p:nvGrpSpPr>
          <p:cNvPr id="18" name="Grupo 17"/>
          <p:cNvGrpSpPr/>
          <p:nvPr/>
        </p:nvGrpSpPr>
        <p:grpSpPr bwMode="auto">
          <a:xfrm>
            <a:off x="2081753" y="5532826"/>
            <a:ext cx="704850" cy="627062"/>
            <a:chOff x="1302882" y="5659507"/>
            <a:chExt cx="705588" cy="626586"/>
          </a:xfrm>
        </p:grpSpPr>
        <p:cxnSp>
          <p:nvCxnSpPr>
            <p:cNvPr id="19" name="Conector em curva 18"/>
            <p:cNvCxnSpPr/>
            <p:nvPr/>
          </p:nvCxnSpPr>
          <p:spPr>
            <a:xfrm rot="5400000" flipH="1" flipV="1">
              <a:off x="1475632" y="5486757"/>
              <a:ext cx="360088" cy="705588"/>
            </a:xfrm>
            <a:prstGeom prst="curvedConnector3">
              <a:avLst>
                <a:gd name="adj1" fmla="val -63493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81" name="CaixaDeTexto 58"/>
            <p:cNvSpPr txBox="1">
              <a:spLocks noChangeArrowheads="1"/>
            </p:cNvSpPr>
            <p:nvPr/>
          </p:nvSpPr>
          <p:spPr bwMode="auto">
            <a:xfrm>
              <a:off x="1548438" y="5947539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600"/>
                <a:t>x</a:t>
              </a:r>
            </a:p>
          </p:txBody>
        </p:sp>
      </p:grpSp>
      <p:grpSp>
        <p:nvGrpSpPr>
          <p:cNvPr id="21" name="Grupo 20"/>
          <p:cNvGrpSpPr/>
          <p:nvPr/>
        </p:nvGrpSpPr>
        <p:grpSpPr bwMode="auto">
          <a:xfrm>
            <a:off x="2470690" y="5532827"/>
            <a:ext cx="801688" cy="936625"/>
            <a:chOff x="1691680" y="5659507"/>
            <a:chExt cx="802495" cy="936104"/>
          </a:xfrm>
        </p:grpSpPr>
        <p:cxnSp>
          <p:nvCxnSpPr>
            <p:cNvPr id="22" name="Conector em curva 21"/>
            <p:cNvCxnSpPr/>
            <p:nvPr/>
          </p:nvCxnSpPr>
          <p:spPr>
            <a:xfrm rot="5400000" flipH="1" flipV="1">
              <a:off x="1769258" y="5581929"/>
              <a:ext cx="647340" cy="802495"/>
            </a:xfrm>
            <a:prstGeom prst="curvedConnector3">
              <a:avLst>
                <a:gd name="adj1" fmla="val -35274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79" name="CaixaDeTexto 59"/>
            <p:cNvSpPr txBox="1">
              <a:spLocks noChangeArrowheads="1"/>
            </p:cNvSpPr>
            <p:nvPr/>
          </p:nvSpPr>
          <p:spPr bwMode="auto">
            <a:xfrm>
              <a:off x="1980486" y="6257057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600"/>
                <a:t>x</a:t>
              </a:r>
            </a:p>
          </p:txBody>
        </p:sp>
      </p:grpSp>
      <p:sp>
        <p:nvSpPr>
          <p:cNvPr id="24" name="CaixaDeTexto 23"/>
          <p:cNvSpPr txBox="1"/>
          <p:nvPr/>
        </p:nvSpPr>
        <p:spPr bwMode="auto">
          <a:xfrm>
            <a:off x="3621405" y="5291455"/>
            <a:ext cx="241046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dirty="0"/>
              <a:t>Há uma repetição no processo de multiplicar a base em certo número de vezes.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6243320" y="1550035"/>
            <a:ext cx="5781040" cy="4754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base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exp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a base:"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base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o expoente:"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exp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base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i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exp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base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++;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"Resultado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  <p:bldP spid="2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/>
              <a:t>Exercício 01 - </a:t>
            </a:r>
            <a:r>
              <a:rPr lang="pt-BR" sz="4800" smtClean="0"/>
              <a:t>Testando o Algoritmo</a:t>
            </a:r>
            <a:endParaRPr lang="pt-BR" smtClean="0"/>
          </a:p>
        </p:txBody>
      </p:sp>
      <p:sp>
        <p:nvSpPr>
          <p:cNvPr id="16387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6441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CB717D-B7EB-434A-B294-561DE9CE63D9}" type="slidenum">
              <a:rPr lang="es-ES">
                <a:solidFill>
                  <a:schemeClr val="bg1"/>
                </a:solidFill>
              </a:rPr>
              <a:t>9</a:t>
            </a:fld>
            <a:endParaRPr lang="es-ES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85713"/>
              </p:ext>
            </p:extLst>
          </p:nvPr>
        </p:nvGraphicFramePr>
        <p:xfrm>
          <a:off x="2261171" y="2995867"/>
          <a:ext cx="2760318" cy="16761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4860"/>
                <a:gridCol w="756285"/>
                <a:gridCol w="354987"/>
                <a:gridCol w="864186"/>
              </a:tblGrid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base</a:t>
                      </a:r>
                      <a:endParaRPr lang="pt-BR" sz="1600" b="1" dirty="0"/>
                    </a:p>
                  </a:txBody>
                  <a:tcPr marL="91365" marR="91365" marT="45695" marB="4569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 smtClean="0"/>
                        <a:t>exp</a:t>
                      </a:r>
                      <a:endParaRPr lang="pt-BR" sz="1600" b="1" dirty="0"/>
                    </a:p>
                  </a:txBody>
                  <a:tcPr marL="91365" marR="91365" marT="45695" marB="4569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i</a:t>
                      </a:r>
                      <a:endParaRPr lang="pt-BR" sz="1600" b="1" dirty="0"/>
                    </a:p>
                  </a:txBody>
                  <a:tcPr marL="91365" marR="91365" marT="45695" marB="4569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result</a:t>
                      </a:r>
                      <a:endParaRPr lang="pt-BR" sz="1600" b="1" dirty="0"/>
                    </a:p>
                  </a:txBody>
                  <a:tcPr marL="91365" marR="91365" marT="45695" marB="4569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65" marR="91365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2627349" y="3374646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 dirty="0"/>
              <a:t>2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3234184" y="3376677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 dirty="0"/>
              <a:t>4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3817439" y="3358170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 dirty="0"/>
              <a:t>1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4359589" y="3362133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 dirty="0"/>
              <a:t>2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4370702" y="3722497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4</a:t>
            </a:r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4370702" y="4060633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8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4318314" y="4370197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16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3817439" y="3667731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2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3817439" y="4005870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3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3817439" y="4366231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4</a:t>
            </a:r>
          </a:p>
        </p:txBody>
      </p:sp>
      <p:sp>
        <p:nvSpPr>
          <p:cNvPr id="16442" name="CaixaDeTexto 1"/>
          <p:cNvSpPr txBox="1">
            <a:spLocks noChangeArrowheads="1"/>
          </p:cNvSpPr>
          <p:nvPr/>
        </p:nvSpPr>
        <p:spPr bwMode="auto">
          <a:xfrm>
            <a:off x="3267964" y="2352296"/>
            <a:ext cx="11636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400"/>
              <a:t>2</a:t>
            </a:r>
            <a:r>
              <a:rPr lang="pt-BR" sz="2400" baseline="30000"/>
              <a:t>4</a:t>
            </a:r>
            <a:r>
              <a:rPr lang="pt-BR" sz="2400"/>
              <a:t> = 16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6243320" y="1550035"/>
            <a:ext cx="5781040" cy="4754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/>
                <a:cs typeface="Times New Roman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/>
                <a:cs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base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exp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a base:"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base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"Digite o expoente:"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&amp;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exp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base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i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&lt;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exp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base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      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++;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/>
                <a:cs typeface="Times New Roman"/>
              </a:rPr>
              <a:t>"Resultado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result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Times New Roman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31255" y="154876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231600" y="185483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231600" y="215201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231600" y="245808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231600" y="275526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231600" y="305371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231600" y="334073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231600" y="362775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231600" y="391477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231600" y="421322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231600" y="451167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6231600" y="480885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6231600" y="510476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231600" y="540321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6231600" y="5701665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6243320" y="6003867"/>
            <a:ext cx="580644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7" grpId="0" bldLvl="0" animBg="1"/>
      <p:bldP spid="7" grpId="1" bldLvl="0" animBg="1"/>
      <p:bldP spid="2" grpId="0" bldLvl="0" animBg="1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2" grpId="0" bldLvl="0" animBg="1"/>
      <p:bldP spid="12" grpId="1" bldLvl="0" animBg="1"/>
      <p:bldP spid="12" grpId="2" animBg="1"/>
      <p:bldP spid="12" grpId="3" animBg="1"/>
      <p:bldP spid="12" grpId="4" animBg="1"/>
      <p:bldP spid="12" grpId="5" animBg="1"/>
      <p:bldP spid="12" grpId="8" animBg="1"/>
      <p:bldP spid="12" grpId="9" animBg="1"/>
      <p:bldP spid="13" grpId="0" bldLvl="0" animBg="1"/>
      <p:bldP spid="13" grpId="1" bldLvl="0" animBg="1"/>
      <p:bldP spid="13" grpId="2" animBg="1"/>
      <p:bldP spid="13" grpId="3" animBg="1"/>
      <p:bldP spid="13" grpId="4" animBg="1"/>
      <p:bldP spid="13" grpId="5" animBg="1"/>
      <p:bldP spid="26" grpId="0" bldLvl="0" animBg="1"/>
      <p:bldP spid="26" grpId="1" bldLvl="0" animBg="1"/>
      <p:bldP spid="26" grpId="2" animBg="1"/>
      <p:bldP spid="26" grpId="3" animBg="1"/>
      <p:bldP spid="26" grpId="4" animBg="1"/>
      <p:bldP spid="26" grpId="5" animBg="1"/>
      <p:bldP spid="26" grpId="7" animBg="1"/>
      <p:bldP spid="28" grpId="0" bldLvl="0" animBg="1"/>
      <p:bldP spid="28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1686</Words>
  <Application>Microsoft Office PowerPoint</Application>
  <PresentationFormat>Widescreen</PresentationFormat>
  <Paragraphs>429</Paragraphs>
  <Slides>21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Times New Roman</vt:lpstr>
      <vt:lpstr>Retrospectiva</vt:lpstr>
      <vt:lpstr>Algoritmos e Programação I Comandos de Repetição</vt:lpstr>
      <vt:lpstr>Agenda</vt:lpstr>
      <vt:lpstr>Comandos de Repetição</vt:lpstr>
      <vt:lpstr>Comandos de Repetição - Fluxograma</vt:lpstr>
      <vt:lpstr>Comando While</vt:lpstr>
      <vt:lpstr>Comando While - Exemplo</vt:lpstr>
      <vt:lpstr>Comando While - Loop Infinito</vt:lpstr>
      <vt:lpstr>Exercício 01</vt:lpstr>
      <vt:lpstr>Exercício 01 - Testando o Algoritmo</vt:lpstr>
      <vt:lpstr>Exercício 02</vt:lpstr>
      <vt:lpstr>Exercício 02</vt:lpstr>
      <vt:lpstr>Exercício 02 - Testando o Algoritmo</vt:lpstr>
      <vt:lpstr>Exercício 03</vt:lpstr>
      <vt:lpstr>Exercício 04</vt:lpstr>
      <vt:lpstr>Comando For</vt:lpstr>
      <vt:lpstr>Comando For - Exemplo</vt:lpstr>
      <vt:lpstr>Exercício 05 </vt:lpstr>
      <vt:lpstr>Exercício 06 </vt:lpstr>
      <vt:lpstr>Comando Do While</vt:lpstr>
      <vt:lpstr>Comando Do While - Exemplo</vt:lpstr>
      <vt:lpstr>Exercício  07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Adalgisa</cp:lastModifiedBy>
  <cp:revision>952</cp:revision>
  <dcterms:created xsi:type="dcterms:W3CDTF">2017-02-05T19:51:37Z</dcterms:created>
  <dcterms:modified xsi:type="dcterms:W3CDTF">2017-02-22T17:50:18Z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